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Default Extension="pdf" ContentType="application/pdf"/>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tiff" ContentType="image/tiff"/>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34"/>
  </p:notesMasterIdLst>
  <p:handoutMasterIdLst>
    <p:handoutMasterId r:id="rId35"/>
  </p:handoutMasterIdLst>
  <p:sldIdLst>
    <p:sldId id="467" r:id="rId5"/>
    <p:sldId id="512" r:id="rId6"/>
    <p:sldId id="486" r:id="rId7"/>
    <p:sldId id="538" r:id="rId8"/>
    <p:sldId id="548" r:id="rId9"/>
    <p:sldId id="546" r:id="rId10"/>
    <p:sldId id="545" r:id="rId11"/>
    <p:sldId id="517" r:id="rId12"/>
    <p:sldId id="547" r:id="rId13"/>
    <p:sldId id="519" r:id="rId14"/>
    <p:sldId id="522" r:id="rId15"/>
    <p:sldId id="523" r:id="rId16"/>
    <p:sldId id="524" r:id="rId17"/>
    <p:sldId id="526" r:id="rId18"/>
    <p:sldId id="527" r:id="rId19"/>
    <p:sldId id="528" r:id="rId20"/>
    <p:sldId id="500" r:id="rId21"/>
    <p:sldId id="529" r:id="rId22"/>
    <p:sldId id="520" r:id="rId23"/>
    <p:sldId id="530" r:id="rId24"/>
    <p:sldId id="549" r:id="rId25"/>
    <p:sldId id="521" r:id="rId26"/>
    <p:sldId id="531" r:id="rId27"/>
    <p:sldId id="534" r:id="rId28"/>
    <p:sldId id="533" r:id="rId29"/>
    <p:sldId id="537" r:id="rId30"/>
    <p:sldId id="536" r:id="rId31"/>
    <p:sldId id="499" r:id="rId32"/>
    <p:sldId id="481"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key Hawk" initials="MLH" lastIdx="2" clrIdx="0"/>
  <p:cmAuthor id="1" name="fanieli" initials="imf" lastIdx="3"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152889"/>
    <a:srgbClr val="175A87"/>
    <a:srgbClr val="15537D"/>
    <a:srgbClr val="134A6F"/>
    <a:srgbClr val="419A3C"/>
    <a:srgbClr val="A9316F"/>
    <a:srgbClr val="0B7CCB"/>
    <a:srgbClr val="FF7600"/>
    <a:srgbClr val="E18100"/>
    <a:srgbClr val="CC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8133" autoAdjust="0"/>
  </p:normalViewPr>
  <p:slideViewPr>
    <p:cSldViewPr snapToObjects="1" showGuides="1">
      <p:cViewPr>
        <p:scale>
          <a:sx n="50" d="100"/>
          <a:sy n="50" d="100"/>
        </p:scale>
        <p:origin x="-2550" y="-546"/>
      </p:cViewPr>
      <p:guideLst>
        <p:guide orient="horz" pos="672"/>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Objects="1">
      <p:cViewPr varScale="1">
        <p:scale>
          <a:sx n="69" d="100"/>
          <a:sy n="69" d="100"/>
        </p:scale>
        <p:origin x="-3270"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32243-6D4F-434B-A329-C5C3F34973C0}"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CB490DED-E262-4200-98C1-95A25892527C}">
      <dgm:prSet phldrT="[Text]"/>
      <dgm:spPr/>
      <dgm:t>
        <a:bodyPr/>
        <a:lstStyle/>
        <a:p>
          <a:r>
            <a:rPr lang="en-US" dirty="0" smtClean="0"/>
            <a:t>DIPIR Project </a:t>
          </a:r>
          <a:endParaRPr lang="en-US" dirty="0"/>
        </a:p>
      </dgm:t>
    </dgm:pt>
    <dgm:pt modelId="{DF1561B8-7E5F-4AFD-9241-415BD081F4A6}" type="parTrans" cxnId="{68FD5DF4-C8C9-4433-9609-B012DB6AFE33}">
      <dgm:prSet/>
      <dgm:spPr/>
      <dgm:t>
        <a:bodyPr/>
        <a:lstStyle/>
        <a:p>
          <a:endParaRPr lang="en-US"/>
        </a:p>
      </dgm:t>
    </dgm:pt>
    <dgm:pt modelId="{2CE9EEBF-8B2C-4583-BCB1-586D271E328E}" type="sibTrans" cxnId="{68FD5DF4-C8C9-4433-9609-B012DB6AFE33}">
      <dgm:prSet/>
      <dgm:spPr/>
      <dgm:t>
        <a:bodyPr/>
        <a:lstStyle/>
        <a:p>
          <a:endParaRPr lang="en-US"/>
        </a:p>
      </dgm:t>
    </dgm:pt>
    <dgm:pt modelId="{E9594D8F-4AE0-4431-B887-2B4CF2F02194}">
      <dgm:prSet phldrT="[Text]"/>
      <dgm:spPr/>
      <dgm:t>
        <a:bodyPr/>
        <a:lstStyle/>
        <a:p>
          <a:r>
            <a:rPr lang="en-US" dirty="0" smtClean="0"/>
            <a:t>Nancy McGovern</a:t>
          </a:r>
        </a:p>
        <a:p>
          <a:r>
            <a:rPr lang="en-US" dirty="0" smtClean="0"/>
            <a:t>ICPSR/MIT</a:t>
          </a:r>
          <a:endParaRPr lang="en-US" dirty="0"/>
        </a:p>
      </dgm:t>
    </dgm:pt>
    <dgm:pt modelId="{6E578EA0-CE1B-46BD-8994-F21B989C9351}" type="parTrans" cxnId="{D474CC9B-E5D4-4101-8A85-B3DD4F860948}">
      <dgm:prSet/>
      <dgm:spPr/>
      <dgm:t>
        <a:bodyPr/>
        <a:lstStyle/>
        <a:p>
          <a:endParaRPr lang="en-US" dirty="0"/>
        </a:p>
      </dgm:t>
    </dgm:pt>
    <dgm:pt modelId="{D3754221-492F-435F-851C-347EB039F012}" type="sibTrans" cxnId="{D474CC9B-E5D4-4101-8A85-B3DD4F860948}">
      <dgm:prSet/>
      <dgm:spPr/>
      <dgm:t>
        <a:bodyPr/>
        <a:lstStyle/>
        <a:p>
          <a:endParaRPr lang="en-US"/>
        </a:p>
      </dgm:t>
    </dgm:pt>
    <dgm:pt modelId="{C7D52028-B500-41F9-81C3-86561F5E2A1B}">
      <dgm:prSet phldrT="[Text]"/>
      <dgm:spPr/>
      <dgm:t>
        <a:bodyPr/>
        <a:lstStyle/>
        <a:p>
          <a:r>
            <a:rPr lang="en-US" dirty="0" smtClean="0"/>
            <a:t>Ixchel Faniel</a:t>
          </a:r>
        </a:p>
        <a:p>
          <a:r>
            <a:rPr lang="en-US" dirty="0" smtClean="0"/>
            <a:t>OCLC Research </a:t>
          </a:r>
        </a:p>
        <a:p>
          <a:r>
            <a:rPr lang="en-US" dirty="0" smtClean="0"/>
            <a:t>(PI)</a:t>
          </a:r>
          <a:endParaRPr lang="en-US" dirty="0"/>
        </a:p>
      </dgm:t>
    </dgm:pt>
    <dgm:pt modelId="{5BA8A5BA-343F-4004-A43E-87A41A4EBCE3}" type="parTrans" cxnId="{BC7D7011-558B-4714-A650-C6E9F2B5C221}">
      <dgm:prSet/>
      <dgm:spPr/>
      <dgm:t>
        <a:bodyPr/>
        <a:lstStyle/>
        <a:p>
          <a:endParaRPr lang="en-US" dirty="0"/>
        </a:p>
      </dgm:t>
    </dgm:pt>
    <dgm:pt modelId="{24EEB685-45FA-4DD6-B934-9E1F434F1171}" type="sibTrans" cxnId="{BC7D7011-558B-4714-A650-C6E9F2B5C221}">
      <dgm:prSet/>
      <dgm:spPr/>
      <dgm:t>
        <a:bodyPr/>
        <a:lstStyle/>
        <a:p>
          <a:endParaRPr lang="en-US"/>
        </a:p>
      </dgm:t>
    </dgm:pt>
    <dgm:pt modelId="{0E258C9C-D2FA-4CC6-A7FC-0235E01FAC0B}">
      <dgm:prSet phldrT="[Text]"/>
      <dgm:spPr/>
      <dgm:t>
        <a:bodyPr/>
        <a:lstStyle/>
        <a:p>
          <a:r>
            <a:rPr lang="en-US" dirty="0" smtClean="0"/>
            <a:t>Eric Kansa Open Context</a:t>
          </a:r>
          <a:endParaRPr lang="en-US" dirty="0"/>
        </a:p>
      </dgm:t>
    </dgm:pt>
    <dgm:pt modelId="{DBD52581-7D31-4DA3-9D80-6F88D2540659}" type="parTrans" cxnId="{3D8213EA-1D2B-4401-AC5E-DFD5AC9C49BF}">
      <dgm:prSet/>
      <dgm:spPr/>
      <dgm:t>
        <a:bodyPr/>
        <a:lstStyle/>
        <a:p>
          <a:endParaRPr lang="en-US" dirty="0"/>
        </a:p>
      </dgm:t>
    </dgm:pt>
    <dgm:pt modelId="{48EBC09D-28C7-4C8D-A3C0-67644280C72C}" type="sibTrans" cxnId="{3D8213EA-1D2B-4401-AC5E-DFD5AC9C49BF}">
      <dgm:prSet/>
      <dgm:spPr/>
      <dgm:t>
        <a:bodyPr/>
        <a:lstStyle/>
        <a:p>
          <a:endParaRPr lang="en-US"/>
        </a:p>
      </dgm:t>
    </dgm:pt>
    <dgm:pt modelId="{675091F0-ACD5-469D-BBA4-1D8AE48477F5}">
      <dgm:prSet phldrT="[Text]"/>
      <dgm:spPr/>
      <dgm:t>
        <a:bodyPr/>
        <a:lstStyle/>
        <a:p>
          <a:r>
            <a:rPr lang="en-US" dirty="0" smtClean="0"/>
            <a:t>William Fink        UM Museum of Zoology</a:t>
          </a:r>
          <a:endParaRPr lang="en-US" dirty="0"/>
        </a:p>
      </dgm:t>
    </dgm:pt>
    <dgm:pt modelId="{664B8F41-3EC4-4BB2-9569-085FDDC9E64A}" type="parTrans" cxnId="{CBA688DC-D0B8-4DB1-A844-E22494AB24EE}">
      <dgm:prSet/>
      <dgm:spPr/>
      <dgm:t>
        <a:bodyPr/>
        <a:lstStyle/>
        <a:p>
          <a:endParaRPr lang="en-US" dirty="0"/>
        </a:p>
      </dgm:t>
    </dgm:pt>
    <dgm:pt modelId="{2236C86C-32BC-41F9-AFE6-C898C5BAAC68}" type="sibTrans" cxnId="{CBA688DC-D0B8-4DB1-A844-E22494AB24EE}">
      <dgm:prSet/>
      <dgm:spPr/>
      <dgm:t>
        <a:bodyPr/>
        <a:lstStyle/>
        <a:p>
          <a:endParaRPr lang="en-US"/>
        </a:p>
      </dgm:t>
    </dgm:pt>
    <dgm:pt modelId="{B60B2733-84D3-4B5F-83BC-A9CD1A995520}">
      <dgm:prSet phldrT="[Text]"/>
      <dgm:spPr/>
      <dgm:t>
        <a:bodyPr/>
        <a:lstStyle/>
        <a:p>
          <a:r>
            <a:rPr lang="en-US" dirty="0" smtClean="0"/>
            <a:t>Elizabeth Yakel      University of Michigan  (Co-PI)</a:t>
          </a:r>
          <a:endParaRPr lang="en-US" dirty="0"/>
        </a:p>
      </dgm:t>
    </dgm:pt>
    <dgm:pt modelId="{1EEF692B-5A47-4867-B91F-B82A3C188221}" type="parTrans" cxnId="{1BEEE573-8AA7-4FC6-9BA6-A59F8D99967C}">
      <dgm:prSet/>
      <dgm:spPr/>
      <dgm:t>
        <a:bodyPr/>
        <a:lstStyle/>
        <a:p>
          <a:endParaRPr lang="en-US" dirty="0"/>
        </a:p>
      </dgm:t>
    </dgm:pt>
    <dgm:pt modelId="{7D0E6C0E-16BE-4630-9558-B224B1A0322C}" type="sibTrans" cxnId="{1BEEE573-8AA7-4FC6-9BA6-A59F8D99967C}">
      <dgm:prSet/>
      <dgm:spPr/>
      <dgm:t>
        <a:bodyPr/>
        <a:lstStyle/>
        <a:p>
          <a:endParaRPr lang="en-US"/>
        </a:p>
      </dgm:t>
    </dgm:pt>
    <dgm:pt modelId="{E9F3727D-F25F-46F9-9EEE-669C05BC2607}" type="pres">
      <dgm:prSet presAssocID="{CD532243-6D4F-434B-A329-C5C3F34973C0}" presName="cycle" presStyleCnt="0">
        <dgm:presLayoutVars>
          <dgm:chMax val="1"/>
          <dgm:dir/>
          <dgm:animLvl val="ctr"/>
          <dgm:resizeHandles val="exact"/>
        </dgm:presLayoutVars>
      </dgm:prSet>
      <dgm:spPr/>
      <dgm:t>
        <a:bodyPr/>
        <a:lstStyle/>
        <a:p>
          <a:endParaRPr lang="en-US"/>
        </a:p>
      </dgm:t>
    </dgm:pt>
    <dgm:pt modelId="{63D863C6-720F-4F21-BFB6-5EEE94B1A1C9}" type="pres">
      <dgm:prSet presAssocID="{CB490DED-E262-4200-98C1-95A25892527C}" presName="centerShape" presStyleLbl="node0" presStyleIdx="0" presStyleCnt="1"/>
      <dgm:spPr/>
      <dgm:t>
        <a:bodyPr/>
        <a:lstStyle/>
        <a:p>
          <a:endParaRPr lang="en-US"/>
        </a:p>
      </dgm:t>
    </dgm:pt>
    <dgm:pt modelId="{ADDDD1EF-D841-4E15-9FAE-15005AD52C63}" type="pres">
      <dgm:prSet presAssocID="{6E578EA0-CE1B-46BD-8994-F21B989C9351}" presName="Name9" presStyleLbl="parChTrans1D2" presStyleIdx="0" presStyleCnt="5"/>
      <dgm:spPr/>
      <dgm:t>
        <a:bodyPr/>
        <a:lstStyle/>
        <a:p>
          <a:endParaRPr lang="en-US"/>
        </a:p>
      </dgm:t>
    </dgm:pt>
    <dgm:pt modelId="{67AA2296-E054-4C6F-B02B-F066BBE63DAE}" type="pres">
      <dgm:prSet presAssocID="{6E578EA0-CE1B-46BD-8994-F21B989C9351}" presName="connTx" presStyleLbl="parChTrans1D2" presStyleIdx="0" presStyleCnt="5"/>
      <dgm:spPr/>
      <dgm:t>
        <a:bodyPr/>
        <a:lstStyle/>
        <a:p>
          <a:endParaRPr lang="en-US"/>
        </a:p>
      </dgm:t>
    </dgm:pt>
    <dgm:pt modelId="{FF49DCB9-BB93-474D-B17B-66D0124300DC}" type="pres">
      <dgm:prSet presAssocID="{E9594D8F-4AE0-4431-B887-2B4CF2F02194}" presName="node" presStyleLbl="node1" presStyleIdx="0" presStyleCnt="5">
        <dgm:presLayoutVars>
          <dgm:bulletEnabled val="1"/>
        </dgm:presLayoutVars>
      </dgm:prSet>
      <dgm:spPr/>
      <dgm:t>
        <a:bodyPr/>
        <a:lstStyle/>
        <a:p>
          <a:endParaRPr lang="en-US"/>
        </a:p>
      </dgm:t>
    </dgm:pt>
    <dgm:pt modelId="{1AE64E3D-16E8-48EF-BCD7-A0F46C734162}" type="pres">
      <dgm:prSet presAssocID="{5BA8A5BA-343F-4004-A43E-87A41A4EBCE3}" presName="Name9" presStyleLbl="parChTrans1D2" presStyleIdx="1" presStyleCnt="5"/>
      <dgm:spPr/>
      <dgm:t>
        <a:bodyPr/>
        <a:lstStyle/>
        <a:p>
          <a:endParaRPr lang="en-US"/>
        </a:p>
      </dgm:t>
    </dgm:pt>
    <dgm:pt modelId="{F93CE3F0-1602-4D7E-8CBD-26D5953B523D}" type="pres">
      <dgm:prSet presAssocID="{5BA8A5BA-343F-4004-A43E-87A41A4EBCE3}" presName="connTx" presStyleLbl="parChTrans1D2" presStyleIdx="1" presStyleCnt="5"/>
      <dgm:spPr/>
      <dgm:t>
        <a:bodyPr/>
        <a:lstStyle/>
        <a:p>
          <a:endParaRPr lang="en-US"/>
        </a:p>
      </dgm:t>
    </dgm:pt>
    <dgm:pt modelId="{1BA3EE65-7EEB-423F-B7C8-1F31E74962DF}" type="pres">
      <dgm:prSet presAssocID="{C7D52028-B500-41F9-81C3-86561F5E2A1B}" presName="node" presStyleLbl="node1" presStyleIdx="1" presStyleCnt="5">
        <dgm:presLayoutVars>
          <dgm:bulletEnabled val="1"/>
        </dgm:presLayoutVars>
      </dgm:prSet>
      <dgm:spPr/>
      <dgm:t>
        <a:bodyPr/>
        <a:lstStyle/>
        <a:p>
          <a:endParaRPr lang="en-US"/>
        </a:p>
      </dgm:t>
    </dgm:pt>
    <dgm:pt modelId="{0253664B-A661-417F-B2F5-F1100A654733}" type="pres">
      <dgm:prSet presAssocID="{DBD52581-7D31-4DA3-9D80-6F88D2540659}" presName="Name9" presStyleLbl="parChTrans1D2" presStyleIdx="2" presStyleCnt="5"/>
      <dgm:spPr/>
      <dgm:t>
        <a:bodyPr/>
        <a:lstStyle/>
        <a:p>
          <a:endParaRPr lang="en-US"/>
        </a:p>
      </dgm:t>
    </dgm:pt>
    <dgm:pt modelId="{89E35120-DFF0-47B2-871B-1BC01C65C0F9}" type="pres">
      <dgm:prSet presAssocID="{DBD52581-7D31-4DA3-9D80-6F88D2540659}" presName="connTx" presStyleLbl="parChTrans1D2" presStyleIdx="2" presStyleCnt="5"/>
      <dgm:spPr/>
      <dgm:t>
        <a:bodyPr/>
        <a:lstStyle/>
        <a:p>
          <a:endParaRPr lang="en-US"/>
        </a:p>
      </dgm:t>
    </dgm:pt>
    <dgm:pt modelId="{95B9C2A0-4C47-4560-B845-01585346611D}" type="pres">
      <dgm:prSet presAssocID="{0E258C9C-D2FA-4CC6-A7FC-0235E01FAC0B}" presName="node" presStyleLbl="node1" presStyleIdx="2" presStyleCnt="5">
        <dgm:presLayoutVars>
          <dgm:bulletEnabled val="1"/>
        </dgm:presLayoutVars>
      </dgm:prSet>
      <dgm:spPr/>
      <dgm:t>
        <a:bodyPr/>
        <a:lstStyle/>
        <a:p>
          <a:endParaRPr lang="en-US"/>
        </a:p>
      </dgm:t>
    </dgm:pt>
    <dgm:pt modelId="{DEF3E311-F307-49BB-B0EF-448DFDD0EAE3}" type="pres">
      <dgm:prSet presAssocID="{664B8F41-3EC4-4BB2-9569-085FDDC9E64A}" presName="Name9" presStyleLbl="parChTrans1D2" presStyleIdx="3" presStyleCnt="5"/>
      <dgm:spPr/>
      <dgm:t>
        <a:bodyPr/>
        <a:lstStyle/>
        <a:p>
          <a:endParaRPr lang="en-US"/>
        </a:p>
      </dgm:t>
    </dgm:pt>
    <dgm:pt modelId="{B8AEBDE2-AE2B-49F1-AAEF-1FAA73A80C1B}" type="pres">
      <dgm:prSet presAssocID="{664B8F41-3EC4-4BB2-9569-085FDDC9E64A}" presName="connTx" presStyleLbl="parChTrans1D2" presStyleIdx="3" presStyleCnt="5"/>
      <dgm:spPr/>
      <dgm:t>
        <a:bodyPr/>
        <a:lstStyle/>
        <a:p>
          <a:endParaRPr lang="en-US"/>
        </a:p>
      </dgm:t>
    </dgm:pt>
    <dgm:pt modelId="{9A67F473-A806-4694-B5B0-4A767BE1F699}" type="pres">
      <dgm:prSet presAssocID="{675091F0-ACD5-469D-BBA4-1D8AE48477F5}" presName="node" presStyleLbl="node1" presStyleIdx="3" presStyleCnt="5">
        <dgm:presLayoutVars>
          <dgm:bulletEnabled val="1"/>
        </dgm:presLayoutVars>
      </dgm:prSet>
      <dgm:spPr/>
      <dgm:t>
        <a:bodyPr/>
        <a:lstStyle/>
        <a:p>
          <a:endParaRPr lang="en-US"/>
        </a:p>
      </dgm:t>
    </dgm:pt>
    <dgm:pt modelId="{1C9FDED9-06C1-479A-8F79-4146B76FA115}" type="pres">
      <dgm:prSet presAssocID="{1EEF692B-5A47-4867-B91F-B82A3C188221}" presName="Name9" presStyleLbl="parChTrans1D2" presStyleIdx="4" presStyleCnt="5"/>
      <dgm:spPr/>
      <dgm:t>
        <a:bodyPr/>
        <a:lstStyle/>
        <a:p>
          <a:endParaRPr lang="en-US"/>
        </a:p>
      </dgm:t>
    </dgm:pt>
    <dgm:pt modelId="{5528E2CE-681E-40C0-9EFB-91FA6032A40D}" type="pres">
      <dgm:prSet presAssocID="{1EEF692B-5A47-4867-B91F-B82A3C188221}" presName="connTx" presStyleLbl="parChTrans1D2" presStyleIdx="4" presStyleCnt="5"/>
      <dgm:spPr/>
      <dgm:t>
        <a:bodyPr/>
        <a:lstStyle/>
        <a:p>
          <a:endParaRPr lang="en-US"/>
        </a:p>
      </dgm:t>
    </dgm:pt>
    <dgm:pt modelId="{9CF32AB4-0184-4298-A416-15D8AC288B7B}" type="pres">
      <dgm:prSet presAssocID="{B60B2733-84D3-4B5F-83BC-A9CD1A995520}" presName="node" presStyleLbl="node1" presStyleIdx="4" presStyleCnt="5">
        <dgm:presLayoutVars>
          <dgm:bulletEnabled val="1"/>
        </dgm:presLayoutVars>
      </dgm:prSet>
      <dgm:spPr/>
      <dgm:t>
        <a:bodyPr/>
        <a:lstStyle/>
        <a:p>
          <a:endParaRPr lang="en-US"/>
        </a:p>
      </dgm:t>
    </dgm:pt>
  </dgm:ptLst>
  <dgm:cxnLst>
    <dgm:cxn modelId="{F928F53E-FCEC-4007-8FCE-B42F08847AE1}" type="presOf" srcId="{E9594D8F-4AE0-4431-B887-2B4CF2F02194}" destId="{FF49DCB9-BB93-474D-B17B-66D0124300DC}" srcOrd="0" destOrd="0" presId="urn:microsoft.com/office/officeart/2005/8/layout/radial1"/>
    <dgm:cxn modelId="{10CB56BF-933A-4805-A757-A29D6F68D234}" type="presOf" srcId="{DBD52581-7D31-4DA3-9D80-6F88D2540659}" destId="{89E35120-DFF0-47B2-871B-1BC01C65C0F9}" srcOrd="1" destOrd="0" presId="urn:microsoft.com/office/officeart/2005/8/layout/radial1"/>
    <dgm:cxn modelId="{D474CC9B-E5D4-4101-8A85-B3DD4F860948}" srcId="{CB490DED-E262-4200-98C1-95A25892527C}" destId="{E9594D8F-4AE0-4431-B887-2B4CF2F02194}" srcOrd="0" destOrd="0" parTransId="{6E578EA0-CE1B-46BD-8994-F21B989C9351}" sibTransId="{D3754221-492F-435F-851C-347EB039F012}"/>
    <dgm:cxn modelId="{3D8213EA-1D2B-4401-AC5E-DFD5AC9C49BF}" srcId="{CB490DED-E262-4200-98C1-95A25892527C}" destId="{0E258C9C-D2FA-4CC6-A7FC-0235E01FAC0B}" srcOrd="2" destOrd="0" parTransId="{DBD52581-7D31-4DA3-9D80-6F88D2540659}" sibTransId="{48EBC09D-28C7-4C8D-A3C0-67644280C72C}"/>
    <dgm:cxn modelId="{68FD5DF4-C8C9-4433-9609-B012DB6AFE33}" srcId="{CD532243-6D4F-434B-A329-C5C3F34973C0}" destId="{CB490DED-E262-4200-98C1-95A25892527C}" srcOrd="0" destOrd="0" parTransId="{DF1561B8-7E5F-4AFD-9241-415BD081F4A6}" sibTransId="{2CE9EEBF-8B2C-4583-BCB1-586D271E328E}"/>
    <dgm:cxn modelId="{05FF420E-03D0-45D7-9CEA-AB5FD9CFCC75}" type="presOf" srcId="{0E258C9C-D2FA-4CC6-A7FC-0235E01FAC0B}" destId="{95B9C2A0-4C47-4560-B845-01585346611D}" srcOrd="0" destOrd="0" presId="urn:microsoft.com/office/officeart/2005/8/layout/radial1"/>
    <dgm:cxn modelId="{83D6350F-9173-445F-860A-D05896E74EFA}" type="presOf" srcId="{5BA8A5BA-343F-4004-A43E-87A41A4EBCE3}" destId="{1AE64E3D-16E8-48EF-BCD7-A0F46C734162}" srcOrd="0" destOrd="0" presId="urn:microsoft.com/office/officeart/2005/8/layout/radial1"/>
    <dgm:cxn modelId="{A5063258-8EDE-4A9E-A68F-DA8D99DB2CEF}" type="presOf" srcId="{675091F0-ACD5-469D-BBA4-1D8AE48477F5}" destId="{9A67F473-A806-4694-B5B0-4A767BE1F699}" srcOrd="0" destOrd="0" presId="urn:microsoft.com/office/officeart/2005/8/layout/radial1"/>
    <dgm:cxn modelId="{C838BD1B-7531-44CE-9975-962BB92451B4}" type="presOf" srcId="{DBD52581-7D31-4DA3-9D80-6F88D2540659}" destId="{0253664B-A661-417F-B2F5-F1100A654733}" srcOrd="0" destOrd="0" presId="urn:microsoft.com/office/officeart/2005/8/layout/radial1"/>
    <dgm:cxn modelId="{0A118E64-27D8-4E0E-8B3A-95F6D40DCA4A}" type="presOf" srcId="{6E578EA0-CE1B-46BD-8994-F21B989C9351}" destId="{67AA2296-E054-4C6F-B02B-F066BBE63DAE}" srcOrd="1" destOrd="0" presId="urn:microsoft.com/office/officeart/2005/8/layout/radial1"/>
    <dgm:cxn modelId="{7326B94B-7286-41DA-8481-479CAEC2E5D0}" type="presOf" srcId="{CD532243-6D4F-434B-A329-C5C3F34973C0}" destId="{E9F3727D-F25F-46F9-9EEE-669C05BC2607}" srcOrd="0" destOrd="0" presId="urn:microsoft.com/office/officeart/2005/8/layout/radial1"/>
    <dgm:cxn modelId="{FBE76EDA-1CAC-4BD2-A9B9-9FFC6349B83C}" type="presOf" srcId="{6E578EA0-CE1B-46BD-8994-F21B989C9351}" destId="{ADDDD1EF-D841-4E15-9FAE-15005AD52C63}" srcOrd="0" destOrd="0" presId="urn:microsoft.com/office/officeart/2005/8/layout/radial1"/>
    <dgm:cxn modelId="{0DF457D2-1CAD-41A3-95CF-B7B658C00EF4}" type="presOf" srcId="{C7D52028-B500-41F9-81C3-86561F5E2A1B}" destId="{1BA3EE65-7EEB-423F-B7C8-1F31E74962DF}" srcOrd="0" destOrd="0" presId="urn:microsoft.com/office/officeart/2005/8/layout/radial1"/>
    <dgm:cxn modelId="{CBA688DC-D0B8-4DB1-A844-E22494AB24EE}" srcId="{CB490DED-E262-4200-98C1-95A25892527C}" destId="{675091F0-ACD5-469D-BBA4-1D8AE48477F5}" srcOrd="3" destOrd="0" parTransId="{664B8F41-3EC4-4BB2-9569-085FDDC9E64A}" sibTransId="{2236C86C-32BC-41F9-AFE6-C898C5BAAC68}"/>
    <dgm:cxn modelId="{B1F21347-DBAF-4D6D-8B5A-F61A1B8252D7}" type="presOf" srcId="{1EEF692B-5A47-4867-B91F-B82A3C188221}" destId="{1C9FDED9-06C1-479A-8F79-4146B76FA115}" srcOrd="0" destOrd="0" presId="urn:microsoft.com/office/officeart/2005/8/layout/radial1"/>
    <dgm:cxn modelId="{1BEEE573-8AA7-4FC6-9BA6-A59F8D99967C}" srcId="{CB490DED-E262-4200-98C1-95A25892527C}" destId="{B60B2733-84D3-4B5F-83BC-A9CD1A995520}" srcOrd="4" destOrd="0" parTransId="{1EEF692B-5A47-4867-B91F-B82A3C188221}" sibTransId="{7D0E6C0E-16BE-4630-9558-B224B1A0322C}"/>
    <dgm:cxn modelId="{9910B02C-8141-479D-8614-36AC1E05A5C6}" type="presOf" srcId="{1EEF692B-5A47-4867-B91F-B82A3C188221}" destId="{5528E2CE-681E-40C0-9EFB-91FA6032A40D}" srcOrd="1" destOrd="0" presId="urn:microsoft.com/office/officeart/2005/8/layout/radial1"/>
    <dgm:cxn modelId="{056FB78E-E3D2-4D6D-8D59-4897D0BD4FCE}" type="presOf" srcId="{664B8F41-3EC4-4BB2-9569-085FDDC9E64A}" destId="{DEF3E311-F307-49BB-B0EF-448DFDD0EAE3}" srcOrd="0" destOrd="0" presId="urn:microsoft.com/office/officeart/2005/8/layout/radial1"/>
    <dgm:cxn modelId="{408BC921-399F-4216-8CAA-48163BE27A66}" type="presOf" srcId="{CB490DED-E262-4200-98C1-95A25892527C}" destId="{63D863C6-720F-4F21-BFB6-5EEE94B1A1C9}" srcOrd="0" destOrd="0" presId="urn:microsoft.com/office/officeart/2005/8/layout/radial1"/>
    <dgm:cxn modelId="{09CC342D-5E1D-45CE-9BC4-18529B82C0FC}" type="presOf" srcId="{664B8F41-3EC4-4BB2-9569-085FDDC9E64A}" destId="{B8AEBDE2-AE2B-49F1-AAEF-1FAA73A80C1B}" srcOrd="1" destOrd="0" presId="urn:microsoft.com/office/officeart/2005/8/layout/radial1"/>
    <dgm:cxn modelId="{9010903E-DFFC-4CCC-BCBA-1C8156F4E067}" type="presOf" srcId="{5BA8A5BA-343F-4004-A43E-87A41A4EBCE3}" destId="{F93CE3F0-1602-4D7E-8CBD-26D5953B523D}" srcOrd="1" destOrd="0" presId="urn:microsoft.com/office/officeart/2005/8/layout/radial1"/>
    <dgm:cxn modelId="{8B4B60DD-7C2A-4E16-BE59-BA5C9B3AF3CC}" type="presOf" srcId="{B60B2733-84D3-4B5F-83BC-A9CD1A995520}" destId="{9CF32AB4-0184-4298-A416-15D8AC288B7B}" srcOrd="0" destOrd="0" presId="urn:microsoft.com/office/officeart/2005/8/layout/radial1"/>
    <dgm:cxn modelId="{BC7D7011-558B-4714-A650-C6E9F2B5C221}" srcId="{CB490DED-E262-4200-98C1-95A25892527C}" destId="{C7D52028-B500-41F9-81C3-86561F5E2A1B}" srcOrd="1" destOrd="0" parTransId="{5BA8A5BA-343F-4004-A43E-87A41A4EBCE3}" sibTransId="{24EEB685-45FA-4DD6-B934-9E1F434F1171}"/>
    <dgm:cxn modelId="{A59B6054-09BC-4BB9-B454-E434E1820BA8}" type="presParOf" srcId="{E9F3727D-F25F-46F9-9EEE-669C05BC2607}" destId="{63D863C6-720F-4F21-BFB6-5EEE94B1A1C9}" srcOrd="0" destOrd="0" presId="urn:microsoft.com/office/officeart/2005/8/layout/radial1"/>
    <dgm:cxn modelId="{4625B135-5736-477C-938F-BECA8F095DF2}" type="presParOf" srcId="{E9F3727D-F25F-46F9-9EEE-669C05BC2607}" destId="{ADDDD1EF-D841-4E15-9FAE-15005AD52C63}" srcOrd="1" destOrd="0" presId="urn:microsoft.com/office/officeart/2005/8/layout/radial1"/>
    <dgm:cxn modelId="{253368E9-EAE7-4F99-95B9-06943C679CD0}" type="presParOf" srcId="{ADDDD1EF-D841-4E15-9FAE-15005AD52C63}" destId="{67AA2296-E054-4C6F-B02B-F066BBE63DAE}" srcOrd="0" destOrd="0" presId="urn:microsoft.com/office/officeart/2005/8/layout/radial1"/>
    <dgm:cxn modelId="{97022080-C9AC-4FEC-9279-944FC2A80D73}" type="presParOf" srcId="{E9F3727D-F25F-46F9-9EEE-669C05BC2607}" destId="{FF49DCB9-BB93-474D-B17B-66D0124300DC}" srcOrd="2" destOrd="0" presId="urn:microsoft.com/office/officeart/2005/8/layout/radial1"/>
    <dgm:cxn modelId="{D2874C8F-D907-4A1B-98C5-40EB5EB03396}" type="presParOf" srcId="{E9F3727D-F25F-46F9-9EEE-669C05BC2607}" destId="{1AE64E3D-16E8-48EF-BCD7-A0F46C734162}" srcOrd="3" destOrd="0" presId="urn:microsoft.com/office/officeart/2005/8/layout/radial1"/>
    <dgm:cxn modelId="{8E7060BC-B39C-4D24-8C07-0666C21E9509}" type="presParOf" srcId="{1AE64E3D-16E8-48EF-BCD7-A0F46C734162}" destId="{F93CE3F0-1602-4D7E-8CBD-26D5953B523D}" srcOrd="0" destOrd="0" presId="urn:microsoft.com/office/officeart/2005/8/layout/radial1"/>
    <dgm:cxn modelId="{9325D250-8827-494D-B285-7638B96FA47B}" type="presParOf" srcId="{E9F3727D-F25F-46F9-9EEE-669C05BC2607}" destId="{1BA3EE65-7EEB-423F-B7C8-1F31E74962DF}" srcOrd="4" destOrd="0" presId="urn:microsoft.com/office/officeart/2005/8/layout/radial1"/>
    <dgm:cxn modelId="{DC540408-6744-44EE-B627-C81A7931507A}" type="presParOf" srcId="{E9F3727D-F25F-46F9-9EEE-669C05BC2607}" destId="{0253664B-A661-417F-B2F5-F1100A654733}" srcOrd="5" destOrd="0" presId="urn:microsoft.com/office/officeart/2005/8/layout/radial1"/>
    <dgm:cxn modelId="{BD6169FD-65BE-4C44-A618-D4EA55488530}" type="presParOf" srcId="{0253664B-A661-417F-B2F5-F1100A654733}" destId="{89E35120-DFF0-47B2-871B-1BC01C65C0F9}" srcOrd="0" destOrd="0" presId="urn:microsoft.com/office/officeart/2005/8/layout/radial1"/>
    <dgm:cxn modelId="{66F27F53-B46D-4500-8890-7054C734C288}" type="presParOf" srcId="{E9F3727D-F25F-46F9-9EEE-669C05BC2607}" destId="{95B9C2A0-4C47-4560-B845-01585346611D}" srcOrd="6" destOrd="0" presId="urn:microsoft.com/office/officeart/2005/8/layout/radial1"/>
    <dgm:cxn modelId="{486885D5-3B3C-44D1-B445-BF9667A44764}" type="presParOf" srcId="{E9F3727D-F25F-46F9-9EEE-669C05BC2607}" destId="{DEF3E311-F307-49BB-B0EF-448DFDD0EAE3}" srcOrd="7" destOrd="0" presId="urn:microsoft.com/office/officeart/2005/8/layout/radial1"/>
    <dgm:cxn modelId="{F22BA330-3010-4A65-85BC-0ACBE4E78C87}" type="presParOf" srcId="{DEF3E311-F307-49BB-B0EF-448DFDD0EAE3}" destId="{B8AEBDE2-AE2B-49F1-AAEF-1FAA73A80C1B}" srcOrd="0" destOrd="0" presId="urn:microsoft.com/office/officeart/2005/8/layout/radial1"/>
    <dgm:cxn modelId="{E71D8BD8-EA17-4614-A3E8-BD5A7601111D}" type="presParOf" srcId="{E9F3727D-F25F-46F9-9EEE-669C05BC2607}" destId="{9A67F473-A806-4694-B5B0-4A767BE1F699}" srcOrd="8" destOrd="0" presId="urn:microsoft.com/office/officeart/2005/8/layout/radial1"/>
    <dgm:cxn modelId="{3D7E1EEC-4DD6-4D0B-A40C-405C94988409}" type="presParOf" srcId="{E9F3727D-F25F-46F9-9EEE-669C05BC2607}" destId="{1C9FDED9-06C1-479A-8F79-4146B76FA115}" srcOrd="9" destOrd="0" presId="urn:microsoft.com/office/officeart/2005/8/layout/radial1"/>
    <dgm:cxn modelId="{E1F64CF0-C42C-4736-914B-7AE19A76F790}" type="presParOf" srcId="{1C9FDED9-06C1-479A-8F79-4146B76FA115}" destId="{5528E2CE-681E-40C0-9EFB-91FA6032A40D}" srcOrd="0" destOrd="0" presId="urn:microsoft.com/office/officeart/2005/8/layout/radial1"/>
    <dgm:cxn modelId="{1C15CBEB-6C0F-42D8-9D00-F4D6E79F9155}" type="presParOf" srcId="{E9F3727D-F25F-46F9-9EEE-669C05BC2607}" destId="{9CF32AB4-0184-4298-A416-15D8AC288B7B}" srcOrd="10" destOrd="0" presId="urn:microsoft.com/office/officeart/2005/8/layout/radial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12A365-99B3-47FD-BB5A-2DE412B9781A}"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90EFCB6D-5A2C-4A6A-8188-59A8A6E40B3A}">
      <dgm:prSet custT="1"/>
      <dgm:spPr/>
      <dgm:t>
        <a:bodyPr/>
        <a:lstStyle/>
        <a:p>
          <a:pPr rtl="0"/>
          <a:r>
            <a:rPr lang="en-US" sz="1600" dirty="0" smtClean="0"/>
            <a:t>Interviews</a:t>
          </a:r>
          <a:endParaRPr lang="en-US" sz="1600" dirty="0"/>
        </a:p>
      </dgm:t>
    </dgm:pt>
    <dgm:pt modelId="{36179628-521D-4024-A20F-2096BDF10CF3}" type="parTrans" cxnId="{5494A4AF-4C69-4BCE-BB4E-B56370873278}">
      <dgm:prSet/>
      <dgm:spPr/>
      <dgm:t>
        <a:bodyPr/>
        <a:lstStyle/>
        <a:p>
          <a:endParaRPr lang="en-US" dirty="0"/>
        </a:p>
      </dgm:t>
    </dgm:pt>
    <dgm:pt modelId="{57FD4A07-DFC0-4BD1-B34E-B3B6C476DC97}" type="sibTrans" cxnId="{5494A4AF-4C69-4BCE-BB4E-B56370873278}">
      <dgm:prSet/>
      <dgm:spPr/>
      <dgm:t>
        <a:bodyPr/>
        <a:lstStyle/>
        <a:p>
          <a:endParaRPr lang="en-US"/>
        </a:p>
      </dgm:t>
    </dgm:pt>
    <dgm:pt modelId="{7E4E401B-2264-4087-AEDE-C9E719D4CAE2}">
      <dgm:prSet/>
      <dgm:spPr/>
      <dgm:t>
        <a:bodyPr/>
        <a:lstStyle/>
        <a:p>
          <a:pPr rtl="0"/>
          <a:r>
            <a:rPr lang="en-US" dirty="0" smtClean="0"/>
            <a:t>Social scientists</a:t>
          </a:r>
          <a:endParaRPr lang="en-US" dirty="0"/>
        </a:p>
      </dgm:t>
    </dgm:pt>
    <dgm:pt modelId="{A3C47C03-DC65-4FB6-B167-647F843306A6}" type="parTrans" cxnId="{FFA2CE63-3B41-4641-8742-5B07431997E4}">
      <dgm:prSet/>
      <dgm:spPr/>
      <dgm:t>
        <a:bodyPr/>
        <a:lstStyle/>
        <a:p>
          <a:endParaRPr lang="en-US"/>
        </a:p>
      </dgm:t>
    </dgm:pt>
    <dgm:pt modelId="{C6662618-7DF3-4979-8B46-FC781C4D9999}" type="sibTrans" cxnId="{FFA2CE63-3B41-4641-8742-5B07431997E4}">
      <dgm:prSet/>
      <dgm:spPr/>
      <dgm:t>
        <a:bodyPr/>
        <a:lstStyle/>
        <a:p>
          <a:endParaRPr lang="en-US"/>
        </a:p>
      </dgm:t>
    </dgm:pt>
    <dgm:pt modelId="{79135F3F-9744-4EB4-9688-B57375DA64D1}">
      <dgm:prSet/>
      <dgm:spPr/>
      <dgm:t>
        <a:bodyPr/>
        <a:lstStyle/>
        <a:p>
          <a:pPr rtl="0"/>
          <a:r>
            <a:rPr lang="en-US" dirty="0" smtClean="0"/>
            <a:t>Archaeologists</a:t>
          </a:r>
          <a:endParaRPr lang="en-US" dirty="0"/>
        </a:p>
      </dgm:t>
    </dgm:pt>
    <dgm:pt modelId="{FC1CB3E2-AB38-43DA-BA11-D764B104C787}" type="parTrans" cxnId="{4EE0D364-7218-42D5-B194-5D4B3F1188B3}">
      <dgm:prSet/>
      <dgm:spPr/>
      <dgm:t>
        <a:bodyPr/>
        <a:lstStyle/>
        <a:p>
          <a:endParaRPr lang="en-US"/>
        </a:p>
      </dgm:t>
    </dgm:pt>
    <dgm:pt modelId="{53AB376E-839A-4DE0-B1E4-6ADC976F4962}" type="sibTrans" cxnId="{4EE0D364-7218-42D5-B194-5D4B3F1188B3}">
      <dgm:prSet/>
      <dgm:spPr/>
      <dgm:t>
        <a:bodyPr/>
        <a:lstStyle/>
        <a:p>
          <a:endParaRPr lang="en-US"/>
        </a:p>
      </dgm:t>
    </dgm:pt>
    <dgm:pt modelId="{551C631E-7111-4209-9E15-B265D6807925}">
      <dgm:prSet/>
      <dgm:spPr/>
      <dgm:t>
        <a:bodyPr/>
        <a:lstStyle/>
        <a:p>
          <a:pPr rtl="0"/>
          <a:r>
            <a:rPr lang="en-US" dirty="0" smtClean="0"/>
            <a:t>Zoologists</a:t>
          </a:r>
          <a:endParaRPr lang="en-US" dirty="0"/>
        </a:p>
      </dgm:t>
    </dgm:pt>
    <dgm:pt modelId="{519D3C73-92AF-4913-A089-3D1AF9379D05}" type="parTrans" cxnId="{E26102FE-4722-475D-A7DF-CE06D9A9615F}">
      <dgm:prSet/>
      <dgm:spPr/>
      <dgm:t>
        <a:bodyPr/>
        <a:lstStyle/>
        <a:p>
          <a:endParaRPr lang="en-US"/>
        </a:p>
      </dgm:t>
    </dgm:pt>
    <dgm:pt modelId="{8DBA274F-5E4C-4B5B-BD8D-4A66808A08D4}" type="sibTrans" cxnId="{E26102FE-4722-475D-A7DF-CE06D9A9615F}">
      <dgm:prSet/>
      <dgm:spPr/>
      <dgm:t>
        <a:bodyPr/>
        <a:lstStyle/>
        <a:p>
          <a:endParaRPr lang="en-US"/>
        </a:p>
      </dgm:t>
    </dgm:pt>
    <dgm:pt modelId="{CF2BB139-4E5A-45CE-911A-2B8C2C462B3F}">
      <dgm:prSet custT="1"/>
      <dgm:spPr/>
      <dgm:t>
        <a:bodyPr/>
        <a:lstStyle/>
        <a:p>
          <a:pPr rtl="0"/>
          <a:r>
            <a:rPr lang="en-US" sz="1600" dirty="0" smtClean="0"/>
            <a:t>Survey</a:t>
          </a:r>
          <a:endParaRPr lang="en-US" sz="1600" dirty="0"/>
        </a:p>
      </dgm:t>
    </dgm:pt>
    <dgm:pt modelId="{82325CB9-3E93-45CB-A7BC-86D3509F9E32}" type="parTrans" cxnId="{9327957B-AA12-46AF-8620-FBC872184301}">
      <dgm:prSet/>
      <dgm:spPr/>
      <dgm:t>
        <a:bodyPr/>
        <a:lstStyle/>
        <a:p>
          <a:endParaRPr lang="en-US" dirty="0"/>
        </a:p>
      </dgm:t>
    </dgm:pt>
    <dgm:pt modelId="{BE77CCD8-C49D-482B-9EFF-2DFBD6C9404E}" type="sibTrans" cxnId="{9327957B-AA12-46AF-8620-FBC872184301}">
      <dgm:prSet/>
      <dgm:spPr/>
      <dgm:t>
        <a:bodyPr/>
        <a:lstStyle/>
        <a:p>
          <a:endParaRPr lang="en-US"/>
        </a:p>
      </dgm:t>
    </dgm:pt>
    <dgm:pt modelId="{5BBDA2D9-3B12-461D-99AD-B06276B5D3AC}">
      <dgm:prSet/>
      <dgm:spPr/>
      <dgm:t>
        <a:bodyPr/>
        <a:lstStyle/>
        <a:p>
          <a:pPr rtl="0"/>
          <a:r>
            <a:rPr lang="en-US" dirty="0" smtClean="0"/>
            <a:t>ICPSR Data Reusers </a:t>
          </a:r>
          <a:endParaRPr lang="en-US" dirty="0"/>
        </a:p>
      </dgm:t>
    </dgm:pt>
    <dgm:pt modelId="{B0D4CBA8-0C7C-4486-8920-DD5CCB74B17C}" type="parTrans" cxnId="{703D7013-3840-488E-A518-6C8A8C6C5ECA}">
      <dgm:prSet/>
      <dgm:spPr/>
      <dgm:t>
        <a:bodyPr/>
        <a:lstStyle/>
        <a:p>
          <a:endParaRPr lang="en-US"/>
        </a:p>
      </dgm:t>
    </dgm:pt>
    <dgm:pt modelId="{39BEC2AB-91AD-446B-A1A4-EC44322B6C59}" type="sibTrans" cxnId="{703D7013-3840-488E-A518-6C8A8C6C5ECA}">
      <dgm:prSet/>
      <dgm:spPr/>
      <dgm:t>
        <a:bodyPr/>
        <a:lstStyle/>
        <a:p>
          <a:endParaRPr lang="en-US"/>
        </a:p>
      </dgm:t>
    </dgm:pt>
    <dgm:pt modelId="{A07BB4EF-B57C-4C75-8097-D7D9C003993D}">
      <dgm:prSet/>
      <dgm:spPr>
        <a:solidFill>
          <a:srgbClr val="FF0000"/>
        </a:solidFill>
      </dgm:spPr>
      <dgm:t>
        <a:bodyPr/>
        <a:lstStyle/>
        <a:p>
          <a:pPr rtl="0"/>
          <a:r>
            <a:rPr lang="en-US" dirty="0" smtClean="0"/>
            <a:t>Observations</a:t>
          </a:r>
          <a:endParaRPr lang="en-US" dirty="0"/>
        </a:p>
      </dgm:t>
    </dgm:pt>
    <dgm:pt modelId="{C821EE7C-D50F-4DFE-8FA4-98A503FC148E}" type="parTrans" cxnId="{EA0C762E-19DF-4D83-B7F2-E5B3C6AB37D5}">
      <dgm:prSet/>
      <dgm:spPr/>
      <dgm:t>
        <a:bodyPr/>
        <a:lstStyle/>
        <a:p>
          <a:endParaRPr lang="en-US" dirty="0"/>
        </a:p>
      </dgm:t>
    </dgm:pt>
    <dgm:pt modelId="{F9257F54-7A78-4CEA-B020-FDB7B2BE18BC}" type="sibTrans" cxnId="{EA0C762E-19DF-4D83-B7F2-E5B3C6AB37D5}">
      <dgm:prSet/>
      <dgm:spPr/>
      <dgm:t>
        <a:bodyPr/>
        <a:lstStyle/>
        <a:p>
          <a:endParaRPr lang="en-US"/>
        </a:p>
      </dgm:t>
    </dgm:pt>
    <dgm:pt modelId="{0EB7C42A-0180-44D5-8609-034D26577BEB}">
      <dgm:prSet/>
      <dgm:spPr/>
      <dgm:t>
        <a:bodyPr/>
        <a:lstStyle/>
        <a:p>
          <a:pPr rtl="0"/>
          <a:r>
            <a:rPr lang="en-US" dirty="0" smtClean="0"/>
            <a:t>UMMZ Data Reusers</a:t>
          </a:r>
          <a:endParaRPr lang="en-US" dirty="0"/>
        </a:p>
      </dgm:t>
    </dgm:pt>
    <dgm:pt modelId="{BBED9208-2A76-4E2D-8470-22309784B1CD}" type="parTrans" cxnId="{29A71129-036C-48A4-B4E0-89C3777EB764}">
      <dgm:prSet/>
      <dgm:spPr/>
      <dgm:t>
        <a:bodyPr/>
        <a:lstStyle/>
        <a:p>
          <a:endParaRPr lang="en-US"/>
        </a:p>
      </dgm:t>
    </dgm:pt>
    <dgm:pt modelId="{02B143D4-0160-4526-89E8-5A157774CD2D}" type="sibTrans" cxnId="{29A71129-036C-48A4-B4E0-89C3777EB764}">
      <dgm:prSet/>
      <dgm:spPr/>
      <dgm:t>
        <a:bodyPr/>
        <a:lstStyle/>
        <a:p>
          <a:endParaRPr lang="en-US"/>
        </a:p>
      </dgm:t>
    </dgm:pt>
    <dgm:pt modelId="{726FE499-C88F-4C54-99E1-6529EE516AA7}">
      <dgm:prSet custT="1"/>
      <dgm:spPr/>
      <dgm:t>
        <a:bodyPr/>
        <a:lstStyle/>
        <a:p>
          <a:pPr rtl="0"/>
          <a:r>
            <a:rPr lang="en-US" sz="1600" dirty="0" smtClean="0"/>
            <a:t>Web analytics</a:t>
          </a:r>
          <a:endParaRPr lang="en-US" sz="1600" dirty="0"/>
        </a:p>
      </dgm:t>
    </dgm:pt>
    <dgm:pt modelId="{45F82AD8-5BE0-4279-BF83-86B8C38A2F5B}" type="parTrans" cxnId="{2511F469-2A1E-442D-8CFC-D82E2D968BB1}">
      <dgm:prSet/>
      <dgm:spPr/>
      <dgm:t>
        <a:bodyPr/>
        <a:lstStyle/>
        <a:p>
          <a:endParaRPr lang="en-US" dirty="0"/>
        </a:p>
      </dgm:t>
    </dgm:pt>
    <dgm:pt modelId="{95486C78-0585-487E-905B-1DC7673894E5}" type="sibTrans" cxnId="{2511F469-2A1E-442D-8CFC-D82E2D968BB1}">
      <dgm:prSet/>
      <dgm:spPr/>
      <dgm:t>
        <a:bodyPr/>
        <a:lstStyle/>
        <a:p>
          <a:endParaRPr lang="en-US"/>
        </a:p>
      </dgm:t>
    </dgm:pt>
    <dgm:pt modelId="{949B7EBC-1F58-449D-902D-E91ECD7FF350}">
      <dgm:prSet/>
      <dgm:spPr/>
      <dgm:t>
        <a:bodyPr/>
        <a:lstStyle/>
        <a:p>
          <a:pPr rtl="0"/>
          <a:r>
            <a:rPr lang="en-US" dirty="0" smtClean="0"/>
            <a:t>OpenContext.org transaction log analysis</a:t>
          </a:r>
          <a:endParaRPr lang="en-US" dirty="0"/>
        </a:p>
      </dgm:t>
    </dgm:pt>
    <dgm:pt modelId="{125A0F17-051D-4729-98CB-33EE52B3ED2A}" type="parTrans" cxnId="{8C107FE1-2A7F-454F-A33A-0C987ADB542D}">
      <dgm:prSet/>
      <dgm:spPr/>
      <dgm:t>
        <a:bodyPr/>
        <a:lstStyle/>
        <a:p>
          <a:endParaRPr lang="en-US"/>
        </a:p>
      </dgm:t>
    </dgm:pt>
    <dgm:pt modelId="{DE9CC4E9-DCF0-4774-AE3C-4EE979116526}" type="sibTrans" cxnId="{8C107FE1-2A7F-454F-A33A-0C987ADB542D}">
      <dgm:prSet/>
      <dgm:spPr/>
      <dgm:t>
        <a:bodyPr/>
        <a:lstStyle/>
        <a:p>
          <a:endParaRPr lang="en-US"/>
        </a:p>
      </dgm:t>
    </dgm:pt>
    <dgm:pt modelId="{BF78A372-5BFD-49E7-984F-F7FC546AD50F}" type="pres">
      <dgm:prSet presAssocID="{B012A365-99B3-47FD-BB5A-2DE412B9781A}" presName="composite" presStyleCnt="0">
        <dgm:presLayoutVars>
          <dgm:chMax val="5"/>
          <dgm:dir/>
          <dgm:animLvl val="ctr"/>
          <dgm:resizeHandles val="exact"/>
        </dgm:presLayoutVars>
      </dgm:prSet>
      <dgm:spPr/>
      <dgm:t>
        <a:bodyPr/>
        <a:lstStyle/>
        <a:p>
          <a:endParaRPr lang="en-US"/>
        </a:p>
      </dgm:t>
    </dgm:pt>
    <dgm:pt modelId="{E8E79F33-1807-495E-A17A-F88329DEB0D9}" type="pres">
      <dgm:prSet presAssocID="{B012A365-99B3-47FD-BB5A-2DE412B9781A}" presName="cycle" presStyleCnt="0"/>
      <dgm:spPr/>
    </dgm:pt>
    <dgm:pt modelId="{7C069729-BEB4-421E-A530-166F3AE56510}" type="pres">
      <dgm:prSet presAssocID="{B012A365-99B3-47FD-BB5A-2DE412B9781A}" presName="centerShape" presStyleCnt="0"/>
      <dgm:spPr/>
    </dgm:pt>
    <dgm:pt modelId="{26211938-F169-45B0-B584-40F4EFEE3180}" type="pres">
      <dgm:prSet presAssocID="{B012A365-99B3-47FD-BB5A-2DE412B9781A}" presName="connSite" presStyleLbl="node1" presStyleIdx="0" presStyleCnt="5"/>
      <dgm:spPr/>
    </dgm:pt>
    <dgm:pt modelId="{0E003787-9A63-42D8-83C9-CA532ACD1C32}" type="pres">
      <dgm:prSet presAssocID="{B012A365-99B3-47FD-BB5A-2DE412B9781A}" presName="visible" presStyleLbl="node1" presStyleIdx="0" presStyleCnt="5" custLinFactNeighborY="1411"/>
      <dgm:spPr>
        <a:solidFill>
          <a:srgbClr val="419A3C"/>
        </a:solidFill>
      </dgm:spPr>
      <dgm:t>
        <a:bodyPr/>
        <a:lstStyle/>
        <a:p>
          <a:endParaRPr lang="en-US"/>
        </a:p>
      </dgm:t>
    </dgm:pt>
    <dgm:pt modelId="{E02A59FD-5064-42F8-B02D-823D3466AB0C}" type="pres">
      <dgm:prSet presAssocID="{36179628-521D-4024-A20F-2096BDF10CF3}" presName="Name25" presStyleLbl="parChTrans1D1" presStyleIdx="0" presStyleCnt="4"/>
      <dgm:spPr/>
      <dgm:t>
        <a:bodyPr/>
        <a:lstStyle/>
        <a:p>
          <a:endParaRPr lang="en-US"/>
        </a:p>
      </dgm:t>
    </dgm:pt>
    <dgm:pt modelId="{79EC6750-CE55-4B8C-A1BB-D2E4B3559172}" type="pres">
      <dgm:prSet presAssocID="{90EFCB6D-5A2C-4A6A-8188-59A8A6E40B3A}" presName="node" presStyleCnt="0"/>
      <dgm:spPr/>
    </dgm:pt>
    <dgm:pt modelId="{08FB984E-E02A-4D29-B027-6ECAEF1E053D}" type="pres">
      <dgm:prSet presAssocID="{90EFCB6D-5A2C-4A6A-8188-59A8A6E40B3A}" presName="parentNode" presStyleLbl="node1" presStyleIdx="1" presStyleCnt="5" custScaleX="106832" custLinFactNeighborY="9926">
        <dgm:presLayoutVars>
          <dgm:chMax val="1"/>
          <dgm:bulletEnabled val="1"/>
        </dgm:presLayoutVars>
      </dgm:prSet>
      <dgm:spPr/>
      <dgm:t>
        <a:bodyPr/>
        <a:lstStyle/>
        <a:p>
          <a:endParaRPr lang="en-US"/>
        </a:p>
      </dgm:t>
    </dgm:pt>
    <dgm:pt modelId="{54C32814-24A3-4FC5-8A91-7973BBBE3B23}" type="pres">
      <dgm:prSet presAssocID="{90EFCB6D-5A2C-4A6A-8188-59A8A6E40B3A}" presName="childNode" presStyleLbl="revTx" presStyleIdx="0" presStyleCnt="4">
        <dgm:presLayoutVars>
          <dgm:bulletEnabled val="1"/>
        </dgm:presLayoutVars>
      </dgm:prSet>
      <dgm:spPr/>
      <dgm:t>
        <a:bodyPr/>
        <a:lstStyle/>
        <a:p>
          <a:endParaRPr lang="en-US"/>
        </a:p>
      </dgm:t>
    </dgm:pt>
    <dgm:pt modelId="{8D323B83-7618-4D65-96EB-C995B7FFE237}" type="pres">
      <dgm:prSet presAssocID="{82325CB9-3E93-45CB-A7BC-86D3509F9E32}" presName="Name25" presStyleLbl="parChTrans1D1" presStyleIdx="1" presStyleCnt="4"/>
      <dgm:spPr/>
      <dgm:t>
        <a:bodyPr/>
        <a:lstStyle/>
        <a:p>
          <a:endParaRPr lang="en-US"/>
        </a:p>
      </dgm:t>
    </dgm:pt>
    <dgm:pt modelId="{8E4681D3-63D8-4A54-B6CE-295497960072}" type="pres">
      <dgm:prSet presAssocID="{CF2BB139-4E5A-45CE-911A-2B8C2C462B3F}" presName="node" presStyleCnt="0"/>
      <dgm:spPr/>
    </dgm:pt>
    <dgm:pt modelId="{1777E135-2C95-469D-9338-C2ABDB299DEC}" type="pres">
      <dgm:prSet presAssocID="{CF2BB139-4E5A-45CE-911A-2B8C2C462B3F}" presName="parentNode" presStyleLbl="node1" presStyleIdx="2" presStyleCnt="5" custScaleX="104260" custScaleY="104589">
        <dgm:presLayoutVars>
          <dgm:chMax val="1"/>
          <dgm:bulletEnabled val="1"/>
        </dgm:presLayoutVars>
      </dgm:prSet>
      <dgm:spPr/>
      <dgm:t>
        <a:bodyPr/>
        <a:lstStyle/>
        <a:p>
          <a:endParaRPr lang="en-US"/>
        </a:p>
      </dgm:t>
    </dgm:pt>
    <dgm:pt modelId="{BF751459-37C9-4FBD-BE1B-9319608CE8B0}" type="pres">
      <dgm:prSet presAssocID="{CF2BB139-4E5A-45CE-911A-2B8C2C462B3F}" presName="childNode" presStyleLbl="revTx" presStyleIdx="1" presStyleCnt="4">
        <dgm:presLayoutVars>
          <dgm:bulletEnabled val="1"/>
        </dgm:presLayoutVars>
      </dgm:prSet>
      <dgm:spPr/>
      <dgm:t>
        <a:bodyPr/>
        <a:lstStyle/>
        <a:p>
          <a:endParaRPr lang="en-US"/>
        </a:p>
      </dgm:t>
    </dgm:pt>
    <dgm:pt modelId="{40BE91EF-DC64-4637-86A7-B717663CD862}" type="pres">
      <dgm:prSet presAssocID="{C821EE7C-D50F-4DFE-8FA4-98A503FC148E}" presName="Name25" presStyleLbl="parChTrans1D1" presStyleIdx="2" presStyleCnt="4"/>
      <dgm:spPr/>
      <dgm:t>
        <a:bodyPr/>
        <a:lstStyle/>
        <a:p>
          <a:endParaRPr lang="en-US"/>
        </a:p>
      </dgm:t>
    </dgm:pt>
    <dgm:pt modelId="{4D988A38-1088-45DC-9B9D-22DEA765030D}" type="pres">
      <dgm:prSet presAssocID="{A07BB4EF-B57C-4C75-8097-D7D9C003993D}" presName="node" presStyleCnt="0"/>
      <dgm:spPr/>
    </dgm:pt>
    <dgm:pt modelId="{609DB6DA-47BB-4F92-AD45-E56CC6695146}" type="pres">
      <dgm:prSet presAssocID="{A07BB4EF-B57C-4C75-8097-D7D9C003993D}" presName="parentNode" presStyleLbl="node1" presStyleIdx="3" presStyleCnt="5" custScaleX="105384" custScaleY="108225" custLinFactNeighborX="7911" custLinFactNeighborY="0">
        <dgm:presLayoutVars>
          <dgm:chMax val="1"/>
          <dgm:bulletEnabled val="1"/>
        </dgm:presLayoutVars>
      </dgm:prSet>
      <dgm:spPr/>
      <dgm:t>
        <a:bodyPr/>
        <a:lstStyle/>
        <a:p>
          <a:endParaRPr lang="en-US"/>
        </a:p>
      </dgm:t>
    </dgm:pt>
    <dgm:pt modelId="{C72A8687-6D5E-4A61-91E2-0DB33741B713}" type="pres">
      <dgm:prSet presAssocID="{A07BB4EF-B57C-4C75-8097-D7D9C003993D}" presName="childNode" presStyleLbl="revTx" presStyleIdx="2" presStyleCnt="4">
        <dgm:presLayoutVars>
          <dgm:bulletEnabled val="1"/>
        </dgm:presLayoutVars>
      </dgm:prSet>
      <dgm:spPr/>
      <dgm:t>
        <a:bodyPr/>
        <a:lstStyle/>
        <a:p>
          <a:endParaRPr lang="en-US"/>
        </a:p>
      </dgm:t>
    </dgm:pt>
    <dgm:pt modelId="{CA7B5F1C-4BAB-4FC7-B270-9A92EDAF41DF}" type="pres">
      <dgm:prSet presAssocID="{45F82AD8-5BE0-4279-BF83-86B8C38A2F5B}" presName="Name25" presStyleLbl="parChTrans1D1" presStyleIdx="3" presStyleCnt="4"/>
      <dgm:spPr/>
      <dgm:t>
        <a:bodyPr/>
        <a:lstStyle/>
        <a:p>
          <a:endParaRPr lang="en-US"/>
        </a:p>
      </dgm:t>
    </dgm:pt>
    <dgm:pt modelId="{44A381E2-82E3-4428-AFDC-41DB92201869}" type="pres">
      <dgm:prSet presAssocID="{726FE499-C88F-4C54-99E1-6529EE516AA7}" presName="node" presStyleCnt="0"/>
      <dgm:spPr/>
    </dgm:pt>
    <dgm:pt modelId="{04851F65-9CD4-496E-88E8-00D758C174E3}" type="pres">
      <dgm:prSet presAssocID="{726FE499-C88F-4C54-99E1-6529EE516AA7}" presName="parentNode" presStyleLbl="node1" presStyleIdx="4" presStyleCnt="5" custScaleX="96278" custScaleY="100230" custLinFactNeighborX="-7819" custLinFactNeighborY="-3637">
        <dgm:presLayoutVars>
          <dgm:chMax val="1"/>
          <dgm:bulletEnabled val="1"/>
        </dgm:presLayoutVars>
      </dgm:prSet>
      <dgm:spPr/>
      <dgm:t>
        <a:bodyPr/>
        <a:lstStyle/>
        <a:p>
          <a:endParaRPr lang="en-US"/>
        </a:p>
      </dgm:t>
    </dgm:pt>
    <dgm:pt modelId="{909F4610-4392-4326-8D66-8BBB64731CB1}" type="pres">
      <dgm:prSet presAssocID="{726FE499-C88F-4C54-99E1-6529EE516AA7}" presName="childNode" presStyleLbl="revTx" presStyleIdx="3" presStyleCnt="4">
        <dgm:presLayoutVars>
          <dgm:bulletEnabled val="1"/>
        </dgm:presLayoutVars>
      </dgm:prSet>
      <dgm:spPr/>
      <dgm:t>
        <a:bodyPr/>
        <a:lstStyle/>
        <a:p>
          <a:endParaRPr lang="en-US"/>
        </a:p>
      </dgm:t>
    </dgm:pt>
  </dgm:ptLst>
  <dgm:cxnLst>
    <dgm:cxn modelId="{BF14A282-2606-431C-8CD9-DB11DF734C1D}" type="presOf" srcId="{0EB7C42A-0180-44D5-8609-034D26577BEB}" destId="{C72A8687-6D5E-4A61-91E2-0DB33741B713}" srcOrd="0" destOrd="0" presId="urn:microsoft.com/office/officeart/2005/8/layout/radial2"/>
    <dgm:cxn modelId="{FFA2CE63-3B41-4641-8742-5B07431997E4}" srcId="{90EFCB6D-5A2C-4A6A-8188-59A8A6E40B3A}" destId="{7E4E401B-2264-4087-AEDE-C9E719D4CAE2}" srcOrd="0" destOrd="0" parTransId="{A3C47C03-DC65-4FB6-B167-647F843306A6}" sibTransId="{C6662618-7DF3-4979-8B46-FC781C4D9999}"/>
    <dgm:cxn modelId="{4EE0D364-7218-42D5-B194-5D4B3F1188B3}" srcId="{90EFCB6D-5A2C-4A6A-8188-59A8A6E40B3A}" destId="{79135F3F-9744-4EB4-9688-B57375DA64D1}" srcOrd="1" destOrd="0" parTransId="{FC1CB3E2-AB38-43DA-BA11-D764B104C787}" sibTransId="{53AB376E-839A-4DE0-B1E4-6ADC976F4962}"/>
    <dgm:cxn modelId="{783413EB-5F2F-4FDC-8F33-3219C610BBCC}" type="presOf" srcId="{949B7EBC-1F58-449D-902D-E91ECD7FF350}" destId="{909F4610-4392-4326-8D66-8BBB64731CB1}" srcOrd="0" destOrd="0" presId="urn:microsoft.com/office/officeart/2005/8/layout/radial2"/>
    <dgm:cxn modelId="{9327957B-AA12-46AF-8620-FBC872184301}" srcId="{B012A365-99B3-47FD-BB5A-2DE412B9781A}" destId="{CF2BB139-4E5A-45CE-911A-2B8C2C462B3F}" srcOrd="1" destOrd="0" parTransId="{82325CB9-3E93-45CB-A7BC-86D3509F9E32}" sibTransId="{BE77CCD8-C49D-482B-9EFF-2DFBD6C9404E}"/>
    <dgm:cxn modelId="{BF876606-4615-4209-83F6-1BBD0DA3679E}" type="presOf" srcId="{7E4E401B-2264-4087-AEDE-C9E719D4CAE2}" destId="{54C32814-24A3-4FC5-8A91-7973BBBE3B23}" srcOrd="0" destOrd="0" presId="urn:microsoft.com/office/officeart/2005/8/layout/radial2"/>
    <dgm:cxn modelId="{703D7013-3840-488E-A518-6C8A8C6C5ECA}" srcId="{CF2BB139-4E5A-45CE-911A-2B8C2C462B3F}" destId="{5BBDA2D9-3B12-461D-99AD-B06276B5D3AC}" srcOrd="0" destOrd="0" parTransId="{B0D4CBA8-0C7C-4486-8920-DD5CCB74B17C}" sibTransId="{39BEC2AB-91AD-446B-A1A4-EC44322B6C59}"/>
    <dgm:cxn modelId="{D043C536-B1E5-4838-9409-9477D133EF8C}" type="presOf" srcId="{551C631E-7111-4209-9E15-B265D6807925}" destId="{54C32814-24A3-4FC5-8A91-7973BBBE3B23}" srcOrd="0" destOrd="2" presId="urn:microsoft.com/office/officeart/2005/8/layout/radial2"/>
    <dgm:cxn modelId="{8C107FE1-2A7F-454F-A33A-0C987ADB542D}" srcId="{726FE499-C88F-4C54-99E1-6529EE516AA7}" destId="{949B7EBC-1F58-449D-902D-E91ECD7FF350}" srcOrd="0" destOrd="0" parTransId="{125A0F17-051D-4729-98CB-33EE52B3ED2A}" sibTransId="{DE9CC4E9-DCF0-4774-AE3C-4EE979116526}"/>
    <dgm:cxn modelId="{52D7CF74-C853-4700-9154-C3E900EF7A0E}" type="presOf" srcId="{A07BB4EF-B57C-4C75-8097-D7D9C003993D}" destId="{609DB6DA-47BB-4F92-AD45-E56CC6695146}" srcOrd="0" destOrd="0" presId="urn:microsoft.com/office/officeart/2005/8/layout/radial2"/>
    <dgm:cxn modelId="{6135FDA7-7D53-429D-9148-71C1EBEA00C0}" type="presOf" srcId="{90EFCB6D-5A2C-4A6A-8188-59A8A6E40B3A}" destId="{08FB984E-E02A-4D29-B027-6ECAEF1E053D}" srcOrd="0" destOrd="0" presId="urn:microsoft.com/office/officeart/2005/8/layout/radial2"/>
    <dgm:cxn modelId="{99C860FC-172A-4D3C-8156-11B4635792FC}" type="presOf" srcId="{82325CB9-3E93-45CB-A7BC-86D3509F9E32}" destId="{8D323B83-7618-4D65-96EB-C995B7FFE237}" srcOrd="0" destOrd="0" presId="urn:microsoft.com/office/officeart/2005/8/layout/radial2"/>
    <dgm:cxn modelId="{37BA715C-60CC-4CA2-823C-E2DC6B0AAD84}" type="presOf" srcId="{726FE499-C88F-4C54-99E1-6529EE516AA7}" destId="{04851F65-9CD4-496E-88E8-00D758C174E3}" srcOrd="0" destOrd="0" presId="urn:microsoft.com/office/officeart/2005/8/layout/radial2"/>
    <dgm:cxn modelId="{E26102FE-4722-475D-A7DF-CE06D9A9615F}" srcId="{90EFCB6D-5A2C-4A6A-8188-59A8A6E40B3A}" destId="{551C631E-7111-4209-9E15-B265D6807925}" srcOrd="2" destOrd="0" parTransId="{519D3C73-92AF-4913-A089-3D1AF9379D05}" sibTransId="{8DBA274F-5E4C-4B5B-BD8D-4A66808A08D4}"/>
    <dgm:cxn modelId="{2511F469-2A1E-442D-8CFC-D82E2D968BB1}" srcId="{B012A365-99B3-47FD-BB5A-2DE412B9781A}" destId="{726FE499-C88F-4C54-99E1-6529EE516AA7}" srcOrd="3" destOrd="0" parTransId="{45F82AD8-5BE0-4279-BF83-86B8C38A2F5B}" sibTransId="{95486C78-0585-487E-905B-1DC7673894E5}"/>
    <dgm:cxn modelId="{5494A4AF-4C69-4BCE-BB4E-B56370873278}" srcId="{B012A365-99B3-47FD-BB5A-2DE412B9781A}" destId="{90EFCB6D-5A2C-4A6A-8188-59A8A6E40B3A}" srcOrd="0" destOrd="0" parTransId="{36179628-521D-4024-A20F-2096BDF10CF3}" sibTransId="{57FD4A07-DFC0-4BD1-B34E-B3B6C476DC97}"/>
    <dgm:cxn modelId="{AAB3AC07-C056-4BBA-8660-AE0CDEC52C61}" type="presOf" srcId="{B012A365-99B3-47FD-BB5A-2DE412B9781A}" destId="{BF78A372-5BFD-49E7-984F-F7FC546AD50F}" srcOrd="0" destOrd="0" presId="urn:microsoft.com/office/officeart/2005/8/layout/radial2"/>
    <dgm:cxn modelId="{DDE76304-AA83-4A54-B363-9FE1D9D4C703}" type="presOf" srcId="{C821EE7C-D50F-4DFE-8FA4-98A503FC148E}" destId="{40BE91EF-DC64-4637-86A7-B717663CD862}" srcOrd="0" destOrd="0" presId="urn:microsoft.com/office/officeart/2005/8/layout/radial2"/>
    <dgm:cxn modelId="{D5650204-FEE1-4CE7-96F3-7B78BB6CF0E7}" type="presOf" srcId="{45F82AD8-5BE0-4279-BF83-86B8C38A2F5B}" destId="{CA7B5F1C-4BAB-4FC7-B270-9A92EDAF41DF}" srcOrd="0" destOrd="0" presId="urn:microsoft.com/office/officeart/2005/8/layout/radial2"/>
    <dgm:cxn modelId="{0A2D0B42-8292-4818-92E1-A427A3C8F63F}" type="presOf" srcId="{5BBDA2D9-3B12-461D-99AD-B06276B5D3AC}" destId="{BF751459-37C9-4FBD-BE1B-9319608CE8B0}" srcOrd="0" destOrd="0" presId="urn:microsoft.com/office/officeart/2005/8/layout/radial2"/>
    <dgm:cxn modelId="{6BA98299-96BB-49C5-9504-2426808B0E4C}" type="presOf" srcId="{36179628-521D-4024-A20F-2096BDF10CF3}" destId="{E02A59FD-5064-42F8-B02D-823D3466AB0C}" srcOrd="0" destOrd="0" presId="urn:microsoft.com/office/officeart/2005/8/layout/radial2"/>
    <dgm:cxn modelId="{1C86B4A7-830A-470B-881B-ADB59123D47D}" type="presOf" srcId="{CF2BB139-4E5A-45CE-911A-2B8C2C462B3F}" destId="{1777E135-2C95-469D-9338-C2ABDB299DEC}" srcOrd="0" destOrd="0" presId="urn:microsoft.com/office/officeart/2005/8/layout/radial2"/>
    <dgm:cxn modelId="{EA0C762E-19DF-4D83-B7F2-E5B3C6AB37D5}" srcId="{B012A365-99B3-47FD-BB5A-2DE412B9781A}" destId="{A07BB4EF-B57C-4C75-8097-D7D9C003993D}" srcOrd="2" destOrd="0" parTransId="{C821EE7C-D50F-4DFE-8FA4-98A503FC148E}" sibTransId="{F9257F54-7A78-4CEA-B020-FDB7B2BE18BC}"/>
    <dgm:cxn modelId="{FE9E21AB-2C6A-459F-B241-145654E121E8}" type="presOf" srcId="{79135F3F-9744-4EB4-9688-B57375DA64D1}" destId="{54C32814-24A3-4FC5-8A91-7973BBBE3B23}" srcOrd="0" destOrd="1" presId="urn:microsoft.com/office/officeart/2005/8/layout/radial2"/>
    <dgm:cxn modelId="{29A71129-036C-48A4-B4E0-89C3777EB764}" srcId="{A07BB4EF-B57C-4C75-8097-D7D9C003993D}" destId="{0EB7C42A-0180-44D5-8609-034D26577BEB}" srcOrd="0" destOrd="0" parTransId="{BBED9208-2A76-4E2D-8470-22309784B1CD}" sibTransId="{02B143D4-0160-4526-89E8-5A157774CD2D}"/>
    <dgm:cxn modelId="{442C0D6F-C513-4164-89E7-040AC4C2C5E5}" type="presParOf" srcId="{BF78A372-5BFD-49E7-984F-F7FC546AD50F}" destId="{E8E79F33-1807-495E-A17A-F88329DEB0D9}" srcOrd="0" destOrd="0" presId="urn:microsoft.com/office/officeart/2005/8/layout/radial2"/>
    <dgm:cxn modelId="{3DC2EAB6-40B8-4D05-8316-4A6E849DD6C5}" type="presParOf" srcId="{E8E79F33-1807-495E-A17A-F88329DEB0D9}" destId="{7C069729-BEB4-421E-A530-166F3AE56510}" srcOrd="0" destOrd="0" presId="urn:microsoft.com/office/officeart/2005/8/layout/radial2"/>
    <dgm:cxn modelId="{9F1760A6-A249-449C-BA89-2243DD53B411}" type="presParOf" srcId="{7C069729-BEB4-421E-A530-166F3AE56510}" destId="{26211938-F169-45B0-B584-40F4EFEE3180}" srcOrd="0" destOrd="0" presId="urn:microsoft.com/office/officeart/2005/8/layout/radial2"/>
    <dgm:cxn modelId="{A6DC9E4F-5674-4C02-9708-38F8EAD0B9E7}" type="presParOf" srcId="{7C069729-BEB4-421E-A530-166F3AE56510}" destId="{0E003787-9A63-42D8-83C9-CA532ACD1C32}" srcOrd="1" destOrd="0" presId="urn:microsoft.com/office/officeart/2005/8/layout/radial2"/>
    <dgm:cxn modelId="{B9E19706-4506-452E-BADA-2CF7D5787259}" type="presParOf" srcId="{E8E79F33-1807-495E-A17A-F88329DEB0D9}" destId="{E02A59FD-5064-42F8-B02D-823D3466AB0C}" srcOrd="1" destOrd="0" presId="urn:microsoft.com/office/officeart/2005/8/layout/radial2"/>
    <dgm:cxn modelId="{64E5435A-086E-4ACD-8A2A-F6C9D8186E3A}" type="presParOf" srcId="{E8E79F33-1807-495E-A17A-F88329DEB0D9}" destId="{79EC6750-CE55-4B8C-A1BB-D2E4B3559172}" srcOrd="2" destOrd="0" presId="urn:microsoft.com/office/officeart/2005/8/layout/radial2"/>
    <dgm:cxn modelId="{53E9F0B8-877F-424F-8FFF-ADB6110BE2F8}" type="presParOf" srcId="{79EC6750-CE55-4B8C-A1BB-D2E4B3559172}" destId="{08FB984E-E02A-4D29-B027-6ECAEF1E053D}" srcOrd="0" destOrd="0" presId="urn:microsoft.com/office/officeart/2005/8/layout/radial2"/>
    <dgm:cxn modelId="{26EC12E2-04D0-41A1-BEF4-301B3F9E6DD7}" type="presParOf" srcId="{79EC6750-CE55-4B8C-A1BB-D2E4B3559172}" destId="{54C32814-24A3-4FC5-8A91-7973BBBE3B23}" srcOrd="1" destOrd="0" presId="urn:microsoft.com/office/officeart/2005/8/layout/radial2"/>
    <dgm:cxn modelId="{FA06E817-58C2-4F6A-8BCB-8CDC1DA85231}" type="presParOf" srcId="{E8E79F33-1807-495E-A17A-F88329DEB0D9}" destId="{8D323B83-7618-4D65-96EB-C995B7FFE237}" srcOrd="3" destOrd="0" presId="urn:microsoft.com/office/officeart/2005/8/layout/radial2"/>
    <dgm:cxn modelId="{AB9E5309-C916-4C52-82F2-906B8DAE64E8}" type="presParOf" srcId="{E8E79F33-1807-495E-A17A-F88329DEB0D9}" destId="{8E4681D3-63D8-4A54-B6CE-295497960072}" srcOrd="4" destOrd="0" presId="urn:microsoft.com/office/officeart/2005/8/layout/radial2"/>
    <dgm:cxn modelId="{D1D73366-B178-4370-B95C-3FC7FD4FEFBD}" type="presParOf" srcId="{8E4681D3-63D8-4A54-B6CE-295497960072}" destId="{1777E135-2C95-469D-9338-C2ABDB299DEC}" srcOrd="0" destOrd="0" presId="urn:microsoft.com/office/officeart/2005/8/layout/radial2"/>
    <dgm:cxn modelId="{F8E25D6A-4552-42F7-90FB-8077EA03D6B3}" type="presParOf" srcId="{8E4681D3-63D8-4A54-B6CE-295497960072}" destId="{BF751459-37C9-4FBD-BE1B-9319608CE8B0}" srcOrd="1" destOrd="0" presId="urn:microsoft.com/office/officeart/2005/8/layout/radial2"/>
    <dgm:cxn modelId="{62E2D692-9BCF-4133-BE81-F0370416D2BA}" type="presParOf" srcId="{E8E79F33-1807-495E-A17A-F88329DEB0D9}" destId="{40BE91EF-DC64-4637-86A7-B717663CD862}" srcOrd="5" destOrd="0" presId="urn:microsoft.com/office/officeart/2005/8/layout/radial2"/>
    <dgm:cxn modelId="{C8DCDEFB-D856-445F-B131-1C1929A3ABF8}" type="presParOf" srcId="{E8E79F33-1807-495E-A17A-F88329DEB0D9}" destId="{4D988A38-1088-45DC-9B9D-22DEA765030D}" srcOrd="6" destOrd="0" presId="urn:microsoft.com/office/officeart/2005/8/layout/radial2"/>
    <dgm:cxn modelId="{D2A53EB5-DA9B-47C5-83E8-3E72CEE239C9}" type="presParOf" srcId="{4D988A38-1088-45DC-9B9D-22DEA765030D}" destId="{609DB6DA-47BB-4F92-AD45-E56CC6695146}" srcOrd="0" destOrd="0" presId="urn:microsoft.com/office/officeart/2005/8/layout/radial2"/>
    <dgm:cxn modelId="{29417CA5-2ED5-4B46-8335-3A735D5D3D29}" type="presParOf" srcId="{4D988A38-1088-45DC-9B9D-22DEA765030D}" destId="{C72A8687-6D5E-4A61-91E2-0DB33741B713}" srcOrd="1" destOrd="0" presId="urn:microsoft.com/office/officeart/2005/8/layout/radial2"/>
    <dgm:cxn modelId="{BECDFA66-6B32-4B20-9E31-CC9689F1C3C1}" type="presParOf" srcId="{E8E79F33-1807-495E-A17A-F88329DEB0D9}" destId="{CA7B5F1C-4BAB-4FC7-B270-9A92EDAF41DF}" srcOrd="7" destOrd="0" presId="urn:microsoft.com/office/officeart/2005/8/layout/radial2"/>
    <dgm:cxn modelId="{AE918AF8-4A32-46FD-B8BB-0BEE18452109}" type="presParOf" srcId="{E8E79F33-1807-495E-A17A-F88329DEB0D9}" destId="{44A381E2-82E3-4428-AFDC-41DB92201869}" srcOrd="8" destOrd="0" presId="urn:microsoft.com/office/officeart/2005/8/layout/radial2"/>
    <dgm:cxn modelId="{A6D4888F-AEAF-4DA4-8289-4E4FFD6BEC0E}" type="presParOf" srcId="{44A381E2-82E3-4428-AFDC-41DB92201869}" destId="{04851F65-9CD4-496E-88E8-00D758C174E3}" srcOrd="0" destOrd="0" presId="urn:microsoft.com/office/officeart/2005/8/layout/radial2"/>
    <dgm:cxn modelId="{D73915E4-73E6-461A-908C-E1ADD253325A}" type="presParOf" srcId="{44A381E2-82E3-4428-AFDC-41DB92201869}" destId="{909F4610-4392-4326-8D66-8BBB64731CB1}" srcOrd="1" destOrd="0" presId="urn:microsoft.com/office/officeart/2005/8/layout/radial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D863C6-720F-4F21-BFB6-5EEE94B1A1C9}">
      <dsp:nvSpPr>
        <dsp:cNvPr id="0" name=""/>
        <dsp:cNvSpPr/>
      </dsp:nvSpPr>
      <dsp:spPr>
        <a:xfrm>
          <a:off x="3485926" y="1637956"/>
          <a:ext cx="1257746" cy="12577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DIPIR Project </a:t>
          </a:r>
          <a:endParaRPr lang="en-US" sz="2100" kern="1200" dirty="0"/>
        </a:p>
      </dsp:txBody>
      <dsp:txXfrm>
        <a:off x="3485926" y="1637956"/>
        <a:ext cx="1257746" cy="1257746"/>
      </dsp:txXfrm>
    </dsp:sp>
    <dsp:sp modelId="{ADDDD1EF-D841-4E15-9FAE-15005AD52C63}">
      <dsp:nvSpPr>
        <dsp:cNvPr id="0" name=""/>
        <dsp:cNvSpPr/>
      </dsp:nvSpPr>
      <dsp:spPr>
        <a:xfrm rot="16200000">
          <a:off x="3925548" y="1434950"/>
          <a:ext cx="378502" cy="27509"/>
        </a:xfrm>
        <a:custGeom>
          <a:avLst/>
          <a:gdLst/>
          <a:ahLst/>
          <a:cxnLst/>
          <a:rect l="0" t="0" r="0" b="0"/>
          <a:pathLst>
            <a:path>
              <a:moveTo>
                <a:pt x="0" y="13754"/>
              </a:moveTo>
              <a:lnTo>
                <a:pt x="378502" y="137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6200000">
        <a:off x="4105337" y="1439242"/>
        <a:ext cx="18925" cy="18925"/>
      </dsp:txXfrm>
    </dsp:sp>
    <dsp:sp modelId="{FF49DCB9-BB93-474D-B17B-66D0124300DC}">
      <dsp:nvSpPr>
        <dsp:cNvPr id="0" name=""/>
        <dsp:cNvSpPr/>
      </dsp:nvSpPr>
      <dsp:spPr>
        <a:xfrm>
          <a:off x="3485926" y="1707"/>
          <a:ext cx="1257746" cy="12577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Nancy McGovern</a:t>
          </a:r>
        </a:p>
        <a:p>
          <a:pPr lvl="0" algn="ctr" defTabSz="533400">
            <a:lnSpc>
              <a:spcPct val="90000"/>
            </a:lnSpc>
            <a:spcBef>
              <a:spcPct val="0"/>
            </a:spcBef>
            <a:spcAft>
              <a:spcPct val="35000"/>
            </a:spcAft>
          </a:pPr>
          <a:r>
            <a:rPr lang="en-US" sz="1200" kern="1200" dirty="0" smtClean="0"/>
            <a:t>ICPSR/MIT</a:t>
          </a:r>
          <a:endParaRPr lang="en-US" sz="1200" kern="1200" dirty="0"/>
        </a:p>
      </dsp:txBody>
      <dsp:txXfrm>
        <a:off x="3485926" y="1707"/>
        <a:ext cx="1257746" cy="1257746"/>
      </dsp:txXfrm>
    </dsp:sp>
    <dsp:sp modelId="{1AE64E3D-16E8-48EF-BCD7-A0F46C734162}">
      <dsp:nvSpPr>
        <dsp:cNvPr id="0" name=""/>
        <dsp:cNvSpPr/>
      </dsp:nvSpPr>
      <dsp:spPr>
        <a:xfrm rot="20520000">
          <a:off x="4703631" y="2000260"/>
          <a:ext cx="378502" cy="27509"/>
        </a:xfrm>
        <a:custGeom>
          <a:avLst/>
          <a:gdLst/>
          <a:ahLst/>
          <a:cxnLst/>
          <a:rect l="0" t="0" r="0" b="0"/>
          <a:pathLst>
            <a:path>
              <a:moveTo>
                <a:pt x="0" y="13754"/>
              </a:moveTo>
              <a:lnTo>
                <a:pt x="378502" y="137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20520000">
        <a:off x="4883419" y="2004552"/>
        <a:ext cx="18925" cy="18925"/>
      </dsp:txXfrm>
    </dsp:sp>
    <dsp:sp modelId="{1BA3EE65-7EEB-423F-B7C8-1F31E74962DF}">
      <dsp:nvSpPr>
        <dsp:cNvPr id="0" name=""/>
        <dsp:cNvSpPr/>
      </dsp:nvSpPr>
      <dsp:spPr>
        <a:xfrm>
          <a:off x="5042091" y="1132327"/>
          <a:ext cx="1257746" cy="12577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Ixchel Faniel</a:t>
          </a:r>
        </a:p>
        <a:p>
          <a:pPr lvl="0" algn="ctr" defTabSz="533400">
            <a:lnSpc>
              <a:spcPct val="90000"/>
            </a:lnSpc>
            <a:spcBef>
              <a:spcPct val="0"/>
            </a:spcBef>
            <a:spcAft>
              <a:spcPct val="35000"/>
            </a:spcAft>
          </a:pPr>
          <a:r>
            <a:rPr lang="en-US" sz="1200" kern="1200" dirty="0" smtClean="0"/>
            <a:t>OCLC Research </a:t>
          </a:r>
        </a:p>
        <a:p>
          <a:pPr lvl="0" algn="ctr" defTabSz="533400">
            <a:lnSpc>
              <a:spcPct val="90000"/>
            </a:lnSpc>
            <a:spcBef>
              <a:spcPct val="0"/>
            </a:spcBef>
            <a:spcAft>
              <a:spcPct val="35000"/>
            </a:spcAft>
          </a:pPr>
          <a:r>
            <a:rPr lang="en-US" sz="1200" kern="1200" dirty="0" smtClean="0"/>
            <a:t>(PI)</a:t>
          </a:r>
          <a:endParaRPr lang="en-US" sz="1200" kern="1200" dirty="0"/>
        </a:p>
      </dsp:txBody>
      <dsp:txXfrm>
        <a:off x="5042091" y="1132327"/>
        <a:ext cx="1257746" cy="1257746"/>
      </dsp:txXfrm>
    </dsp:sp>
    <dsp:sp modelId="{0253664B-A661-417F-B2F5-F1100A654733}">
      <dsp:nvSpPr>
        <dsp:cNvPr id="0" name=""/>
        <dsp:cNvSpPr/>
      </dsp:nvSpPr>
      <dsp:spPr>
        <a:xfrm rot="3240000">
          <a:off x="4406430" y="2914950"/>
          <a:ext cx="378502" cy="27509"/>
        </a:xfrm>
        <a:custGeom>
          <a:avLst/>
          <a:gdLst/>
          <a:ahLst/>
          <a:cxnLst/>
          <a:rect l="0" t="0" r="0" b="0"/>
          <a:pathLst>
            <a:path>
              <a:moveTo>
                <a:pt x="0" y="13754"/>
              </a:moveTo>
              <a:lnTo>
                <a:pt x="378502" y="137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3240000">
        <a:off x="4586218" y="2919243"/>
        <a:ext cx="18925" cy="18925"/>
      </dsp:txXfrm>
    </dsp:sp>
    <dsp:sp modelId="{95B9C2A0-4C47-4560-B845-01585346611D}">
      <dsp:nvSpPr>
        <dsp:cNvPr id="0" name=""/>
        <dsp:cNvSpPr/>
      </dsp:nvSpPr>
      <dsp:spPr>
        <a:xfrm>
          <a:off x="4447689" y="2961709"/>
          <a:ext cx="1257746" cy="12577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Eric Kansa Open Context</a:t>
          </a:r>
          <a:endParaRPr lang="en-US" sz="1200" kern="1200" dirty="0"/>
        </a:p>
      </dsp:txBody>
      <dsp:txXfrm>
        <a:off x="4447689" y="2961709"/>
        <a:ext cx="1257746" cy="1257746"/>
      </dsp:txXfrm>
    </dsp:sp>
    <dsp:sp modelId="{DEF3E311-F307-49BB-B0EF-448DFDD0EAE3}">
      <dsp:nvSpPr>
        <dsp:cNvPr id="0" name=""/>
        <dsp:cNvSpPr/>
      </dsp:nvSpPr>
      <dsp:spPr>
        <a:xfrm rot="7560000">
          <a:off x="3444667" y="2914950"/>
          <a:ext cx="378502" cy="27509"/>
        </a:xfrm>
        <a:custGeom>
          <a:avLst/>
          <a:gdLst/>
          <a:ahLst/>
          <a:cxnLst/>
          <a:rect l="0" t="0" r="0" b="0"/>
          <a:pathLst>
            <a:path>
              <a:moveTo>
                <a:pt x="0" y="13754"/>
              </a:moveTo>
              <a:lnTo>
                <a:pt x="378502" y="137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7560000">
        <a:off x="3624456" y="2919243"/>
        <a:ext cx="18925" cy="18925"/>
      </dsp:txXfrm>
    </dsp:sp>
    <dsp:sp modelId="{9A67F473-A806-4694-B5B0-4A767BE1F699}">
      <dsp:nvSpPr>
        <dsp:cNvPr id="0" name=""/>
        <dsp:cNvSpPr/>
      </dsp:nvSpPr>
      <dsp:spPr>
        <a:xfrm>
          <a:off x="2524163" y="2961709"/>
          <a:ext cx="1257746" cy="12577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William Fink        UM Museum of Zoology</a:t>
          </a:r>
          <a:endParaRPr lang="en-US" sz="1200" kern="1200" dirty="0"/>
        </a:p>
      </dsp:txBody>
      <dsp:txXfrm>
        <a:off x="2524163" y="2961709"/>
        <a:ext cx="1257746" cy="1257746"/>
      </dsp:txXfrm>
    </dsp:sp>
    <dsp:sp modelId="{1C9FDED9-06C1-479A-8F79-4146B76FA115}">
      <dsp:nvSpPr>
        <dsp:cNvPr id="0" name=""/>
        <dsp:cNvSpPr/>
      </dsp:nvSpPr>
      <dsp:spPr>
        <a:xfrm rot="11880000">
          <a:off x="3147466" y="2000260"/>
          <a:ext cx="378502" cy="27509"/>
        </a:xfrm>
        <a:custGeom>
          <a:avLst/>
          <a:gdLst/>
          <a:ahLst/>
          <a:cxnLst/>
          <a:rect l="0" t="0" r="0" b="0"/>
          <a:pathLst>
            <a:path>
              <a:moveTo>
                <a:pt x="0" y="13754"/>
              </a:moveTo>
              <a:lnTo>
                <a:pt x="378502" y="137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1880000">
        <a:off x="3327255" y="2004552"/>
        <a:ext cx="18925" cy="18925"/>
      </dsp:txXfrm>
    </dsp:sp>
    <dsp:sp modelId="{9CF32AB4-0184-4298-A416-15D8AC288B7B}">
      <dsp:nvSpPr>
        <dsp:cNvPr id="0" name=""/>
        <dsp:cNvSpPr/>
      </dsp:nvSpPr>
      <dsp:spPr>
        <a:xfrm>
          <a:off x="1929761" y="1132327"/>
          <a:ext cx="1257746" cy="12577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Elizabeth Yakel      University of Michigan  (Co-PI)</a:t>
          </a:r>
          <a:endParaRPr lang="en-US" sz="1200" kern="1200" dirty="0"/>
        </a:p>
      </dsp:txBody>
      <dsp:txXfrm>
        <a:off x="1929761" y="1132327"/>
        <a:ext cx="1257746" cy="125774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7B5F1C-4BAB-4FC7-B270-9A92EDAF41DF}">
      <dsp:nvSpPr>
        <dsp:cNvPr id="0" name=""/>
        <dsp:cNvSpPr/>
      </dsp:nvSpPr>
      <dsp:spPr>
        <a:xfrm rot="3765972">
          <a:off x="2450526" y="3958930"/>
          <a:ext cx="980692" cy="45000"/>
        </a:xfrm>
        <a:custGeom>
          <a:avLst/>
          <a:gdLst/>
          <a:ahLst/>
          <a:cxnLst/>
          <a:rect l="0" t="0" r="0" b="0"/>
          <a:pathLst>
            <a:path>
              <a:moveTo>
                <a:pt x="0" y="22500"/>
              </a:moveTo>
              <a:lnTo>
                <a:pt x="980692" y="225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BE91EF-DC64-4637-86A7-B717663CD862}">
      <dsp:nvSpPr>
        <dsp:cNvPr id="0" name=""/>
        <dsp:cNvSpPr/>
      </dsp:nvSpPr>
      <dsp:spPr>
        <a:xfrm rot="1260736">
          <a:off x="3042499" y="3219274"/>
          <a:ext cx="802837" cy="45000"/>
        </a:xfrm>
        <a:custGeom>
          <a:avLst/>
          <a:gdLst/>
          <a:ahLst/>
          <a:cxnLst/>
          <a:rect l="0" t="0" r="0" b="0"/>
          <a:pathLst>
            <a:path>
              <a:moveTo>
                <a:pt x="0" y="22500"/>
              </a:moveTo>
              <a:lnTo>
                <a:pt x="802837" y="225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323B83-7618-4D65-96EB-C995B7FFE237}">
      <dsp:nvSpPr>
        <dsp:cNvPr id="0" name=""/>
        <dsp:cNvSpPr/>
      </dsp:nvSpPr>
      <dsp:spPr>
        <a:xfrm rot="20283755">
          <a:off x="3043245" y="2369600"/>
          <a:ext cx="716697" cy="45000"/>
        </a:xfrm>
        <a:custGeom>
          <a:avLst/>
          <a:gdLst/>
          <a:ahLst/>
          <a:cxnLst/>
          <a:rect l="0" t="0" r="0" b="0"/>
          <a:pathLst>
            <a:path>
              <a:moveTo>
                <a:pt x="0" y="22500"/>
              </a:moveTo>
              <a:lnTo>
                <a:pt x="716697" y="225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2A59FD-5064-42F8-B02D-823D3466AB0C}">
      <dsp:nvSpPr>
        <dsp:cNvPr id="0" name=""/>
        <dsp:cNvSpPr/>
      </dsp:nvSpPr>
      <dsp:spPr>
        <a:xfrm rot="17989427">
          <a:off x="2528720" y="1671890"/>
          <a:ext cx="916445" cy="45000"/>
        </a:xfrm>
        <a:custGeom>
          <a:avLst/>
          <a:gdLst/>
          <a:ahLst/>
          <a:cxnLst/>
          <a:rect l="0" t="0" r="0" b="0"/>
          <a:pathLst>
            <a:path>
              <a:moveTo>
                <a:pt x="0" y="22500"/>
              </a:moveTo>
              <a:lnTo>
                <a:pt x="916445" y="225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003787-9A63-42D8-83C9-CA532ACD1C32}">
      <dsp:nvSpPr>
        <dsp:cNvPr id="0" name=""/>
        <dsp:cNvSpPr/>
      </dsp:nvSpPr>
      <dsp:spPr>
        <a:xfrm>
          <a:off x="1304209" y="1809757"/>
          <a:ext cx="2076449" cy="2076449"/>
        </a:xfrm>
        <a:prstGeom prst="ellipse">
          <a:avLst/>
        </a:prstGeom>
        <a:solidFill>
          <a:srgbClr val="419A3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FB984E-E02A-4D29-B027-6ECAEF1E053D}">
      <dsp:nvSpPr>
        <dsp:cNvPr id="0" name=""/>
        <dsp:cNvSpPr/>
      </dsp:nvSpPr>
      <dsp:spPr>
        <a:xfrm>
          <a:off x="2864001" y="125017"/>
          <a:ext cx="1330987" cy="12458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Interviews</a:t>
          </a:r>
          <a:endParaRPr lang="en-US" sz="1600" kern="1200" dirty="0"/>
        </a:p>
      </dsp:txBody>
      <dsp:txXfrm>
        <a:off x="2864001" y="125017"/>
        <a:ext cx="1330987" cy="1245870"/>
      </dsp:txXfrm>
    </dsp:sp>
    <dsp:sp modelId="{54C32814-24A3-4FC5-8A91-7973BBBE3B23}">
      <dsp:nvSpPr>
        <dsp:cNvPr id="0" name=""/>
        <dsp:cNvSpPr/>
      </dsp:nvSpPr>
      <dsp:spPr>
        <a:xfrm>
          <a:off x="4213178" y="125017"/>
          <a:ext cx="1996481" cy="1245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Social scientists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Archaeologists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Zoologists</a:t>
          </a:r>
          <a:endParaRPr lang="en-US" sz="1600" kern="1200" dirty="0"/>
        </a:p>
      </dsp:txBody>
      <dsp:txXfrm>
        <a:off x="4213178" y="125017"/>
        <a:ext cx="1996481" cy="1245870"/>
      </dsp:txXfrm>
    </dsp:sp>
    <dsp:sp modelId="{1777E135-2C95-469D-9338-C2ABDB299DEC}">
      <dsp:nvSpPr>
        <dsp:cNvPr id="0" name=""/>
        <dsp:cNvSpPr/>
      </dsp:nvSpPr>
      <dsp:spPr>
        <a:xfrm>
          <a:off x="3687233" y="1363957"/>
          <a:ext cx="1298944" cy="13030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Survey</a:t>
          </a:r>
          <a:endParaRPr lang="en-US" sz="1600" kern="1200" dirty="0"/>
        </a:p>
      </dsp:txBody>
      <dsp:txXfrm>
        <a:off x="3687233" y="1363957"/>
        <a:ext cx="1298944" cy="1303042"/>
      </dsp:txXfrm>
    </dsp:sp>
    <dsp:sp modelId="{BF751459-37C9-4FBD-BE1B-9319608CE8B0}">
      <dsp:nvSpPr>
        <dsp:cNvPr id="0" name=""/>
        <dsp:cNvSpPr/>
      </dsp:nvSpPr>
      <dsp:spPr>
        <a:xfrm>
          <a:off x="5044421" y="1363957"/>
          <a:ext cx="1948416" cy="1303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ICPSR Data Reusers </a:t>
          </a:r>
          <a:endParaRPr lang="en-US" sz="1600" kern="1200" dirty="0"/>
        </a:p>
      </dsp:txBody>
      <dsp:txXfrm>
        <a:off x="5044421" y="1363957"/>
        <a:ext cx="1948416" cy="1303042"/>
      </dsp:txXfrm>
    </dsp:sp>
    <dsp:sp modelId="{609DB6DA-47BB-4F92-AD45-E56CC6695146}">
      <dsp:nvSpPr>
        <dsp:cNvPr id="0" name=""/>
        <dsp:cNvSpPr/>
      </dsp:nvSpPr>
      <dsp:spPr>
        <a:xfrm>
          <a:off x="3777042" y="2947717"/>
          <a:ext cx="1312947" cy="1348342"/>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smtClean="0"/>
            <a:t>Observations</a:t>
          </a:r>
          <a:endParaRPr lang="en-US" sz="1200" kern="1200" dirty="0"/>
        </a:p>
      </dsp:txBody>
      <dsp:txXfrm>
        <a:off x="3777042" y="2947717"/>
        <a:ext cx="1312947" cy="1348342"/>
      </dsp:txXfrm>
    </dsp:sp>
    <dsp:sp modelId="{C72A8687-6D5E-4A61-91E2-0DB33741B713}">
      <dsp:nvSpPr>
        <dsp:cNvPr id="0" name=""/>
        <dsp:cNvSpPr/>
      </dsp:nvSpPr>
      <dsp:spPr>
        <a:xfrm>
          <a:off x="5130729" y="2947717"/>
          <a:ext cx="1969421" cy="134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UMMZ Data Reusers</a:t>
          </a:r>
          <a:endParaRPr lang="en-US" sz="1600" kern="1200" dirty="0"/>
        </a:p>
      </dsp:txBody>
      <dsp:txXfrm>
        <a:off x="5130729" y="2947717"/>
        <a:ext cx="1969421" cy="1348342"/>
      </dsp:txXfrm>
    </dsp:sp>
    <dsp:sp modelId="{04851F65-9CD4-496E-88E8-00D758C174E3}">
      <dsp:nvSpPr>
        <dsp:cNvPr id="0" name=""/>
        <dsp:cNvSpPr/>
      </dsp:nvSpPr>
      <dsp:spPr>
        <a:xfrm>
          <a:off x="2848767" y="4343399"/>
          <a:ext cx="1199498" cy="12487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Web analytics</a:t>
          </a:r>
          <a:endParaRPr lang="en-US" sz="1600" kern="1200" dirty="0"/>
        </a:p>
      </dsp:txBody>
      <dsp:txXfrm>
        <a:off x="2848767" y="4343399"/>
        <a:ext cx="1199498" cy="1248735"/>
      </dsp:txXfrm>
    </dsp:sp>
    <dsp:sp modelId="{909F4610-4392-4326-8D66-8BBB64731CB1}">
      <dsp:nvSpPr>
        <dsp:cNvPr id="0" name=""/>
        <dsp:cNvSpPr/>
      </dsp:nvSpPr>
      <dsp:spPr>
        <a:xfrm>
          <a:off x="4230817" y="4343399"/>
          <a:ext cx="1799248" cy="1248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OpenContext.org transaction log analysis</a:t>
          </a:r>
          <a:endParaRPr lang="en-US" sz="1600" kern="1200" dirty="0"/>
        </a:p>
      </dsp:txBody>
      <dsp:txXfrm>
        <a:off x="4230817" y="4343399"/>
        <a:ext cx="1799248" cy="124873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590B96-037A-504A-977E-B6542BD6CBD5}" type="datetimeFigureOut">
              <a:rPr lang="en-US" smtClean="0"/>
              <a:pPr/>
              <a:t>6/27/2013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2E670E-6968-D546-96D3-BA97EA7DE81D}" type="slidenum">
              <a:rPr lang="en-US" smtClean="0"/>
              <a:pPr/>
              <a:t>‹#›</a:t>
            </a:fld>
            <a:endParaRPr lang="en-US" dirty="0"/>
          </a:p>
        </p:txBody>
      </p:sp>
    </p:spTree>
    <p:extLst>
      <p:ext uri="{BB962C8B-B14F-4D97-AF65-F5344CB8AC3E}">
        <p14:creationId xmlns:p14="http://schemas.microsoft.com/office/powerpoint/2010/main" xmlns="" val="1117001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5C79E4-531B-094F-B0E0-0AB1940632EE}" type="datetimeFigureOut">
              <a:rPr lang="en-US" smtClean="0"/>
              <a:pPr/>
              <a:t>6/27/2013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921901-2D7D-404F-83CF-0310337D82A5}" type="slidenum">
              <a:rPr lang="en-US" smtClean="0"/>
              <a:pPr/>
              <a:t>‹#›</a:t>
            </a:fld>
            <a:endParaRPr lang="en-US" dirty="0"/>
          </a:p>
        </p:txBody>
      </p:sp>
    </p:spTree>
    <p:extLst>
      <p:ext uri="{BB962C8B-B14F-4D97-AF65-F5344CB8AC3E}">
        <p14:creationId xmlns:p14="http://schemas.microsoft.com/office/powerpoint/2010/main" xmlns="" val="872023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E921901-2D7D-404F-83CF-0310337D82A5}"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921901-2D7D-404F-83CF-0310337D82A5}" type="slidenum">
              <a:rPr lang="en-US" smtClean="0"/>
              <a:pPr/>
              <a:t>11</a:t>
            </a:fld>
            <a:endParaRPr lang="en-US" dirty="0"/>
          </a:p>
        </p:txBody>
      </p:sp>
    </p:spTree>
    <p:extLst>
      <p:ext uri="{BB962C8B-B14F-4D97-AF65-F5344CB8AC3E}">
        <p14:creationId xmlns:p14="http://schemas.microsoft.com/office/powerpoint/2010/main" xmlns="" val="933117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921901-2D7D-404F-83CF-0310337D82A5}" type="slidenum">
              <a:rPr lang="en-US" smtClean="0"/>
              <a:pPr/>
              <a:t>12</a:t>
            </a:fld>
            <a:endParaRPr lang="en-US" dirty="0"/>
          </a:p>
        </p:txBody>
      </p:sp>
    </p:spTree>
    <p:extLst>
      <p:ext uri="{BB962C8B-B14F-4D97-AF65-F5344CB8AC3E}">
        <p14:creationId xmlns:p14="http://schemas.microsoft.com/office/powerpoint/2010/main" xmlns="" val="361716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921901-2D7D-404F-83CF-0310337D82A5}" type="slidenum">
              <a:rPr lang="en-US" smtClean="0"/>
              <a:pPr/>
              <a:t>13</a:t>
            </a:fld>
            <a:endParaRPr lang="en-US" dirty="0"/>
          </a:p>
        </p:txBody>
      </p:sp>
    </p:spTree>
    <p:extLst>
      <p:ext uri="{BB962C8B-B14F-4D97-AF65-F5344CB8AC3E}">
        <p14:creationId xmlns:p14="http://schemas.microsoft.com/office/powerpoint/2010/main" xmlns="" val="2505345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14</a:t>
            </a:fld>
            <a:endParaRPr lang="en-US" dirty="0"/>
          </a:p>
        </p:txBody>
      </p:sp>
    </p:spTree>
    <p:extLst>
      <p:ext uri="{BB962C8B-B14F-4D97-AF65-F5344CB8AC3E}">
        <p14:creationId xmlns:p14="http://schemas.microsoft.com/office/powerpoint/2010/main" xmlns="" val="4125337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15</a:t>
            </a:fld>
            <a:endParaRPr lang="en-US" dirty="0"/>
          </a:p>
        </p:txBody>
      </p:sp>
    </p:spTree>
    <p:extLst>
      <p:ext uri="{BB962C8B-B14F-4D97-AF65-F5344CB8AC3E}">
        <p14:creationId xmlns:p14="http://schemas.microsoft.com/office/powerpoint/2010/main" xmlns="" val="1364629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921901-2D7D-404F-83CF-0310337D82A5}" type="slidenum">
              <a:rPr lang="en-US" smtClean="0"/>
              <a:pPr/>
              <a:t>16</a:t>
            </a:fld>
            <a:endParaRPr lang="en-US" dirty="0"/>
          </a:p>
        </p:txBody>
      </p:sp>
    </p:spTree>
    <p:extLst>
      <p:ext uri="{BB962C8B-B14F-4D97-AF65-F5344CB8AC3E}">
        <p14:creationId xmlns:p14="http://schemas.microsoft.com/office/powerpoint/2010/main" xmlns="" val="394888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921901-2D7D-404F-83CF-0310337D82A5}" type="slidenum">
              <a:rPr lang="en-US" smtClean="0"/>
              <a:pPr/>
              <a:t>18</a:t>
            </a:fld>
            <a:endParaRPr lang="en-US" dirty="0"/>
          </a:p>
        </p:txBody>
      </p:sp>
    </p:spTree>
    <p:extLst>
      <p:ext uri="{BB962C8B-B14F-4D97-AF65-F5344CB8AC3E}">
        <p14:creationId xmlns:p14="http://schemas.microsoft.com/office/powerpoint/2010/main" xmlns="" val="646080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921901-2D7D-404F-83CF-0310337D82A5}" type="slidenum">
              <a:rPr lang="en-US" smtClean="0"/>
              <a:pPr/>
              <a:t>2</a:t>
            </a:fld>
            <a:endParaRPr lang="en-US" dirty="0"/>
          </a:p>
        </p:txBody>
      </p:sp>
    </p:spTree>
    <p:extLst>
      <p:ext uri="{BB962C8B-B14F-4D97-AF65-F5344CB8AC3E}">
        <p14:creationId xmlns:p14="http://schemas.microsoft.com/office/powerpoint/2010/main" xmlns="" val="310717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921901-2D7D-404F-83CF-0310337D82A5}" type="slidenum">
              <a:rPr lang="en-US" smtClean="0"/>
              <a:pPr/>
              <a:t>20</a:t>
            </a:fld>
            <a:endParaRPr lang="en-US" dirty="0"/>
          </a:p>
        </p:txBody>
      </p:sp>
    </p:spTree>
    <p:extLst>
      <p:ext uri="{BB962C8B-B14F-4D97-AF65-F5344CB8AC3E}">
        <p14:creationId xmlns:p14="http://schemas.microsoft.com/office/powerpoint/2010/main" xmlns="" val="1141740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921901-2D7D-404F-83CF-0310337D82A5}" type="slidenum">
              <a:rPr lang="en-US" smtClean="0"/>
              <a:pPr/>
              <a:t>21</a:t>
            </a:fld>
            <a:endParaRPr lang="en-US" dirty="0"/>
          </a:p>
        </p:txBody>
      </p:sp>
    </p:spTree>
    <p:extLst>
      <p:ext uri="{BB962C8B-B14F-4D97-AF65-F5344CB8AC3E}">
        <p14:creationId xmlns:p14="http://schemas.microsoft.com/office/powerpoint/2010/main" xmlns="" val="3242751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E921901-2D7D-404F-83CF-0310337D82A5}" type="slidenum">
              <a:rPr lang="en-US" smtClean="0"/>
              <a:pPr/>
              <a:t>23</a:t>
            </a:fld>
            <a:endParaRPr lang="en-US" dirty="0"/>
          </a:p>
        </p:txBody>
      </p:sp>
    </p:spTree>
    <p:extLst>
      <p:ext uri="{BB962C8B-B14F-4D97-AF65-F5344CB8AC3E}">
        <p14:creationId xmlns:p14="http://schemas.microsoft.com/office/powerpoint/2010/main" xmlns="" val="3679196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921901-2D7D-404F-83CF-0310337D82A5}" type="slidenum">
              <a:rPr lang="en-US" smtClean="0"/>
              <a:pPr/>
              <a:t>28</a:t>
            </a:fld>
            <a:endParaRPr lang="en-US" dirty="0"/>
          </a:p>
        </p:txBody>
      </p:sp>
    </p:spTree>
    <p:extLst>
      <p:ext uri="{BB962C8B-B14F-4D97-AF65-F5344CB8AC3E}">
        <p14:creationId xmlns:p14="http://schemas.microsoft.com/office/powerpoint/2010/main" xmlns="" val="3857044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862B2F6-5FB6-44E3-B0F5-8178F38C8C20}" type="slidenum">
              <a:rPr lang="en-US" smtClean="0"/>
              <a:pPr/>
              <a:t>29</a:t>
            </a:fld>
            <a:endParaRPr lang="en-US" dirty="0" smtClean="0"/>
          </a:p>
        </p:txBody>
      </p:sp>
      <p:sp>
        <p:nvSpPr>
          <p:cNvPr id="747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lnSpc>
                <a:spcPct val="100000"/>
              </a:lnSpc>
              <a:spcBef>
                <a:spcPct val="0"/>
              </a:spcBef>
            </a:pPr>
            <a:fld id="{48B8872B-814D-4FC3-B0AE-07971E9DA4B7}" type="slidenum">
              <a:rPr lang="en-US" sz="1000"/>
              <a:pPr algn="r">
                <a:lnSpc>
                  <a:spcPct val="100000"/>
                </a:lnSpc>
                <a:spcBef>
                  <a:spcPct val="0"/>
                </a:spcBef>
              </a:pPr>
              <a:t>29</a:t>
            </a:fld>
            <a:endParaRPr lang="en-US" sz="1000" dirty="0"/>
          </a:p>
        </p:txBody>
      </p:sp>
      <p:sp>
        <p:nvSpPr>
          <p:cNvPr id="7475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spcBef>
                <a:spcPct val="0"/>
              </a:spcBef>
            </a:pPr>
            <a:fld id="{4D776AF4-FF0E-4505-99A7-F436A73BCF1F}" type="slidenum">
              <a:rPr lang="en-US" sz="1000">
                <a:solidFill>
                  <a:srgbClr val="000000"/>
                </a:solidFill>
                <a:latin typeface="Arial" charset="0"/>
              </a:rPr>
              <a:pPr algn="r">
                <a:spcBef>
                  <a:spcPct val="0"/>
                </a:spcBef>
              </a:pPr>
              <a:t>29</a:t>
            </a:fld>
            <a:endParaRPr lang="en-US" sz="1000" dirty="0">
              <a:solidFill>
                <a:srgbClr val="000000"/>
              </a:solidFill>
              <a:latin typeface="Arial" charset="0"/>
            </a:endParaRPr>
          </a:p>
        </p:txBody>
      </p:sp>
      <p:sp>
        <p:nvSpPr>
          <p:cNvPr id="7475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spcBef>
                <a:spcPct val="0"/>
              </a:spcBef>
            </a:pPr>
            <a:fld id="{623976AC-250A-4732-AC72-351F5946D719}" type="slidenum">
              <a:rPr lang="en-US" sz="1000">
                <a:solidFill>
                  <a:srgbClr val="000000"/>
                </a:solidFill>
                <a:latin typeface="Arial" charset="0"/>
                <a:cs typeface="Arial" charset="0"/>
              </a:rPr>
              <a:pPr algn="r">
                <a:spcBef>
                  <a:spcPct val="0"/>
                </a:spcBef>
              </a:pPr>
              <a:t>29</a:t>
            </a:fld>
            <a:endParaRPr lang="en-US" sz="1000" dirty="0">
              <a:solidFill>
                <a:srgbClr val="000000"/>
              </a:solidFill>
              <a:latin typeface="Arial" charset="0"/>
              <a:cs typeface="Arial" charset="0"/>
            </a:endParaRPr>
          </a:p>
        </p:txBody>
      </p:sp>
      <p:sp>
        <p:nvSpPr>
          <p:cNvPr id="74758" name="Rectangle 7"/>
          <p:cNvSpPr>
            <a:spLocks noGrp="1" noRot="1" noChangeAspect="1" noChangeArrowheads="1" noTextEdit="1"/>
          </p:cNvSpPr>
          <p:nvPr>
            <p:ph type="sldImg"/>
          </p:nvPr>
        </p:nvSpPr>
        <p:spPr>
          <a:xfrm>
            <a:off x="1185863" y="292100"/>
            <a:ext cx="4486275" cy="3365500"/>
          </a:xfrm>
          <a:ln/>
        </p:spPr>
      </p:sp>
      <p:sp>
        <p:nvSpPr>
          <p:cNvPr id="74759" name="Rectangle 8"/>
          <p:cNvSpPr>
            <a:spLocks noGrp="1" noChangeArrowheads="1"/>
          </p:cNvSpPr>
          <p:nvPr>
            <p:ph type="body" idx="1"/>
          </p:nvPr>
        </p:nvSpPr>
        <p:spPr>
          <a:noFill/>
          <a:ln/>
        </p:spPr>
        <p:txBody>
          <a:bodyPr/>
          <a:lstStyle/>
          <a:p>
            <a:endParaRPr lang="en-US" sz="1800" b="0"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85CDF2-80F6-7941-AFFF-7C5AB35F4B05}"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AB3A4A-81B4-422F-AE3B-887AEED8E153}"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921901-2D7D-404F-83CF-0310337D82A5}" type="slidenum">
              <a:rPr lang="en-US" smtClean="0"/>
              <a:pPr/>
              <a:t>5</a:t>
            </a:fld>
            <a:endParaRPr lang="en-US" dirty="0"/>
          </a:p>
        </p:txBody>
      </p:sp>
    </p:spTree>
    <p:extLst>
      <p:ext uri="{BB962C8B-B14F-4D97-AF65-F5344CB8AC3E}">
        <p14:creationId xmlns:p14="http://schemas.microsoft.com/office/powerpoint/2010/main" xmlns="" val="590238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E921901-2D7D-404F-83CF-0310337D82A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023B37-EAB2-4853-9F0D-7266E1E24ADA}" type="slidenum">
              <a:rPr lang="en-US" smtClean="0"/>
              <a:pPr/>
              <a:t>8</a:t>
            </a:fld>
            <a:endParaRPr lang="en-US" dirty="0"/>
          </a:p>
        </p:txBody>
      </p:sp>
    </p:spTree>
    <p:extLst>
      <p:ext uri="{BB962C8B-B14F-4D97-AF65-F5344CB8AC3E}">
        <p14:creationId xmlns:p14="http://schemas.microsoft.com/office/powerpoint/2010/main" xmlns="" val="1043032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a:alphaModFix amt="30000"/>
          </a:blip>
          <a:srcRect b="8763"/>
          <a:stretch>
            <a:fillRect/>
          </a:stretch>
        </p:blipFill>
        <p:spPr>
          <a:xfrm>
            <a:off x="5325434" y="2853375"/>
            <a:ext cx="3513766" cy="339502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Head and Open Layout">
    <p:spTree>
      <p:nvGrpSpPr>
        <p:cNvPr id="1" name=""/>
        <p:cNvGrpSpPr/>
        <p:nvPr/>
      </p:nvGrpSpPr>
      <p:grpSpPr>
        <a:xfrm>
          <a:off x="0" y="0"/>
          <a:ext cx="0" cy="0"/>
          <a:chOff x="0" y="0"/>
          <a:chExt cx="0" cy="0"/>
        </a:xfrm>
      </p:grpSpPr>
      <p:grpSp>
        <p:nvGrpSpPr>
          <p:cNvPr id="12"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5"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dirty="0"/>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dirty="0" smtClean="0"/>
              <a:t>Click to edit Master text styles</a:t>
            </a:r>
            <a:endParaRPr lang="en-US" dirty="0"/>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dirty="0"/>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dirty="0"/>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dirty="0"/>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tiff"/><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d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C:\Users\gomezj\Desktop\UMSIlogo.tif"/>
          <p:cNvPicPr>
            <a:picLocks noChangeAspect="1" noChangeArrowheads="1"/>
          </p:cNvPicPr>
          <p:nvPr userDrawn="1"/>
        </p:nvPicPr>
        <p:blipFill>
          <a:blip r:embed="rId39"/>
          <a:srcRect/>
          <a:stretch>
            <a:fillRect/>
          </a:stretch>
        </p:blipFill>
        <p:spPr bwMode="auto">
          <a:xfrm>
            <a:off x="7483476" y="6248400"/>
            <a:ext cx="1355724" cy="599908"/>
          </a:xfrm>
          <a:prstGeom prst="rect">
            <a:avLst/>
          </a:prstGeom>
          <a:noFill/>
        </p:spPr>
      </p:pic>
      <p:pic>
        <p:nvPicPr>
          <p:cNvPr id="8" name="Picture 7" descr="OCLC_H_CMYK.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1"/>
              <a:stretch>
                <a:fillRect/>
              </a:stretch>
            </p:blipFill>
          </mc:Choice>
          <mc:Fallback>
            <p:blipFill>
              <a:blip r:embed="rId42"/>
              <a:stretch>
                <a:fillRect/>
              </a:stretch>
            </p:blipFill>
          </mc:Fallback>
        </mc:AlternateContent>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818857F2-102E-5148-ADF3-C396FE20EBDD}" type="slidenum">
              <a:rPr lang="en-US" smtClean="0"/>
              <a:pPr/>
              <a:t>‹#›</a:t>
            </a:fld>
            <a:endParaRPr lang="en-US" dirty="0"/>
          </a:p>
        </p:txBody>
      </p:sp>
      <p:sp>
        <p:nvSpPr>
          <p:cNvPr id="9" name="TextBox 8"/>
          <p:cNvSpPr txBox="1"/>
          <p:nvPr/>
        </p:nvSpPr>
        <p:spPr>
          <a:xfrm>
            <a:off x="1166715" y="6431783"/>
            <a:ext cx="2570903" cy="276999"/>
          </a:xfrm>
          <a:prstGeom prst="rect">
            <a:avLst/>
          </a:prstGeom>
          <a:noFill/>
        </p:spPr>
        <p:txBody>
          <a:bodyPr wrap="square" rtlCol="0" anchor="ctr">
            <a:spAutoFit/>
          </a:bodyPr>
          <a:lstStyle/>
          <a:p>
            <a:r>
              <a:rPr lang="en-US" sz="1200" b="0" i="0" dirty="0" smtClean="0">
                <a:solidFill>
                  <a:schemeClr val="tx1">
                    <a:lumMod val="65000"/>
                    <a:lumOff val="35000"/>
                  </a:schemeClr>
                </a:solidFill>
                <a:latin typeface="Tahoma"/>
                <a:cs typeface="Tahoma"/>
              </a:rPr>
              <a:t>The world’s libraries.</a:t>
            </a:r>
            <a:r>
              <a:rPr lang="en-US" sz="1200" b="0" i="0" baseline="0" dirty="0" smtClean="0">
                <a:solidFill>
                  <a:schemeClr val="tx1">
                    <a:lumMod val="65000"/>
                    <a:lumOff val="35000"/>
                  </a:schemeClr>
                </a:solidFill>
                <a:latin typeface="Tahoma"/>
                <a:cs typeface="Tahoma"/>
              </a:rPr>
              <a:t> Connected.</a:t>
            </a:r>
            <a:endParaRPr lang="en-US" sz="1200" b="0" i="0" dirty="0">
              <a:solidFill>
                <a:schemeClr val="tx1">
                  <a:lumMod val="65000"/>
                  <a:lumOff val="35000"/>
                </a:schemeClr>
              </a:solidFill>
              <a:latin typeface="Tahoma"/>
              <a:cs typeface="Tahoma"/>
            </a:endParaRPr>
          </a:p>
        </p:txBody>
      </p:sp>
      <p:cxnSp>
        <p:nvCxnSpPr>
          <p:cNvPr id="11" name="Straight Connector 10"/>
          <p:cNvCxnSpPr/>
          <p:nvPr userDrawn="1"/>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2" r:id="rId1"/>
    <p:sldLayoutId id="2147483690" r:id="rId2"/>
    <p:sldLayoutId id="2147483687" r:id="rId3"/>
    <p:sldLayoutId id="2147483701" r:id="rId4"/>
    <p:sldLayoutId id="2147483713" r:id="rId5"/>
    <p:sldLayoutId id="2147483731" r:id="rId6"/>
    <p:sldLayoutId id="2147483715" r:id="rId7"/>
    <p:sldLayoutId id="2147483730" r:id="rId8"/>
    <p:sldLayoutId id="2147483707" r:id="rId9"/>
    <p:sldLayoutId id="2147483683" r:id="rId10"/>
    <p:sldLayoutId id="2147483682" r:id="rId11"/>
    <p:sldLayoutId id="2147483709" r:id="rId12"/>
    <p:sldLayoutId id="2147483711" r:id="rId13"/>
    <p:sldLayoutId id="2147483712" r:id="rId14"/>
    <p:sldLayoutId id="2147483703" r:id="rId15"/>
    <p:sldLayoutId id="2147483663" r:id="rId16"/>
    <p:sldLayoutId id="2147483668" r:id="rId17"/>
    <p:sldLayoutId id="2147483710" r:id="rId18"/>
    <p:sldLayoutId id="2147483716" r:id="rId19"/>
    <p:sldLayoutId id="2147483704" r:id="rId20"/>
    <p:sldLayoutId id="2147483705" r:id="rId21"/>
    <p:sldLayoutId id="2147483706" r:id="rId22"/>
    <p:sldLayoutId id="2147483702" r:id="rId23"/>
    <p:sldLayoutId id="2147483724" r:id="rId24"/>
    <p:sldLayoutId id="2147483717" r:id="rId25"/>
    <p:sldLayoutId id="2147483725" r:id="rId26"/>
    <p:sldLayoutId id="2147483721" r:id="rId27"/>
    <p:sldLayoutId id="2147483719" r:id="rId28"/>
    <p:sldLayoutId id="2147483691" r:id="rId29"/>
    <p:sldLayoutId id="2147483723" r:id="rId30"/>
    <p:sldLayoutId id="2147483718" r:id="rId31"/>
    <p:sldLayoutId id="2147483726" r:id="rId32"/>
    <p:sldLayoutId id="2147483722" r:id="rId33"/>
    <p:sldLayoutId id="2147483720" r:id="rId34"/>
    <p:sldLayoutId id="2147483727" r:id="rId35"/>
    <p:sldLayoutId id="2147483728" r:id="rId36"/>
    <p:sldLayoutId id="2147483729" r:id="rId37"/>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hyperlink" Target="http://www.dipir.or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8.gif"/><Relationship Id="rId5" Type="http://schemas.openxmlformats.org/officeDocument/2006/relationships/diagramQuickStyle" Target="../diagrams/quickStyle1.xml"/><Relationship Id="rId10" Type="http://schemas.openxmlformats.org/officeDocument/2006/relationships/image" Target="../media/image7.gif"/><Relationship Id="rId4" Type="http://schemas.openxmlformats.org/officeDocument/2006/relationships/diagramLayout" Target="../diagrams/layout1.xml"/><Relationship Id="rId9"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477608"/>
            <a:ext cx="6777250" cy="2732725"/>
          </a:xfrm>
        </p:spPr>
        <p:txBody>
          <a:bodyPr>
            <a:normAutofit/>
          </a:bodyPr>
          <a:lstStyle/>
          <a:p>
            <a:pPr algn="ctr"/>
            <a:r>
              <a:rPr lang="en-US" dirty="0" smtClean="0"/>
              <a:t>Trust in Digital Repositories</a:t>
            </a:r>
            <a:endParaRPr lang="en-US" dirty="0"/>
          </a:p>
        </p:txBody>
      </p:sp>
      <p:sp>
        <p:nvSpPr>
          <p:cNvPr id="8" name="Text Placeholder 7"/>
          <p:cNvSpPr>
            <a:spLocks noGrp="1"/>
          </p:cNvSpPr>
          <p:nvPr>
            <p:ph type="body" sz="quarter" idx="14"/>
          </p:nvPr>
        </p:nvSpPr>
        <p:spPr>
          <a:xfrm>
            <a:off x="156950" y="245651"/>
            <a:ext cx="8682250" cy="744949"/>
          </a:xfrm>
        </p:spPr>
        <p:txBody>
          <a:bodyPr>
            <a:normAutofit/>
          </a:bodyPr>
          <a:lstStyle/>
          <a:p>
            <a:r>
              <a:rPr lang="en-US" sz="1800" dirty="0"/>
              <a:t>International Digital Curation Conference (IDCC) 8, January 14-17, </a:t>
            </a:r>
            <a:r>
              <a:rPr lang="en-US" sz="1800" dirty="0" smtClean="0"/>
              <a:t>2013 </a:t>
            </a:r>
            <a:r>
              <a:rPr lang="en-US" sz="1800" dirty="0"/>
              <a:t>Amsterdam, Netherlands</a:t>
            </a:r>
          </a:p>
          <a:p>
            <a:endParaRPr lang="en-US" dirty="0"/>
          </a:p>
        </p:txBody>
      </p:sp>
      <p:sp>
        <p:nvSpPr>
          <p:cNvPr id="6" name="Text Placeholder 5"/>
          <p:cNvSpPr>
            <a:spLocks noGrp="1"/>
          </p:cNvSpPr>
          <p:nvPr>
            <p:ph type="body" sz="quarter" idx="13"/>
          </p:nvPr>
        </p:nvSpPr>
        <p:spPr>
          <a:xfrm>
            <a:off x="3352234" y="3814547"/>
            <a:ext cx="2819966" cy="457200"/>
          </a:xfrm>
        </p:spPr>
        <p:txBody>
          <a:bodyPr>
            <a:normAutofit fontScale="92500"/>
          </a:bodyPr>
          <a:lstStyle/>
          <a:p>
            <a:r>
              <a:rPr lang="en-US" sz="2200" dirty="0" smtClean="0"/>
              <a:t>Ixchel M. Faniel, Ph.D</a:t>
            </a:r>
            <a:r>
              <a:rPr lang="en-US" dirty="0" smtClean="0"/>
              <a:t>.</a:t>
            </a:r>
            <a:endParaRPr lang="en-US" dirty="0"/>
          </a:p>
        </p:txBody>
      </p:sp>
      <p:sp>
        <p:nvSpPr>
          <p:cNvPr id="18" name="Text Placeholder 17"/>
          <p:cNvSpPr>
            <a:spLocks noGrp="1"/>
          </p:cNvSpPr>
          <p:nvPr>
            <p:ph type="body" sz="quarter" idx="15"/>
          </p:nvPr>
        </p:nvSpPr>
        <p:spPr>
          <a:xfrm>
            <a:off x="3388628" y="4283244"/>
            <a:ext cx="2436126" cy="1243083"/>
          </a:xfrm>
        </p:spPr>
        <p:txBody>
          <a:bodyPr/>
          <a:lstStyle/>
          <a:p>
            <a:r>
              <a:rPr lang="en-US" dirty="0" smtClean="0"/>
              <a:t>Postdoctoral Researcher </a:t>
            </a:r>
            <a:br>
              <a:rPr lang="en-US" dirty="0" smtClean="0"/>
            </a:br>
            <a:r>
              <a:rPr lang="en-US" dirty="0" smtClean="0"/>
              <a:t>OCLC Research</a:t>
            </a:r>
          </a:p>
          <a:p>
            <a:r>
              <a:rPr lang="en-US" dirty="0" smtClean="0"/>
              <a:t>fanieli@oclc.org</a:t>
            </a:r>
          </a:p>
        </p:txBody>
      </p:sp>
      <p:sp>
        <p:nvSpPr>
          <p:cNvPr id="7" name="Text Placeholder 5"/>
          <p:cNvSpPr txBox="1">
            <a:spLocks/>
          </p:cNvSpPr>
          <p:nvPr/>
        </p:nvSpPr>
        <p:spPr>
          <a:xfrm>
            <a:off x="6629400" y="3800002"/>
            <a:ext cx="2286000" cy="820662"/>
          </a:xfrm>
          <a:prstGeom prst="rect">
            <a:avLst/>
          </a:prstGeom>
        </p:spPr>
        <p:txBody>
          <a:bodyPr vert="horz" lIns="91440" tIns="45720" rIns="91440" bIns="45720" rtlCol="0">
            <a:normAutofit fontScale="92500" lnSpcReduction="20000"/>
          </a:bodyPr>
          <a:lstStyle/>
          <a:p>
            <a:pPr marL="0" marR="0" lvl="0" indent="0" algn="l" defTabSz="457200" rtl="0" eaLnBrk="1" fontAlgn="auto" latinLnBrk="0" hangingPunct="1">
              <a:lnSpc>
                <a:spcPct val="110000"/>
              </a:lnSpc>
              <a:spcBef>
                <a:spcPts val="1200"/>
              </a:spcBef>
              <a:spcAft>
                <a:spcPts val="0"/>
              </a:spcAft>
              <a:buClrTx/>
              <a:buSzTx/>
              <a:buFont typeface="Arial"/>
              <a:buNone/>
              <a:tabLst/>
              <a:defRPr/>
            </a:pPr>
            <a:r>
              <a:rPr kumimoji="0" lang="en-US" sz="2000" b="0" i="0" u="none" strike="noStrike" kern="1200" cap="none" spc="0" normalizeH="0" baseline="0" noProof="0" dirty="0" smtClean="0">
                <a:ln>
                  <a:noFill/>
                </a:ln>
                <a:solidFill>
                  <a:schemeClr val="bg1"/>
                </a:solidFill>
                <a:effectLst/>
                <a:uLnTx/>
                <a:uFillTx/>
                <a:latin typeface="Arial"/>
                <a:ea typeface="+mn-ea"/>
                <a:cs typeface="Arial"/>
              </a:rPr>
              <a:t>Adam Kriesberg</a:t>
            </a:r>
          </a:p>
          <a:p>
            <a:pPr marL="0" marR="0" lvl="0" indent="0" algn="l" defTabSz="457200" rtl="0" eaLnBrk="1" fontAlgn="auto" latinLnBrk="0" hangingPunct="1">
              <a:lnSpc>
                <a:spcPct val="110000"/>
              </a:lnSpc>
              <a:spcBef>
                <a:spcPts val="1200"/>
              </a:spcBef>
              <a:spcAft>
                <a:spcPts val="0"/>
              </a:spcAft>
              <a:buClrTx/>
              <a:buSzTx/>
              <a:buFont typeface="Arial"/>
              <a:buNone/>
              <a:tabLst/>
              <a:defRPr/>
            </a:pPr>
            <a:r>
              <a:rPr lang="en-US" sz="2000" dirty="0" smtClean="0">
                <a:solidFill>
                  <a:schemeClr val="bg1"/>
                </a:solidFill>
                <a:latin typeface="Arial"/>
                <a:cs typeface="Arial"/>
              </a:rPr>
              <a:t>Ayoung Yoon</a:t>
            </a:r>
            <a:endParaRPr kumimoji="0" lang="en-US" sz="2000" b="0" i="0" u="none" strike="noStrike" kern="1200" cap="none" spc="0" normalizeH="0" baseline="0" noProof="0" dirty="0">
              <a:ln>
                <a:noFill/>
              </a:ln>
              <a:solidFill>
                <a:schemeClr val="bg1"/>
              </a:solidFill>
              <a:effectLst/>
              <a:uLnTx/>
              <a:uFillTx/>
              <a:latin typeface="Arial"/>
              <a:ea typeface="+mn-ea"/>
              <a:cs typeface="Arial"/>
            </a:endParaRPr>
          </a:p>
        </p:txBody>
      </p:sp>
      <p:sp>
        <p:nvSpPr>
          <p:cNvPr id="9" name="Text Placeholder 17"/>
          <p:cNvSpPr txBox="1">
            <a:spLocks/>
          </p:cNvSpPr>
          <p:nvPr/>
        </p:nvSpPr>
        <p:spPr>
          <a:xfrm>
            <a:off x="6705600" y="4713923"/>
            <a:ext cx="2286000" cy="1305875"/>
          </a:xfrm>
          <a:prstGeom prst="rect">
            <a:avLst/>
          </a:prstGeom>
        </p:spPr>
        <p:txBody>
          <a:bodyPr vert="horz" lIns="91440" tIns="45720" rIns="91440" bIns="45720" rtlCol="0">
            <a:normAutofit fontScale="92500" lnSpcReduction="20000"/>
          </a:bodyPr>
          <a:lstStyle/>
          <a:p>
            <a:pPr marL="0" marR="0" lvl="0" indent="0" algn="l" defTabSz="457200" rtl="0" eaLnBrk="1" fontAlgn="auto" latinLnBrk="0" hangingPunct="1">
              <a:lnSpc>
                <a:spcPct val="110000"/>
              </a:lnSpc>
              <a:spcBef>
                <a:spcPts val="1200"/>
              </a:spcBef>
              <a:spcAft>
                <a:spcPts val="0"/>
              </a:spcAft>
              <a:buClrTx/>
              <a:buSzTx/>
              <a:buFont typeface="Arial"/>
              <a:buNone/>
              <a:tabLst/>
              <a:defRPr/>
            </a:pPr>
            <a:r>
              <a:rPr kumimoji="0" lang="en-US" sz="1400" b="0" i="0" u="none" strike="noStrike" kern="1200" cap="none" spc="0" normalizeH="0" baseline="0" noProof="0" dirty="0" smtClean="0">
                <a:ln>
                  <a:noFill/>
                </a:ln>
                <a:solidFill>
                  <a:schemeClr val="bg1"/>
                </a:solidFill>
                <a:effectLst/>
                <a:uLnTx/>
                <a:uFillTx/>
                <a:latin typeface="Arial"/>
                <a:ea typeface="+mn-ea"/>
                <a:cs typeface="Arial"/>
              </a:rPr>
              <a:t>Ph.D.</a:t>
            </a:r>
            <a:r>
              <a:rPr kumimoji="0" lang="en-US" sz="1400" b="0" i="0" u="none" strike="noStrike" kern="1200" cap="none" spc="0" normalizeH="0" noProof="0" dirty="0" smtClean="0">
                <a:ln>
                  <a:noFill/>
                </a:ln>
                <a:solidFill>
                  <a:schemeClr val="bg1"/>
                </a:solidFill>
                <a:effectLst/>
                <a:uLnTx/>
                <a:uFillTx/>
                <a:latin typeface="Arial"/>
                <a:ea typeface="+mn-ea"/>
                <a:cs typeface="Arial"/>
              </a:rPr>
              <a:t> Students</a:t>
            </a:r>
            <a:br>
              <a:rPr kumimoji="0" lang="en-US" sz="1400" b="0" i="0" u="none" strike="noStrike" kern="1200" cap="none" spc="0" normalizeH="0" noProof="0" dirty="0" smtClean="0">
                <a:ln>
                  <a:noFill/>
                </a:ln>
                <a:solidFill>
                  <a:schemeClr val="bg1"/>
                </a:solidFill>
                <a:effectLst/>
                <a:uLnTx/>
                <a:uFillTx/>
                <a:latin typeface="Arial"/>
                <a:ea typeface="+mn-ea"/>
                <a:cs typeface="Arial"/>
              </a:rPr>
            </a:br>
            <a:r>
              <a:rPr kumimoji="0" lang="en-US" sz="1400" b="0" i="0" u="none" strike="noStrike" kern="1200" cap="none" spc="0" normalizeH="0" noProof="0" dirty="0" smtClean="0">
                <a:ln>
                  <a:noFill/>
                </a:ln>
                <a:solidFill>
                  <a:schemeClr val="bg1"/>
                </a:solidFill>
                <a:effectLst/>
                <a:uLnTx/>
                <a:uFillTx/>
                <a:latin typeface="Arial"/>
                <a:ea typeface="+mn-ea"/>
                <a:cs typeface="Arial"/>
              </a:rPr>
              <a:t>University of Michigan and University of North Carolina</a:t>
            </a:r>
          </a:p>
          <a:p>
            <a:pPr marL="0" marR="0" lvl="0" indent="0" algn="l" defTabSz="457200" rtl="0" eaLnBrk="1" fontAlgn="auto" latinLnBrk="0" hangingPunct="1">
              <a:lnSpc>
                <a:spcPct val="110000"/>
              </a:lnSpc>
              <a:spcBef>
                <a:spcPts val="1200"/>
              </a:spcBef>
              <a:spcAft>
                <a:spcPts val="0"/>
              </a:spcAft>
              <a:buClrTx/>
              <a:buSzTx/>
              <a:buFont typeface="Arial"/>
              <a:buNone/>
              <a:tabLst/>
              <a:defRPr/>
            </a:pPr>
            <a:r>
              <a:rPr kumimoji="0" lang="en-US" sz="1400" b="0" i="0" u="none" strike="noStrike" kern="1200" cap="none" spc="0" normalizeH="0" baseline="0" noProof="0" dirty="0" smtClean="0">
                <a:ln>
                  <a:noFill/>
                </a:ln>
                <a:solidFill>
                  <a:schemeClr val="bg1"/>
                </a:solidFill>
                <a:effectLst/>
                <a:uLnTx/>
                <a:uFillTx/>
                <a:latin typeface="Arial"/>
                <a:ea typeface="+mn-ea"/>
                <a:cs typeface="Arial"/>
              </a:rPr>
              <a:t>akriesbe@umich.edu</a:t>
            </a:r>
          </a:p>
          <a:p>
            <a:pPr lvl="0">
              <a:lnSpc>
                <a:spcPct val="110000"/>
              </a:lnSpc>
              <a:spcBef>
                <a:spcPts val="1200"/>
              </a:spcBef>
              <a:defRPr/>
            </a:pPr>
            <a:r>
              <a:rPr lang="en-US" sz="1400" dirty="0" smtClean="0">
                <a:solidFill>
                  <a:schemeClr val="bg1"/>
                </a:solidFill>
              </a:rPr>
              <a:t>ayhounet@gmail.com</a:t>
            </a:r>
            <a:endParaRPr kumimoji="0" lang="en-US" sz="1400" b="0" i="0" u="none" strike="noStrike" kern="1200" cap="none" spc="0" normalizeH="0" baseline="0" noProof="0" dirty="0" smtClean="0">
              <a:ln>
                <a:noFill/>
              </a:ln>
              <a:solidFill>
                <a:schemeClr val="bg1"/>
              </a:solidFill>
              <a:effectLst/>
              <a:uLnTx/>
              <a:uFillTx/>
              <a:latin typeface="Arial"/>
              <a:cs typeface="Arial"/>
            </a:endParaRPr>
          </a:p>
        </p:txBody>
      </p:sp>
      <p:sp>
        <p:nvSpPr>
          <p:cNvPr id="10" name="Text Placeholder 5"/>
          <p:cNvSpPr txBox="1">
            <a:spLocks/>
          </p:cNvSpPr>
          <p:nvPr/>
        </p:nvSpPr>
        <p:spPr>
          <a:xfrm>
            <a:off x="156950" y="3826044"/>
            <a:ext cx="3048000" cy="457200"/>
          </a:xfrm>
          <a:prstGeom prst="rect">
            <a:avLst/>
          </a:prstGeom>
        </p:spPr>
        <p:txBody>
          <a:bodyPr vert="horz" lIns="91440" tIns="45720" rIns="91440" bIns="45720" rtlCol="0">
            <a:normAutofit/>
          </a:bodyPr>
          <a:lstStyle/>
          <a:p>
            <a:pPr marL="0" marR="0" lvl="0" indent="0" algn="l" defTabSz="457200" rtl="0" eaLnBrk="1" fontAlgn="auto" latinLnBrk="0" hangingPunct="1">
              <a:lnSpc>
                <a:spcPct val="110000"/>
              </a:lnSpc>
              <a:spcBef>
                <a:spcPts val="1200"/>
              </a:spcBef>
              <a:spcAft>
                <a:spcPts val="0"/>
              </a:spcAft>
              <a:buClrTx/>
              <a:buSzTx/>
              <a:buFont typeface="Arial"/>
              <a:buNone/>
              <a:tabLst/>
              <a:defRPr/>
            </a:pPr>
            <a:r>
              <a:rPr kumimoji="0" lang="en-US" sz="2000" b="0" i="0" u="none" strike="noStrike" kern="1200" cap="none" spc="0" normalizeH="0" baseline="0" noProof="0" dirty="0" smtClean="0">
                <a:ln>
                  <a:noFill/>
                </a:ln>
                <a:solidFill>
                  <a:schemeClr val="bg1"/>
                </a:solidFill>
                <a:effectLst/>
                <a:uLnTx/>
                <a:uFillTx/>
                <a:latin typeface="Arial"/>
                <a:ea typeface="+mn-ea"/>
                <a:cs typeface="Arial"/>
              </a:rPr>
              <a:t>Elizabeth Yakel, Ph.D.</a:t>
            </a:r>
            <a:endParaRPr kumimoji="0" lang="en-US" sz="2000" b="0" i="0" u="none" strike="noStrike" kern="1200" cap="none" spc="0" normalizeH="0" baseline="0" noProof="0" dirty="0">
              <a:ln>
                <a:noFill/>
              </a:ln>
              <a:solidFill>
                <a:schemeClr val="bg1"/>
              </a:solidFill>
              <a:effectLst/>
              <a:uLnTx/>
              <a:uFillTx/>
              <a:latin typeface="Arial"/>
              <a:ea typeface="+mn-ea"/>
              <a:cs typeface="Arial"/>
            </a:endParaRPr>
          </a:p>
        </p:txBody>
      </p:sp>
      <p:sp>
        <p:nvSpPr>
          <p:cNvPr id="11" name="Text Placeholder 17"/>
          <p:cNvSpPr txBox="1">
            <a:spLocks/>
          </p:cNvSpPr>
          <p:nvPr/>
        </p:nvSpPr>
        <p:spPr>
          <a:xfrm>
            <a:off x="295701" y="4210333"/>
            <a:ext cx="2161463" cy="1305875"/>
          </a:xfrm>
          <a:prstGeom prst="rect">
            <a:avLst/>
          </a:prstGeom>
        </p:spPr>
        <p:txBody>
          <a:bodyPr vert="horz" lIns="91440" tIns="45720" rIns="91440" bIns="45720" rtlCol="0">
            <a:normAutofit/>
          </a:bodyPr>
          <a:lstStyle/>
          <a:p>
            <a:pPr marL="0" marR="0" lvl="0" indent="0" algn="l" defTabSz="457200" rtl="0" eaLnBrk="1" fontAlgn="auto" latinLnBrk="0" hangingPunct="1">
              <a:lnSpc>
                <a:spcPct val="110000"/>
              </a:lnSpc>
              <a:spcBef>
                <a:spcPts val="1200"/>
              </a:spcBef>
              <a:spcAft>
                <a:spcPts val="0"/>
              </a:spcAft>
              <a:buClrTx/>
              <a:buSzTx/>
              <a:buFont typeface="Arial"/>
              <a:buNone/>
              <a:tabLst/>
              <a:defRPr/>
            </a:pPr>
            <a:r>
              <a:rPr kumimoji="0" lang="en-US" sz="1400" b="0" i="0" u="none" strike="noStrike" kern="1200" cap="none" spc="0" normalizeH="0" baseline="0" noProof="0" dirty="0" smtClean="0">
                <a:ln>
                  <a:noFill/>
                </a:ln>
                <a:solidFill>
                  <a:schemeClr val="bg1"/>
                </a:solidFill>
                <a:effectLst/>
                <a:uLnTx/>
                <a:uFillTx/>
                <a:latin typeface="Arial"/>
                <a:ea typeface="+mn-ea"/>
                <a:cs typeface="Arial"/>
              </a:rPr>
              <a:t>Professor</a:t>
            </a:r>
            <a:br>
              <a:rPr kumimoji="0" lang="en-US" sz="1400" b="0" i="0" u="none" strike="noStrike" kern="1200" cap="none" spc="0" normalizeH="0" baseline="0" noProof="0" dirty="0" smtClean="0">
                <a:ln>
                  <a:noFill/>
                </a:ln>
                <a:solidFill>
                  <a:schemeClr val="bg1"/>
                </a:solidFill>
                <a:effectLst/>
                <a:uLnTx/>
                <a:uFillTx/>
                <a:latin typeface="Arial"/>
                <a:ea typeface="+mn-ea"/>
                <a:cs typeface="Arial"/>
              </a:rPr>
            </a:br>
            <a:r>
              <a:rPr kumimoji="0" lang="en-US" sz="1400" b="0" i="0" u="none" strike="noStrike" kern="1200" cap="none" spc="0" normalizeH="0" baseline="0" noProof="0" dirty="0" smtClean="0">
                <a:ln>
                  <a:noFill/>
                </a:ln>
                <a:solidFill>
                  <a:schemeClr val="bg1"/>
                </a:solidFill>
                <a:effectLst/>
                <a:uLnTx/>
                <a:uFillTx/>
                <a:latin typeface="Arial"/>
                <a:ea typeface="+mn-ea"/>
                <a:cs typeface="Arial"/>
              </a:rPr>
              <a:t>University of Michigan</a:t>
            </a:r>
          </a:p>
          <a:p>
            <a:pPr marL="0" marR="0" lvl="0" indent="0" algn="l" defTabSz="457200" rtl="0" eaLnBrk="1" fontAlgn="auto" latinLnBrk="0" hangingPunct="1">
              <a:lnSpc>
                <a:spcPct val="110000"/>
              </a:lnSpc>
              <a:spcBef>
                <a:spcPts val="1200"/>
              </a:spcBef>
              <a:spcAft>
                <a:spcPts val="0"/>
              </a:spcAft>
              <a:buClrTx/>
              <a:buSzTx/>
              <a:buFont typeface="Arial"/>
              <a:buNone/>
              <a:tabLst/>
              <a:defRPr/>
            </a:pPr>
            <a:r>
              <a:rPr lang="en-US" sz="1400" dirty="0" smtClean="0">
                <a:solidFill>
                  <a:schemeClr val="bg1"/>
                </a:solidFill>
                <a:latin typeface="Arial"/>
                <a:cs typeface="Arial"/>
              </a:rPr>
              <a:t>yakel@umich.edu</a:t>
            </a:r>
            <a:endParaRPr kumimoji="0" lang="en-US" sz="1400" b="0" i="0" u="none" strike="noStrike" kern="1200" cap="none" spc="0" normalizeH="0" baseline="0" noProof="0" dirty="0" smtClean="0">
              <a:ln>
                <a:noFill/>
              </a:ln>
              <a:solidFill>
                <a:schemeClr val="bg1"/>
              </a:solidFill>
              <a:effectLst/>
              <a:uLnTx/>
              <a:uFillTx/>
              <a:latin typeface="Arial"/>
              <a:ea typeface="+mn-ea"/>
              <a:cs typeface="Aria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Trust in Digital Repositories</a:t>
            </a:r>
            <a:endParaRPr lang="en-US" dirty="0"/>
          </a:p>
        </p:txBody>
      </p:sp>
      <p:pic>
        <p:nvPicPr>
          <p:cNvPr id="8194" name="Picture 2" descr="C:\Users\gomezj\Desktop\slide7.png"/>
          <p:cNvPicPr>
            <a:picLocks noChangeAspect="1" noChangeArrowheads="1"/>
          </p:cNvPicPr>
          <p:nvPr/>
        </p:nvPicPr>
        <p:blipFill>
          <a:blip r:embed="rId3"/>
          <a:srcRect/>
          <a:stretch>
            <a:fillRect/>
          </a:stretch>
        </p:blipFill>
        <p:spPr bwMode="auto">
          <a:xfrm>
            <a:off x="4168538" y="1860550"/>
            <a:ext cx="4724400" cy="4071938"/>
          </a:xfrm>
          <a:prstGeom prst="rect">
            <a:avLst/>
          </a:prstGeom>
          <a:noFill/>
        </p:spPr>
      </p:pic>
      <p:sp>
        <p:nvSpPr>
          <p:cNvPr id="2" name="Content Placeholder 1"/>
          <p:cNvSpPr>
            <a:spLocks noGrp="1"/>
          </p:cNvSpPr>
          <p:nvPr>
            <p:ph sz="half" idx="1"/>
          </p:nvPr>
        </p:nvSpPr>
        <p:spPr/>
        <p:txBody>
          <a:bodyPr/>
          <a:lstStyle/>
          <a:p>
            <a:r>
              <a:rPr lang="en-US" dirty="0" smtClean="0"/>
              <a:t>How do data consumers associate repository actions with trustworthiness? </a:t>
            </a:r>
          </a:p>
          <a:p>
            <a:pPr>
              <a:buNone/>
            </a:pPr>
            <a:endParaRPr lang="en-US" dirty="0" smtClean="0"/>
          </a:p>
          <a:p>
            <a:r>
              <a:rPr lang="en-US" dirty="0" smtClean="0"/>
              <a:t>How do data consumers conceive of trust in repositories? </a:t>
            </a:r>
          </a:p>
          <a:p>
            <a:pPr>
              <a:buNone/>
            </a:pPr>
            <a:endParaRPr lang="en-US" dirty="0"/>
          </a:p>
        </p:txBody>
      </p:sp>
    </p:spTree>
    <p:extLst>
      <p:ext uri="{BB962C8B-B14F-4D97-AF65-F5344CB8AC3E}">
        <p14:creationId xmlns:p14="http://schemas.microsoft.com/office/powerpoint/2010/main" xmlns="" val="3233469113"/>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r>
              <a:rPr lang="en-US" dirty="0" smtClean="0"/>
              <a:t>Construction of Trust</a:t>
            </a:r>
          </a:p>
          <a:p>
            <a:pPr lvl="1"/>
            <a:r>
              <a:rPr lang="en-US" dirty="0" smtClean="0"/>
              <a:t>Trustworthy </a:t>
            </a:r>
            <a:r>
              <a:rPr lang="en-US" dirty="0"/>
              <a:t>actions by </a:t>
            </a:r>
            <a:r>
              <a:rPr lang="en-US" dirty="0" smtClean="0"/>
              <a:t>repositories</a:t>
            </a:r>
          </a:p>
          <a:p>
            <a:pPr marL="914400" lvl="2" indent="0">
              <a:buNone/>
            </a:pPr>
            <a:endParaRPr lang="en-US" dirty="0"/>
          </a:p>
          <a:p>
            <a:pPr lvl="1"/>
            <a:r>
              <a:rPr lang="en-US" dirty="0" smtClean="0"/>
              <a:t>Trust expressed by </a:t>
            </a:r>
            <a:r>
              <a:rPr lang="en-US" dirty="0"/>
              <a:t>external </a:t>
            </a:r>
            <a:r>
              <a:rPr lang="en-US" dirty="0" smtClean="0"/>
              <a:t>stakeholders</a:t>
            </a:r>
          </a:p>
          <a:p>
            <a:pPr lvl="1"/>
            <a:endParaRPr lang="en-US" dirty="0"/>
          </a:p>
          <a:p>
            <a:r>
              <a:rPr lang="en-US" dirty="0" smtClean="0"/>
              <a:t>Reciprocal nature of Trust</a:t>
            </a:r>
          </a:p>
          <a:p>
            <a:pPr lvl="1"/>
            <a:r>
              <a:rPr lang="en-US" dirty="0" err="1" smtClean="0"/>
              <a:t>Prieto</a:t>
            </a:r>
            <a:r>
              <a:rPr lang="en-US" dirty="0" smtClean="0"/>
              <a:t> (2009) views “the </a:t>
            </a:r>
            <a:r>
              <a:rPr lang="en-US" dirty="0"/>
              <a:t>digital repository as a trusted </a:t>
            </a:r>
            <a:r>
              <a:rPr lang="en-US" dirty="0" smtClean="0"/>
              <a:t>system” </a:t>
            </a:r>
            <a:r>
              <a:rPr lang="en-US" dirty="0"/>
              <a:t>noting “user communities and their perceptions of trust” </a:t>
            </a:r>
            <a:r>
              <a:rPr lang="en-US" dirty="0" smtClean="0"/>
              <a:t>are </a:t>
            </a:r>
            <a:r>
              <a:rPr lang="en-US" dirty="0"/>
              <a:t>key (p. 595). </a:t>
            </a:r>
          </a:p>
        </p:txBody>
      </p:sp>
      <p:sp>
        <p:nvSpPr>
          <p:cNvPr id="5" name="Title 4"/>
          <p:cNvSpPr>
            <a:spLocks noGrp="1"/>
          </p:cNvSpPr>
          <p:nvPr>
            <p:ph type="title"/>
          </p:nvPr>
        </p:nvSpPr>
        <p:spPr/>
        <p:txBody>
          <a:bodyPr/>
          <a:lstStyle/>
          <a:p>
            <a:r>
              <a:rPr lang="en-US" dirty="0" smtClean="0"/>
              <a:t>Theoretical Framework</a:t>
            </a:r>
            <a:endParaRPr lang="en-US" dirty="0"/>
          </a:p>
        </p:txBody>
      </p:sp>
    </p:spTree>
    <p:extLst>
      <p:ext uri="{BB962C8B-B14F-4D97-AF65-F5344CB8AC3E}">
        <p14:creationId xmlns:p14="http://schemas.microsoft.com/office/powerpoint/2010/main" xmlns="" val="196816554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r>
              <a:rPr lang="en-US" dirty="0"/>
              <a:t>ISO 16363:2012: Space data and information transfer systems -- Audit and certification of trustworthy digital repositories (hereafter ISO TRAC</a:t>
            </a:r>
            <a:r>
              <a:rPr lang="en-US" dirty="0" smtClean="0"/>
              <a:t>)</a:t>
            </a:r>
          </a:p>
          <a:p>
            <a:pPr lvl="1"/>
            <a:r>
              <a:rPr lang="en-US" dirty="0" smtClean="0"/>
              <a:t>Establishes functions </a:t>
            </a:r>
            <a:r>
              <a:rPr lang="en-US" dirty="0"/>
              <a:t>for repositories to enact in order to be considered trustworthy (i.e. selection, data processing/cleaning, preservation). </a:t>
            </a:r>
            <a:endParaRPr lang="en-US" dirty="0" smtClean="0"/>
          </a:p>
          <a:p>
            <a:pPr lvl="1"/>
            <a:r>
              <a:rPr lang="en-US" dirty="0" smtClean="0"/>
              <a:t>Designated community – understanding </a:t>
            </a:r>
          </a:p>
          <a:p>
            <a:pPr lvl="1"/>
            <a:r>
              <a:rPr lang="en-US" dirty="0" smtClean="0"/>
              <a:t>Transparency – underlying principal</a:t>
            </a:r>
            <a:endParaRPr lang="en-US" dirty="0"/>
          </a:p>
        </p:txBody>
      </p:sp>
      <p:sp>
        <p:nvSpPr>
          <p:cNvPr id="5" name="Title 4"/>
          <p:cNvSpPr>
            <a:spLocks noGrp="1"/>
          </p:cNvSpPr>
          <p:nvPr>
            <p:ph type="title"/>
          </p:nvPr>
        </p:nvSpPr>
        <p:spPr>
          <a:xfrm>
            <a:off x="37531" y="381000"/>
            <a:ext cx="8915400" cy="914400"/>
          </a:xfrm>
        </p:spPr>
        <p:txBody>
          <a:bodyPr/>
          <a:lstStyle/>
          <a:p>
            <a:r>
              <a:rPr lang="en-US" dirty="0" smtClean="0"/>
              <a:t>Trustworthy Actions by Repositories</a:t>
            </a:r>
            <a:endParaRPr lang="en-US" dirty="0"/>
          </a:p>
        </p:txBody>
      </p:sp>
    </p:spTree>
    <p:extLst>
      <p:ext uri="{BB962C8B-B14F-4D97-AF65-F5344CB8AC3E}">
        <p14:creationId xmlns:p14="http://schemas.microsoft.com/office/powerpoint/2010/main" xmlns="" val="340613005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Stakeholder trust in the organization</a:t>
            </a:r>
            <a:r>
              <a:rPr lang="en-US" dirty="0" smtClean="0"/>
              <a:t> </a:t>
            </a:r>
            <a:r>
              <a:rPr lang="en-US" sz="2000" dirty="0" smtClean="0"/>
              <a:t>(</a:t>
            </a:r>
            <a:r>
              <a:rPr lang="en-US" sz="2000" dirty="0" err="1" smtClean="0"/>
              <a:t>Pirson</a:t>
            </a:r>
            <a:r>
              <a:rPr lang="en-US" sz="2000" dirty="0" smtClean="0"/>
              <a:t> &amp; </a:t>
            </a:r>
            <a:r>
              <a:rPr lang="en-US" sz="2000" dirty="0" err="1" smtClean="0"/>
              <a:t>Malhotra</a:t>
            </a:r>
            <a:r>
              <a:rPr lang="en-US" sz="2000" dirty="0" smtClean="0"/>
              <a:t>, </a:t>
            </a:r>
            <a:r>
              <a:rPr lang="en-US" sz="2000" dirty="0"/>
              <a:t>2011; Mayer, Davis, &amp; </a:t>
            </a:r>
            <a:r>
              <a:rPr lang="en-US" sz="2000" dirty="0" err="1"/>
              <a:t>Schoorman</a:t>
            </a:r>
            <a:r>
              <a:rPr lang="en-US" sz="2000" dirty="0"/>
              <a:t>, 1995; </a:t>
            </a:r>
            <a:r>
              <a:rPr lang="en-US" sz="2000" dirty="0" err="1" smtClean="0"/>
              <a:t>Sitkin</a:t>
            </a:r>
            <a:r>
              <a:rPr lang="en-US" sz="2000" dirty="0" smtClean="0"/>
              <a:t> </a:t>
            </a:r>
            <a:r>
              <a:rPr lang="en-US" sz="2000" dirty="0"/>
              <a:t>&amp; Roth, 1993; </a:t>
            </a:r>
            <a:r>
              <a:rPr lang="en-US" sz="2000" dirty="0" err="1"/>
              <a:t>Lewicki</a:t>
            </a:r>
            <a:r>
              <a:rPr lang="en-US" sz="2000" dirty="0"/>
              <a:t> &amp; Bunker, 1996</a:t>
            </a:r>
            <a:r>
              <a:rPr lang="en-US" sz="2000" dirty="0" smtClean="0"/>
              <a:t>)</a:t>
            </a:r>
            <a:endParaRPr lang="en-US" dirty="0" smtClean="0"/>
          </a:p>
          <a:p>
            <a:r>
              <a:rPr lang="en-US" b="1" dirty="0" smtClean="0"/>
              <a:t>Structural </a:t>
            </a:r>
            <a:r>
              <a:rPr lang="en-US" b="1" dirty="0"/>
              <a:t>assurance</a:t>
            </a:r>
            <a:r>
              <a:rPr lang="en-US" dirty="0"/>
              <a:t> </a:t>
            </a:r>
            <a:r>
              <a:rPr lang="en-US" sz="2000" dirty="0"/>
              <a:t>(</a:t>
            </a:r>
            <a:r>
              <a:rPr lang="en-US" sz="2000" dirty="0" err="1"/>
              <a:t>Gefen</a:t>
            </a:r>
            <a:r>
              <a:rPr lang="en-US" sz="2000" dirty="0"/>
              <a:t>, </a:t>
            </a:r>
            <a:r>
              <a:rPr lang="en-US" sz="2000" dirty="0" err="1"/>
              <a:t>Karahanna</a:t>
            </a:r>
            <a:r>
              <a:rPr lang="en-US" sz="2000" dirty="0"/>
              <a:t>, &amp; Straub, 2003; McKnight, Cummings, &amp; </a:t>
            </a:r>
            <a:r>
              <a:rPr lang="en-US" sz="2000" dirty="0" err="1"/>
              <a:t>Chervany</a:t>
            </a:r>
            <a:r>
              <a:rPr lang="en-US" sz="2000" dirty="0"/>
              <a:t>, </a:t>
            </a:r>
            <a:r>
              <a:rPr lang="en-US" sz="2000" dirty="0" smtClean="0"/>
              <a:t>1998)</a:t>
            </a:r>
            <a:endParaRPr lang="en-US" dirty="0" smtClean="0"/>
          </a:p>
          <a:p>
            <a:r>
              <a:rPr lang="en-US" b="1" dirty="0" smtClean="0"/>
              <a:t>Social </a:t>
            </a:r>
            <a:r>
              <a:rPr lang="en-US" b="1" dirty="0"/>
              <a:t>factors </a:t>
            </a:r>
            <a:r>
              <a:rPr lang="en-US" sz="2000" dirty="0"/>
              <a:t>(</a:t>
            </a:r>
            <a:r>
              <a:rPr lang="en-US" sz="2000" dirty="0" err="1"/>
              <a:t>Venkatesh</a:t>
            </a:r>
            <a:r>
              <a:rPr lang="en-US" sz="2000" dirty="0"/>
              <a:t>, Morris, Davis, &amp; Davis, 2003; Thompson, Higgins, &amp; Howell, 1991; </a:t>
            </a:r>
            <a:r>
              <a:rPr lang="en-US" sz="2000" dirty="0" err="1"/>
              <a:t>Triandis</a:t>
            </a:r>
            <a:r>
              <a:rPr lang="en-US" sz="2000" dirty="0"/>
              <a:t>, 1977</a:t>
            </a:r>
            <a:r>
              <a:rPr lang="en-US" sz="2000" dirty="0" smtClean="0"/>
              <a:t>)</a:t>
            </a:r>
            <a:endParaRPr lang="en-US" dirty="0"/>
          </a:p>
        </p:txBody>
      </p:sp>
      <p:sp>
        <p:nvSpPr>
          <p:cNvPr id="3" name="Title 2"/>
          <p:cNvSpPr>
            <a:spLocks noGrp="1"/>
          </p:cNvSpPr>
          <p:nvPr>
            <p:ph type="title"/>
          </p:nvPr>
        </p:nvSpPr>
        <p:spPr/>
        <p:txBody>
          <a:bodyPr/>
          <a:lstStyle/>
          <a:p>
            <a:r>
              <a:rPr lang="en-US" dirty="0" smtClean="0"/>
              <a:t>Trust by External Stakeholders</a:t>
            </a:r>
            <a:endParaRPr lang="en-US" dirty="0"/>
          </a:p>
        </p:txBody>
      </p:sp>
    </p:spTree>
    <p:extLst>
      <p:ext uri="{BB962C8B-B14F-4D97-AF65-F5344CB8AC3E}">
        <p14:creationId xmlns:p14="http://schemas.microsoft.com/office/powerpoint/2010/main" xmlns="" val="209659690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373563"/>
          </a:xfrm>
        </p:spPr>
        <p:txBody>
          <a:bodyPr>
            <a:normAutofit fontScale="85000" lnSpcReduction="20000"/>
          </a:bodyPr>
          <a:lstStyle/>
          <a:p>
            <a:r>
              <a:rPr lang="en-US" dirty="0" smtClean="0"/>
              <a:t>Benevolence</a:t>
            </a:r>
          </a:p>
          <a:p>
            <a:pPr lvl="1"/>
            <a:r>
              <a:rPr lang="en-US" dirty="0" smtClean="0"/>
              <a:t>The organization demonstrates goodwill </a:t>
            </a:r>
            <a:r>
              <a:rPr lang="en-US" dirty="0"/>
              <a:t>toward the </a:t>
            </a:r>
            <a:r>
              <a:rPr lang="en-US" dirty="0" smtClean="0"/>
              <a:t>customer</a:t>
            </a:r>
          </a:p>
          <a:p>
            <a:r>
              <a:rPr lang="en-US" dirty="0" smtClean="0"/>
              <a:t>Integrity</a:t>
            </a:r>
          </a:p>
          <a:p>
            <a:pPr lvl="1"/>
            <a:r>
              <a:rPr lang="en-US" dirty="0" smtClean="0"/>
              <a:t>The organization </a:t>
            </a:r>
            <a:r>
              <a:rPr lang="en-US" dirty="0"/>
              <a:t>is honest and treats stakeholders with </a:t>
            </a:r>
            <a:r>
              <a:rPr lang="en-US" dirty="0" smtClean="0"/>
              <a:t>respect</a:t>
            </a:r>
          </a:p>
          <a:p>
            <a:r>
              <a:rPr lang="en-US" dirty="0" smtClean="0"/>
              <a:t>Identification</a:t>
            </a:r>
          </a:p>
          <a:p>
            <a:pPr lvl="1"/>
            <a:r>
              <a:rPr lang="en-US" dirty="0" smtClean="0"/>
              <a:t>Understanding </a:t>
            </a:r>
            <a:r>
              <a:rPr lang="en-US" dirty="0"/>
              <a:t>and internalization of stakeholder interests by the </a:t>
            </a:r>
            <a:r>
              <a:rPr lang="en-US" dirty="0" smtClean="0"/>
              <a:t>organization </a:t>
            </a:r>
          </a:p>
          <a:p>
            <a:pPr lvl="1"/>
            <a:r>
              <a:rPr lang="en-US" dirty="0" smtClean="0"/>
              <a:t>ISO TRAC understanding the designated community (pp. 25-26)</a:t>
            </a:r>
          </a:p>
          <a:p>
            <a:r>
              <a:rPr lang="en-US" dirty="0" smtClean="0"/>
              <a:t>Transparency</a:t>
            </a:r>
          </a:p>
          <a:p>
            <a:pPr lvl="1"/>
            <a:r>
              <a:rPr lang="en-US" dirty="0" smtClean="0"/>
              <a:t>Sharing trust-relevant </a:t>
            </a:r>
            <a:r>
              <a:rPr lang="en-US" dirty="0"/>
              <a:t>information with </a:t>
            </a:r>
            <a:r>
              <a:rPr lang="en-US" dirty="0" smtClean="0"/>
              <a:t>stakeholders </a:t>
            </a:r>
          </a:p>
          <a:p>
            <a:pPr lvl="1"/>
            <a:r>
              <a:rPr lang="en-US" dirty="0" smtClean="0"/>
              <a:t>ISO TRAC sharing audit results (p. 19) </a:t>
            </a:r>
          </a:p>
          <a:p>
            <a:pPr lvl="1"/>
            <a:endParaRPr lang="en-US" dirty="0"/>
          </a:p>
        </p:txBody>
      </p:sp>
      <p:sp>
        <p:nvSpPr>
          <p:cNvPr id="3" name="Title 2"/>
          <p:cNvSpPr>
            <a:spLocks noGrp="1"/>
          </p:cNvSpPr>
          <p:nvPr>
            <p:ph type="title"/>
          </p:nvPr>
        </p:nvSpPr>
        <p:spPr/>
        <p:txBody>
          <a:bodyPr/>
          <a:lstStyle/>
          <a:p>
            <a:r>
              <a:rPr lang="en-US" dirty="0" smtClean="0"/>
              <a:t>Stakeholder Trust</a:t>
            </a:r>
            <a:endParaRPr lang="en-US" dirty="0"/>
          </a:p>
        </p:txBody>
      </p:sp>
    </p:spTree>
    <p:extLst>
      <p:ext uri="{BB962C8B-B14F-4D97-AF65-F5344CB8AC3E}">
        <p14:creationId xmlns:p14="http://schemas.microsoft.com/office/powerpoint/2010/main" xmlns="" val="249463375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1" y="1905000"/>
            <a:ext cx="4200526" cy="4238625"/>
          </a:xfrm>
        </p:spPr>
        <p:txBody>
          <a:bodyPr>
            <a:normAutofit/>
          </a:bodyPr>
          <a:lstStyle/>
          <a:p>
            <a:r>
              <a:rPr lang="en-US" sz="2400" dirty="0" smtClean="0"/>
              <a:t>“Refers </a:t>
            </a:r>
            <a:r>
              <a:rPr lang="en-US" sz="2400" dirty="0"/>
              <a:t>to one's sense of security from guarantees, safety nets, or other impersonal structures inherent in a specific context</a:t>
            </a:r>
            <a:r>
              <a:rPr lang="en-US" sz="2400" dirty="0" smtClean="0"/>
              <a:t>” </a:t>
            </a:r>
            <a:r>
              <a:rPr lang="en-US" sz="1800" dirty="0" smtClean="0"/>
              <a:t>(</a:t>
            </a:r>
            <a:r>
              <a:rPr lang="en-US" sz="1800" dirty="0" err="1" smtClean="0"/>
              <a:t>Gefen</a:t>
            </a:r>
            <a:r>
              <a:rPr lang="en-US" sz="1800" dirty="0"/>
              <a:t>, </a:t>
            </a:r>
            <a:r>
              <a:rPr lang="en-US" sz="1800" dirty="0" err="1"/>
              <a:t>Karahanna</a:t>
            </a:r>
            <a:r>
              <a:rPr lang="en-US" sz="1800" dirty="0"/>
              <a:t>, &amp; Straub, p. </a:t>
            </a:r>
            <a:r>
              <a:rPr lang="en-US" sz="1800" dirty="0" smtClean="0"/>
              <a:t>64) </a:t>
            </a:r>
          </a:p>
          <a:p>
            <a:pPr lvl="1"/>
            <a:r>
              <a:rPr lang="en-US" sz="2000" dirty="0" smtClean="0"/>
              <a:t>Third-party endorsement</a:t>
            </a:r>
          </a:p>
          <a:p>
            <a:pPr lvl="1"/>
            <a:r>
              <a:rPr lang="en-US" sz="2000" dirty="0" smtClean="0"/>
              <a:t>Guarantees</a:t>
            </a:r>
          </a:p>
          <a:p>
            <a:pPr lvl="1"/>
            <a:r>
              <a:rPr lang="en-US" sz="2000" dirty="0" smtClean="0"/>
              <a:t>Reputation</a:t>
            </a:r>
            <a:endParaRPr lang="en-US" sz="2000" dirty="0"/>
          </a:p>
          <a:p>
            <a:endParaRPr lang="en-US" dirty="0"/>
          </a:p>
        </p:txBody>
      </p:sp>
      <p:sp>
        <p:nvSpPr>
          <p:cNvPr id="3" name="Title 2"/>
          <p:cNvSpPr>
            <a:spLocks noGrp="1"/>
          </p:cNvSpPr>
          <p:nvPr>
            <p:ph type="title"/>
          </p:nvPr>
        </p:nvSpPr>
        <p:spPr/>
        <p:txBody>
          <a:bodyPr/>
          <a:lstStyle/>
          <a:p>
            <a:r>
              <a:rPr lang="en-US" dirty="0" smtClean="0"/>
              <a:t>Structural Assurance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2207988"/>
            <a:ext cx="4352928" cy="35861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25349713"/>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81000" y="1828800"/>
            <a:ext cx="3714751" cy="4143375"/>
          </a:xfrm>
        </p:spPr>
        <p:txBody>
          <a:bodyPr/>
          <a:lstStyle/>
          <a:p>
            <a:r>
              <a:rPr lang="en-US" sz="2400" dirty="0" smtClean="0"/>
              <a:t>Positive reinforcement from</a:t>
            </a:r>
          </a:p>
          <a:p>
            <a:pPr lvl="1"/>
            <a:r>
              <a:rPr lang="en-US" sz="2000" dirty="0" smtClean="0"/>
              <a:t>Peers</a:t>
            </a:r>
          </a:p>
          <a:p>
            <a:pPr lvl="1"/>
            <a:r>
              <a:rPr lang="en-US" sz="2000" dirty="0" smtClean="0"/>
              <a:t>Mentors </a:t>
            </a:r>
            <a:r>
              <a:rPr lang="en-US" sz="2000" dirty="0"/>
              <a:t>or senior </a:t>
            </a:r>
            <a:r>
              <a:rPr lang="en-US" sz="2000" dirty="0" smtClean="0"/>
              <a:t>colleague</a:t>
            </a:r>
          </a:p>
          <a:p>
            <a:pPr lvl="1"/>
            <a:r>
              <a:rPr lang="en-US" sz="2000" dirty="0" smtClean="0"/>
              <a:t>Institutions </a:t>
            </a:r>
            <a:endParaRPr lang="en-US" sz="2000" dirty="0"/>
          </a:p>
        </p:txBody>
      </p:sp>
      <p:sp>
        <p:nvSpPr>
          <p:cNvPr id="4" name="Content Placeholder 3"/>
          <p:cNvSpPr>
            <a:spLocks noGrp="1"/>
          </p:cNvSpPr>
          <p:nvPr>
            <p:ph sz="half" idx="2"/>
          </p:nvPr>
        </p:nvSpPr>
        <p:spPr>
          <a:xfrm>
            <a:off x="4714875" y="2000250"/>
            <a:ext cx="3714750" cy="4400550"/>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sz="1100" dirty="0"/>
          </a:p>
          <a:p>
            <a:endParaRPr lang="en-US" sz="1100" dirty="0" smtClean="0"/>
          </a:p>
          <a:p>
            <a:endParaRPr lang="en-US" sz="1100" dirty="0"/>
          </a:p>
          <a:p>
            <a:endParaRPr lang="en-US" sz="1100" dirty="0" smtClean="0"/>
          </a:p>
          <a:p>
            <a:pPr algn="r">
              <a:buNone/>
            </a:pPr>
            <a:r>
              <a:rPr lang="en-US" sz="800" dirty="0" smtClean="0"/>
              <a:t>http</a:t>
            </a:r>
            <a:r>
              <a:rPr lang="en-US" sz="800" dirty="0"/>
              <a:t>://</a:t>
            </a:r>
            <a:r>
              <a:rPr lang="en-US" sz="800" dirty="0" smtClean="0"/>
              <a:t>austinmccann.com/2012/06/06/mentoring-your-adult-volunteers</a:t>
            </a:r>
            <a:endParaRPr lang="en-US" sz="800" dirty="0"/>
          </a:p>
        </p:txBody>
      </p:sp>
      <p:sp>
        <p:nvSpPr>
          <p:cNvPr id="3" name="Title 2"/>
          <p:cNvSpPr>
            <a:spLocks noGrp="1"/>
          </p:cNvSpPr>
          <p:nvPr>
            <p:ph type="title"/>
          </p:nvPr>
        </p:nvSpPr>
        <p:spPr/>
        <p:txBody>
          <a:bodyPr/>
          <a:lstStyle/>
          <a:p>
            <a:r>
              <a:rPr lang="en-US" dirty="0" smtClean="0"/>
              <a:t>Social Factors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14876" y="1774209"/>
            <a:ext cx="3714750" cy="3657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0779407"/>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8" descr="C:\Users\gomezj\Desktop\library.tiff"/>
          <p:cNvPicPr>
            <a:picLocks noGrp="1" noChangeAspect="1" noChangeArrowheads="1"/>
          </p:cNvPicPr>
          <p:nvPr>
            <p:ph sz="half" idx="1"/>
          </p:nvPr>
        </p:nvPicPr>
        <p:blipFill>
          <a:blip r:embed="rId3"/>
          <a:stretch>
            <a:fillRect/>
          </a:stretch>
        </p:blipFill>
        <p:spPr bwMode="auto">
          <a:xfrm>
            <a:off x="714375" y="2590800"/>
            <a:ext cx="3714750" cy="2895600"/>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sz="half" idx="2"/>
          </p:nvPr>
        </p:nvSpPr>
        <p:spPr>
          <a:xfrm>
            <a:off x="4714874" y="1676400"/>
            <a:ext cx="3971925" cy="4467225"/>
          </a:xfrm>
        </p:spPr>
        <p:txBody>
          <a:bodyPr>
            <a:normAutofit fontScale="92500" lnSpcReduction="20000"/>
          </a:bodyPr>
          <a:lstStyle/>
          <a:p>
            <a:r>
              <a:rPr lang="en-US" sz="2400" u="sng" dirty="0" smtClean="0"/>
              <a:t>Data Collection</a:t>
            </a:r>
          </a:p>
          <a:p>
            <a:r>
              <a:rPr lang="en-US" sz="2400" dirty="0" smtClean="0"/>
              <a:t>66 Interviews</a:t>
            </a:r>
          </a:p>
          <a:p>
            <a:r>
              <a:rPr lang="en-US" sz="2400" dirty="0"/>
              <a:t>	</a:t>
            </a:r>
            <a:r>
              <a:rPr lang="en-US" sz="2000" dirty="0" smtClean="0"/>
              <a:t>22 Archaeologists</a:t>
            </a:r>
          </a:p>
          <a:p>
            <a:r>
              <a:rPr lang="en-US" sz="2000" dirty="0"/>
              <a:t>	</a:t>
            </a:r>
            <a:r>
              <a:rPr lang="en-US" sz="2000" dirty="0" smtClean="0"/>
              <a:t>22 Novice quantitative social scientists</a:t>
            </a:r>
          </a:p>
          <a:p>
            <a:r>
              <a:rPr lang="en-US" sz="2000" dirty="0"/>
              <a:t>	</a:t>
            </a:r>
            <a:r>
              <a:rPr lang="en-US" sz="2000" dirty="0" smtClean="0"/>
              <a:t>22 Expert </a:t>
            </a:r>
            <a:r>
              <a:rPr lang="en-US" sz="2000" dirty="0"/>
              <a:t>quantitative social scientists</a:t>
            </a:r>
            <a:endParaRPr lang="en-US" sz="2000" dirty="0" smtClean="0"/>
          </a:p>
          <a:p>
            <a:endParaRPr lang="en-US" sz="2400" u="sng" dirty="0" smtClean="0"/>
          </a:p>
          <a:p>
            <a:r>
              <a:rPr lang="en-US" sz="2400" u="sng" dirty="0" smtClean="0"/>
              <a:t>Data Analysis</a:t>
            </a:r>
          </a:p>
          <a:p>
            <a:r>
              <a:rPr lang="en-US" sz="2400" dirty="0" smtClean="0"/>
              <a:t>Code set developed and expanded from interview protocol</a:t>
            </a:r>
          </a:p>
          <a:p>
            <a:endParaRPr lang="en-US" dirty="0" smtClean="0"/>
          </a:p>
          <a:p>
            <a:endParaRPr lang="en-US" dirty="0" smtClean="0"/>
          </a:p>
        </p:txBody>
      </p:sp>
      <p:sp>
        <p:nvSpPr>
          <p:cNvPr id="2" name="Title 1"/>
          <p:cNvSpPr>
            <a:spLocks noGrp="1"/>
          </p:cNvSpPr>
          <p:nvPr>
            <p:ph type="title"/>
          </p:nvPr>
        </p:nvSpPr>
        <p:spPr/>
        <p:txBody>
          <a:bodyPr/>
          <a:lstStyle/>
          <a:p>
            <a:r>
              <a:rPr lang="en-US" dirty="0" smtClean="0"/>
              <a:t>The Study</a:t>
            </a:r>
            <a:endParaRPr lang="en-US" dirty="0"/>
          </a:p>
        </p:txBody>
      </p:sp>
      <p:sp>
        <p:nvSpPr>
          <p:cNvPr id="6" name="TextBox 5"/>
          <p:cNvSpPr txBox="1"/>
          <p:nvPr/>
        </p:nvSpPr>
        <p:spPr>
          <a:xfrm>
            <a:off x="714375" y="5498872"/>
            <a:ext cx="1503398" cy="215444"/>
          </a:xfrm>
          <a:prstGeom prst="rect">
            <a:avLst/>
          </a:prstGeom>
          <a:noFill/>
        </p:spPr>
        <p:txBody>
          <a:bodyPr wrap="square" rtlCol="0">
            <a:spAutoFit/>
          </a:bodyPr>
          <a:lstStyle/>
          <a:p>
            <a:r>
              <a:rPr lang="en-US" sz="800" dirty="0" smtClean="0"/>
              <a:t>http://www.english.sxu.edu</a:t>
            </a:r>
            <a:endParaRPr lang="en-US" sz="800" dirty="0"/>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04800" y="1676400"/>
            <a:ext cx="8610600" cy="4572000"/>
          </a:xfrm>
        </p:spPr>
        <p:txBody>
          <a:bodyPr>
            <a:normAutofit fontScale="92500" lnSpcReduction="20000"/>
          </a:bodyPr>
          <a:lstStyle/>
          <a:p>
            <a:r>
              <a:rPr lang="en-US" dirty="0" smtClean="0"/>
              <a:t>Metadata creation</a:t>
            </a:r>
          </a:p>
          <a:p>
            <a:pPr lvl="1"/>
            <a:r>
              <a:rPr lang="en-US" dirty="0"/>
              <a:t>‘They're very keen on producing the comprehensive metadata. And it's not that I trust each research … but I trust that the metadata is there for me to go back and check…on my own. I don't give [the archaeological repository] a sort of blanket trust that all the data in there is correct…they provide enough metadata for me to check that on my own…I sort of trust going there because I know that I can find the information I need to validate </a:t>
            </a:r>
            <a:r>
              <a:rPr lang="en-US" dirty="0" smtClean="0"/>
              <a:t>it’ (CCU02).</a:t>
            </a:r>
            <a:endParaRPr lang="en-US" dirty="0"/>
          </a:p>
          <a:p>
            <a:r>
              <a:rPr lang="en-US" dirty="0" smtClean="0"/>
              <a:t>Selection</a:t>
            </a:r>
          </a:p>
          <a:p>
            <a:pPr lvl="1"/>
            <a:r>
              <a:rPr lang="en-US" dirty="0"/>
              <a:t>‘I mean I wouldn't use a scale from a very overtly conservative or overtly liberal organization that was involved in other kinds of political activities outside of collecting data because that would make you question what the goal is in collecting that data. So that would I think affect sort of the trustworthiness of repositories at least in my </a:t>
            </a:r>
            <a:r>
              <a:rPr lang="en-US" dirty="0" smtClean="0"/>
              <a:t>field’ (CBU14).</a:t>
            </a:r>
            <a:endParaRPr lang="en-US" dirty="0"/>
          </a:p>
          <a:p>
            <a:pPr lvl="1"/>
            <a:endParaRPr lang="en-US" dirty="0"/>
          </a:p>
        </p:txBody>
      </p:sp>
      <p:sp>
        <p:nvSpPr>
          <p:cNvPr id="5" name="Title 4"/>
          <p:cNvSpPr>
            <a:spLocks noGrp="1"/>
          </p:cNvSpPr>
          <p:nvPr>
            <p:ph type="title"/>
          </p:nvPr>
        </p:nvSpPr>
        <p:spPr>
          <a:xfrm>
            <a:off x="152400" y="533400"/>
            <a:ext cx="8229600" cy="762000"/>
          </a:xfrm>
        </p:spPr>
        <p:txBody>
          <a:bodyPr/>
          <a:lstStyle/>
          <a:p>
            <a:r>
              <a:rPr lang="en-US" dirty="0" smtClean="0"/>
              <a:t>Findings: Repository Actions Matter</a:t>
            </a:r>
            <a:endParaRPr lang="en-US" dirty="0"/>
          </a:p>
        </p:txBody>
      </p:sp>
      <p:sp>
        <p:nvSpPr>
          <p:cNvPr id="7" name="Text Placeholder 6"/>
          <p:cNvSpPr>
            <a:spLocks noGrp="1"/>
          </p:cNvSpPr>
          <p:nvPr>
            <p:ph type="body" sz="quarter" idx="13"/>
          </p:nvPr>
        </p:nvSpPr>
        <p:spPr>
          <a:xfrm>
            <a:off x="152400" y="152400"/>
            <a:ext cx="8229599" cy="304800"/>
          </a:xfrm>
        </p:spPr>
        <p:txBody>
          <a:bodyPr/>
          <a:lstStyle/>
          <a:p>
            <a:pPr marL="233363" lvl="1">
              <a:buNone/>
            </a:pPr>
            <a:r>
              <a:rPr lang="en-US" b="1" dirty="0">
                <a:solidFill>
                  <a:schemeClr val="bg2"/>
                </a:solidFill>
              </a:rPr>
              <a:t>Recognizing Trustworthy Actions by Repositories</a:t>
            </a:r>
          </a:p>
          <a:p>
            <a:endParaRPr lang="en-US" dirty="0"/>
          </a:p>
        </p:txBody>
      </p:sp>
    </p:spTree>
    <p:extLst>
      <p:ext uri="{BB962C8B-B14F-4D97-AF65-F5344CB8AC3E}">
        <p14:creationId xmlns:p14="http://schemas.microsoft.com/office/powerpoint/2010/main" xmlns="" val="398821575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b="1" dirty="0" smtClean="0">
                <a:effectLst>
                  <a:outerShdw blurRad="38100" dist="38100" dir="2700000" algn="tl">
                    <a:srgbClr val="000000">
                      <a:alpha val="43137"/>
                    </a:srgbClr>
                  </a:outerShdw>
                </a:effectLst>
              </a:rPr>
              <a:t>Frequency interviewees linked repository functions and trust</a:t>
            </a:r>
            <a:endParaRPr lang="en-US" sz="2000" b="1" dirty="0">
              <a:effectLst>
                <a:outerShdw blurRad="38100" dist="38100" dir="2700000" algn="tl">
                  <a:srgbClr val="000000">
                    <a:alpha val="43137"/>
                  </a:srgbClr>
                </a:outerShdw>
              </a:effectLst>
            </a:endParaRPr>
          </a:p>
        </p:txBody>
      </p:sp>
      <p:grpSp>
        <p:nvGrpSpPr>
          <p:cNvPr id="8" name="Group 7"/>
          <p:cNvGrpSpPr/>
          <p:nvPr/>
        </p:nvGrpSpPr>
        <p:grpSpPr>
          <a:xfrm>
            <a:off x="432125" y="1459200"/>
            <a:ext cx="8411619" cy="4222871"/>
            <a:chOff x="432125" y="1459200"/>
            <a:chExt cx="8411619" cy="4222871"/>
          </a:xfrm>
        </p:grpSpPr>
        <p:sp>
          <p:nvSpPr>
            <p:cNvPr id="5" name="TextBox 4"/>
            <p:cNvSpPr txBox="1"/>
            <p:nvPr/>
          </p:nvSpPr>
          <p:spPr>
            <a:xfrm>
              <a:off x="5022371" y="5158851"/>
              <a:ext cx="3821373" cy="523220"/>
            </a:xfrm>
            <a:prstGeom prst="rect">
              <a:avLst/>
            </a:prstGeom>
            <a:noFill/>
          </p:spPr>
          <p:txBody>
            <a:bodyPr wrap="square" rtlCol="0">
              <a:spAutoFit/>
            </a:bodyPr>
            <a:lstStyle/>
            <a:p>
              <a:r>
                <a:rPr lang="en-US" sz="1000" dirty="0" smtClean="0"/>
                <a:t>Yakel, Faniel, Kriesberg, &amp; Yoon, IDCC 8, 2013</a:t>
              </a:r>
            </a:p>
            <a:p>
              <a:endParaRPr lang="en-US" dirty="0"/>
            </a:p>
          </p:txBody>
        </p:sp>
        <p:pic>
          <p:nvPicPr>
            <p:cNvPr id="2050" name="Picture 2" descr="C:\Users\gomezj\Desktop\slide8.png"/>
            <p:cNvPicPr>
              <a:picLocks noChangeAspect="1" noChangeArrowheads="1"/>
            </p:cNvPicPr>
            <p:nvPr/>
          </p:nvPicPr>
          <p:blipFill>
            <a:blip r:embed="rId3"/>
            <a:srcRect/>
            <a:stretch>
              <a:fillRect/>
            </a:stretch>
          </p:blipFill>
          <p:spPr bwMode="auto">
            <a:xfrm>
              <a:off x="432125" y="1459200"/>
              <a:ext cx="8375650" cy="3730625"/>
            </a:xfrm>
            <a:prstGeom prst="rect">
              <a:avLst/>
            </a:prstGeom>
            <a:noFill/>
          </p:spPr>
        </p:pic>
      </p:grpSp>
    </p:spTree>
    <p:extLst>
      <p:ext uri="{BB962C8B-B14F-4D97-AF65-F5344CB8AC3E}">
        <p14:creationId xmlns:p14="http://schemas.microsoft.com/office/powerpoint/2010/main" xmlns="" val="310165523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Introducing DIPIR</a:t>
            </a:r>
          </a:p>
          <a:p>
            <a:r>
              <a:rPr lang="en-US" dirty="0" smtClean="0"/>
              <a:t>Trust Study</a:t>
            </a:r>
          </a:p>
          <a:p>
            <a:pPr lvl="1"/>
            <a:r>
              <a:rPr lang="en-US" dirty="0" smtClean="0"/>
              <a:t>Theoretical underpinnings</a:t>
            </a:r>
          </a:p>
          <a:p>
            <a:pPr lvl="1"/>
            <a:r>
              <a:rPr lang="en-US" dirty="0" smtClean="0"/>
              <a:t>Methodology</a:t>
            </a:r>
          </a:p>
          <a:p>
            <a:pPr lvl="1"/>
            <a:r>
              <a:rPr lang="en-US" dirty="0" smtClean="0"/>
              <a:t>Findings</a:t>
            </a:r>
          </a:p>
          <a:p>
            <a:pPr lvl="1"/>
            <a:r>
              <a:rPr lang="en-US" dirty="0" smtClean="0"/>
              <a:t>Discussion</a:t>
            </a:r>
          </a:p>
          <a:p>
            <a:r>
              <a:rPr lang="en-US" dirty="0" smtClean="0"/>
              <a:t>Next Steps</a:t>
            </a:r>
            <a:endParaRPr lang="en-US" dirty="0"/>
          </a:p>
        </p:txBody>
      </p:sp>
      <p:sp>
        <p:nvSpPr>
          <p:cNvPr id="4" name="Title 3"/>
          <p:cNvSpPr>
            <a:spLocks noGrp="1"/>
          </p:cNvSpPr>
          <p:nvPr>
            <p:ph type="title"/>
          </p:nvPr>
        </p:nvSpPr>
        <p:spPr/>
        <p:txBody>
          <a:bodyPr/>
          <a:lstStyle/>
          <a:p>
            <a:r>
              <a:rPr lang="en-US" dirty="0" smtClean="0"/>
              <a:t>Outline</a:t>
            </a:r>
            <a:endParaRPr lang="en-US" dirty="0"/>
          </a:p>
        </p:txBody>
      </p:sp>
    </p:spTree>
    <p:extLst>
      <p:ext uri="{BB962C8B-B14F-4D97-AF65-F5344CB8AC3E}">
        <p14:creationId xmlns:p14="http://schemas.microsoft.com/office/powerpoint/2010/main" xmlns="" val="152740576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981200"/>
            <a:ext cx="8382000" cy="4038600"/>
          </a:xfrm>
        </p:spPr>
        <p:txBody>
          <a:bodyPr>
            <a:noAutofit/>
          </a:bodyPr>
          <a:lstStyle/>
          <a:p>
            <a:r>
              <a:rPr lang="en-US" sz="2400" dirty="0" smtClean="0"/>
              <a:t>Identification</a:t>
            </a:r>
          </a:p>
          <a:p>
            <a:pPr lvl="1"/>
            <a:r>
              <a:rPr lang="en-US" sz="2000" dirty="0"/>
              <a:t>‘Data migration is critical…I believe, that a good repository has to be field-centric. That is to say, if you're going to put archaeological data into a repository, that repository has to understand archaeology. Because when the data must be migrated, they need to be able to look at it and to understand whether or not the migration is correct. It's one thing to say we got all the bits moved, it's another thing to say it still makes sense for archaeological </a:t>
            </a:r>
            <a:r>
              <a:rPr lang="en-US" sz="2000" dirty="0" smtClean="0"/>
              <a:t>data’ (CCU21).</a:t>
            </a:r>
            <a:endParaRPr lang="en-US" sz="1400" dirty="0" smtClean="0"/>
          </a:p>
          <a:p>
            <a:pPr lvl="1"/>
            <a:endParaRPr lang="en-US" dirty="0"/>
          </a:p>
          <a:p>
            <a:pPr lvl="1"/>
            <a:endParaRPr lang="en-US" dirty="0"/>
          </a:p>
        </p:txBody>
      </p:sp>
      <p:sp>
        <p:nvSpPr>
          <p:cNvPr id="3" name="Title 2"/>
          <p:cNvSpPr>
            <a:spLocks noGrp="1"/>
          </p:cNvSpPr>
          <p:nvPr>
            <p:ph type="title"/>
          </p:nvPr>
        </p:nvSpPr>
        <p:spPr/>
        <p:txBody>
          <a:bodyPr/>
          <a:lstStyle/>
          <a:p>
            <a:r>
              <a:rPr lang="en-US" dirty="0" smtClean="0"/>
              <a:t>Engendering Trust</a:t>
            </a:r>
            <a:endParaRPr lang="en-US" dirty="0"/>
          </a:p>
        </p:txBody>
      </p:sp>
    </p:spTree>
    <p:extLst>
      <p:ext uri="{BB962C8B-B14F-4D97-AF65-F5344CB8AC3E}">
        <p14:creationId xmlns:p14="http://schemas.microsoft.com/office/powerpoint/2010/main" xmlns="" val="251722204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400" dirty="0"/>
              <a:t>Social factors: Disciplinary practice</a:t>
            </a:r>
          </a:p>
          <a:p>
            <a:pPr lvl="1"/>
            <a:r>
              <a:rPr lang="en-US" sz="2000" dirty="0"/>
              <a:t>‘I guess that's, well, trust …my own experience with using the data and then the organization’s long history, and then within the profession, it's very well spoken of. So, largely, informal mechanisms are why I trust [repository name]’ (CBU32). </a:t>
            </a:r>
          </a:p>
          <a:p>
            <a:r>
              <a:rPr lang="en-US" sz="2400" dirty="0" smtClean="0"/>
              <a:t>Structural </a:t>
            </a:r>
            <a:r>
              <a:rPr lang="en-US" sz="2400" dirty="0"/>
              <a:t>assurance and preservation</a:t>
            </a:r>
          </a:p>
          <a:p>
            <a:pPr lvl="1"/>
            <a:r>
              <a:rPr lang="en-US" sz="2000" dirty="0"/>
              <a:t>‘They're the only repository that I know around for individual investigator data. They've existed for a long time, they have incredible reputation for being able to maintain data, keep it well preserved, the issue of preservation is key, and that they go through extensive interrogation of the data to make sure that it is of high enough quality to be allowed to be part of their repository’ (CBU28).</a:t>
            </a:r>
          </a:p>
          <a:p>
            <a:pPr marL="0" indent="0">
              <a:buNone/>
            </a:pPr>
            <a:endParaRPr lang="en-US" dirty="0"/>
          </a:p>
        </p:txBody>
      </p:sp>
      <p:sp>
        <p:nvSpPr>
          <p:cNvPr id="3" name="Title 2"/>
          <p:cNvSpPr>
            <a:spLocks noGrp="1"/>
          </p:cNvSpPr>
          <p:nvPr>
            <p:ph type="title"/>
          </p:nvPr>
        </p:nvSpPr>
        <p:spPr/>
        <p:txBody>
          <a:bodyPr/>
          <a:lstStyle/>
          <a:p>
            <a:r>
              <a:rPr lang="en-US" dirty="0" smtClean="0"/>
              <a:t>Engendering Trust</a:t>
            </a:r>
            <a:endParaRPr lang="en-US" dirty="0"/>
          </a:p>
        </p:txBody>
      </p:sp>
    </p:spTree>
    <p:extLst>
      <p:ext uri="{BB962C8B-B14F-4D97-AF65-F5344CB8AC3E}">
        <p14:creationId xmlns:p14="http://schemas.microsoft.com/office/powerpoint/2010/main" xmlns="" val="281138673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rPr>
              <a:t>Frequency interviewees mentioned trust factors</a:t>
            </a:r>
            <a:endParaRPr lang="en-US" b="1" dirty="0">
              <a:effectLst>
                <a:outerShdw blurRad="38100" dist="38100" dir="2700000" algn="tl">
                  <a:srgbClr val="000000">
                    <a:alpha val="43137"/>
                  </a:srgbClr>
                </a:outerShdw>
              </a:effectLst>
            </a:endParaRPr>
          </a:p>
        </p:txBody>
      </p:sp>
      <p:grpSp>
        <p:nvGrpSpPr>
          <p:cNvPr id="10" name="Group 9"/>
          <p:cNvGrpSpPr/>
          <p:nvPr/>
        </p:nvGrpSpPr>
        <p:grpSpPr>
          <a:xfrm>
            <a:off x="332825" y="914399"/>
            <a:ext cx="8551863" cy="5354535"/>
            <a:chOff x="332825" y="1219672"/>
            <a:chExt cx="8551863" cy="5049263"/>
          </a:xfrm>
        </p:grpSpPr>
        <p:sp>
          <p:nvSpPr>
            <p:cNvPr id="7" name="TextBox 6"/>
            <p:cNvSpPr txBox="1"/>
            <p:nvPr/>
          </p:nvSpPr>
          <p:spPr>
            <a:xfrm>
              <a:off x="5063315" y="5745715"/>
              <a:ext cx="3821373" cy="523220"/>
            </a:xfrm>
            <a:prstGeom prst="rect">
              <a:avLst/>
            </a:prstGeom>
            <a:noFill/>
          </p:spPr>
          <p:txBody>
            <a:bodyPr wrap="square" rtlCol="0">
              <a:spAutoFit/>
            </a:bodyPr>
            <a:lstStyle/>
            <a:p>
              <a:r>
                <a:rPr lang="en-US" sz="1000" dirty="0" smtClean="0"/>
                <a:t>Yakel, Faniel, Kriesberg, &amp; Yoon, IDCC 8, 2013</a:t>
              </a:r>
            </a:p>
            <a:p>
              <a:endParaRPr lang="en-US" dirty="0"/>
            </a:p>
          </p:txBody>
        </p:sp>
        <p:pic>
          <p:nvPicPr>
            <p:cNvPr id="3074" name="Picture 2" descr="C:\Users\gomezj\Desktop\slide9.png"/>
            <p:cNvPicPr>
              <a:picLocks noChangeAspect="1" noChangeArrowheads="1"/>
            </p:cNvPicPr>
            <p:nvPr/>
          </p:nvPicPr>
          <p:blipFill>
            <a:blip r:embed="rId3"/>
            <a:srcRect/>
            <a:stretch>
              <a:fillRect/>
            </a:stretch>
          </p:blipFill>
          <p:spPr bwMode="auto">
            <a:xfrm>
              <a:off x="332825" y="1219672"/>
              <a:ext cx="8551863" cy="4617202"/>
            </a:xfrm>
            <a:prstGeom prst="rect">
              <a:avLst/>
            </a:prstGeom>
            <a:noFill/>
          </p:spPr>
        </p:pic>
      </p:grpSp>
    </p:spTree>
    <p:extLst>
      <p:ext uri="{BB962C8B-B14F-4D97-AF65-F5344CB8AC3E}">
        <p14:creationId xmlns:p14="http://schemas.microsoft.com/office/powerpoint/2010/main" xmlns="" val="347295449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Repository </a:t>
            </a:r>
            <a:r>
              <a:rPr lang="en-US" dirty="0"/>
              <a:t>functions </a:t>
            </a:r>
            <a:r>
              <a:rPr lang="en-US" dirty="0" smtClean="0"/>
              <a:t>are </a:t>
            </a:r>
            <a:r>
              <a:rPr lang="en-US" dirty="0"/>
              <a:t>indicators of </a:t>
            </a:r>
            <a:r>
              <a:rPr lang="en-US" dirty="0" smtClean="0"/>
              <a:t>trust</a:t>
            </a:r>
          </a:p>
          <a:p>
            <a:r>
              <a:rPr lang="en-US" dirty="0" smtClean="0"/>
              <a:t>Transparency is </a:t>
            </a:r>
            <a:r>
              <a:rPr lang="en-US" dirty="0"/>
              <a:t>a trust </a:t>
            </a:r>
            <a:r>
              <a:rPr lang="en-US" dirty="0" smtClean="0"/>
              <a:t>factor</a:t>
            </a:r>
          </a:p>
          <a:p>
            <a:r>
              <a:rPr lang="en-US" dirty="0"/>
              <a:t>Discipline and level of expertise affect perceptions of trust</a:t>
            </a:r>
          </a:p>
          <a:p>
            <a:pPr lvl="1"/>
            <a:r>
              <a:rPr lang="en-US" dirty="0" smtClean="0"/>
              <a:t>Preservation and sustainability should be considered structural assurance guarantees</a:t>
            </a:r>
          </a:p>
          <a:p>
            <a:pPr lvl="1"/>
            <a:r>
              <a:rPr lang="en-US" dirty="0" smtClean="0"/>
              <a:t>Institutional reputation important</a:t>
            </a:r>
          </a:p>
          <a:p>
            <a:endParaRPr lang="en-US" dirty="0"/>
          </a:p>
        </p:txBody>
      </p:sp>
      <p:sp>
        <p:nvSpPr>
          <p:cNvPr id="3" name="Title 2"/>
          <p:cNvSpPr>
            <a:spLocks noGrp="1"/>
          </p:cNvSpPr>
          <p:nvPr>
            <p:ph type="title"/>
          </p:nvPr>
        </p:nvSpPr>
        <p:spPr/>
        <p:txBody>
          <a:bodyPr/>
          <a:lstStyle/>
          <a:p>
            <a:r>
              <a:rPr lang="en-US" dirty="0" smtClean="0"/>
              <a:t>Discussion</a:t>
            </a:r>
            <a:endParaRPr lang="en-US" dirty="0"/>
          </a:p>
        </p:txBody>
      </p:sp>
    </p:spTree>
    <p:extLst>
      <p:ext uri="{BB962C8B-B14F-4D97-AF65-F5344CB8AC3E}">
        <p14:creationId xmlns:p14="http://schemas.microsoft.com/office/powerpoint/2010/main" xmlns="" val="226596268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Next Steps</a:t>
            </a:r>
            <a:endParaRPr lang="en-US" dirty="0"/>
          </a:p>
        </p:txBody>
      </p:sp>
      <p:graphicFrame>
        <p:nvGraphicFramePr>
          <p:cNvPr id="17" name="Diagram 16"/>
          <p:cNvGraphicFramePr/>
          <p:nvPr>
            <p:extLst>
              <p:ext uri="{D42A27DB-BD31-4B8C-83A1-F6EECF244321}">
                <p14:modId xmlns:p14="http://schemas.microsoft.com/office/powerpoint/2010/main" xmlns="" val="3921117264"/>
              </p:ext>
            </p:extLst>
          </p:nvPr>
        </p:nvGraphicFramePr>
        <p:xfrm>
          <a:off x="381000" y="609600"/>
          <a:ext cx="83058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p:cNvSpPr txBox="1"/>
          <p:nvPr/>
        </p:nvSpPr>
        <p:spPr>
          <a:xfrm>
            <a:off x="1828800" y="2895600"/>
            <a:ext cx="1828800" cy="1323439"/>
          </a:xfrm>
          <a:prstGeom prst="rect">
            <a:avLst/>
          </a:prstGeom>
          <a:noFill/>
        </p:spPr>
        <p:txBody>
          <a:bodyPr wrap="square" rtlCol="0">
            <a:spAutoFit/>
          </a:bodyPr>
          <a:lstStyle/>
          <a:p>
            <a:pPr algn="ctr"/>
            <a:r>
              <a:rPr lang="en-US" sz="1600" dirty="0" smtClean="0">
                <a:solidFill>
                  <a:schemeClr val="bg1"/>
                </a:solidFill>
              </a:rPr>
              <a:t>Map significant properties of data as representation information </a:t>
            </a:r>
          </a:p>
          <a:p>
            <a:endParaRPr lang="en-US" sz="1600"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of ICPSR Data </a:t>
            </a:r>
            <a:r>
              <a:rPr lang="en-US" dirty="0" err="1" smtClean="0"/>
              <a:t>Reusers</a:t>
            </a:r>
            <a:endParaRPr lang="en-US" dirty="0"/>
          </a:p>
        </p:txBody>
      </p:sp>
      <p:sp>
        <p:nvSpPr>
          <p:cNvPr id="4" name="Text Placeholder 3"/>
          <p:cNvSpPr>
            <a:spLocks noGrp="1"/>
          </p:cNvSpPr>
          <p:nvPr>
            <p:ph type="body" sz="half" idx="2"/>
          </p:nvPr>
        </p:nvSpPr>
        <p:spPr>
          <a:xfrm>
            <a:off x="304800" y="838200"/>
            <a:ext cx="5105400" cy="5305425"/>
          </a:xfrm>
        </p:spPr>
        <p:txBody>
          <a:bodyPr>
            <a:normAutofit lnSpcReduction="10000"/>
          </a:bodyPr>
          <a:lstStyle/>
          <a:p>
            <a:r>
              <a:rPr lang="en-US" sz="2800" u="sng" dirty="0" smtClean="0"/>
              <a:t>Data Collection</a:t>
            </a:r>
          </a:p>
          <a:p>
            <a:r>
              <a:rPr lang="en-US" sz="2400" dirty="0" smtClean="0"/>
              <a:t>	1,632 first authors of published 	journal articles 2008-2012 	surveyed</a:t>
            </a:r>
          </a:p>
          <a:p>
            <a:endParaRPr lang="en-US" sz="2000" dirty="0" smtClean="0"/>
          </a:p>
          <a:p>
            <a:r>
              <a:rPr lang="en-US" sz="2800" u="sng" dirty="0" smtClean="0"/>
              <a:t>The Survey </a:t>
            </a:r>
          </a:p>
          <a:p>
            <a:r>
              <a:rPr lang="en-US" sz="2400" dirty="0" smtClean="0"/>
              <a:t>	Part 1: inquire about data reuse 			experience</a:t>
            </a:r>
          </a:p>
          <a:p>
            <a:r>
              <a:rPr lang="en-US" sz="2400" dirty="0" smtClean="0"/>
              <a:t>	Part 2:	inquire about experience 			using ICSPR repository 			and intention to continue 			use</a:t>
            </a:r>
          </a:p>
          <a:p>
            <a:endParaRPr lang="en-US" dirty="0" smtClean="0"/>
          </a:p>
          <a:p>
            <a:endParaRPr lang="en-US" dirty="0" smtClean="0"/>
          </a:p>
        </p:txBody>
      </p:sp>
      <p:pic>
        <p:nvPicPr>
          <p:cNvPr id="1036" name="Picture 12" descr="C:\Users\fanieli\AppData\Local\Microsoft\Windows\Temporary Internet Files\Content.IE5\G0LIO5EE\MP900438680[1].jpg"/>
          <p:cNvPicPr>
            <a:picLocks noChangeAspect="1" noChangeArrowheads="1"/>
          </p:cNvPicPr>
          <p:nvPr/>
        </p:nvPicPr>
        <p:blipFill>
          <a:blip r:embed="rId3"/>
          <a:srcRect/>
          <a:stretch>
            <a:fillRect/>
          </a:stretch>
        </p:blipFill>
        <p:spPr bwMode="auto">
          <a:xfrm>
            <a:off x="5410200" y="2133600"/>
            <a:ext cx="3276600" cy="2184400"/>
          </a:xfrm>
          <a:prstGeom prst="rect">
            <a:avLst/>
          </a:prstGeom>
          <a:noFill/>
          <a:effectLst>
            <a:outerShdw blurRad="292100" dist="139700" dir="2700000" algn="ctr" rotWithShape="0">
              <a:srgbClr val="000000">
                <a:alpha val="65000"/>
              </a:srgbClr>
            </a:outerShdw>
          </a:effectLst>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ICPSR Survey of Data </a:t>
            </a:r>
            <a:r>
              <a:rPr lang="en-US" dirty="0" err="1" smtClean="0"/>
              <a:t>Reusers</a:t>
            </a:r>
            <a:r>
              <a:rPr lang="en-US" dirty="0" smtClean="0"/>
              <a:t> – Part I Data Reuse Experience </a:t>
            </a:r>
            <a:endParaRPr lang="en-US" dirty="0"/>
          </a:p>
        </p:txBody>
      </p:sp>
      <p:sp>
        <p:nvSpPr>
          <p:cNvPr id="9" name="TextBox 8"/>
          <p:cNvSpPr txBox="1"/>
          <p:nvPr/>
        </p:nvSpPr>
        <p:spPr>
          <a:xfrm>
            <a:off x="152400" y="2343834"/>
            <a:ext cx="3048000" cy="2554545"/>
          </a:xfrm>
          <a:prstGeom prst="rect">
            <a:avLst/>
          </a:prstGeom>
          <a:noFill/>
          <a:ln>
            <a:solidFill>
              <a:schemeClr val="accent1">
                <a:shade val="95000"/>
                <a:satMod val="105000"/>
              </a:schemeClr>
            </a:solidFill>
          </a:ln>
        </p:spPr>
        <p:txBody>
          <a:bodyPr wrap="square" rtlCol="0">
            <a:spAutoFit/>
          </a:bodyPr>
          <a:lstStyle/>
          <a:p>
            <a:pPr algn="ctr"/>
            <a:r>
              <a:rPr lang="en-US" sz="2000" u="sng" dirty="0" smtClean="0"/>
              <a:t>Data Quality</a:t>
            </a:r>
          </a:p>
          <a:p>
            <a:pPr algn="ctr"/>
            <a:r>
              <a:rPr lang="en-US" sz="2000" dirty="0" smtClean="0"/>
              <a:t>Completeness</a:t>
            </a:r>
          </a:p>
          <a:p>
            <a:pPr algn="ctr"/>
            <a:r>
              <a:rPr lang="en-US" sz="2000" dirty="0" smtClean="0"/>
              <a:t>Relevancy </a:t>
            </a:r>
          </a:p>
          <a:p>
            <a:pPr algn="ctr"/>
            <a:r>
              <a:rPr lang="en-US" sz="2000" dirty="0" smtClean="0"/>
              <a:t>Interpretability</a:t>
            </a:r>
          </a:p>
          <a:p>
            <a:pPr algn="ctr"/>
            <a:r>
              <a:rPr lang="en-US" sz="2000" dirty="0" smtClean="0"/>
              <a:t>Accessibility</a:t>
            </a:r>
          </a:p>
          <a:p>
            <a:pPr algn="ctr"/>
            <a:r>
              <a:rPr lang="en-US" sz="2000" dirty="0" smtClean="0"/>
              <a:t>Ease of Operation</a:t>
            </a:r>
          </a:p>
          <a:p>
            <a:pPr algn="ctr"/>
            <a:r>
              <a:rPr lang="en-US" sz="2000" dirty="0" smtClean="0"/>
              <a:t>Traceability</a:t>
            </a:r>
          </a:p>
          <a:p>
            <a:pPr algn="ctr"/>
            <a:r>
              <a:rPr lang="en-US" sz="2000" dirty="0" smtClean="0"/>
              <a:t>Credibility</a:t>
            </a:r>
          </a:p>
        </p:txBody>
      </p:sp>
      <p:sp>
        <p:nvSpPr>
          <p:cNvPr id="10" name="TextBox 9"/>
          <p:cNvSpPr txBox="1"/>
          <p:nvPr/>
        </p:nvSpPr>
        <p:spPr>
          <a:xfrm>
            <a:off x="152400" y="881896"/>
            <a:ext cx="3048000" cy="1261884"/>
          </a:xfrm>
          <a:prstGeom prst="rect">
            <a:avLst/>
          </a:prstGeom>
          <a:noFill/>
          <a:ln>
            <a:solidFill>
              <a:schemeClr val="accent1">
                <a:shade val="95000"/>
                <a:satMod val="105000"/>
              </a:schemeClr>
            </a:solidFill>
          </a:ln>
        </p:spPr>
        <p:txBody>
          <a:bodyPr wrap="square" rtlCol="0">
            <a:spAutoFit/>
          </a:bodyPr>
          <a:lstStyle/>
          <a:p>
            <a:endParaRPr lang="en-US" dirty="0" smtClean="0"/>
          </a:p>
          <a:p>
            <a:pPr algn="ctr"/>
            <a:r>
              <a:rPr lang="en-US" sz="2000" dirty="0" smtClean="0"/>
              <a:t>Data Producer Reputation</a:t>
            </a:r>
          </a:p>
          <a:p>
            <a:pPr algn="ctr"/>
            <a:endParaRPr lang="en-US" dirty="0" smtClean="0"/>
          </a:p>
        </p:txBody>
      </p:sp>
      <p:sp>
        <p:nvSpPr>
          <p:cNvPr id="11" name="TextBox 10"/>
          <p:cNvSpPr txBox="1"/>
          <p:nvPr/>
        </p:nvSpPr>
        <p:spPr>
          <a:xfrm>
            <a:off x="152400" y="5105400"/>
            <a:ext cx="3048000" cy="954107"/>
          </a:xfrm>
          <a:prstGeom prst="rect">
            <a:avLst/>
          </a:prstGeom>
          <a:noFill/>
          <a:ln>
            <a:solidFill>
              <a:schemeClr val="accent1">
                <a:shade val="95000"/>
                <a:satMod val="105000"/>
              </a:schemeClr>
            </a:solidFill>
          </a:ln>
        </p:spPr>
        <p:txBody>
          <a:bodyPr wrap="square" rtlCol="0" anchor="ctr" anchorCtr="0">
            <a:spAutoFit/>
          </a:bodyPr>
          <a:lstStyle/>
          <a:p>
            <a:pPr algn="ctr"/>
            <a:endParaRPr lang="en-US" dirty="0" smtClean="0"/>
          </a:p>
          <a:p>
            <a:pPr algn="ctr"/>
            <a:r>
              <a:rPr lang="en-US" sz="2000" dirty="0" smtClean="0"/>
              <a:t>Documentation Quality</a:t>
            </a:r>
          </a:p>
          <a:p>
            <a:r>
              <a:rPr lang="en-US" dirty="0" smtClean="0"/>
              <a:t> </a:t>
            </a:r>
            <a:endParaRPr lang="en-US" dirty="0"/>
          </a:p>
        </p:txBody>
      </p:sp>
      <p:sp>
        <p:nvSpPr>
          <p:cNvPr id="12" name="TextBox 11"/>
          <p:cNvSpPr txBox="1"/>
          <p:nvPr/>
        </p:nvSpPr>
        <p:spPr>
          <a:xfrm>
            <a:off x="4419600" y="2882443"/>
            <a:ext cx="3048000" cy="1508105"/>
          </a:xfrm>
          <a:prstGeom prst="rect">
            <a:avLst/>
          </a:prstGeom>
          <a:noFill/>
          <a:ln>
            <a:solidFill>
              <a:schemeClr val="accent1">
                <a:shade val="95000"/>
                <a:satMod val="105000"/>
              </a:schemeClr>
            </a:solidFill>
          </a:ln>
        </p:spPr>
        <p:txBody>
          <a:bodyPr wrap="square" rtlCol="0">
            <a:spAutoFit/>
          </a:bodyPr>
          <a:lstStyle/>
          <a:p>
            <a:endParaRPr lang="en-US" dirty="0" smtClean="0"/>
          </a:p>
          <a:p>
            <a:endParaRPr lang="en-US" dirty="0" smtClean="0"/>
          </a:p>
          <a:p>
            <a:pPr algn="ctr"/>
            <a:r>
              <a:rPr lang="en-US" sz="2000" dirty="0" smtClean="0"/>
              <a:t>Data Reuse Satisfaction</a:t>
            </a:r>
          </a:p>
          <a:p>
            <a:endParaRPr lang="en-US" dirty="0" smtClean="0"/>
          </a:p>
          <a:p>
            <a:endParaRPr lang="en-US" dirty="0"/>
          </a:p>
        </p:txBody>
      </p:sp>
      <p:cxnSp>
        <p:nvCxnSpPr>
          <p:cNvPr id="15" name="Straight Arrow Connector 14"/>
          <p:cNvCxnSpPr>
            <a:stCxn id="9" idx="3"/>
            <a:endCxn id="12" idx="1"/>
          </p:cNvCxnSpPr>
          <p:nvPr/>
        </p:nvCxnSpPr>
        <p:spPr>
          <a:xfrm>
            <a:off x="3200400" y="3621107"/>
            <a:ext cx="1219200" cy="153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1" idx="3"/>
          </p:cNvCxnSpPr>
          <p:nvPr/>
        </p:nvCxnSpPr>
        <p:spPr>
          <a:xfrm flipV="1">
            <a:off x="3200400" y="4359771"/>
            <a:ext cx="1219200" cy="12226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0" idx="3"/>
          </p:cNvCxnSpPr>
          <p:nvPr/>
        </p:nvCxnSpPr>
        <p:spPr>
          <a:xfrm>
            <a:off x="3200400" y="1512838"/>
            <a:ext cx="1219200" cy="13696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3352800" y="5386863"/>
            <a:ext cx="5592365" cy="830997"/>
          </a:xfrm>
          <a:prstGeom prst="rect">
            <a:avLst/>
          </a:prstGeom>
          <a:noFill/>
        </p:spPr>
        <p:txBody>
          <a:bodyPr wrap="none" rtlCol="0">
            <a:spAutoFit/>
          </a:bodyPr>
          <a:lstStyle/>
          <a:p>
            <a:r>
              <a:rPr lang="en-US" sz="1600" u="sng" dirty="0" smtClean="0"/>
              <a:t>Other variables of interest</a:t>
            </a:r>
            <a:r>
              <a:rPr lang="en-US" sz="1600" dirty="0" smtClean="0"/>
              <a:t>: data scarcity, reuse experience, </a:t>
            </a:r>
            <a:br>
              <a:rPr lang="en-US" sz="1600" dirty="0" smtClean="0"/>
            </a:br>
            <a:r>
              <a:rPr lang="en-US" sz="1600" dirty="0" smtClean="0"/>
              <a:t>data scarcity, reuse dependence, data integrator, </a:t>
            </a:r>
            <a:br>
              <a:rPr lang="en-US" sz="1600" dirty="0" smtClean="0"/>
            </a:br>
            <a:r>
              <a:rPr lang="en-US" sz="1600" dirty="0" smtClean="0"/>
              <a:t>ICPSR contributor, data restrictions, journal impact factor.  </a:t>
            </a:r>
            <a:endParaRPr lang="en-US" sz="1600" dirty="0"/>
          </a:p>
        </p:txBody>
      </p:sp>
      <p:sp>
        <p:nvSpPr>
          <p:cNvPr id="13" name="TextBox 12"/>
          <p:cNvSpPr txBox="1"/>
          <p:nvPr/>
        </p:nvSpPr>
        <p:spPr>
          <a:xfrm>
            <a:off x="4476750" y="4423498"/>
            <a:ext cx="3429000" cy="276999"/>
          </a:xfrm>
          <a:prstGeom prst="rect">
            <a:avLst/>
          </a:prstGeom>
          <a:noFill/>
        </p:spPr>
        <p:txBody>
          <a:bodyPr wrap="square" rtlCol="0">
            <a:spAutoFit/>
          </a:bodyPr>
          <a:lstStyle/>
          <a:p>
            <a:pPr algn="r"/>
            <a:r>
              <a:rPr lang="en-US" sz="1200" dirty="0" err="1" smtClean="0"/>
              <a:t>Faniel</a:t>
            </a:r>
            <a:r>
              <a:rPr lang="en-US" sz="1200" dirty="0" smtClean="0"/>
              <a:t> &amp; Yakel for the DIPIR Project, 2010-2013</a:t>
            </a:r>
            <a:endParaRPr lang="en-US" sz="1200"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dirty="0" smtClean="0"/>
              <a:t>ICPSR Survey of Data </a:t>
            </a:r>
            <a:r>
              <a:rPr lang="en-US" dirty="0" err="1" smtClean="0"/>
              <a:t>Reusers</a:t>
            </a:r>
            <a:r>
              <a:rPr lang="en-US" dirty="0" smtClean="0"/>
              <a:t> – Part II Data Repository Experience &amp; Intention</a:t>
            </a:r>
            <a:endParaRPr lang="en-US" dirty="0"/>
          </a:p>
        </p:txBody>
      </p:sp>
      <p:sp>
        <p:nvSpPr>
          <p:cNvPr id="9" name="TextBox 8"/>
          <p:cNvSpPr txBox="1"/>
          <p:nvPr/>
        </p:nvSpPr>
        <p:spPr>
          <a:xfrm>
            <a:off x="152400" y="875944"/>
            <a:ext cx="3048000" cy="1938992"/>
          </a:xfrm>
          <a:prstGeom prst="rect">
            <a:avLst/>
          </a:prstGeom>
          <a:noFill/>
          <a:ln>
            <a:solidFill>
              <a:schemeClr val="accent1">
                <a:shade val="95000"/>
                <a:satMod val="105000"/>
              </a:schemeClr>
            </a:solidFill>
          </a:ln>
        </p:spPr>
        <p:txBody>
          <a:bodyPr wrap="square" rtlCol="0">
            <a:spAutoFit/>
          </a:bodyPr>
          <a:lstStyle/>
          <a:p>
            <a:pPr algn="ctr"/>
            <a:r>
              <a:rPr lang="en-US" sz="2000" u="sng" dirty="0" smtClean="0"/>
              <a:t>Stakeholder Trust </a:t>
            </a:r>
          </a:p>
          <a:p>
            <a:pPr algn="ctr"/>
            <a:r>
              <a:rPr lang="en-US" sz="2000" u="sng" dirty="0" smtClean="0"/>
              <a:t>in ICPSR</a:t>
            </a:r>
          </a:p>
          <a:p>
            <a:pPr algn="ctr"/>
            <a:r>
              <a:rPr lang="en-US" sz="2000" dirty="0" smtClean="0"/>
              <a:t>Integrity</a:t>
            </a:r>
          </a:p>
          <a:p>
            <a:pPr algn="ctr"/>
            <a:r>
              <a:rPr lang="en-US" sz="2000" dirty="0" smtClean="0"/>
              <a:t>Benevolence</a:t>
            </a:r>
          </a:p>
          <a:p>
            <a:pPr algn="ctr"/>
            <a:r>
              <a:rPr lang="en-US" sz="2000" dirty="0" smtClean="0"/>
              <a:t>Transparency</a:t>
            </a:r>
          </a:p>
          <a:p>
            <a:pPr algn="ctr"/>
            <a:r>
              <a:rPr lang="en-US" sz="2000" dirty="0" smtClean="0"/>
              <a:t>Identification</a:t>
            </a:r>
          </a:p>
        </p:txBody>
      </p:sp>
      <p:sp>
        <p:nvSpPr>
          <p:cNvPr id="10" name="TextBox 9"/>
          <p:cNvSpPr txBox="1"/>
          <p:nvPr/>
        </p:nvSpPr>
        <p:spPr>
          <a:xfrm>
            <a:off x="152400" y="2971800"/>
            <a:ext cx="3048000" cy="1508105"/>
          </a:xfrm>
          <a:prstGeom prst="rect">
            <a:avLst/>
          </a:prstGeom>
          <a:noFill/>
          <a:ln>
            <a:solidFill>
              <a:schemeClr val="accent1">
                <a:shade val="95000"/>
                <a:satMod val="105000"/>
              </a:schemeClr>
            </a:solidFill>
          </a:ln>
        </p:spPr>
        <p:txBody>
          <a:bodyPr wrap="square" rtlCol="0">
            <a:spAutoFit/>
          </a:bodyPr>
          <a:lstStyle/>
          <a:p>
            <a:endParaRPr lang="en-US" dirty="0" smtClean="0"/>
          </a:p>
          <a:p>
            <a:endParaRPr lang="en-US" dirty="0" smtClean="0"/>
          </a:p>
          <a:p>
            <a:pPr algn="ctr"/>
            <a:r>
              <a:rPr lang="en-US" sz="2000" dirty="0" smtClean="0"/>
              <a:t>Structural Assurances</a:t>
            </a:r>
          </a:p>
          <a:p>
            <a:endParaRPr lang="en-US" dirty="0" smtClean="0"/>
          </a:p>
          <a:p>
            <a:endParaRPr lang="en-US" dirty="0" smtClean="0"/>
          </a:p>
        </p:txBody>
      </p:sp>
      <p:sp>
        <p:nvSpPr>
          <p:cNvPr id="11" name="TextBox 10"/>
          <p:cNvSpPr txBox="1"/>
          <p:nvPr/>
        </p:nvSpPr>
        <p:spPr>
          <a:xfrm>
            <a:off x="152400" y="4632812"/>
            <a:ext cx="3048000" cy="1508105"/>
          </a:xfrm>
          <a:prstGeom prst="rect">
            <a:avLst/>
          </a:prstGeom>
          <a:noFill/>
          <a:ln>
            <a:solidFill>
              <a:schemeClr val="accent1">
                <a:shade val="95000"/>
                <a:satMod val="105000"/>
              </a:schemeClr>
            </a:solidFill>
          </a:ln>
        </p:spPr>
        <p:txBody>
          <a:bodyPr wrap="square" rtlCol="0" anchor="ctr" anchorCtr="0">
            <a:spAutoFit/>
          </a:bodyPr>
          <a:lstStyle/>
          <a:p>
            <a:pPr algn="ctr"/>
            <a:endParaRPr lang="en-US" dirty="0" smtClean="0"/>
          </a:p>
          <a:p>
            <a:pPr algn="ctr"/>
            <a:endParaRPr lang="en-US" dirty="0" smtClean="0"/>
          </a:p>
          <a:p>
            <a:pPr algn="ctr"/>
            <a:r>
              <a:rPr lang="en-US" sz="2000" dirty="0" smtClean="0"/>
              <a:t>Social Influence</a:t>
            </a:r>
          </a:p>
          <a:p>
            <a:endParaRPr lang="en-US" dirty="0" smtClean="0"/>
          </a:p>
          <a:p>
            <a:r>
              <a:rPr lang="en-US" dirty="0" smtClean="0"/>
              <a:t> </a:t>
            </a:r>
            <a:endParaRPr lang="en-US" dirty="0"/>
          </a:p>
        </p:txBody>
      </p:sp>
      <p:sp>
        <p:nvSpPr>
          <p:cNvPr id="12" name="TextBox 11"/>
          <p:cNvSpPr txBox="1"/>
          <p:nvPr/>
        </p:nvSpPr>
        <p:spPr>
          <a:xfrm>
            <a:off x="4419600" y="3002578"/>
            <a:ext cx="1905000" cy="1508105"/>
          </a:xfrm>
          <a:prstGeom prst="rect">
            <a:avLst/>
          </a:prstGeom>
          <a:noFill/>
          <a:ln>
            <a:solidFill>
              <a:schemeClr val="accent1">
                <a:shade val="95000"/>
                <a:satMod val="105000"/>
              </a:schemeClr>
            </a:solidFill>
          </a:ln>
        </p:spPr>
        <p:txBody>
          <a:bodyPr wrap="square" rtlCol="0">
            <a:spAutoFit/>
          </a:bodyPr>
          <a:lstStyle/>
          <a:p>
            <a:endParaRPr lang="en-US" dirty="0" smtClean="0"/>
          </a:p>
          <a:p>
            <a:endParaRPr lang="en-US" dirty="0" smtClean="0"/>
          </a:p>
          <a:p>
            <a:pPr algn="ctr"/>
            <a:r>
              <a:rPr lang="en-US" sz="2000" dirty="0" smtClean="0"/>
              <a:t>Trust in ICPSR</a:t>
            </a:r>
          </a:p>
          <a:p>
            <a:endParaRPr lang="en-US" dirty="0" smtClean="0"/>
          </a:p>
          <a:p>
            <a:endParaRPr lang="en-US" dirty="0"/>
          </a:p>
        </p:txBody>
      </p:sp>
      <p:sp>
        <p:nvSpPr>
          <p:cNvPr id="13" name="TextBox 12"/>
          <p:cNvSpPr txBox="1"/>
          <p:nvPr/>
        </p:nvSpPr>
        <p:spPr>
          <a:xfrm>
            <a:off x="7086600" y="2971800"/>
            <a:ext cx="1905000" cy="1569660"/>
          </a:xfrm>
          <a:prstGeom prst="rect">
            <a:avLst/>
          </a:prstGeom>
          <a:noFill/>
          <a:ln>
            <a:solidFill>
              <a:schemeClr val="accent1">
                <a:shade val="95000"/>
                <a:satMod val="105000"/>
              </a:schemeClr>
            </a:solidFill>
          </a:ln>
        </p:spPr>
        <p:txBody>
          <a:bodyPr wrap="square" rtlCol="0">
            <a:spAutoFit/>
          </a:bodyPr>
          <a:lstStyle/>
          <a:p>
            <a:endParaRPr lang="en-US" dirty="0" smtClean="0"/>
          </a:p>
          <a:p>
            <a:pPr algn="ctr"/>
            <a:r>
              <a:rPr lang="en-US" sz="2000" dirty="0" smtClean="0"/>
              <a:t>Intention to Continue Using ICPSR </a:t>
            </a:r>
          </a:p>
          <a:p>
            <a:endParaRPr lang="en-US" dirty="0"/>
          </a:p>
        </p:txBody>
      </p:sp>
      <p:cxnSp>
        <p:nvCxnSpPr>
          <p:cNvPr id="15" name="Straight Arrow Connector 14"/>
          <p:cNvCxnSpPr>
            <a:stCxn id="9" idx="3"/>
          </p:cNvCxnSpPr>
          <p:nvPr/>
        </p:nvCxnSpPr>
        <p:spPr>
          <a:xfrm>
            <a:off x="3200400" y="1845440"/>
            <a:ext cx="1219200" cy="11263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1" idx="3"/>
          </p:cNvCxnSpPr>
          <p:nvPr/>
        </p:nvCxnSpPr>
        <p:spPr>
          <a:xfrm flipV="1">
            <a:off x="3200400" y="4449128"/>
            <a:ext cx="1219200" cy="9377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0" idx="3"/>
          </p:cNvCxnSpPr>
          <p:nvPr/>
        </p:nvCxnSpPr>
        <p:spPr>
          <a:xfrm>
            <a:off x="3200400" y="3725853"/>
            <a:ext cx="1219200" cy="79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2" idx="3"/>
            <a:endCxn id="13" idx="1"/>
          </p:cNvCxnSpPr>
          <p:nvPr/>
        </p:nvCxnSpPr>
        <p:spPr>
          <a:xfrm flipV="1">
            <a:off x="6324600" y="3756630"/>
            <a:ext cx="762000"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991100" y="4599801"/>
            <a:ext cx="3429000" cy="276999"/>
          </a:xfrm>
          <a:prstGeom prst="rect">
            <a:avLst/>
          </a:prstGeom>
          <a:noFill/>
        </p:spPr>
        <p:txBody>
          <a:bodyPr wrap="square" rtlCol="0">
            <a:spAutoFit/>
          </a:bodyPr>
          <a:lstStyle/>
          <a:p>
            <a:pPr algn="r"/>
            <a:r>
              <a:rPr lang="en-US" sz="1200" dirty="0" err="1" smtClean="0"/>
              <a:t>Faniel</a:t>
            </a:r>
            <a:r>
              <a:rPr lang="en-US" sz="1200" dirty="0" smtClean="0"/>
              <a:t> &amp; Yakel for the DIPIR Project, 2010-2013</a:t>
            </a:r>
            <a:endParaRPr lang="en-US" sz="1200"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Acknowledgements </a:t>
            </a:r>
            <a:endParaRPr lang="en-US" dirty="0"/>
          </a:p>
        </p:txBody>
      </p:sp>
      <p:sp>
        <p:nvSpPr>
          <p:cNvPr id="2" name="Content Placeholder 1"/>
          <p:cNvSpPr>
            <a:spLocks noGrp="1"/>
          </p:cNvSpPr>
          <p:nvPr>
            <p:ph idx="4294967295"/>
          </p:nvPr>
        </p:nvSpPr>
        <p:spPr>
          <a:xfrm>
            <a:off x="186689" y="1219199"/>
            <a:ext cx="8229600" cy="4953001"/>
          </a:xfrm>
        </p:spPr>
        <p:txBody>
          <a:bodyPr>
            <a:normAutofit/>
          </a:bodyPr>
          <a:lstStyle/>
          <a:p>
            <a:r>
              <a:rPr lang="en-US" dirty="0" smtClean="0"/>
              <a:t>Institute of Museum and Library Services </a:t>
            </a:r>
          </a:p>
          <a:p>
            <a:pPr>
              <a:buNone/>
            </a:pPr>
            <a:endParaRPr lang="en-US" dirty="0" smtClean="0"/>
          </a:p>
          <a:p>
            <a:r>
              <a:rPr lang="en-US" dirty="0" smtClean="0"/>
              <a:t>Partners: Nancy McGovern, Ph.D. (MIT), </a:t>
            </a:r>
            <a:r>
              <a:rPr lang="en-US" dirty="0"/>
              <a:t>Eric Kansa, Ph.D</a:t>
            </a:r>
            <a:r>
              <a:rPr lang="en-US" dirty="0" smtClean="0"/>
              <a:t>. (Open Context), </a:t>
            </a:r>
            <a:r>
              <a:rPr lang="en-US" dirty="0"/>
              <a:t>William Fink, Ph.D</a:t>
            </a:r>
            <a:r>
              <a:rPr lang="en-US" dirty="0" smtClean="0"/>
              <a:t>. (University of Michigan Museum of Zoology)</a:t>
            </a:r>
          </a:p>
          <a:p>
            <a:endParaRPr lang="en-US" dirty="0" smtClean="0"/>
          </a:p>
          <a:p>
            <a:r>
              <a:rPr lang="en-US" dirty="0" smtClean="0"/>
              <a:t>Students: </a:t>
            </a:r>
            <a:r>
              <a:rPr lang="en-US" dirty="0"/>
              <a:t>Morgan Daniels, Rebecca </a:t>
            </a:r>
            <a:r>
              <a:rPr lang="en-US" dirty="0" smtClean="0"/>
              <a:t>Frank, Julianna Barrera-Gomez, Adam Kriesberg, Jessica Schaengold, Gavin Strassel, Michele DeLia, Kathleen Fear, Mallory Hood, </a:t>
            </a:r>
            <a:r>
              <a:rPr lang="en-US" dirty="0"/>
              <a:t>Molly Haig, Annelise </a:t>
            </a:r>
            <a:r>
              <a:rPr lang="en-US" dirty="0" smtClean="0"/>
              <a:t>Doll, Monique Lowe</a:t>
            </a:r>
          </a:p>
        </p:txBody>
      </p:sp>
      <p:pic>
        <p:nvPicPr>
          <p:cNvPr id="4"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63689" y="990600"/>
            <a:ext cx="1752600" cy="79490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Questions?</a:t>
            </a:r>
          </a:p>
        </p:txBody>
      </p:sp>
      <p:sp>
        <p:nvSpPr>
          <p:cNvPr id="3" name="Content Placeholder 2"/>
          <p:cNvSpPr>
            <a:spLocks noGrp="1"/>
          </p:cNvSpPr>
          <p:nvPr>
            <p:ph type="body" idx="1"/>
          </p:nvPr>
        </p:nvSpPr>
        <p:spPr/>
        <p:txBody>
          <a:bodyPr/>
          <a:lstStyle/>
          <a:p>
            <a:r>
              <a:rPr lang="en-US" dirty="0" smtClean="0"/>
              <a:t>Elizabeth Yakel			Ixchel M. Faniel</a:t>
            </a:r>
            <a:br>
              <a:rPr lang="en-US" dirty="0" smtClean="0"/>
            </a:br>
            <a:r>
              <a:rPr lang="en-US" dirty="0" smtClean="0"/>
              <a:t>yakel@umich.edu	 	fanieli@oclc.org</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25000" lnSpcReduction="20000"/>
          </a:bodyPr>
          <a:lstStyle/>
          <a:p>
            <a:endParaRPr lang="en-US" dirty="0" smtClean="0"/>
          </a:p>
          <a:p>
            <a:r>
              <a:rPr lang="en-US" sz="7200" dirty="0" smtClean="0"/>
              <a:t>IMLS-funded project led by Drs. Ixchel Faniel (PI) &amp; Elizabeth Yakel (co-PI)</a:t>
            </a:r>
          </a:p>
          <a:p>
            <a:endParaRPr lang="en-US" sz="7200" dirty="0" smtClean="0"/>
          </a:p>
          <a:p>
            <a:r>
              <a:rPr lang="en-US" sz="7200" dirty="0" smtClean="0"/>
              <a:t>Studying the intersection between data reuse and digital preservation in three academic disciplines to identify how contextual information about the data that supports reuse can best be created and preserved. </a:t>
            </a:r>
          </a:p>
          <a:p>
            <a:endParaRPr lang="en-US" sz="7200" dirty="0" smtClean="0"/>
          </a:p>
          <a:p>
            <a:r>
              <a:rPr lang="en-US" sz="7200" dirty="0" smtClean="0"/>
              <a:t>Focuses on research data produced and used by quantitative social scientists, archaeologists, and zoologists. </a:t>
            </a:r>
          </a:p>
          <a:p>
            <a:endParaRPr lang="en-US" sz="7200" dirty="0" smtClean="0"/>
          </a:p>
          <a:p>
            <a:r>
              <a:rPr lang="en-US" sz="7200" dirty="0" smtClean="0"/>
              <a:t>The intended audiences of this project are researchers who use secondary data and the digital curators, digital repository managers, data center staff, and others who collect, manage, and store digital information. </a:t>
            </a:r>
          </a:p>
          <a:p>
            <a:endParaRPr lang="en-US" sz="7200" dirty="0" smtClean="0"/>
          </a:p>
        </p:txBody>
      </p:sp>
      <p:pic>
        <p:nvPicPr>
          <p:cNvPr id="4" name="Picture 3" descr="dipir_header.jpg"/>
          <p:cNvPicPr>
            <a:picLocks noChangeAspect="1"/>
          </p:cNvPicPr>
          <p:nvPr/>
        </p:nvPicPr>
        <p:blipFill>
          <a:blip r:embed="rId3"/>
          <a:stretch>
            <a:fillRect/>
          </a:stretch>
        </p:blipFill>
        <p:spPr>
          <a:xfrm>
            <a:off x="0" y="0"/>
            <a:ext cx="9144000" cy="1371600"/>
          </a:xfrm>
          <a:prstGeom prst="rect">
            <a:avLst/>
          </a:prstGeom>
        </p:spPr>
      </p:pic>
      <p:sp>
        <p:nvSpPr>
          <p:cNvPr id="12" name="TextBox 11"/>
          <p:cNvSpPr txBox="1"/>
          <p:nvPr/>
        </p:nvSpPr>
        <p:spPr>
          <a:xfrm>
            <a:off x="1524000" y="5756831"/>
            <a:ext cx="5673476" cy="369332"/>
          </a:xfrm>
          <a:prstGeom prst="rect">
            <a:avLst/>
          </a:prstGeom>
          <a:noFill/>
        </p:spPr>
        <p:txBody>
          <a:bodyPr wrap="none" rtlCol="0">
            <a:spAutoFit/>
          </a:bodyPr>
          <a:lstStyle/>
          <a:p>
            <a:r>
              <a:rPr lang="en-US" dirty="0" smtClean="0"/>
              <a:t>For more information, please visit </a:t>
            </a:r>
            <a:r>
              <a:rPr lang="en-US" dirty="0" smtClean="0">
                <a:hlinkClick r:id="rId4"/>
              </a:rPr>
              <a:t>http://www.dipir.org</a:t>
            </a:r>
            <a:r>
              <a:rPr lang="en-US" dirty="0" smtClean="0"/>
              <a:t> </a:t>
            </a:r>
            <a:endParaRPr lang="en-US" dirty="0"/>
          </a:p>
        </p:txBody>
      </p:sp>
    </p:spTree>
    <p:extLst>
      <p:ext uri="{BB962C8B-B14F-4D97-AF65-F5344CB8AC3E}">
        <p14:creationId xmlns:p14="http://schemas.microsoft.com/office/powerpoint/2010/main" xmlns="" val="314600789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nvPr>
        </p:nvGraphicFramePr>
        <p:xfrm>
          <a:off x="457200" y="1905000"/>
          <a:ext cx="8229600" cy="4221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3"/>
          <p:cNvSpPr>
            <a:spLocks noGrp="1"/>
          </p:cNvSpPr>
          <p:nvPr>
            <p:ph type="title"/>
          </p:nvPr>
        </p:nvSpPr>
        <p:spPr/>
        <p:txBody>
          <a:bodyPr/>
          <a:lstStyle/>
          <a:p>
            <a:r>
              <a:rPr lang="en-US" dirty="0" smtClean="0"/>
              <a:t>The Research Team</a:t>
            </a:r>
            <a:endParaRPr lang="en-US" dirty="0"/>
          </a:p>
        </p:txBody>
      </p:sp>
      <p:pic>
        <p:nvPicPr>
          <p:cNvPr id="5" name="Picture 4" descr="opencontext_logo.jpg"/>
          <p:cNvPicPr>
            <a:picLocks noChangeAspect="1"/>
          </p:cNvPicPr>
          <p:nvPr/>
        </p:nvPicPr>
        <p:blipFill>
          <a:blip r:embed="rId8" cstate="print"/>
          <a:stretch>
            <a:fillRect/>
          </a:stretch>
        </p:blipFill>
        <p:spPr>
          <a:xfrm>
            <a:off x="6455515" y="5195362"/>
            <a:ext cx="1047750" cy="552450"/>
          </a:xfrm>
          <a:prstGeom prst="rect">
            <a:avLst/>
          </a:prstGeom>
        </p:spPr>
      </p:pic>
      <p:pic>
        <p:nvPicPr>
          <p:cNvPr id="6" name="Picture 5" descr="si-logo2.gif"/>
          <p:cNvPicPr>
            <a:picLocks noChangeAspect="1"/>
          </p:cNvPicPr>
          <p:nvPr/>
        </p:nvPicPr>
        <p:blipFill>
          <a:blip r:embed="rId9" cstate="print"/>
          <a:stretch>
            <a:fillRect/>
          </a:stretch>
        </p:blipFill>
        <p:spPr>
          <a:xfrm>
            <a:off x="925293" y="3381835"/>
            <a:ext cx="1248728" cy="597218"/>
          </a:xfrm>
          <a:prstGeom prst="rect">
            <a:avLst/>
          </a:prstGeom>
        </p:spPr>
      </p:pic>
      <p:pic>
        <p:nvPicPr>
          <p:cNvPr id="7" name="Picture 6" descr="icpsr-logo-home.gif"/>
          <p:cNvPicPr>
            <a:picLocks noChangeAspect="1"/>
          </p:cNvPicPr>
          <p:nvPr/>
        </p:nvPicPr>
        <p:blipFill>
          <a:blip r:embed="rId10" cstate="print"/>
          <a:stretch>
            <a:fillRect/>
          </a:stretch>
        </p:blipFill>
        <p:spPr>
          <a:xfrm>
            <a:off x="1966687" y="1868718"/>
            <a:ext cx="1818799" cy="446723"/>
          </a:xfrm>
          <a:prstGeom prst="rect">
            <a:avLst/>
          </a:prstGeom>
        </p:spPr>
      </p:pic>
      <p:pic>
        <p:nvPicPr>
          <p:cNvPr id="8" name="Picture 7" descr="ummz_logo.gif"/>
          <p:cNvPicPr>
            <a:picLocks noChangeAspect="1"/>
          </p:cNvPicPr>
          <p:nvPr/>
        </p:nvPicPr>
        <p:blipFill>
          <a:blip r:embed="rId11" cstate="print"/>
          <a:stretch>
            <a:fillRect/>
          </a:stretch>
        </p:blipFill>
        <p:spPr>
          <a:xfrm>
            <a:off x="1886866" y="5228776"/>
            <a:ext cx="861441" cy="615315"/>
          </a:xfrm>
          <a:prstGeom prst="rect">
            <a:avLst/>
          </a:prstGeom>
        </p:spPr>
      </p:pic>
      <p:pic>
        <p:nvPicPr>
          <p:cNvPr id="11" name="Picture 10" descr="OCLC_TM_V_SM.jpg"/>
          <p:cNvPicPr>
            <a:picLocks noChangeAspect="1"/>
          </p:cNvPicPr>
          <p:nvPr/>
        </p:nvPicPr>
        <p:blipFill>
          <a:blip r:embed="rId12" cstate="print"/>
          <a:stretch>
            <a:fillRect/>
          </a:stretch>
        </p:blipFill>
        <p:spPr>
          <a:xfrm>
            <a:off x="7017096" y="2816163"/>
            <a:ext cx="864108" cy="744093"/>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152889">
            <a:alpha val="95000"/>
          </a:srgb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l="3082" r="2364"/>
          <a:stretch>
            <a:fillRect/>
          </a:stretch>
        </p:blipFill>
        <p:spPr bwMode="auto">
          <a:xfrm>
            <a:off x="0" y="457200"/>
            <a:ext cx="9144000" cy="5901239"/>
          </a:xfrm>
          <a:prstGeom prst="rect">
            <a:avLst/>
          </a:prstGeom>
          <a:noFill/>
          <a:ln w="9525">
            <a:noFill/>
            <a:miter lim="800000"/>
            <a:headEnd/>
            <a:tailEnd/>
          </a:ln>
        </p:spPr>
      </p:pic>
    </p:spTree>
    <p:extLst>
      <p:ext uri="{BB962C8B-B14F-4D97-AF65-F5344CB8AC3E}">
        <p14:creationId xmlns:p14="http://schemas.microsoft.com/office/powerpoint/2010/main" xmlns="" val="199006339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lumMod val="65000"/>
                <a:alpha val="93000"/>
              </a:schemeClr>
            </a:gs>
            <a:gs pos="70000">
              <a:schemeClr val="bg1">
                <a:lumMod val="85000"/>
                <a:alpha val="50000"/>
              </a:schemeClr>
            </a:gs>
            <a:gs pos="100000">
              <a:schemeClr val="bg1">
                <a:lumMod val="95000"/>
                <a:alpha val="50000"/>
              </a:schemeClr>
            </a:gs>
          </a:gsLst>
          <a:lin ang="5400000" scaled="0"/>
        </a:gradFill>
        <a:effectLst/>
      </p:bgPr>
    </p:bg>
    <p:spTree>
      <p:nvGrpSpPr>
        <p:cNvPr id="1" name=""/>
        <p:cNvGrpSpPr/>
        <p:nvPr/>
      </p:nvGrpSpPr>
      <p:grpSpPr>
        <a:xfrm>
          <a:off x="0" y="0"/>
          <a:ext cx="0" cy="0"/>
          <a:chOff x="0" y="0"/>
          <a:chExt cx="0" cy="0"/>
        </a:xfrm>
      </p:grpSpPr>
      <p:pic>
        <p:nvPicPr>
          <p:cNvPr id="4099" name="Picture 3" descr="C:\Users\gomezj\Desktop\ummz.png"/>
          <p:cNvPicPr>
            <a:picLocks noChangeAspect="1" noChangeArrowheads="1"/>
          </p:cNvPicPr>
          <p:nvPr/>
        </p:nvPicPr>
        <p:blipFill>
          <a:blip r:embed="rId3"/>
          <a:srcRect/>
          <a:stretch>
            <a:fillRect/>
          </a:stretch>
        </p:blipFill>
        <p:spPr bwMode="auto">
          <a:xfrm>
            <a:off x="267692" y="0"/>
            <a:ext cx="8571508" cy="6858000"/>
          </a:xfrm>
          <a:prstGeom prst="rect">
            <a:avLst/>
          </a:prstGeom>
          <a:noFill/>
        </p:spPr>
      </p:pic>
    </p:spTree>
    <p:extLst>
      <p:ext uri="{BB962C8B-B14F-4D97-AF65-F5344CB8AC3E}">
        <p14:creationId xmlns:p14="http://schemas.microsoft.com/office/powerpoint/2010/main" xmlns="" val="199006339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srcRect l="9734" t="19780" r="11285" b="1099"/>
          <a:stretch>
            <a:fillRect/>
          </a:stretch>
        </p:blipFill>
        <p:spPr bwMode="auto">
          <a:xfrm>
            <a:off x="76200" y="76200"/>
            <a:ext cx="9067800" cy="6477000"/>
          </a:xfrm>
          <a:prstGeom prst="rect">
            <a:avLst/>
          </a:prstGeom>
          <a:noFill/>
          <a:ln w="9525">
            <a:noFill/>
            <a:miter lim="800000"/>
            <a:headEnd/>
            <a:tailEnd/>
          </a:ln>
        </p:spPr>
      </p:pic>
    </p:spTree>
    <p:extLst>
      <p:ext uri="{BB962C8B-B14F-4D97-AF65-F5344CB8AC3E}">
        <p14:creationId xmlns:p14="http://schemas.microsoft.com/office/powerpoint/2010/main" xmlns="" val="199006339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Research Motivations &amp; Questions</a:t>
            </a:r>
            <a:endParaRPr lang="en-US" dirty="0"/>
          </a:p>
        </p:txBody>
      </p:sp>
      <p:sp>
        <p:nvSpPr>
          <p:cNvPr id="10" name="Text Placeholder 9"/>
          <p:cNvSpPr>
            <a:spLocks noGrp="1"/>
          </p:cNvSpPr>
          <p:nvPr>
            <p:ph type="body" sz="half" idx="2"/>
          </p:nvPr>
        </p:nvSpPr>
        <p:spPr>
          <a:xfrm>
            <a:off x="457201" y="1066800"/>
            <a:ext cx="4085770" cy="5153025"/>
          </a:xfrm>
        </p:spPr>
        <p:txBody>
          <a:bodyPr anchor="ctr">
            <a:normAutofit lnSpcReduction="10000"/>
          </a:bodyPr>
          <a:lstStyle/>
          <a:p>
            <a:pPr marL="457200" lvl="0" indent="-457200">
              <a:buFont typeface="+mj-lt"/>
              <a:buAutoNum type="arabicPeriod"/>
              <a:defRPr/>
            </a:pPr>
            <a:r>
              <a:rPr lang="en-US" sz="2400" dirty="0" smtClean="0"/>
              <a:t>What are the significant properties of quantitative social science, archaeological, and zoological data that facilitate reuse? </a:t>
            </a:r>
          </a:p>
          <a:p>
            <a:pPr marL="457200" lvl="0" indent="-457200">
              <a:defRPr/>
            </a:pPr>
            <a:endParaRPr lang="en-US" sz="2400" dirty="0" smtClean="0"/>
          </a:p>
          <a:p>
            <a:pPr marL="342900" lvl="0" indent="-342900">
              <a:defRPr/>
            </a:pPr>
            <a:r>
              <a:rPr lang="en-US" sz="2400" dirty="0" smtClean="0"/>
              <a:t>2.  How can these significant properties be expressed as representation information to ensure the preservation of meaning and enable data reuse?</a:t>
            </a:r>
            <a:endParaRPr lang="en-US" sz="2400" dirty="0"/>
          </a:p>
        </p:txBody>
      </p:sp>
      <p:sp>
        <p:nvSpPr>
          <p:cNvPr id="12" name="Content Placeholder 2"/>
          <p:cNvSpPr txBox="1">
            <a:spLocks/>
          </p:cNvSpPr>
          <p:nvPr/>
        </p:nvSpPr>
        <p:spPr>
          <a:xfrm>
            <a:off x="609600" y="1828800"/>
            <a:ext cx="3775075" cy="4202113"/>
          </a:xfrm>
          <a:prstGeom prst="rect">
            <a:avLst/>
          </a:prstGeom>
        </p:spPr>
        <p:txBody>
          <a:bodyPr vert="horz" lIns="91440" tIns="45720" rIns="91440" bIns="45720" rtlCol="0">
            <a:normAutofit/>
          </a:bodyPr>
          <a:lstStyle/>
          <a:p>
            <a:pPr marL="233363" marR="0" lvl="0" indent="-233363" algn="l" defTabSz="457200" rtl="0" eaLnBrk="1" fontAlgn="auto" latinLnBrk="0" hangingPunct="1">
              <a:lnSpc>
                <a:spcPct val="110000"/>
              </a:lnSpc>
              <a:spcBef>
                <a:spcPts val="900"/>
              </a:spcBef>
              <a:spcAft>
                <a:spcPts val="0"/>
              </a:spcAft>
              <a:buClrTx/>
              <a:buSzTx/>
              <a:buFont typeface="Arial"/>
              <a:buNone/>
              <a:tabLst/>
              <a:defRPr/>
            </a:pPr>
            <a:endParaRPr kumimoji="0" lang="en-US" sz="2400" b="0" i="0" u="none" strike="noStrike" kern="1200" cap="none" spc="0" normalizeH="0" baseline="0" noProof="0" dirty="0">
              <a:ln>
                <a:noFill/>
              </a:ln>
              <a:solidFill>
                <a:schemeClr val="tx1"/>
              </a:solidFill>
              <a:effectLst/>
              <a:uLnTx/>
              <a:uFillTx/>
              <a:latin typeface="Arial"/>
              <a:ea typeface="+mn-ea"/>
              <a:cs typeface="Arial"/>
            </a:endParaRPr>
          </a:p>
        </p:txBody>
      </p:sp>
      <p:grpSp>
        <p:nvGrpSpPr>
          <p:cNvPr id="19" name="Group 18"/>
          <p:cNvGrpSpPr/>
          <p:nvPr/>
        </p:nvGrpSpPr>
        <p:grpSpPr>
          <a:xfrm>
            <a:off x="4384675" y="1066800"/>
            <a:ext cx="4565470" cy="4638675"/>
            <a:chOff x="4384675" y="1066800"/>
            <a:chExt cx="4565470" cy="4638675"/>
          </a:xfrm>
        </p:grpSpPr>
        <p:pic>
          <p:nvPicPr>
            <p:cNvPr id="7171" name="Picture 3" descr="C:\Users\gomezj\Desktop\slide5.png"/>
            <p:cNvPicPr>
              <a:picLocks noChangeAspect="1" noChangeArrowheads="1"/>
            </p:cNvPicPr>
            <p:nvPr/>
          </p:nvPicPr>
          <p:blipFill>
            <a:blip r:embed="rId3"/>
            <a:srcRect/>
            <a:stretch>
              <a:fillRect/>
            </a:stretch>
          </p:blipFill>
          <p:spPr bwMode="auto">
            <a:xfrm>
              <a:off x="4384675" y="1066800"/>
              <a:ext cx="4505325" cy="4638675"/>
            </a:xfrm>
            <a:prstGeom prst="rect">
              <a:avLst/>
            </a:prstGeom>
            <a:noFill/>
          </p:spPr>
        </p:pic>
        <p:sp>
          <p:nvSpPr>
            <p:cNvPr id="18" name="TextBox 17"/>
            <p:cNvSpPr txBox="1"/>
            <p:nvPr/>
          </p:nvSpPr>
          <p:spPr>
            <a:xfrm>
              <a:off x="7625743" y="5437386"/>
              <a:ext cx="1324402" cy="246221"/>
            </a:xfrm>
            <a:prstGeom prst="rect">
              <a:avLst/>
            </a:prstGeom>
            <a:noFill/>
          </p:spPr>
          <p:txBody>
            <a:bodyPr wrap="none" rtlCol="0">
              <a:spAutoFit/>
            </a:bodyPr>
            <a:lstStyle/>
            <a:p>
              <a:r>
                <a:rPr lang="en-US" sz="1000" dirty="0" smtClean="0"/>
                <a:t>Faniel &amp; Yakel 2011</a:t>
              </a:r>
              <a:endParaRPr lang="en-US" sz="1000" dirty="0"/>
            </a:p>
          </p:txBody>
        </p:sp>
      </p:grpSp>
    </p:spTree>
    <p:extLst>
      <p:ext uri="{BB962C8B-B14F-4D97-AF65-F5344CB8AC3E}">
        <p14:creationId xmlns:p14="http://schemas.microsoft.com/office/powerpoint/2010/main" xmlns="" val="213658677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effectLst>
                  <a:outerShdw blurRad="38100" dist="38100" dir="2700000" algn="tl">
                    <a:srgbClr val="000000">
                      <a:alpha val="43137"/>
                    </a:srgbClr>
                  </a:outerShdw>
                </a:effectLst>
              </a:rPr>
              <a:t>Research Methodology</a:t>
            </a:r>
            <a:endParaRPr lang="en-US" b="1" dirty="0">
              <a:effectLst>
                <a:outerShdw blurRad="38100" dist="38100" dir="2700000" algn="tl">
                  <a:srgbClr val="000000">
                    <a:alpha val="43137"/>
                  </a:srgbClr>
                </a:outerShdw>
              </a:effectLst>
            </a:endParaRPr>
          </a:p>
        </p:txBody>
      </p:sp>
      <p:graphicFrame>
        <p:nvGraphicFramePr>
          <p:cNvPr id="7" name="Content Placeholder 3"/>
          <p:cNvGraphicFramePr>
            <a:graphicFrameLocks noGrp="1"/>
          </p:cNvGraphicFramePr>
          <p:nvPr>
            <p:ph type="chart" sz="quarter" idx="13"/>
            <p:extLst>
              <p:ext uri="{D42A27DB-BD31-4B8C-83A1-F6EECF244321}">
                <p14:modId xmlns:p14="http://schemas.microsoft.com/office/powerpoint/2010/main" xmlns="" val="620479191"/>
              </p:ext>
            </p:extLst>
          </p:nvPr>
        </p:nvGraphicFramePr>
        <p:xfrm>
          <a:off x="282270" y="914401"/>
          <a:ext cx="8534400" cy="5181598"/>
        </p:xfrm>
        <a:graphic>
          <a:graphicData uri="http://schemas.openxmlformats.org/drawingml/2006/table">
            <a:tbl>
              <a:tblPr firstRow="1" bandRow="1">
                <a:tableStyleId>{5C22544A-7EE6-4342-B048-85BDC9FD1C3A}</a:tableStyleId>
              </a:tblPr>
              <a:tblGrid>
                <a:gridCol w="2133600"/>
                <a:gridCol w="2133600"/>
                <a:gridCol w="2133600"/>
                <a:gridCol w="2133600"/>
              </a:tblGrid>
              <a:tr h="405798">
                <a:tc>
                  <a:txBody>
                    <a:bodyPr/>
                    <a:lstStyle/>
                    <a:p>
                      <a:endParaRPr lang="en-US" dirty="0"/>
                    </a:p>
                  </a:txBody>
                  <a:tcPr marL="104934" marR="104934"/>
                </a:tc>
                <a:tc>
                  <a:txBody>
                    <a:bodyPr/>
                    <a:lstStyle/>
                    <a:p>
                      <a:pPr algn="ctr"/>
                      <a:r>
                        <a:rPr lang="en-US" dirty="0" smtClean="0"/>
                        <a:t>ICSPR</a:t>
                      </a:r>
                      <a:endParaRPr lang="en-US" dirty="0"/>
                    </a:p>
                  </a:txBody>
                  <a:tcPr marL="104934" marR="104934"/>
                </a:tc>
                <a:tc>
                  <a:txBody>
                    <a:bodyPr/>
                    <a:lstStyle/>
                    <a:p>
                      <a:pPr algn="ctr"/>
                      <a:r>
                        <a:rPr lang="en-US" dirty="0" smtClean="0"/>
                        <a:t>Open Context</a:t>
                      </a:r>
                      <a:endParaRPr lang="en-US" dirty="0"/>
                    </a:p>
                  </a:txBody>
                  <a:tcPr marL="104934" marR="104934"/>
                </a:tc>
                <a:tc>
                  <a:txBody>
                    <a:bodyPr/>
                    <a:lstStyle/>
                    <a:p>
                      <a:pPr algn="ctr"/>
                      <a:r>
                        <a:rPr lang="en-US" dirty="0" smtClean="0"/>
                        <a:t>UMMZ</a:t>
                      </a:r>
                      <a:endParaRPr lang="en-US" dirty="0"/>
                    </a:p>
                  </a:txBody>
                  <a:tcPr marL="104934" marR="104934"/>
                </a:tc>
              </a:tr>
              <a:tr h="405798">
                <a:tc gridSpan="4">
                  <a:txBody>
                    <a:bodyPr/>
                    <a:lstStyle/>
                    <a:p>
                      <a:pPr algn="ctr"/>
                      <a:r>
                        <a:rPr lang="en-US" b="1" dirty="0" smtClean="0"/>
                        <a:t>Phase 1: Project Start up</a:t>
                      </a:r>
                      <a:endParaRPr lang="en-US" b="1" dirty="0"/>
                    </a:p>
                  </a:txBody>
                  <a:tcPr marL="104934" marR="104934"/>
                </a:tc>
                <a:tc hMerge="1">
                  <a:txBody>
                    <a:bodyPr/>
                    <a:lstStyle/>
                    <a:p>
                      <a:pPr marL="285750" indent="-285750" algn="ctr">
                        <a:buFont typeface="Wingdings" pitchFamily="2" charset="2"/>
                        <a:buChar char="ü"/>
                      </a:pPr>
                      <a:endParaRPr lang="en-US" dirty="0"/>
                    </a:p>
                  </a:txBody>
                  <a:tcPr marL="104934" marR="104934"/>
                </a:tc>
                <a:tc hMerge="1">
                  <a:txBody>
                    <a:bodyPr/>
                    <a:lstStyle/>
                    <a:p>
                      <a:pPr marL="285750" indent="-285750" algn="ctr">
                        <a:buFont typeface="Wingdings" pitchFamily="2" charset="2"/>
                        <a:buChar char="ü"/>
                      </a:pPr>
                      <a:endParaRPr lang="en-US" dirty="0"/>
                    </a:p>
                  </a:txBody>
                  <a:tcPr marL="104934" marR="104934"/>
                </a:tc>
                <a:tc hMerge="1">
                  <a:txBody>
                    <a:bodyPr/>
                    <a:lstStyle/>
                    <a:p>
                      <a:pPr marL="285750" indent="-285750" algn="ctr">
                        <a:buFont typeface="Wingdings" pitchFamily="2" charset="2"/>
                        <a:buChar char="ü"/>
                      </a:pPr>
                      <a:endParaRPr lang="en-US" dirty="0"/>
                    </a:p>
                  </a:txBody>
                  <a:tcPr marL="104934" marR="104934"/>
                </a:tc>
              </a:tr>
              <a:tr h="710147">
                <a:tc>
                  <a:txBody>
                    <a:bodyPr/>
                    <a:lstStyle/>
                    <a:p>
                      <a:r>
                        <a:rPr lang="en-US" dirty="0" smtClean="0"/>
                        <a:t>Interviews</a:t>
                      </a:r>
                      <a:r>
                        <a:rPr lang="en-US" baseline="0" dirty="0" smtClean="0"/>
                        <a:t> </a:t>
                      </a:r>
                    </a:p>
                    <a:p>
                      <a:r>
                        <a:rPr lang="en-US" baseline="0" dirty="0" smtClean="0"/>
                        <a:t>Staff</a:t>
                      </a:r>
                      <a:endParaRPr lang="en-US" dirty="0"/>
                    </a:p>
                  </a:txBody>
                  <a:tcPr marL="104934" marR="104934"/>
                </a:tc>
                <a:tc>
                  <a:txBody>
                    <a:bodyPr/>
                    <a:lstStyle/>
                    <a:p>
                      <a:pPr algn="ctr"/>
                      <a:r>
                        <a:rPr lang="en-US" dirty="0" smtClean="0"/>
                        <a:t>10 </a:t>
                      </a:r>
                    </a:p>
                    <a:p>
                      <a:pPr marL="285750" indent="-285750" algn="ctr">
                        <a:buFont typeface="Wingdings" pitchFamily="2" charset="2"/>
                        <a:buChar char="ü"/>
                      </a:pPr>
                      <a:r>
                        <a:rPr lang="en-US" dirty="0" smtClean="0"/>
                        <a:t>Winter 2011</a:t>
                      </a:r>
                      <a:endParaRPr lang="en-US" dirty="0"/>
                    </a:p>
                  </a:txBody>
                  <a:tcPr marL="104934" marR="104934"/>
                </a:tc>
                <a:tc>
                  <a:txBody>
                    <a:bodyPr/>
                    <a:lstStyle/>
                    <a:p>
                      <a:pPr algn="ctr"/>
                      <a:r>
                        <a:rPr lang="en-US" dirty="0" smtClean="0"/>
                        <a:t>4</a:t>
                      </a:r>
                    </a:p>
                    <a:p>
                      <a:pPr marL="285750" indent="-285750" algn="ctr">
                        <a:buFont typeface="Wingdings" pitchFamily="2" charset="2"/>
                        <a:buChar char="ü"/>
                      </a:pPr>
                      <a:r>
                        <a:rPr lang="en-US" dirty="0" smtClean="0"/>
                        <a:t>Winter 2011</a:t>
                      </a:r>
                      <a:endParaRPr lang="en-US" dirty="0"/>
                    </a:p>
                  </a:txBody>
                  <a:tcPr marL="104934" marR="104934"/>
                </a:tc>
                <a:tc>
                  <a:txBody>
                    <a:bodyPr/>
                    <a:lstStyle/>
                    <a:p>
                      <a:pPr algn="ctr"/>
                      <a:r>
                        <a:rPr lang="en-US" dirty="0" smtClean="0"/>
                        <a:t>10</a:t>
                      </a:r>
                    </a:p>
                    <a:p>
                      <a:pPr marL="285750" indent="-285750" algn="ctr">
                        <a:buFont typeface="Wingdings" pitchFamily="2" charset="2"/>
                        <a:buChar char="ü"/>
                      </a:pPr>
                      <a:r>
                        <a:rPr lang="en-US" dirty="0" smtClean="0"/>
                        <a:t>Spring 2011</a:t>
                      </a:r>
                      <a:endParaRPr lang="en-US" dirty="0"/>
                    </a:p>
                  </a:txBody>
                  <a:tcPr marL="104934" marR="104934"/>
                </a:tc>
              </a:tr>
              <a:tr h="405798">
                <a:tc gridSpan="4">
                  <a:txBody>
                    <a:bodyPr/>
                    <a:lstStyle/>
                    <a:p>
                      <a:pPr algn="ctr"/>
                      <a:r>
                        <a:rPr lang="en-US" b="1" dirty="0" smtClean="0"/>
                        <a:t>Phase 2: Collecting and analyzing user</a:t>
                      </a:r>
                      <a:r>
                        <a:rPr lang="en-US" b="1" baseline="0" dirty="0" smtClean="0"/>
                        <a:t> data</a:t>
                      </a:r>
                      <a:endParaRPr lang="en-US" b="1" dirty="0"/>
                    </a:p>
                  </a:txBody>
                  <a:tcPr marL="104934" marR="104934"/>
                </a:tc>
                <a:tc hMerge="1">
                  <a:txBody>
                    <a:bodyPr/>
                    <a:lstStyle/>
                    <a:p>
                      <a:pPr marL="285750" indent="-285750" algn="ctr">
                        <a:buFont typeface="Wingdings" pitchFamily="2" charset="2"/>
                        <a:buChar char="ü"/>
                      </a:pPr>
                      <a:endParaRPr lang="en-US" dirty="0">
                        <a:solidFill>
                          <a:schemeClr val="tx1"/>
                        </a:solidFill>
                      </a:endParaRPr>
                    </a:p>
                  </a:txBody>
                  <a:tcPr marL="104934" marR="104934"/>
                </a:tc>
                <a:tc hMerge="1">
                  <a:txBody>
                    <a:bodyPr/>
                    <a:lstStyle/>
                    <a:p>
                      <a:pPr marL="285750" indent="-285750" algn="ctr">
                        <a:buFont typeface="Wingdings" pitchFamily="2" charset="2"/>
                        <a:buChar char="ü"/>
                      </a:pPr>
                      <a:endParaRPr lang="en-US" dirty="0">
                        <a:solidFill>
                          <a:schemeClr val="tx1"/>
                        </a:solidFill>
                      </a:endParaRPr>
                    </a:p>
                  </a:txBody>
                  <a:tcPr marL="104934" marR="104934"/>
                </a:tc>
                <a:tc hMerge="1">
                  <a:txBody>
                    <a:bodyPr/>
                    <a:lstStyle/>
                    <a:p>
                      <a:pPr algn="ctr"/>
                      <a:endParaRPr lang="en-US" dirty="0"/>
                    </a:p>
                  </a:txBody>
                  <a:tcPr marL="104934" marR="104934"/>
                </a:tc>
              </a:tr>
              <a:tr h="710147">
                <a:tc>
                  <a:txBody>
                    <a:bodyPr/>
                    <a:lstStyle/>
                    <a:p>
                      <a:r>
                        <a:rPr lang="en-US" dirty="0" smtClean="0"/>
                        <a:t>Interviews </a:t>
                      </a:r>
                    </a:p>
                    <a:p>
                      <a:r>
                        <a:rPr lang="en-US" dirty="0" smtClean="0"/>
                        <a:t>data</a:t>
                      </a:r>
                      <a:r>
                        <a:rPr lang="en-US" baseline="0" dirty="0" smtClean="0"/>
                        <a:t> consumers</a:t>
                      </a:r>
                      <a:endParaRPr lang="en-US" dirty="0"/>
                    </a:p>
                  </a:txBody>
                  <a:tcPr marL="104934" marR="104934"/>
                </a:tc>
                <a:tc>
                  <a:txBody>
                    <a:bodyPr/>
                    <a:lstStyle/>
                    <a:p>
                      <a:pPr algn="ctr"/>
                      <a:r>
                        <a:rPr lang="en-US" dirty="0" smtClean="0"/>
                        <a:t>44 </a:t>
                      </a:r>
                    </a:p>
                    <a:p>
                      <a:pPr marL="285750" indent="-285750" algn="ctr">
                        <a:buFont typeface="Wingdings" pitchFamily="2" charset="2"/>
                        <a:buChar char="ü"/>
                      </a:pPr>
                      <a:r>
                        <a:rPr lang="en-US" dirty="0" smtClean="0">
                          <a:solidFill>
                            <a:schemeClr val="tx1"/>
                          </a:solidFill>
                        </a:rPr>
                        <a:t>Winter 2012</a:t>
                      </a:r>
                      <a:endParaRPr lang="en-US" dirty="0">
                        <a:solidFill>
                          <a:schemeClr val="tx1"/>
                        </a:solidFill>
                      </a:endParaRPr>
                    </a:p>
                  </a:txBody>
                  <a:tcPr marL="104934" marR="104934"/>
                </a:tc>
                <a:tc>
                  <a:txBody>
                    <a:bodyPr/>
                    <a:lstStyle/>
                    <a:p>
                      <a:pPr algn="ctr"/>
                      <a:r>
                        <a:rPr lang="en-US" dirty="0" smtClean="0"/>
                        <a:t>22 </a:t>
                      </a:r>
                    </a:p>
                    <a:p>
                      <a:pPr marL="285750" indent="-285750" algn="ctr">
                        <a:buFont typeface="Wingdings" pitchFamily="2" charset="2"/>
                        <a:buChar char="ü"/>
                      </a:pPr>
                      <a:r>
                        <a:rPr lang="en-US" dirty="0" smtClean="0">
                          <a:solidFill>
                            <a:schemeClr val="tx1"/>
                          </a:solidFill>
                        </a:rPr>
                        <a:t>Winter 2012</a:t>
                      </a:r>
                      <a:endParaRPr lang="en-US" dirty="0">
                        <a:solidFill>
                          <a:schemeClr val="tx1"/>
                        </a:solidFill>
                      </a:endParaRPr>
                    </a:p>
                  </a:txBody>
                  <a:tcPr marL="104934" marR="104934"/>
                </a:tc>
                <a:tc>
                  <a:txBody>
                    <a:bodyPr/>
                    <a:lstStyle/>
                    <a:p>
                      <a:pPr algn="ctr"/>
                      <a:r>
                        <a:rPr lang="en-US" dirty="0" smtClean="0"/>
                        <a:t>27 </a:t>
                      </a:r>
                    </a:p>
                    <a:p>
                      <a:pPr algn="ctr">
                        <a:buFont typeface="Wingdings" pitchFamily="2" charset="2"/>
                        <a:buChar char="ü"/>
                      </a:pPr>
                      <a:r>
                        <a:rPr lang="en-US" dirty="0" smtClean="0"/>
                        <a:t>  Fall 2012</a:t>
                      </a:r>
                      <a:endParaRPr lang="en-US" dirty="0"/>
                    </a:p>
                  </a:txBody>
                  <a:tcPr marL="104934" marR="104934"/>
                </a:tc>
              </a:tr>
              <a:tr h="710147">
                <a:tc>
                  <a:txBody>
                    <a:bodyPr/>
                    <a:lstStyle/>
                    <a:p>
                      <a:r>
                        <a:rPr lang="en-US" dirty="0" smtClean="0"/>
                        <a:t>Survey </a:t>
                      </a:r>
                    </a:p>
                    <a:p>
                      <a:r>
                        <a:rPr lang="en-US" dirty="0" smtClean="0"/>
                        <a:t>data consumers</a:t>
                      </a:r>
                      <a:endParaRPr lang="en-US" dirty="0"/>
                    </a:p>
                  </a:txBody>
                  <a:tcPr marL="104934" marR="104934"/>
                </a:tc>
                <a:tc>
                  <a:txBody>
                    <a:bodyPr/>
                    <a:lstStyle/>
                    <a:p>
                      <a:pPr algn="ctr"/>
                      <a:r>
                        <a:rPr lang="en-US" dirty="0" smtClean="0"/>
                        <a:t>2000</a:t>
                      </a:r>
                      <a:r>
                        <a:rPr lang="en-US" baseline="0" dirty="0" smtClean="0"/>
                        <a:t> </a:t>
                      </a:r>
                    </a:p>
                    <a:p>
                      <a:pPr algn="ctr">
                        <a:buFont typeface="Wingdings" pitchFamily="2" charset="2"/>
                        <a:buChar char="ü"/>
                      </a:pPr>
                      <a:r>
                        <a:rPr lang="en-US" baseline="0" dirty="0" smtClean="0">
                          <a:solidFill>
                            <a:schemeClr val="tx1"/>
                          </a:solidFill>
                        </a:rPr>
                        <a:t> Summer 2012</a:t>
                      </a:r>
                      <a:endParaRPr lang="en-US" dirty="0">
                        <a:solidFill>
                          <a:schemeClr val="tx1"/>
                        </a:solidFill>
                      </a:endParaRPr>
                    </a:p>
                  </a:txBody>
                  <a:tcPr marL="104934" marR="104934"/>
                </a:tc>
                <a:tc>
                  <a:txBody>
                    <a:bodyPr/>
                    <a:lstStyle/>
                    <a:p>
                      <a:pPr algn="ctr"/>
                      <a:endParaRPr lang="en-US" dirty="0"/>
                    </a:p>
                  </a:txBody>
                  <a:tcPr marL="104934" marR="104934"/>
                </a:tc>
                <a:tc>
                  <a:txBody>
                    <a:bodyPr/>
                    <a:lstStyle/>
                    <a:p>
                      <a:pPr algn="ctr"/>
                      <a:endParaRPr lang="en-US" dirty="0"/>
                    </a:p>
                  </a:txBody>
                  <a:tcPr marL="104934" marR="104934"/>
                </a:tc>
              </a:tr>
              <a:tr h="710147">
                <a:tc>
                  <a:txBody>
                    <a:bodyPr/>
                    <a:lstStyle/>
                    <a:p>
                      <a:r>
                        <a:rPr lang="en-US" dirty="0" smtClean="0"/>
                        <a:t>Web analytics</a:t>
                      </a:r>
                    </a:p>
                    <a:p>
                      <a:r>
                        <a:rPr lang="en-US" dirty="0" smtClean="0"/>
                        <a:t>data</a:t>
                      </a:r>
                      <a:r>
                        <a:rPr lang="en-US" baseline="0" dirty="0" smtClean="0"/>
                        <a:t> consumers</a:t>
                      </a:r>
                      <a:endParaRPr lang="en-US" dirty="0"/>
                    </a:p>
                  </a:txBody>
                  <a:tcPr marL="104934" marR="104934"/>
                </a:tc>
                <a:tc>
                  <a:txBody>
                    <a:bodyPr/>
                    <a:lstStyle/>
                    <a:p>
                      <a:pPr algn="ctr"/>
                      <a:endParaRPr lang="en-US" dirty="0"/>
                    </a:p>
                  </a:txBody>
                  <a:tcPr marL="104934" marR="104934"/>
                </a:tc>
                <a:tc>
                  <a:txBody>
                    <a:bodyPr/>
                    <a:lstStyle/>
                    <a:p>
                      <a:pPr algn="ctr"/>
                      <a:r>
                        <a:rPr lang="en-US" dirty="0" smtClean="0"/>
                        <a:t>Server</a:t>
                      </a:r>
                      <a:r>
                        <a:rPr lang="en-US" baseline="0" dirty="0" smtClean="0"/>
                        <a:t> logs</a:t>
                      </a:r>
                      <a:endParaRPr lang="en-US" dirty="0" smtClean="0"/>
                    </a:p>
                    <a:p>
                      <a:pPr algn="ctr"/>
                      <a:r>
                        <a:rPr lang="en-US" dirty="0" smtClean="0"/>
                        <a:t>On</a:t>
                      </a:r>
                      <a:r>
                        <a:rPr lang="en-US" baseline="0" dirty="0" smtClean="0"/>
                        <a:t>going</a:t>
                      </a:r>
                      <a:endParaRPr lang="en-US" dirty="0"/>
                    </a:p>
                  </a:txBody>
                  <a:tcPr marL="104934" marR="104934"/>
                </a:tc>
                <a:tc>
                  <a:txBody>
                    <a:bodyPr/>
                    <a:lstStyle/>
                    <a:p>
                      <a:pPr algn="ctr"/>
                      <a:endParaRPr lang="en-US" dirty="0"/>
                    </a:p>
                  </a:txBody>
                  <a:tcPr marL="104934" marR="104934"/>
                </a:tc>
              </a:tr>
              <a:tr h="710147">
                <a:tc>
                  <a:txBody>
                    <a:bodyPr/>
                    <a:lstStyle/>
                    <a:p>
                      <a:r>
                        <a:rPr lang="en-US" dirty="0" smtClean="0"/>
                        <a:t>Observations </a:t>
                      </a:r>
                    </a:p>
                    <a:p>
                      <a:r>
                        <a:rPr lang="en-US" dirty="0" smtClean="0"/>
                        <a:t>data consumers</a:t>
                      </a:r>
                      <a:endParaRPr lang="en-US" dirty="0"/>
                    </a:p>
                  </a:txBody>
                  <a:tcPr marL="104934" marR="104934"/>
                </a:tc>
                <a:tc>
                  <a:txBody>
                    <a:bodyPr/>
                    <a:lstStyle/>
                    <a:p>
                      <a:pPr algn="ctr"/>
                      <a:endParaRPr lang="en-US" dirty="0"/>
                    </a:p>
                  </a:txBody>
                  <a:tcPr marL="104934" marR="104934"/>
                </a:tc>
                <a:tc>
                  <a:txBody>
                    <a:bodyPr/>
                    <a:lstStyle/>
                    <a:p>
                      <a:pPr algn="ctr"/>
                      <a:endParaRPr lang="en-US" dirty="0"/>
                    </a:p>
                  </a:txBody>
                  <a:tcPr marL="104934" marR="104934"/>
                </a:tc>
                <a:tc>
                  <a:txBody>
                    <a:bodyPr/>
                    <a:lstStyle/>
                    <a:p>
                      <a:pPr algn="ctr"/>
                      <a:r>
                        <a:rPr lang="en-US" dirty="0" smtClean="0"/>
                        <a:t>10</a:t>
                      </a:r>
                    </a:p>
                    <a:p>
                      <a:pPr algn="ctr"/>
                      <a:r>
                        <a:rPr lang="en-US" dirty="0" smtClean="0"/>
                        <a:t>Spring 2013</a:t>
                      </a:r>
                    </a:p>
                  </a:txBody>
                  <a:tcPr marL="104934" marR="104934"/>
                </a:tc>
              </a:tr>
              <a:tr h="413469">
                <a:tc gridSpan="4">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t>Phase 3: Mapping significant properties as representation</a:t>
                      </a:r>
                      <a:r>
                        <a:rPr lang="en-US" b="1" baseline="0" dirty="0" smtClean="0"/>
                        <a:t> information</a:t>
                      </a:r>
                      <a:endParaRPr lang="en-US" b="1" dirty="0" smtClean="0"/>
                    </a:p>
                  </a:txBody>
                  <a:tcPr marL="104934" marR="104934"/>
                </a:tc>
                <a:tc hMerge="1">
                  <a:txBody>
                    <a:bodyPr/>
                    <a:lstStyle/>
                    <a:p>
                      <a:pPr algn="ctr"/>
                      <a:endParaRPr lang="en-US" dirty="0"/>
                    </a:p>
                  </a:txBody>
                  <a:tcPr marL="104934" marR="104934"/>
                </a:tc>
                <a:tc hMerge="1">
                  <a:txBody>
                    <a:bodyPr/>
                    <a:lstStyle/>
                    <a:p>
                      <a:pPr algn="ctr"/>
                      <a:endParaRPr lang="en-US" dirty="0"/>
                    </a:p>
                  </a:txBody>
                  <a:tcPr marL="104934" marR="104934"/>
                </a:tc>
                <a:tc hMerge="1">
                  <a:txBody>
                    <a:bodyPr/>
                    <a:lstStyle/>
                    <a:p>
                      <a:pPr algn="ctr"/>
                      <a:endParaRPr lang="en-US" dirty="0" smtClean="0"/>
                    </a:p>
                  </a:txBody>
                  <a:tcPr marL="104934" marR="104934"/>
                </a:tc>
              </a:tr>
            </a:tbl>
          </a:graphicData>
        </a:graphic>
      </p:graphicFrame>
    </p:spTree>
    <p:extLst>
      <p:ext uri="{BB962C8B-B14F-4D97-AF65-F5344CB8AC3E}">
        <p14:creationId xmlns:p14="http://schemas.microsoft.com/office/powerpoint/2010/main" xmlns="" val="284032381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CLC Redesign 2011-0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C13F594A2FC74EADD29D0AF2FC40B8" ma:contentTypeVersion="0" ma:contentTypeDescription="Create a new document." ma:contentTypeScope="" ma:versionID="f6b9a7984d90970c0d0e973507f2746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7939786-C169-4F7A-810B-4BE8BCB61B43}">
  <ds:schemaRefs>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F666D8B9-669F-4142-B8FC-2F14E25C84FA}">
  <ds:schemaRefs>
    <ds:schemaRef ds:uri="http://schemas.microsoft.com/sharepoint/v3/contenttype/forms"/>
  </ds:schemaRefs>
</ds:datastoreItem>
</file>

<file path=customXml/itemProps3.xml><?xml version="1.0" encoding="utf-8"?>
<ds:datastoreItem xmlns:ds="http://schemas.openxmlformats.org/officeDocument/2006/customXml" ds:itemID="{4AC843D3-24B5-44CD-B3F2-6FF1341FC0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9890</TotalTime>
  <Words>1378</Words>
  <Application>Microsoft Office PowerPoint</Application>
  <PresentationFormat>On-screen Show (4:3)</PresentationFormat>
  <Paragraphs>265</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OCLC Redesign 2011-01</vt:lpstr>
      <vt:lpstr>Trust in Digital Repositories</vt:lpstr>
      <vt:lpstr>Outline</vt:lpstr>
      <vt:lpstr>Slide 3</vt:lpstr>
      <vt:lpstr>The Research Team</vt:lpstr>
      <vt:lpstr>Slide 5</vt:lpstr>
      <vt:lpstr>Slide 6</vt:lpstr>
      <vt:lpstr>Slide 7</vt:lpstr>
      <vt:lpstr>Research Motivations &amp; Questions</vt:lpstr>
      <vt:lpstr>Research Methodology</vt:lpstr>
      <vt:lpstr>Trust in Digital Repositories</vt:lpstr>
      <vt:lpstr>Theoretical Framework</vt:lpstr>
      <vt:lpstr>Trustworthy Actions by Repositories</vt:lpstr>
      <vt:lpstr>Trust by External Stakeholders</vt:lpstr>
      <vt:lpstr>Stakeholder Trust</vt:lpstr>
      <vt:lpstr>Structural Assurance</vt:lpstr>
      <vt:lpstr>Social Factors</vt:lpstr>
      <vt:lpstr>The Study</vt:lpstr>
      <vt:lpstr>Findings: Repository Actions Matter</vt:lpstr>
      <vt:lpstr>Frequency interviewees linked repository functions and trust</vt:lpstr>
      <vt:lpstr>Engendering Trust</vt:lpstr>
      <vt:lpstr>Engendering Trust</vt:lpstr>
      <vt:lpstr>Frequency interviewees mentioned trust factors</vt:lpstr>
      <vt:lpstr>Discussion</vt:lpstr>
      <vt:lpstr>Next Steps</vt:lpstr>
      <vt:lpstr>Survey of ICPSR Data Reusers</vt:lpstr>
      <vt:lpstr>ICPSR Survey of Data Reusers – Part I Data Reuse Experience </vt:lpstr>
      <vt:lpstr>ICPSR Survey of Data Reusers – Part II Data Repository Experience &amp; Intention</vt:lpstr>
      <vt:lpstr>Acknowledgements </vt:lpstr>
      <vt:lpstr>Questions?</vt:lpstr>
    </vt:vector>
  </TitlesOfParts>
  <Company>OCLC Reserach, University of Michigan</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Trust in Digital Repositories</dc:title>
  <dc:creator>Elizabeth Yakel, Ixchel M. Faniel, Adam Kriesberg, Ayoung Yoon</dc:creator>
  <cp:keywords>data reuse, data repositories, trusted digital repositories </cp:keywords>
  <cp:lastModifiedBy>Ixchel Faniel</cp:lastModifiedBy>
  <cp:revision>763</cp:revision>
  <cp:lastPrinted>2012-01-18T22:20:44Z</cp:lastPrinted>
  <dcterms:created xsi:type="dcterms:W3CDTF">2012-03-27T16:06:48Z</dcterms:created>
  <dcterms:modified xsi:type="dcterms:W3CDTF">2013-06-27T16:42:37Z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0x0101009EC13F594A2FC74EADD29D0AF2FC40B8</vt:lpwstr>
  </property>
</Properties>
</file>