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938" autoAdjust="0"/>
    <p:restoredTop sz="88836" autoAdjust="0"/>
  </p:normalViewPr>
  <p:slideViewPr>
    <p:cSldViewPr snapToGrid="0" snapToObjects="1">
      <p:cViewPr varScale="1">
        <p:scale>
          <a:sx n="93" d="100"/>
          <a:sy n="93" d="100"/>
        </p:scale>
        <p:origin x="-167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7163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60202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0041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8759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96466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4260462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947215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047815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44399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2502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271790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76A30B-2EEE-D845-889D-D2FCDCC626FF}" type="datetimeFigureOut">
              <a:rPr lang="en-US" smtClean="0"/>
              <a:pPr/>
              <a:t>7/16/2013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BE21A-6A2C-A44E-94F4-8986924BE07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232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0" name="Straight Arrow Connector 79"/>
          <p:cNvCxnSpPr>
            <a:stCxn id="28" idx="3"/>
            <a:endCxn id="79" idx="2"/>
          </p:cNvCxnSpPr>
          <p:nvPr/>
        </p:nvCxnSpPr>
        <p:spPr>
          <a:xfrm>
            <a:off x="3869144" y="2168951"/>
            <a:ext cx="1342235" cy="4371864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9" name="Rectangle 198"/>
          <p:cNvSpPr/>
          <p:nvPr/>
        </p:nvSpPr>
        <p:spPr>
          <a:xfrm>
            <a:off x="7883628" y="0"/>
            <a:ext cx="1260372" cy="68580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331247" y="1250725"/>
            <a:ext cx="766380" cy="472966"/>
          </a:xfrm>
          <a:prstGeom prst="rect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Controlled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Information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Source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41346" y="2075782"/>
            <a:ext cx="766380" cy="4729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Uncontrolled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Information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Source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10" name="Bevel 9"/>
          <p:cNvSpPr/>
          <p:nvPr/>
        </p:nvSpPr>
        <p:spPr>
          <a:xfrm>
            <a:off x="6581305" y="5024771"/>
            <a:ext cx="973801" cy="630621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Organizational Directory Profile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87482" y="1245473"/>
            <a:ext cx="1188546" cy="926658"/>
            <a:chOff x="2039882" y="634122"/>
            <a:chExt cx="1188546" cy="926658"/>
          </a:xfrm>
        </p:grpSpPr>
        <p:sp>
          <p:nvSpPr>
            <p:cNvPr id="14" name="Rectangle 13"/>
            <p:cNvSpPr/>
            <p:nvPr/>
          </p:nvSpPr>
          <p:spPr>
            <a:xfrm>
              <a:off x="2039882" y="634122"/>
              <a:ext cx="766380" cy="4729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NACO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2174765" y="784768"/>
              <a:ext cx="766380" cy="4729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RERO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309648" y="935414"/>
              <a:ext cx="766380" cy="4729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GNL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2462048" y="1087814"/>
              <a:ext cx="766380" cy="472966"/>
            </a:xfrm>
            <a:prstGeom prst="rec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800" dirty="0" smtClean="0">
                  <a:solidFill>
                    <a:srgbClr val="000000"/>
                  </a:solidFill>
                </a:rPr>
                <a:t>…</a:t>
              </a:r>
              <a:endParaRPr lang="en-US" sz="800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21" name="Straight Arrow Connector 20"/>
          <p:cNvCxnSpPr/>
          <p:nvPr/>
        </p:nvCxnSpPr>
        <p:spPr>
          <a:xfrm>
            <a:off x="8051062" y="2915445"/>
            <a:ext cx="1071189" cy="0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7930682" y="2584029"/>
            <a:ext cx="111274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dirty="0" smtClean="0">
                <a:solidFill>
                  <a:srgbClr val="000000"/>
                </a:solidFill>
              </a:rPr>
              <a:t>Anonymous Pull</a:t>
            </a:r>
            <a:endParaRPr lang="en-US" sz="2000" dirty="0"/>
          </a:p>
        </p:txBody>
      </p:sp>
      <p:cxnSp>
        <p:nvCxnSpPr>
          <p:cNvPr id="23" name="Straight Arrow Connector 22"/>
          <p:cNvCxnSpPr/>
          <p:nvPr/>
        </p:nvCxnSpPr>
        <p:spPr>
          <a:xfrm>
            <a:off x="8057394" y="3231490"/>
            <a:ext cx="1071189" cy="8759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7890640" y="2938457"/>
            <a:ext cx="1198766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Authenticated Pull</a:t>
            </a:r>
            <a:endParaRPr lang="en-US" dirty="0"/>
          </a:p>
        </p:txBody>
      </p:sp>
      <p:cxnSp>
        <p:nvCxnSpPr>
          <p:cNvPr id="25" name="Straight Arrow Connector 24"/>
          <p:cNvCxnSpPr>
            <a:stCxn id="138" idx="3"/>
            <a:endCxn id="41" idx="3"/>
          </p:cNvCxnSpPr>
          <p:nvPr/>
        </p:nvCxnSpPr>
        <p:spPr>
          <a:xfrm flipH="1" flipV="1">
            <a:off x="3807833" y="4247573"/>
            <a:ext cx="2030821" cy="48825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7883628" y="3218497"/>
            <a:ext cx="1260372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050" dirty="0" smtClean="0">
                <a:solidFill>
                  <a:srgbClr val="000000"/>
                </a:solidFill>
              </a:rPr>
              <a:t>Authenticated Push</a:t>
            </a:r>
            <a:endParaRPr lang="en-US" dirty="0"/>
          </a:p>
        </p:txBody>
      </p:sp>
      <p:sp>
        <p:nvSpPr>
          <p:cNvPr id="28" name="Can 27"/>
          <p:cNvSpPr/>
          <p:nvPr/>
        </p:nvSpPr>
        <p:spPr>
          <a:xfrm>
            <a:off x="3373405" y="1241262"/>
            <a:ext cx="991477" cy="927689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VIAF</a:t>
            </a:r>
            <a:br>
              <a:rPr lang="en-US" sz="800" b="1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 (Identifiers)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Individuals, 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Pseudonyms, Organizations, Uniform titles, Fictional Names</a:t>
            </a:r>
          </a:p>
        </p:txBody>
      </p:sp>
      <p:cxnSp>
        <p:nvCxnSpPr>
          <p:cNvPr id="29" name="Straight Arrow Connector 28"/>
          <p:cNvCxnSpPr>
            <a:stCxn id="15" idx="3"/>
            <a:endCxn id="28" idx="2"/>
          </p:cNvCxnSpPr>
          <p:nvPr/>
        </p:nvCxnSpPr>
        <p:spPr>
          <a:xfrm>
            <a:off x="2788745" y="1632602"/>
            <a:ext cx="584660" cy="72505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Can 39"/>
          <p:cNvSpPr/>
          <p:nvPr/>
        </p:nvSpPr>
        <p:spPr>
          <a:xfrm>
            <a:off x="3373404" y="2622633"/>
            <a:ext cx="991477" cy="686525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ISNI</a:t>
            </a:r>
            <a:br>
              <a:rPr lang="en-US" sz="800" b="1" dirty="0" smtClean="0">
                <a:solidFill>
                  <a:srgbClr val="000000"/>
                </a:solidFill>
              </a:rPr>
            </a:br>
            <a:r>
              <a:rPr lang="en-US" sz="800" b="1" dirty="0" smtClean="0">
                <a:solidFill>
                  <a:srgbClr val="000000"/>
                </a:solidFill>
              </a:rPr>
              <a:t>(</a:t>
            </a:r>
            <a:r>
              <a:rPr lang="en-US" sz="800" dirty="0" smtClean="0">
                <a:solidFill>
                  <a:srgbClr val="000000"/>
                </a:solidFill>
              </a:rPr>
              <a:t>Identifiers) Individuals, Pseudonyms, &amp; Organizations</a:t>
            </a:r>
          </a:p>
        </p:txBody>
      </p:sp>
      <p:sp>
        <p:nvSpPr>
          <p:cNvPr id="41" name="Can 40"/>
          <p:cNvSpPr/>
          <p:nvPr/>
        </p:nvSpPr>
        <p:spPr>
          <a:xfrm>
            <a:off x="3312094" y="3541159"/>
            <a:ext cx="991477" cy="706414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ORCID:</a:t>
            </a:r>
            <a:r>
              <a:rPr lang="en-US" sz="800" dirty="0" smtClean="0">
                <a:solidFill>
                  <a:srgbClr val="000000"/>
                </a:solidFill>
              </a:rPr>
              <a:t/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(Identifiers &amp; Researcher outputs)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Living Researchers</a:t>
            </a:r>
          </a:p>
        </p:txBody>
      </p:sp>
      <p:sp>
        <p:nvSpPr>
          <p:cNvPr id="42" name="Can 41"/>
          <p:cNvSpPr/>
          <p:nvPr/>
        </p:nvSpPr>
        <p:spPr>
          <a:xfrm>
            <a:off x="3298453" y="6053815"/>
            <a:ext cx="991476" cy="804185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VIVO</a:t>
            </a:r>
            <a:r>
              <a:rPr lang="en-US" sz="800" dirty="0" smtClean="0">
                <a:solidFill>
                  <a:srgbClr val="000000"/>
                </a:solidFill>
              </a:rPr>
              <a:t>: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(Researcher Outputs)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Researchers from Member Institutions</a:t>
            </a:r>
          </a:p>
        </p:txBody>
      </p:sp>
      <p:sp>
        <p:nvSpPr>
          <p:cNvPr id="43" name="Bevel 42"/>
          <p:cNvSpPr/>
          <p:nvPr/>
        </p:nvSpPr>
        <p:spPr>
          <a:xfrm>
            <a:off x="8277044" y="5353126"/>
            <a:ext cx="766380" cy="630621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Public 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View</a:t>
            </a:r>
          </a:p>
        </p:txBody>
      </p:sp>
      <p:cxnSp>
        <p:nvCxnSpPr>
          <p:cNvPr id="49" name="Straight Arrow Connector 48"/>
          <p:cNvCxnSpPr>
            <a:stCxn id="47" idx="6"/>
            <a:endCxn id="40" idx="2"/>
          </p:cNvCxnSpPr>
          <p:nvPr/>
        </p:nvCxnSpPr>
        <p:spPr>
          <a:xfrm flipV="1">
            <a:off x="3057100" y="2965896"/>
            <a:ext cx="316304" cy="1544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6" name="Oval 55"/>
          <p:cNvSpPr/>
          <p:nvPr/>
        </p:nvSpPr>
        <p:spPr>
          <a:xfrm>
            <a:off x="766380" y="2347225"/>
            <a:ext cx="1053664" cy="595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rgbClr val="000000"/>
                </a:solidFill>
              </a:rPr>
              <a:t>Ringold</a:t>
            </a:r>
            <a:r>
              <a:rPr lang="en-US" sz="900" dirty="0" smtClean="0">
                <a:solidFill>
                  <a:srgbClr val="000000"/>
                </a:solidFill>
              </a:rPr>
              <a:t/>
            </a:r>
            <a:br>
              <a:rPr lang="en-US" sz="900" dirty="0" smtClean="0">
                <a:solidFill>
                  <a:srgbClr val="000000"/>
                </a:solidFill>
              </a:rPr>
            </a:br>
            <a:r>
              <a:rPr lang="en-US" sz="900" dirty="0" smtClean="0">
                <a:solidFill>
                  <a:srgbClr val="000000"/>
                </a:solidFill>
              </a:rPr>
              <a:t>(Org Names)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57" name="Oval 56"/>
          <p:cNvSpPr/>
          <p:nvPr/>
        </p:nvSpPr>
        <p:spPr>
          <a:xfrm>
            <a:off x="766380" y="3026809"/>
            <a:ext cx="1053664" cy="595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err="1" smtClean="0">
                <a:solidFill>
                  <a:srgbClr val="000000"/>
                </a:solidFill>
              </a:rPr>
              <a:t>Bowker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58" name="Straight Arrow Connector 57"/>
          <p:cNvCxnSpPr>
            <a:stCxn id="56" idx="6"/>
            <a:endCxn id="47" idx="2"/>
          </p:cNvCxnSpPr>
          <p:nvPr/>
        </p:nvCxnSpPr>
        <p:spPr>
          <a:xfrm>
            <a:off x="1820044" y="2645018"/>
            <a:ext cx="183392" cy="33632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57" idx="6"/>
            <a:endCxn id="47" idx="2"/>
          </p:cNvCxnSpPr>
          <p:nvPr/>
        </p:nvCxnSpPr>
        <p:spPr>
          <a:xfrm flipV="1">
            <a:off x="1820044" y="2981340"/>
            <a:ext cx="183392" cy="34326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8" name="Oval 67"/>
          <p:cNvSpPr/>
          <p:nvPr/>
        </p:nvSpPr>
        <p:spPr>
          <a:xfrm>
            <a:off x="8229674" y="4568439"/>
            <a:ext cx="861120" cy="595586"/>
          </a:xfrm>
          <a:prstGeom prst="ellipse">
            <a:avLst/>
          </a:prstGeom>
          <a:noFill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Specific Actor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69" name="Oval 68"/>
          <p:cNvSpPr/>
          <p:nvPr/>
        </p:nvSpPr>
        <p:spPr>
          <a:xfrm>
            <a:off x="8229675" y="3909810"/>
            <a:ext cx="798036" cy="595586"/>
          </a:xfrm>
          <a:prstGeom prst="ellipse">
            <a:avLst/>
          </a:prstGeom>
          <a:noFill/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Actor Type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72" name="Straight Arrow Connector 71"/>
          <p:cNvCxnSpPr>
            <a:endCxn id="14" idx="1"/>
          </p:cNvCxnSpPr>
          <p:nvPr/>
        </p:nvCxnSpPr>
        <p:spPr>
          <a:xfrm>
            <a:off x="1289366" y="1171233"/>
            <a:ext cx="598116" cy="31072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5" name="Line Callout 3 (Border and Accent Bar) 94"/>
          <p:cNvSpPr/>
          <p:nvPr/>
        </p:nvSpPr>
        <p:spPr>
          <a:xfrm>
            <a:off x="8341346" y="6157311"/>
            <a:ext cx="702078" cy="595586"/>
          </a:xfrm>
          <a:prstGeom prst="accentBorderCallout3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smtClean="0">
                <a:solidFill>
                  <a:srgbClr val="000000"/>
                </a:solidFill>
              </a:rPr>
              <a:t>Question?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97" name="Bevel 96"/>
          <p:cNvSpPr/>
          <p:nvPr/>
        </p:nvSpPr>
        <p:spPr>
          <a:xfrm>
            <a:off x="6502480" y="1996954"/>
            <a:ext cx="973800" cy="630621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Library Catalog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Gateway</a:t>
            </a:r>
          </a:p>
        </p:txBody>
      </p:sp>
      <p:sp>
        <p:nvSpPr>
          <p:cNvPr id="98" name="Bevel 97"/>
          <p:cNvSpPr/>
          <p:nvPr/>
        </p:nvSpPr>
        <p:spPr>
          <a:xfrm>
            <a:off x="6502479" y="4096443"/>
            <a:ext cx="973801" cy="630621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Institutional Repository 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Gateway</a:t>
            </a:r>
          </a:p>
        </p:txBody>
      </p:sp>
      <p:sp>
        <p:nvSpPr>
          <p:cNvPr id="99" name="Oval 98"/>
          <p:cNvSpPr/>
          <p:nvPr/>
        </p:nvSpPr>
        <p:spPr>
          <a:xfrm>
            <a:off x="766380" y="661120"/>
            <a:ext cx="965839" cy="595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Libraries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2" name="Oval 101"/>
          <p:cNvSpPr/>
          <p:nvPr/>
        </p:nvSpPr>
        <p:spPr>
          <a:xfrm>
            <a:off x="0" y="4214629"/>
            <a:ext cx="1076068" cy="595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ORCID Member Research Orgs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4" name="Oval 103"/>
          <p:cNvSpPr/>
          <p:nvPr/>
        </p:nvSpPr>
        <p:spPr>
          <a:xfrm>
            <a:off x="1400154" y="4583280"/>
            <a:ext cx="1076068" cy="595586"/>
          </a:xfrm>
          <a:prstGeom prst="ellipse">
            <a:avLst/>
          </a:prstGeom>
          <a:noFill/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Scholarly Publishers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105" name="Oval 104"/>
          <p:cNvSpPr/>
          <p:nvPr/>
        </p:nvSpPr>
        <p:spPr>
          <a:xfrm>
            <a:off x="1349448" y="3622395"/>
            <a:ext cx="1076068" cy="595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Individual 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Researchers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07" name="Straight Arrow Connector 106"/>
          <p:cNvCxnSpPr>
            <a:stCxn id="105" idx="6"/>
            <a:endCxn id="41" idx="2"/>
          </p:cNvCxnSpPr>
          <p:nvPr/>
        </p:nvCxnSpPr>
        <p:spPr>
          <a:xfrm flipV="1">
            <a:off x="2425516" y="3894366"/>
            <a:ext cx="886578" cy="2582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>
            <a:stCxn id="102" idx="6"/>
            <a:endCxn id="41" idx="2"/>
          </p:cNvCxnSpPr>
          <p:nvPr/>
        </p:nvCxnSpPr>
        <p:spPr>
          <a:xfrm flipV="1">
            <a:off x="1076068" y="3894366"/>
            <a:ext cx="2236026" cy="618056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4" name="Straight Arrow Connector 113"/>
          <p:cNvCxnSpPr>
            <a:stCxn id="104" idx="6"/>
            <a:endCxn id="41" idx="2"/>
          </p:cNvCxnSpPr>
          <p:nvPr/>
        </p:nvCxnSpPr>
        <p:spPr>
          <a:xfrm flipV="1">
            <a:off x="2476222" y="3894366"/>
            <a:ext cx="835872" cy="98670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7" name="Oval 116"/>
          <p:cNvSpPr/>
          <p:nvPr/>
        </p:nvSpPr>
        <p:spPr>
          <a:xfrm>
            <a:off x="283460" y="6098174"/>
            <a:ext cx="965839" cy="595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VIVO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Member Research Orgs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18" name="Straight Arrow Connector 117"/>
          <p:cNvCxnSpPr>
            <a:stCxn id="117" idx="6"/>
            <a:endCxn id="42" idx="2"/>
          </p:cNvCxnSpPr>
          <p:nvPr/>
        </p:nvCxnSpPr>
        <p:spPr>
          <a:xfrm>
            <a:off x="1249299" y="6395967"/>
            <a:ext cx="2049154" cy="59941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3" name="Can 122"/>
          <p:cNvSpPr/>
          <p:nvPr/>
        </p:nvSpPr>
        <p:spPr>
          <a:xfrm>
            <a:off x="5342915" y="1800754"/>
            <a:ext cx="991477" cy="630621"/>
          </a:xfrm>
          <a:prstGeom prst="can">
            <a:avLst>
              <a:gd name="adj" fmla="val 30555"/>
            </a:avLst>
          </a:prstGeom>
          <a:noFill/>
          <a:ln w="38100" cmpd="dbl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Library Catalogs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 </a:t>
            </a:r>
          </a:p>
        </p:txBody>
      </p:sp>
      <p:cxnSp>
        <p:nvCxnSpPr>
          <p:cNvPr id="128" name="Straight Arrow Connector 127"/>
          <p:cNvCxnSpPr>
            <a:stCxn id="123" idx="4"/>
            <a:endCxn id="97" idx="5"/>
          </p:cNvCxnSpPr>
          <p:nvPr/>
        </p:nvCxnSpPr>
        <p:spPr>
          <a:xfrm>
            <a:off x="6334392" y="2116065"/>
            <a:ext cx="246916" cy="19620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6" name="Bevel 135"/>
          <p:cNvSpPr/>
          <p:nvPr/>
        </p:nvSpPr>
        <p:spPr>
          <a:xfrm>
            <a:off x="6502480" y="1093070"/>
            <a:ext cx="973801" cy="630621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Individually Maintained Profile</a:t>
            </a:r>
          </a:p>
        </p:txBody>
      </p:sp>
      <p:sp>
        <p:nvSpPr>
          <p:cNvPr id="138" name="Can 137"/>
          <p:cNvSpPr/>
          <p:nvPr/>
        </p:nvSpPr>
        <p:spPr>
          <a:xfrm>
            <a:off x="5342915" y="4087684"/>
            <a:ext cx="991477" cy="648139"/>
          </a:xfrm>
          <a:prstGeom prst="can">
            <a:avLst/>
          </a:prstGeom>
          <a:noFill/>
          <a:ln w="38100" cmpd="dbl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Institutional Repository Catalogs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 </a:t>
            </a:r>
          </a:p>
        </p:txBody>
      </p:sp>
      <p:sp>
        <p:nvSpPr>
          <p:cNvPr id="143" name="Can 142"/>
          <p:cNvSpPr/>
          <p:nvPr/>
        </p:nvSpPr>
        <p:spPr>
          <a:xfrm>
            <a:off x="8277044" y="107214"/>
            <a:ext cx="824165" cy="499151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Aggregator: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(Content Type)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Scope</a:t>
            </a:r>
          </a:p>
        </p:txBody>
      </p:sp>
      <p:sp>
        <p:nvSpPr>
          <p:cNvPr id="145" name="Can 144"/>
          <p:cNvSpPr/>
          <p:nvPr/>
        </p:nvSpPr>
        <p:spPr>
          <a:xfrm>
            <a:off x="8305774" y="661120"/>
            <a:ext cx="820811" cy="499151"/>
          </a:xfrm>
          <a:prstGeom prst="can">
            <a:avLst/>
          </a:prstGeom>
          <a:noFill/>
          <a:ln w="38100" cmpd="dbl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Aggregator: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Internal/Private</a:t>
            </a:r>
          </a:p>
        </p:txBody>
      </p:sp>
      <p:cxnSp>
        <p:nvCxnSpPr>
          <p:cNvPr id="156" name="Straight Arrow Connector 155"/>
          <p:cNvCxnSpPr>
            <a:stCxn id="40" idx="4"/>
            <a:endCxn id="123" idx="2"/>
          </p:cNvCxnSpPr>
          <p:nvPr/>
        </p:nvCxnSpPr>
        <p:spPr>
          <a:xfrm flipV="1">
            <a:off x="4364881" y="2116065"/>
            <a:ext cx="978034" cy="849831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7" name="Straight Arrow Connector 176"/>
          <p:cNvCxnSpPr>
            <a:stCxn id="41" idx="4"/>
            <a:endCxn id="123" idx="2"/>
          </p:cNvCxnSpPr>
          <p:nvPr/>
        </p:nvCxnSpPr>
        <p:spPr>
          <a:xfrm flipV="1">
            <a:off x="4303571" y="2116065"/>
            <a:ext cx="1039344" cy="1778301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Arrow Connector 179"/>
          <p:cNvCxnSpPr>
            <a:stCxn id="41" idx="4"/>
            <a:endCxn id="138" idx="2"/>
          </p:cNvCxnSpPr>
          <p:nvPr/>
        </p:nvCxnSpPr>
        <p:spPr>
          <a:xfrm>
            <a:off x="4303571" y="3894366"/>
            <a:ext cx="1039344" cy="51738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0" name="Bevel 199"/>
          <p:cNvSpPr/>
          <p:nvPr/>
        </p:nvSpPr>
        <p:spPr>
          <a:xfrm>
            <a:off x="6446345" y="2991774"/>
            <a:ext cx="1108763" cy="630621"/>
          </a:xfrm>
          <a:prstGeom prst="bevel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Funder Maintained Profiles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(e.g.  </a:t>
            </a:r>
            <a:r>
              <a:rPr lang="en-US" sz="800" dirty="0" err="1" smtClean="0">
                <a:solidFill>
                  <a:srgbClr val="000000"/>
                </a:solidFill>
              </a:rPr>
              <a:t>ScienceCV</a:t>
            </a:r>
            <a:r>
              <a:rPr lang="en-US" sz="800" dirty="0">
                <a:solidFill>
                  <a:srgbClr val="000000"/>
                </a:solidFill>
              </a:rPr>
              <a:t>)</a:t>
            </a:r>
            <a:endParaRPr lang="en-US" sz="800" dirty="0" smtClean="0">
              <a:solidFill>
                <a:srgbClr val="000000"/>
              </a:solidFill>
            </a:endParaRPr>
          </a:p>
        </p:txBody>
      </p:sp>
      <p:cxnSp>
        <p:nvCxnSpPr>
          <p:cNvPr id="201" name="Straight Arrow Connector 200"/>
          <p:cNvCxnSpPr>
            <a:stCxn id="138" idx="4"/>
            <a:endCxn id="98" idx="4"/>
          </p:cNvCxnSpPr>
          <p:nvPr/>
        </p:nvCxnSpPr>
        <p:spPr>
          <a:xfrm>
            <a:off x="6334392" y="4411754"/>
            <a:ext cx="168087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7" name="Straight Arrow Connector 206"/>
          <p:cNvCxnSpPr/>
          <p:nvPr/>
        </p:nvCxnSpPr>
        <p:spPr>
          <a:xfrm>
            <a:off x="8051063" y="3592445"/>
            <a:ext cx="1039731" cy="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7" name="Straight Arrow Connector 226"/>
          <p:cNvCxnSpPr>
            <a:stCxn id="41" idx="4"/>
            <a:endCxn id="200" idx="4"/>
          </p:cNvCxnSpPr>
          <p:nvPr/>
        </p:nvCxnSpPr>
        <p:spPr>
          <a:xfrm flipV="1">
            <a:off x="4303571" y="3307085"/>
            <a:ext cx="2142774" cy="587281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Arrow Connector 240"/>
          <p:cNvCxnSpPr>
            <a:stCxn id="42" idx="4"/>
            <a:endCxn id="10" idx="5"/>
          </p:cNvCxnSpPr>
          <p:nvPr/>
        </p:nvCxnSpPr>
        <p:spPr>
          <a:xfrm flipV="1">
            <a:off x="4289929" y="5340082"/>
            <a:ext cx="2370204" cy="111582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5" name="Rectangle 244"/>
          <p:cNvSpPr/>
          <p:nvPr/>
        </p:nvSpPr>
        <p:spPr>
          <a:xfrm>
            <a:off x="4601498" y="133399"/>
            <a:ext cx="766380" cy="4729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LinkedIn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46" name="Rectangle 245"/>
          <p:cNvSpPr/>
          <p:nvPr/>
        </p:nvSpPr>
        <p:spPr>
          <a:xfrm>
            <a:off x="5455464" y="133399"/>
            <a:ext cx="766380" cy="4729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err="1" smtClean="0">
                <a:solidFill>
                  <a:srgbClr val="000000"/>
                </a:solidFill>
              </a:rPr>
              <a:t>Mendeley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48" name="Rectangle 247"/>
          <p:cNvSpPr/>
          <p:nvPr/>
        </p:nvSpPr>
        <p:spPr>
          <a:xfrm>
            <a:off x="3677390" y="144632"/>
            <a:ext cx="766380" cy="472966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Google Scholar</a:t>
            </a:r>
            <a:endParaRPr lang="en-US" sz="800" dirty="0">
              <a:solidFill>
                <a:srgbClr val="000000"/>
              </a:solidFill>
            </a:endParaRPr>
          </a:p>
        </p:txBody>
      </p:sp>
      <p:sp>
        <p:nvSpPr>
          <p:cNvPr id="249" name="Rectangle 248"/>
          <p:cNvSpPr/>
          <p:nvPr/>
        </p:nvSpPr>
        <p:spPr>
          <a:xfrm>
            <a:off x="3503532" y="63692"/>
            <a:ext cx="2870712" cy="695073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rgbClr val="000000"/>
              </a:solidFill>
            </a:endParaRPr>
          </a:p>
        </p:txBody>
      </p:sp>
      <p:cxnSp>
        <p:nvCxnSpPr>
          <p:cNvPr id="250" name="Straight Arrow Connector 249"/>
          <p:cNvCxnSpPr>
            <a:stCxn id="249" idx="3"/>
            <a:endCxn id="136" idx="6"/>
          </p:cNvCxnSpPr>
          <p:nvPr/>
        </p:nvCxnSpPr>
        <p:spPr>
          <a:xfrm>
            <a:off x="6374244" y="411229"/>
            <a:ext cx="615137" cy="681841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4" name="Straight Arrow Connector 253"/>
          <p:cNvCxnSpPr>
            <a:stCxn id="136" idx="5"/>
            <a:endCxn id="249" idx="2"/>
          </p:cNvCxnSpPr>
          <p:nvPr/>
        </p:nvCxnSpPr>
        <p:spPr>
          <a:xfrm flipH="1" flipV="1">
            <a:off x="4938888" y="758765"/>
            <a:ext cx="1642420" cy="649616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9" name="Can 258"/>
          <p:cNvSpPr/>
          <p:nvPr/>
        </p:nvSpPr>
        <p:spPr>
          <a:xfrm>
            <a:off x="3312094" y="4405736"/>
            <a:ext cx="991477" cy="706414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err="1" smtClean="0">
                <a:solidFill>
                  <a:srgbClr val="000000"/>
                </a:solidFill>
              </a:rPr>
              <a:t>CrossRef</a:t>
            </a:r>
            <a:r>
              <a:rPr lang="en-US" sz="800" b="1" dirty="0" smtClean="0">
                <a:solidFill>
                  <a:srgbClr val="000000"/>
                </a:solidFill>
              </a:rPr>
              <a:t>:</a:t>
            </a:r>
            <a:r>
              <a:rPr lang="en-US" sz="800" dirty="0" smtClean="0">
                <a:solidFill>
                  <a:srgbClr val="000000"/>
                </a:solidFill>
              </a:rPr>
              <a:t/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(Publication)</a:t>
            </a:r>
            <a:br>
              <a:rPr lang="en-US" sz="800" dirty="0" smtClean="0">
                <a:solidFill>
                  <a:srgbClr val="000000"/>
                </a:solidFill>
              </a:rPr>
            </a:br>
            <a:r>
              <a:rPr lang="en-US" sz="800" dirty="0" smtClean="0">
                <a:solidFill>
                  <a:srgbClr val="000000"/>
                </a:solidFill>
              </a:rPr>
              <a:t>Journal Authors</a:t>
            </a:r>
          </a:p>
        </p:txBody>
      </p:sp>
      <p:cxnSp>
        <p:nvCxnSpPr>
          <p:cNvPr id="260" name="Straight Arrow Connector 259"/>
          <p:cNvCxnSpPr>
            <a:stCxn id="259" idx="1"/>
            <a:endCxn id="41" idx="3"/>
          </p:cNvCxnSpPr>
          <p:nvPr/>
        </p:nvCxnSpPr>
        <p:spPr>
          <a:xfrm flipV="1">
            <a:off x="3807833" y="4247573"/>
            <a:ext cx="0" cy="15816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3" name="Straight Arrow Connector 262"/>
          <p:cNvCxnSpPr>
            <a:endCxn id="140" idx="2"/>
          </p:cNvCxnSpPr>
          <p:nvPr/>
        </p:nvCxnSpPr>
        <p:spPr>
          <a:xfrm flipV="1">
            <a:off x="2125591" y="5630540"/>
            <a:ext cx="1070113" cy="8591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Arrow Connector 265"/>
          <p:cNvCxnSpPr>
            <a:stCxn id="259" idx="4"/>
            <a:endCxn id="138" idx="2"/>
          </p:cNvCxnSpPr>
          <p:nvPr/>
        </p:nvCxnSpPr>
        <p:spPr>
          <a:xfrm flipV="1">
            <a:off x="4303571" y="4411754"/>
            <a:ext cx="1039344" cy="347189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1" name="Straight Arrow Connector 280"/>
          <p:cNvCxnSpPr>
            <a:stCxn id="105" idx="0"/>
            <a:endCxn id="249" idx="1"/>
          </p:cNvCxnSpPr>
          <p:nvPr/>
        </p:nvCxnSpPr>
        <p:spPr>
          <a:xfrm flipV="1">
            <a:off x="1887482" y="411229"/>
            <a:ext cx="1616050" cy="3211166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2003436" y="2683547"/>
            <a:ext cx="1053664" cy="59558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ISNI 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Registration</a:t>
            </a:r>
          </a:p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Agencies/Members</a:t>
            </a:r>
            <a:endParaRPr lang="en-US" sz="900" dirty="0">
              <a:solidFill>
                <a:srgbClr val="000000"/>
              </a:solidFill>
            </a:endParaRPr>
          </a:p>
        </p:txBody>
      </p:sp>
      <p:sp>
        <p:nvSpPr>
          <p:cNvPr id="298" name="Can 297"/>
          <p:cNvSpPr/>
          <p:nvPr/>
        </p:nvSpPr>
        <p:spPr>
          <a:xfrm>
            <a:off x="5211379" y="5488978"/>
            <a:ext cx="1123013" cy="648139"/>
          </a:xfrm>
          <a:prstGeom prst="can">
            <a:avLst/>
          </a:prstGeom>
          <a:noFill/>
          <a:ln w="38100" cmpd="dbl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Harvard Profiles/Other Institutionally Deployed  Profile systems</a:t>
            </a:r>
          </a:p>
        </p:txBody>
      </p:sp>
      <p:cxnSp>
        <p:nvCxnSpPr>
          <p:cNvPr id="299" name="Straight Arrow Connector 298"/>
          <p:cNvCxnSpPr>
            <a:stCxn id="298" idx="4"/>
            <a:endCxn id="10" idx="5"/>
          </p:cNvCxnSpPr>
          <p:nvPr/>
        </p:nvCxnSpPr>
        <p:spPr>
          <a:xfrm flipV="1">
            <a:off x="6334392" y="5340082"/>
            <a:ext cx="325741" cy="472966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6" name="Line Callout 3 (Border and Accent Bar) 75"/>
          <p:cNvSpPr/>
          <p:nvPr/>
        </p:nvSpPr>
        <p:spPr>
          <a:xfrm>
            <a:off x="6760425" y="63693"/>
            <a:ext cx="1123203" cy="1029378"/>
          </a:xfrm>
          <a:prstGeom prst="accentBorderCallout3">
            <a:avLst/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How do corrections, annotations, and conflicting assertions </a:t>
            </a:r>
            <a:r>
              <a:rPr lang="en-US" sz="900" dirty="0">
                <a:solidFill>
                  <a:srgbClr val="000000"/>
                </a:solidFill>
              </a:rPr>
              <a:t> </a:t>
            </a:r>
            <a:r>
              <a:rPr lang="en-US" sz="900" dirty="0" smtClean="0">
                <a:solidFill>
                  <a:srgbClr val="000000"/>
                </a:solidFill>
              </a:rPr>
              <a:t>on public profile presentation propagate back ?</a:t>
            </a:r>
          </a:p>
        </p:txBody>
      </p:sp>
      <p:cxnSp>
        <p:nvCxnSpPr>
          <p:cNvPr id="78" name="Straight Arrow Connector 77"/>
          <p:cNvCxnSpPr>
            <a:endCxn id="57" idx="2"/>
          </p:cNvCxnSpPr>
          <p:nvPr/>
        </p:nvCxnSpPr>
        <p:spPr>
          <a:xfrm>
            <a:off x="526832" y="2225480"/>
            <a:ext cx="239548" cy="1099122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9" name="Can 78"/>
          <p:cNvSpPr/>
          <p:nvPr/>
        </p:nvSpPr>
        <p:spPr>
          <a:xfrm>
            <a:off x="5211379" y="6216745"/>
            <a:ext cx="1123013" cy="648139"/>
          </a:xfrm>
          <a:prstGeom prst="can">
            <a:avLst/>
          </a:prstGeom>
          <a:noFill/>
          <a:ln w="38100" cmpd="dbl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CAP</a:t>
            </a:r>
          </a:p>
        </p:txBody>
      </p:sp>
      <p:cxnSp>
        <p:nvCxnSpPr>
          <p:cNvPr id="82" name="Straight Arrow Connector 81"/>
          <p:cNvCxnSpPr>
            <a:stCxn id="79" idx="4"/>
          </p:cNvCxnSpPr>
          <p:nvPr/>
        </p:nvCxnSpPr>
        <p:spPr>
          <a:xfrm flipV="1">
            <a:off x="6334392" y="5311129"/>
            <a:ext cx="330958" cy="1229686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Line Callout 3 (Border and Accent Bar) 86"/>
          <p:cNvSpPr/>
          <p:nvPr/>
        </p:nvSpPr>
        <p:spPr>
          <a:xfrm>
            <a:off x="2007680" y="0"/>
            <a:ext cx="1304414" cy="979674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96696"/>
              <a:gd name="adj6" fmla="val 150810"/>
              <a:gd name="adj7" fmla="val 126422"/>
              <a:gd name="adj8" fmla="val 178943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How are differences in data models , provenance – maintained ?</a:t>
            </a:r>
          </a:p>
        </p:txBody>
      </p:sp>
      <p:cxnSp>
        <p:nvCxnSpPr>
          <p:cNvPr id="89" name="Straight Arrow Connector 88"/>
          <p:cNvCxnSpPr>
            <a:stCxn id="28" idx="4"/>
            <a:endCxn id="123" idx="2"/>
          </p:cNvCxnSpPr>
          <p:nvPr/>
        </p:nvCxnSpPr>
        <p:spPr>
          <a:xfrm>
            <a:off x="4364882" y="1705107"/>
            <a:ext cx="978033" cy="410958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1" name="Straight Arrow Connector 90"/>
          <p:cNvCxnSpPr/>
          <p:nvPr/>
        </p:nvCxnSpPr>
        <p:spPr>
          <a:xfrm>
            <a:off x="4155091" y="2110568"/>
            <a:ext cx="0" cy="562544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flipV="1">
            <a:off x="4077893" y="2184395"/>
            <a:ext cx="1" cy="453682"/>
          </a:xfrm>
          <a:prstGeom prst="straightConnector1">
            <a:avLst/>
          </a:prstGeom>
          <a:ln>
            <a:solidFill>
              <a:schemeClr val="accent6"/>
            </a:solidFill>
            <a:prstDash val="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Arrow Connector 99"/>
          <p:cNvCxnSpPr/>
          <p:nvPr/>
        </p:nvCxnSpPr>
        <p:spPr>
          <a:xfrm flipV="1">
            <a:off x="524831" y="1245473"/>
            <a:ext cx="528833" cy="362962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138" idx="1"/>
            <a:endCxn id="248" idx="2"/>
          </p:cNvCxnSpPr>
          <p:nvPr/>
        </p:nvCxnSpPr>
        <p:spPr>
          <a:xfrm flipH="1" flipV="1">
            <a:off x="4060580" y="617598"/>
            <a:ext cx="1778074" cy="347008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123" idx="1"/>
            <a:endCxn id="248" idx="2"/>
          </p:cNvCxnSpPr>
          <p:nvPr/>
        </p:nvCxnSpPr>
        <p:spPr>
          <a:xfrm flipH="1" flipV="1">
            <a:off x="4060580" y="617598"/>
            <a:ext cx="1778074" cy="1183156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4" name="Can 133"/>
          <p:cNvSpPr/>
          <p:nvPr/>
        </p:nvSpPr>
        <p:spPr>
          <a:xfrm>
            <a:off x="4420704" y="4758943"/>
            <a:ext cx="991477" cy="648139"/>
          </a:xfrm>
          <a:prstGeom prst="can">
            <a:avLst/>
          </a:prstGeom>
          <a:noFill/>
          <a:ln w="38100" cmpd="dbl">
            <a:solidFill>
              <a:schemeClr val="bg1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CRIS Instances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E.g. </a:t>
            </a:r>
            <a:r>
              <a:rPr lang="en-US" sz="800" dirty="0" err="1" smtClean="0">
                <a:solidFill>
                  <a:srgbClr val="000000"/>
                </a:solidFill>
              </a:rPr>
              <a:t>Symplectic</a:t>
            </a:r>
            <a:r>
              <a:rPr lang="en-US" sz="800" dirty="0" smtClean="0">
                <a:solidFill>
                  <a:srgbClr val="000000"/>
                </a:solidFill>
              </a:rPr>
              <a:t>, METIS</a:t>
            </a:r>
          </a:p>
        </p:txBody>
      </p:sp>
      <p:cxnSp>
        <p:nvCxnSpPr>
          <p:cNvPr id="137" name="Straight Arrow Connector 136"/>
          <p:cNvCxnSpPr>
            <a:stCxn id="134" idx="3"/>
            <a:endCxn id="42" idx="1"/>
          </p:cNvCxnSpPr>
          <p:nvPr/>
        </p:nvCxnSpPr>
        <p:spPr>
          <a:xfrm flipH="1">
            <a:off x="3794191" y="5407082"/>
            <a:ext cx="1122252" cy="64673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0" name="Can 139"/>
          <p:cNvSpPr/>
          <p:nvPr/>
        </p:nvSpPr>
        <p:spPr>
          <a:xfrm>
            <a:off x="3195704" y="5277333"/>
            <a:ext cx="991477" cy="706414"/>
          </a:xfrm>
          <a:prstGeom prst="can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b="1" dirty="0" smtClean="0">
                <a:solidFill>
                  <a:srgbClr val="000000"/>
                </a:solidFill>
              </a:rPr>
              <a:t>National Identifier </a:t>
            </a:r>
            <a:r>
              <a:rPr lang="en-US" sz="800" dirty="0" smtClean="0">
                <a:solidFill>
                  <a:srgbClr val="000000"/>
                </a:solidFill>
              </a:rPr>
              <a:t>Systems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(Identifier)</a:t>
            </a:r>
          </a:p>
          <a:p>
            <a:pPr algn="ctr"/>
            <a:r>
              <a:rPr lang="en-US" sz="800" dirty="0" smtClean="0">
                <a:solidFill>
                  <a:srgbClr val="000000"/>
                </a:solidFill>
              </a:rPr>
              <a:t>E.g. DAI</a:t>
            </a:r>
          </a:p>
        </p:txBody>
      </p:sp>
      <p:sp>
        <p:nvSpPr>
          <p:cNvPr id="147" name="Oval 146"/>
          <p:cNvSpPr/>
          <p:nvPr/>
        </p:nvSpPr>
        <p:spPr>
          <a:xfrm>
            <a:off x="1053664" y="5388161"/>
            <a:ext cx="1076068" cy="595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National Research Institutions</a:t>
            </a:r>
            <a:endParaRPr lang="en-US" sz="900" dirty="0">
              <a:solidFill>
                <a:srgbClr val="000000"/>
              </a:solidFill>
            </a:endParaRPr>
          </a:p>
        </p:txBody>
      </p:sp>
      <p:cxnSp>
        <p:nvCxnSpPr>
          <p:cNvPr id="149" name="Straight Arrow Connector 148"/>
          <p:cNvCxnSpPr>
            <a:stCxn id="134" idx="2"/>
            <a:endCxn id="140" idx="4"/>
          </p:cNvCxnSpPr>
          <p:nvPr/>
        </p:nvCxnSpPr>
        <p:spPr>
          <a:xfrm flipH="1">
            <a:off x="4187181" y="5083013"/>
            <a:ext cx="233523" cy="547527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2" name="Straight Arrow Connector 151"/>
          <p:cNvCxnSpPr/>
          <p:nvPr/>
        </p:nvCxnSpPr>
        <p:spPr>
          <a:xfrm flipV="1">
            <a:off x="4232074" y="5063516"/>
            <a:ext cx="265613" cy="54752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Straight Arrow Connector 153"/>
          <p:cNvCxnSpPr>
            <a:endCxn id="138" idx="3"/>
          </p:cNvCxnSpPr>
          <p:nvPr/>
        </p:nvCxnSpPr>
        <p:spPr>
          <a:xfrm flipV="1">
            <a:off x="5412181" y="4735823"/>
            <a:ext cx="426473" cy="299374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Arrow Connector 156"/>
          <p:cNvCxnSpPr>
            <a:stCxn id="41" idx="4"/>
            <a:endCxn id="134" idx="1"/>
          </p:cNvCxnSpPr>
          <p:nvPr/>
        </p:nvCxnSpPr>
        <p:spPr>
          <a:xfrm>
            <a:off x="4303571" y="3894366"/>
            <a:ext cx="612872" cy="864577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Arrow Connector 159"/>
          <p:cNvCxnSpPr>
            <a:stCxn id="40" idx="3"/>
          </p:cNvCxnSpPr>
          <p:nvPr/>
        </p:nvCxnSpPr>
        <p:spPr>
          <a:xfrm>
            <a:off x="3869143" y="3309158"/>
            <a:ext cx="1047300" cy="1449785"/>
          </a:xfrm>
          <a:prstGeom prst="straightConnector1">
            <a:avLst/>
          </a:prstGeom>
          <a:ln>
            <a:prstDash val="sysDot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6" name="Straight Arrow Connector 165"/>
          <p:cNvCxnSpPr>
            <a:stCxn id="134" idx="3"/>
            <a:endCxn id="298" idx="2"/>
          </p:cNvCxnSpPr>
          <p:nvPr/>
        </p:nvCxnSpPr>
        <p:spPr>
          <a:xfrm>
            <a:off x="4916443" y="5407082"/>
            <a:ext cx="294936" cy="405966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lg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9" name="Line Callout 3 (Border and Accent Bar) 168"/>
          <p:cNvSpPr/>
          <p:nvPr/>
        </p:nvSpPr>
        <p:spPr>
          <a:xfrm>
            <a:off x="283460" y="144632"/>
            <a:ext cx="919142" cy="432547"/>
          </a:xfrm>
          <a:prstGeom prst="accentBorderCallout3">
            <a:avLst>
              <a:gd name="adj1" fmla="val 18750"/>
              <a:gd name="adj2" fmla="val -8333"/>
              <a:gd name="adj3" fmla="val 18750"/>
              <a:gd name="adj4" fmla="val -16667"/>
              <a:gd name="adj5" fmla="val 96696"/>
              <a:gd name="adj6" fmla="val 150810"/>
              <a:gd name="adj7" fmla="val 126422"/>
              <a:gd name="adj8" fmla="val 178943"/>
            </a:avLst>
          </a:prstGeom>
          <a:solidFill>
            <a:srgbClr val="FFFF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Overlap among members of group actor types?</a:t>
            </a:r>
          </a:p>
        </p:txBody>
      </p:sp>
      <p:sp>
        <p:nvSpPr>
          <p:cNvPr id="170" name="Oval 169"/>
          <p:cNvSpPr/>
          <p:nvPr/>
        </p:nvSpPr>
        <p:spPr>
          <a:xfrm>
            <a:off x="43912" y="1620949"/>
            <a:ext cx="965839" cy="595586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 w="38100" cmpd="dbl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900" smtClean="0">
                <a:solidFill>
                  <a:srgbClr val="000000"/>
                </a:solidFill>
              </a:rPr>
              <a:t>Book Publishers</a:t>
            </a:r>
            <a:endParaRPr lang="en-US" sz="9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3985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Observations/General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Much information flows through automated interfaces from left (member organizations) to right (public profiles), but in a complex way.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clear how systematically provenance is maintained as data flows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Not clear how differences in data models, scope (pseudonyms), semantics are resolved/handled as data flows downstream. Assume data is flattened/normalized as it moves from system to system, and some information not expressible in downstream system simply lost before it reaches presentation</a:t>
            </a:r>
            <a:endParaRPr lang="en-US" dirty="0">
              <a:solidFill>
                <a:srgbClr val="000000"/>
              </a:solidFill>
            </a:endParaRPr>
          </a:p>
          <a:p>
            <a:r>
              <a:rPr lang="en-US" dirty="0" smtClean="0">
                <a:solidFill>
                  <a:srgbClr val="000000"/>
                </a:solidFill>
              </a:rPr>
              <a:t>Information flowing the opposite way is mostly through out-of-band mechanisms 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manual corrections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ad-hoc processes or not publicly documented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Generally limited ability for information presented in later stages to be corrected, annotated, </a:t>
            </a:r>
            <a:r>
              <a:rPr lang="en-US" dirty="0" err="1" smtClean="0">
                <a:solidFill>
                  <a:srgbClr val="000000"/>
                </a:solidFill>
              </a:rPr>
              <a:t>etc</a:t>
            </a:r>
            <a:r>
              <a:rPr lang="en-US" dirty="0" smtClean="0">
                <a:solidFill>
                  <a:srgbClr val="000000"/>
                </a:solidFill>
              </a:rPr>
              <a:t> and for corrections, or other assertions to propagate back up to source.</a:t>
            </a:r>
          </a:p>
          <a:p>
            <a:r>
              <a:rPr lang="en-US" dirty="0" smtClean="0">
                <a:solidFill>
                  <a:srgbClr val="000000"/>
                </a:solidFill>
              </a:rPr>
              <a:t>Overlap among source institutions clearly exists, remains to be mapped out. Not clear how feed in to different sources are coordinated. </a:t>
            </a:r>
          </a:p>
        </p:txBody>
      </p:sp>
    </p:spTree>
    <p:extLst>
      <p:ext uri="{BB962C8B-B14F-4D97-AF65-F5344CB8AC3E}">
        <p14:creationId xmlns="" xmlns:p14="http://schemas.microsoft.com/office/powerpoint/2010/main" val="38284274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</TotalTime>
  <Words>294</Words>
  <Application>Microsoft Office PowerPoint</Application>
  <PresentationFormat>On-screen Show (4:3)</PresentationFormat>
  <Paragraphs>72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Observations/General 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ID Info Flow</dc:title>
  <dc:creator>Micah Altman</dc:creator>
  <cp:lastModifiedBy>Windows User</cp:lastModifiedBy>
  <cp:revision>34</cp:revision>
  <cp:lastPrinted>2013-01-11T15:35:31Z</cp:lastPrinted>
  <dcterms:created xsi:type="dcterms:W3CDTF">2013-01-11T13:16:28Z</dcterms:created>
  <dcterms:modified xsi:type="dcterms:W3CDTF">2013-07-16T10:55:52Z</dcterms:modified>
</cp:coreProperties>
</file>