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Lst>
  <p:notesMasterIdLst>
    <p:notesMasterId r:id="rId19"/>
  </p:notesMasterIdLst>
  <p:handoutMasterIdLst>
    <p:handoutMasterId r:id="rId20"/>
  </p:handoutMasterIdLst>
  <p:sldIdLst>
    <p:sldId id="283" r:id="rId2"/>
    <p:sldId id="307" r:id="rId3"/>
    <p:sldId id="304" r:id="rId4"/>
    <p:sldId id="305" r:id="rId5"/>
    <p:sldId id="301" r:id="rId6"/>
    <p:sldId id="278" r:id="rId7"/>
    <p:sldId id="282" r:id="rId8"/>
    <p:sldId id="285" r:id="rId9"/>
    <p:sldId id="287" r:id="rId10"/>
    <p:sldId id="300" r:id="rId11"/>
    <p:sldId id="302" r:id="rId12"/>
    <p:sldId id="311" r:id="rId13"/>
    <p:sldId id="308" r:id="rId14"/>
    <p:sldId id="303" r:id="rId15"/>
    <p:sldId id="312" r:id="rId16"/>
    <p:sldId id="309" r:id="rId17"/>
    <p:sldId id="310" r:id="rId18"/>
  </p:sldIdLst>
  <p:sldSz cx="9144000" cy="6858000" type="screen4x3"/>
  <p:notesSz cx="7019925" cy="9305925"/>
  <p:defaultTextStyle>
    <a:defPPr>
      <a:defRPr lang="en-US"/>
    </a:defPPr>
    <a:lvl1pPr algn="l" defTabSz="457200" rtl="0" fontAlgn="base">
      <a:spcBef>
        <a:spcPct val="0"/>
      </a:spcBef>
      <a:spcAft>
        <a:spcPct val="0"/>
      </a:spcAft>
      <a:defRPr sz="28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8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8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800" kern="1200">
        <a:solidFill>
          <a:schemeClr val="tx1"/>
        </a:solidFill>
        <a:latin typeface="Arial" charset="0"/>
        <a:ea typeface="ＭＳ Ｐゴシック" pitchFamily="34" charset="-128"/>
        <a:cs typeface="+mn-cs"/>
      </a:defRPr>
    </a:lvl5pPr>
    <a:lvl6pPr marL="2286000" algn="l" defTabSz="914400" rtl="0" eaLnBrk="1" latinLnBrk="0" hangingPunct="1">
      <a:defRPr sz="2800" kern="1200">
        <a:solidFill>
          <a:schemeClr val="tx1"/>
        </a:solidFill>
        <a:latin typeface="Arial" charset="0"/>
        <a:ea typeface="ＭＳ Ｐゴシック" pitchFamily="34" charset="-128"/>
        <a:cs typeface="+mn-cs"/>
      </a:defRPr>
    </a:lvl6pPr>
    <a:lvl7pPr marL="2743200" algn="l" defTabSz="914400" rtl="0" eaLnBrk="1" latinLnBrk="0" hangingPunct="1">
      <a:defRPr sz="2800" kern="1200">
        <a:solidFill>
          <a:schemeClr val="tx1"/>
        </a:solidFill>
        <a:latin typeface="Arial" charset="0"/>
        <a:ea typeface="ＭＳ Ｐゴシック" pitchFamily="34" charset="-128"/>
        <a:cs typeface="+mn-cs"/>
      </a:defRPr>
    </a:lvl7pPr>
    <a:lvl8pPr marL="3200400" algn="l" defTabSz="914400" rtl="0" eaLnBrk="1" latinLnBrk="0" hangingPunct="1">
      <a:defRPr sz="2800" kern="1200">
        <a:solidFill>
          <a:schemeClr val="tx1"/>
        </a:solidFill>
        <a:latin typeface="Arial" charset="0"/>
        <a:ea typeface="ＭＳ Ｐゴシック" pitchFamily="34" charset="-128"/>
        <a:cs typeface="+mn-cs"/>
      </a:defRPr>
    </a:lvl8pPr>
    <a:lvl9pPr marL="3657600" algn="l" defTabSz="914400" rtl="0" eaLnBrk="1" latinLnBrk="0" hangingPunct="1">
      <a:defRPr sz="28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66800"/>
    <a:srgbClr val="74B2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59800" autoAdjust="0"/>
  </p:normalViewPr>
  <p:slideViewPr>
    <p:cSldViewPr snapToGrid="0">
      <p:cViewPr varScale="1">
        <p:scale>
          <a:sx n="54" d="100"/>
          <a:sy n="54" d="100"/>
        </p:scale>
        <p:origin x="-1998" y="-84"/>
      </p:cViewPr>
      <p:guideLst>
        <p:guide orient="horz" pos="2160"/>
        <p:guide pos="2880"/>
      </p:guideLst>
    </p:cSldViewPr>
  </p:slideViewPr>
  <p:outlineViewPr>
    <p:cViewPr>
      <p:scale>
        <a:sx n="33" d="100"/>
        <a:sy n="33" d="100"/>
      </p:scale>
      <p:origin x="0" y="2033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126" y="-78"/>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B4E38-D23E-4E3D-B4FE-D363B946904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1590924-0A8B-4952-A5C8-A095D60191F7}">
      <dgm:prSet phldrT="[Text]"/>
      <dgm:spPr>
        <a:solidFill>
          <a:srgbClr val="E66800"/>
        </a:solidFill>
      </dgm:spPr>
      <dgm:t>
        <a:bodyPr/>
        <a:lstStyle/>
        <a:p>
          <a:r>
            <a:rPr lang="en-US" sz="2400" dirty="0" smtClean="0"/>
            <a:t>Start with WorldCat record</a:t>
          </a:r>
          <a:endParaRPr lang="en-US" sz="2400" dirty="0"/>
        </a:p>
      </dgm:t>
    </dgm:pt>
    <dgm:pt modelId="{B96EAACB-517C-4F88-BBA1-D8DD2DC7E21E}" type="parTrans" cxnId="{F9AA7579-1325-45B6-A518-57DA8C9F8372}">
      <dgm:prSet/>
      <dgm:spPr/>
      <dgm:t>
        <a:bodyPr/>
        <a:lstStyle/>
        <a:p>
          <a:endParaRPr lang="en-US"/>
        </a:p>
      </dgm:t>
    </dgm:pt>
    <dgm:pt modelId="{A1456878-CB67-45B7-9EA3-5CBBDD571704}" type="sibTrans" cxnId="{F9AA7579-1325-45B6-A518-57DA8C9F8372}">
      <dgm:prSet/>
      <dgm:spPr/>
      <dgm:t>
        <a:bodyPr/>
        <a:lstStyle/>
        <a:p>
          <a:endParaRPr lang="en-US"/>
        </a:p>
      </dgm:t>
    </dgm:pt>
    <dgm:pt modelId="{21850849-E233-4220-98A8-5F3ABC9802E0}">
      <dgm:prSet phldrT="[Text]" custT="1"/>
      <dgm:spPr>
        <a:solidFill>
          <a:srgbClr val="E66800"/>
        </a:solidFill>
      </dgm:spPr>
      <dgm:t>
        <a:bodyPr/>
        <a:lstStyle/>
        <a:p>
          <a:r>
            <a:rPr lang="en-US" sz="1600" dirty="0" smtClean="0"/>
            <a:t>Create Library’s MM WC list</a:t>
          </a:r>
          <a:endParaRPr lang="en-US" sz="1600" dirty="0"/>
        </a:p>
      </dgm:t>
    </dgm:pt>
    <dgm:pt modelId="{789A9E09-DD62-47C5-9AEF-8D7F549EA212}" type="parTrans" cxnId="{EBFAD81B-8B7D-4546-8E3C-CB50D6D3BF1F}">
      <dgm:prSet/>
      <dgm:spPr/>
      <dgm:t>
        <a:bodyPr/>
        <a:lstStyle/>
        <a:p>
          <a:endParaRPr lang="en-US"/>
        </a:p>
      </dgm:t>
    </dgm:pt>
    <dgm:pt modelId="{D6C185F9-957B-468D-BF50-DB52B3CCF49B}" type="sibTrans" cxnId="{EBFAD81B-8B7D-4546-8E3C-CB50D6D3BF1F}">
      <dgm:prSet/>
      <dgm:spPr/>
      <dgm:t>
        <a:bodyPr/>
        <a:lstStyle/>
        <a:p>
          <a:endParaRPr lang="en-US"/>
        </a:p>
      </dgm:t>
    </dgm:pt>
    <dgm:pt modelId="{8B82412E-90F8-4881-88F1-EE6ED1F63BE3}">
      <dgm:prSet phldrT="[Text]" custT="1"/>
      <dgm:spPr>
        <a:solidFill>
          <a:srgbClr val="E66800"/>
        </a:solidFill>
      </dgm:spPr>
      <dgm:t>
        <a:bodyPr/>
        <a:lstStyle/>
        <a:p>
          <a:r>
            <a:rPr lang="en-US" sz="1600" dirty="0" smtClean="0"/>
            <a:t>Register list with </a:t>
          </a:r>
          <a:r>
            <a:rPr lang="en-US" sz="1600" dirty="0" err="1" smtClean="0"/>
            <a:t>MissingMaterials</a:t>
          </a:r>
          <a:endParaRPr lang="en-US" sz="1600" dirty="0"/>
        </a:p>
      </dgm:t>
    </dgm:pt>
    <dgm:pt modelId="{743CB2D4-4D86-4201-9486-886BCE57CAE1}" type="parTrans" cxnId="{AC0B0374-A5D8-4C43-8B98-B7C61939A799}">
      <dgm:prSet/>
      <dgm:spPr/>
      <dgm:t>
        <a:bodyPr/>
        <a:lstStyle/>
        <a:p>
          <a:endParaRPr lang="en-US"/>
        </a:p>
      </dgm:t>
    </dgm:pt>
    <dgm:pt modelId="{C9C053F6-543B-4899-9CDA-CB6FD592E233}" type="sibTrans" cxnId="{AC0B0374-A5D8-4C43-8B98-B7C61939A799}">
      <dgm:prSet/>
      <dgm:spPr/>
      <dgm:t>
        <a:bodyPr/>
        <a:lstStyle/>
        <a:p>
          <a:endParaRPr lang="en-US"/>
        </a:p>
      </dgm:t>
    </dgm:pt>
    <dgm:pt modelId="{E7F291C5-1D98-4BDD-B68F-ADB14127F518}">
      <dgm:prSet phldrT="[Text]" custT="1"/>
      <dgm:spPr>
        <a:solidFill>
          <a:srgbClr val="74B230"/>
        </a:solidFill>
      </dgm:spPr>
      <dgm:t>
        <a:bodyPr/>
        <a:lstStyle/>
        <a:p>
          <a:r>
            <a:rPr lang="en-US" sz="2600" dirty="0" smtClean="0"/>
            <a:t>Blog posts and holdings</a:t>
          </a:r>
          <a:endParaRPr lang="en-US" sz="2600" dirty="0"/>
        </a:p>
      </dgm:t>
    </dgm:pt>
    <dgm:pt modelId="{173B7D49-AC20-41E0-AF13-597ECE221D34}" type="parTrans" cxnId="{7AEA3CB6-05DC-48C1-A656-6741BB027787}">
      <dgm:prSet/>
      <dgm:spPr/>
      <dgm:t>
        <a:bodyPr/>
        <a:lstStyle/>
        <a:p>
          <a:endParaRPr lang="en-US"/>
        </a:p>
      </dgm:t>
    </dgm:pt>
    <dgm:pt modelId="{9F3CD2F4-BDF5-41C1-ABFE-990DAA299B3D}" type="sibTrans" cxnId="{7AEA3CB6-05DC-48C1-A656-6741BB027787}">
      <dgm:prSet/>
      <dgm:spPr/>
      <dgm:t>
        <a:bodyPr/>
        <a:lstStyle/>
        <a:p>
          <a:endParaRPr lang="en-US"/>
        </a:p>
      </dgm:t>
    </dgm:pt>
    <dgm:pt modelId="{F9AE8FE5-8312-4A33-90B5-9C7495F4CE5E}">
      <dgm:prSet phldrT="[Text]" custT="1"/>
      <dgm:spPr>
        <a:solidFill>
          <a:srgbClr val="74B230"/>
        </a:solidFill>
      </dgm:spPr>
      <dgm:t>
        <a:bodyPr/>
        <a:lstStyle/>
        <a:p>
          <a:r>
            <a:rPr lang="en-US" sz="1600" dirty="0" smtClean="0"/>
            <a:t>MM system adds holdings symbol and blog posts ...</a:t>
          </a:r>
          <a:endParaRPr lang="en-US" sz="1600" dirty="0"/>
        </a:p>
      </dgm:t>
    </dgm:pt>
    <dgm:pt modelId="{F2984796-009F-4905-AE23-200DC506383D}" type="parTrans" cxnId="{4F4C21FF-304C-4E72-A779-16D922B12ED0}">
      <dgm:prSet/>
      <dgm:spPr/>
      <dgm:t>
        <a:bodyPr/>
        <a:lstStyle/>
        <a:p>
          <a:endParaRPr lang="en-US"/>
        </a:p>
      </dgm:t>
    </dgm:pt>
    <dgm:pt modelId="{949102E2-1DA6-43E8-A5DB-4FCB1BDB26D7}" type="sibTrans" cxnId="{4F4C21FF-304C-4E72-A779-16D922B12ED0}">
      <dgm:prSet/>
      <dgm:spPr/>
      <dgm:t>
        <a:bodyPr/>
        <a:lstStyle/>
        <a:p>
          <a:endParaRPr lang="en-US"/>
        </a:p>
      </dgm:t>
    </dgm:pt>
    <dgm:pt modelId="{892FE290-0C49-474D-90AB-0657FD9D958D}">
      <dgm:prSet phldrT="[Text]"/>
      <dgm:spPr>
        <a:solidFill>
          <a:srgbClr val="0070C0"/>
        </a:solidFill>
      </dgm:spPr>
      <dgm:t>
        <a:bodyPr/>
        <a:lstStyle/>
        <a:p>
          <a:r>
            <a:rPr lang="en-US" sz="2600" dirty="0" smtClean="0"/>
            <a:t>Publish</a:t>
          </a:r>
          <a:endParaRPr lang="en-US" sz="2600" dirty="0"/>
        </a:p>
      </dgm:t>
    </dgm:pt>
    <dgm:pt modelId="{239CE6B2-B598-4B94-AC11-F3D413FB14D7}" type="parTrans" cxnId="{4D8E478E-705E-421C-A3DA-0E11ED234780}">
      <dgm:prSet/>
      <dgm:spPr/>
      <dgm:t>
        <a:bodyPr/>
        <a:lstStyle/>
        <a:p>
          <a:endParaRPr lang="en-US"/>
        </a:p>
      </dgm:t>
    </dgm:pt>
    <dgm:pt modelId="{FEDD04F5-72CF-4C0F-B47E-142C4AB918A1}" type="sibTrans" cxnId="{4D8E478E-705E-421C-A3DA-0E11ED234780}">
      <dgm:prSet/>
      <dgm:spPr/>
      <dgm:t>
        <a:bodyPr/>
        <a:lstStyle/>
        <a:p>
          <a:endParaRPr lang="en-US"/>
        </a:p>
      </dgm:t>
    </dgm:pt>
    <dgm:pt modelId="{532662AB-EE65-4619-8326-926A11A7535E}">
      <dgm:prSet phldrT="[Text]" custT="1"/>
      <dgm:spPr>
        <a:solidFill>
          <a:srgbClr val="0070C0"/>
        </a:solidFill>
      </dgm:spPr>
      <dgm:t>
        <a:bodyPr/>
        <a:lstStyle/>
        <a:p>
          <a:r>
            <a:rPr lang="en-US" sz="1600" dirty="0" smtClean="0"/>
            <a:t>RSS feed</a:t>
          </a:r>
          <a:endParaRPr lang="en-US" sz="1600" dirty="0"/>
        </a:p>
      </dgm:t>
    </dgm:pt>
    <dgm:pt modelId="{102010B8-A99B-4114-9626-B45F5E6F6DA9}" type="parTrans" cxnId="{E2D13B5E-DF9F-42D5-897E-0FDC7E88D0D7}">
      <dgm:prSet/>
      <dgm:spPr/>
      <dgm:t>
        <a:bodyPr/>
        <a:lstStyle/>
        <a:p>
          <a:endParaRPr lang="en-US"/>
        </a:p>
      </dgm:t>
    </dgm:pt>
    <dgm:pt modelId="{24E02B3F-B8B4-4F98-94A1-36098C5A32A6}" type="sibTrans" cxnId="{E2D13B5E-DF9F-42D5-897E-0FDC7E88D0D7}">
      <dgm:prSet/>
      <dgm:spPr/>
      <dgm:t>
        <a:bodyPr/>
        <a:lstStyle/>
        <a:p>
          <a:endParaRPr lang="en-US"/>
        </a:p>
      </dgm:t>
    </dgm:pt>
    <dgm:pt modelId="{7E212119-D776-4D14-9185-2620B69B40B3}">
      <dgm:prSet phldrT="[Text]" custT="1"/>
      <dgm:spPr>
        <a:solidFill>
          <a:srgbClr val="0070C0"/>
        </a:solidFill>
      </dgm:spPr>
      <dgm:t>
        <a:bodyPr/>
        <a:lstStyle/>
        <a:p>
          <a:r>
            <a:rPr lang="en-US" sz="1600" dirty="0" smtClean="0"/>
            <a:t>Searchable</a:t>
          </a:r>
          <a:endParaRPr lang="en-US" sz="1600" dirty="0"/>
        </a:p>
      </dgm:t>
    </dgm:pt>
    <dgm:pt modelId="{19F27DCA-C480-47F9-A595-BA4233C0E88A}" type="parTrans" cxnId="{DAF5052C-D117-4C42-8071-5E72923B8DF8}">
      <dgm:prSet/>
      <dgm:spPr/>
      <dgm:t>
        <a:bodyPr/>
        <a:lstStyle/>
        <a:p>
          <a:endParaRPr lang="en-US"/>
        </a:p>
      </dgm:t>
    </dgm:pt>
    <dgm:pt modelId="{36982376-E576-4363-8380-0FFD8D6E3BB3}" type="sibTrans" cxnId="{DAF5052C-D117-4C42-8071-5E72923B8DF8}">
      <dgm:prSet/>
      <dgm:spPr/>
      <dgm:t>
        <a:bodyPr/>
        <a:lstStyle/>
        <a:p>
          <a:endParaRPr lang="en-US"/>
        </a:p>
      </dgm:t>
    </dgm:pt>
    <dgm:pt modelId="{82340388-49A7-4C82-8365-4D1058E6837E}">
      <dgm:prSet phldrT="[Text]" custT="1"/>
      <dgm:spPr>
        <a:solidFill>
          <a:srgbClr val="0070C0"/>
        </a:solidFill>
      </dgm:spPr>
      <dgm:t>
        <a:bodyPr/>
        <a:lstStyle/>
        <a:p>
          <a:r>
            <a:rPr lang="en-US" sz="1600" dirty="0" smtClean="0"/>
            <a:t>Email subscriptions</a:t>
          </a:r>
          <a:endParaRPr lang="en-US" sz="1600" dirty="0"/>
        </a:p>
      </dgm:t>
    </dgm:pt>
    <dgm:pt modelId="{6984E846-29B2-4565-BD66-B879611F9EB8}" type="parTrans" cxnId="{226FBFF6-EA11-4DF5-B9F1-9EF3A927506C}">
      <dgm:prSet/>
      <dgm:spPr/>
    </dgm:pt>
    <dgm:pt modelId="{87F4A05C-F3D5-45C2-BE50-4AC082EA67F9}" type="sibTrans" cxnId="{226FBFF6-EA11-4DF5-B9F1-9EF3A927506C}">
      <dgm:prSet/>
      <dgm:spPr/>
    </dgm:pt>
    <dgm:pt modelId="{15B8AF34-3DCB-4051-AB8A-90578E8074E5}">
      <dgm:prSet phldrT="[Text]" custT="1"/>
      <dgm:spPr>
        <a:solidFill>
          <a:srgbClr val="0070C0"/>
        </a:solidFill>
      </dgm:spPr>
      <dgm:t>
        <a:bodyPr/>
        <a:lstStyle/>
        <a:p>
          <a:r>
            <a:rPr lang="en-US" sz="1600" dirty="0" err="1" smtClean="0"/>
            <a:t>FirstSearch</a:t>
          </a:r>
          <a:r>
            <a:rPr lang="en-US" sz="1600" dirty="0" smtClean="0"/>
            <a:t> &amp; WorldCat.org</a:t>
          </a:r>
          <a:endParaRPr lang="en-US" sz="1600" dirty="0"/>
        </a:p>
      </dgm:t>
    </dgm:pt>
    <dgm:pt modelId="{754FC6DA-700C-4199-9381-3CAD3DCAE8CC}" type="parTrans" cxnId="{3ADF0C49-1A2F-4381-9350-B12D791AD141}">
      <dgm:prSet/>
      <dgm:spPr/>
    </dgm:pt>
    <dgm:pt modelId="{A6ACD8FB-CD30-4AC5-89A9-D0F378910421}" type="sibTrans" cxnId="{3ADF0C49-1A2F-4381-9350-B12D791AD141}">
      <dgm:prSet/>
      <dgm:spPr/>
    </dgm:pt>
    <dgm:pt modelId="{3BF84DCD-55FA-44B2-BA23-8EC8385DB635}">
      <dgm:prSet phldrT="[Text]" custT="1"/>
      <dgm:spPr>
        <a:solidFill>
          <a:srgbClr val="0070C0"/>
        </a:solidFill>
      </dgm:spPr>
      <dgm:t>
        <a:bodyPr/>
        <a:lstStyle/>
        <a:p>
          <a:r>
            <a:rPr lang="en-US" sz="1600" dirty="0" smtClean="0"/>
            <a:t>MM Blog</a:t>
          </a:r>
          <a:endParaRPr lang="en-US" sz="1600" dirty="0"/>
        </a:p>
      </dgm:t>
    </dgm:pt>
    <dgm:pt modelId="{ABD90B57-AAB6-41B0-8853-6A916AC3E6B9}" type="parTrans" cxnId="{C1E33A58-666E-4C33-A684-3C1BC9A6DA7D}">
      <dgm:prSet/>
      <dgm:spPr/>
    </dgm:pt>
    <dgm:pt modelId="{C8ACC8E9-7383-48B5-94F1-22B76A13BE76}" type="sibTrans" cxnId="{C1E33A58-666E-4C33-A684-3C1BC9A6DA7D}">
      <dgm:prSet/>
      <dgm:spPr/>
    </dgm:pt>
    <dgm:pt modelId="{A5B1ED6D-46DE-4051-84E5-04141B930203}">
      <dgm:prSet phldrT="[Text]" custT="1"/>
      <dgm:spPr>
        <a:solidFill>
          <a:srgbClr val="E66800"/>
        </a:solidFill>
      </dgm:spPr>
      <dgm:t>
        <a:bodyPr/>
        <a:lstStyle/>
        <a:p>
          <a:r>
            <a:rPr lang="en-US" sz="1600" dirty="0" smtClean="0"/>
            <a:t>Add title to list</a:t>
          </a:r>
          <a:endParaRPr lang="en-US" sz="1600" dirty="0"/>
        </a:p>
      </dgm:t>
    </dgm:pt>
    <dgm:pt modelId="{FD9511F5-2936-4056-90BD-DA79DF635861}" type="parTrans" cxnId="{18A9F943-A1B2-4A07-A422-E00EBBEA91EC}">
      <dgm:prSet/>
      <dgm:spPr/>
    </dgm:pt>
    <dgm:pt modelId="{1EF683F4-E875-495A-BCC2-5A0E35CC7D85}" type="sibTrans" cxnId="{18A9F943-A1B2-4A07-A422-E00EBBEA91EC}">
      <dgm:prSet/>
      <dgm:spPr/>
    </dgm:pt>
    <dgm:pt modelId="{31FA8296-B8ED-4347-89D3-59C7123F3694}" type="pres">
      <dgm:prSet presAssocID="{680B4E38-D23E-4E3D-B4FE-D363B9469049}" presName="Name0" presStyleCnt="0">
        <dgm:presLayoutVars>
          <dgm:dir/>
          <dgm:resizeHandles val="exact"/>
        </dgm:presLayoutVars>
      </dgm:prSet>
      <dgm:spPr/>
      <dgm:t>
        <a:bodyPr/>
        <a:lstStyle/>
        <a:p>
          <a:endParaRPr lang="en-US"/>
        </a:p>
      </dgm:t>
    </dgm:pt>
    <dgm:pt modelId="{BA720BE6-51E4-463B-A65A-F15AD060F4DA}" type="pres">
      <dgm:prSet presAssocID="{31590924-0A8B-4952-A5C8-A095D60191F7}" presName="node" presStyleLbl="node1" presStyleIdx="0" presStyleCnt="3">
        <dgm:presLayoutVars>
          <dgm:bulletEnabled val="1"/>
        </dgm:presLayoutVars>
      </dgm:prSet>
      <dgm:spPr/>
      <dgm:t>
        <a:bodyPr/>
        <a:lstStyle/>
        <a:p>
          <a:endParaRPr lang="en-US"/>
        </a:p>
      </dgm:t>
    </dgm:pt>
    <dgm:pt modelId="{029ED201-E48B-4377-9EE2-9AB75C9A51AB}" type="pres">
      <dgm:prSet presAssocID="{A1456878-CB67-45B7-9EA3-5CBBDD571704}" presName="sibTrans" presStyleCnt="0"/>
      <dgm:spPr/>
    </dgm:pt>
    <dgm:pt modelId="{4B1D155E-0B2F-4184-84B5-99A72885BADA}" type="pres">
      <dgm:prSet presAssocID="{E7F291C5-1D98-4BDD-B68F-ADB14127F518}" presName="node" presStyleLbl="node1" presStyleIdx="1" presStyleCnt="3">
        <dgm:presLayoutVars>
          <dgm:bulletEnabled val="1"/>
        </dgm:presLayoutVars>
      </dgm:prSet>
      <dgm:spPr/>
      <dgm:t>
        <a:bodyPr/>
        <a:lstStyle/>
        <a:p>
          <a:endParaRPr lang="en-US"/>
        </a:p>
      </dgm:t>
    </dgm:pt>
    <dgm:pt modelId="{6AC6E2E6-4EB7-424B-AA97-5C72D463EFB3}" type="pres">
      <dgm:prSet presAssocID="{9F3CD2F4-BDF5-41C1-ABFE-990DAA299B3D}" presName="sibTrans" presStyleCnt="0"/>
      <dgm:spPr/>
    </dgm:pt>
    <dgm:pt modelId="{A7913835-D0D7-468C-A848-DE2355C2E6F0}" type="pres">
      <dgm:prSet presAssocID="{892FE290-0C49-474D-90AB-0657FD9D958D}" presName="node" presStyleLbl="node1" presStyleIdx="2" presStyleCnt="3">
        <dgm:presLayoutVars>
          <dgm:bulletEnabled val="1"/>
        </dgm:presLayoutVars>
      </dgm:prSet>
      <dgm:spPr/>
      <dgm:t>
        <a:bodyPr/>
        <a:lstStyle/>
        <a:p>
          <a:endParaRPr lang="en-US"/>
        </a:p>
      </dgm:t>
    </dgm:pt>
  </dgm:ptLst>
  <dgm:cxnLst>
    <dgm:cxn modelId="{399EFC50-7BA3-4824-A6EE-EA7D3A1C4156}" type="presOf" srcId="{8B82412E-90F8-4881-88F1-EE6ED1F63BE3}" destId="{BA720BE6-51E4-463B-A65A-F15AD060F4DA}" srcOrd="0" destOrd="3" presId="urn:microsoft.com/office/officeart/2005/8/layout/hList6"/>
    <dgm:cxn modelId="{96E882A2-D4AB-4420-A248-27E4F572AB27}" type="presOf" srcId="{E7F291C5-1D98-4BDD-B68F-ADB14127F518}" destId="{4B1D155E-0B2F-4184-84B5-99A72885BADA}" srcOrd="0" destOrd="0" presId="urn:microsoft.com/office/officeart/2005/8/layout/hList6"/>
    <dgm:cxn modelId="{4D8E478E-705E-421C-A3DA-0E11ED234780}" srcId="{680B4E38-D23E-4E3D-B4FE-D363B9469049}" destId="{892FE290-0C49-474D-90AB-0657FD9D958D}" srcOrd="2" destOrd="0" parTransId="{239CE6B2-B598-4B94-AC11-F3D413FB14D7}" sibTransId="{FEDD04F5-72CF-4C0F-B47E-142C4AB918A1}"/>
    <dgm:cxn modelId="{86A90BA5-FF25-4550-A556-FE5636376F62}" type="presOf" srcId="{F9AE8FE5-8312-4A33-90B5-9C7495F4CE5E}" destId="{4B1D155E-0B2F-4184-84B5-99A72885BADA}" srcOrd="0" destOrd="1" presId="urn:microsoft.com/office/officeart/2005/8/layout/hList6"/>
    <dgm:cxn modelId="{3ADF0C49-1A2F-4381-9350-B12D791AD141}" srcId="{892FE290-0C49-474D-90AB-0657FD9D958D}" destId="{15B8AF34-3DCB-4051-AB8A-90578E8074E5}" srcOrd="0" destOrd="0" parTransId="{754FC6DA-700C-4199-9381-3CAD3DCAE8CC}" sibTransId="{A6ACD8FB-CD30-4AC5-89A9-D0F378910421}"/>
    <dgm:cxn modelId="{19E81C22-8A01-4B8F-A790-6D8461B25132}" type="presOf" srcId="{680B4E38-D23E-4E3D-B4FE-D363B9469049}" destId="{31FA8296-B8ED-4347-89D3-59C7123F3694}" srcOrd="0" destOrd="0" presId="urn:microsoft.com/office/officeart/2005/8/layout/hList6"/>
    <dgm:cxn modelId="{C1E33A58-666E-4C33-A684-3C1BC9A6DA7D}" srcId="{892FE290-0C49-474D-90AB-0657FD9D958D}" destId="{3BF84DCD-55FA-44B2-BA23-8EC8385DB635}" srcOrd="1" destOrd="0" parTransId="{ABD90B57-AAB6-41B0-8853-6A916AC3E6B9}" sibTransId="{C8ACC8E9-7383-48B5-94F1-22B76A13BE76}"/>
    <dgm:cxn modelId="{F9AA7579-1325-45B6-A518-57DA8C9F8372}" srcId="{680B4E38-D23E-4E3D-B4FE-D363B9469049}" destId="{31590924-0A8B-4952-A5C8-A095D60191F7}" srcOrd="0" destOrd="0" parTransId="{B96EAACB-517C-4F88-BBA1-D8DD2DC7E21E}" sibTransId="{A1456878-CB67-45B7-9EA3-5CBBDD571704}"/>
    <dgm:cxn modelId="{888376A3-31EB-45B8-A13F-C3D464E0D27A}" type="presOf" srcId="{31590924-0A8B-4952-A5C8-A095D60191F7}" destId="{BA720BE6-51E4-463B-A65A-F15AD060F4DA}" srcOrd="0" destOrd="0" presId="urn:microsoft.com/office/officeart/2005/8/layout/hList6"/>
    <dgm:cxn modelId="{A3C4C078-87C8-4139-BC59-3616403052E4}" type="presOf" srcId="{892FE290-0C49-474D-90AB-0657FD9D958D}" destId="{A7913835-D0D7-468C-A848-DE2355C2E6F0}" srcOrd="0" destOrd="0" presId="urn:microsoft.com/office/officeart/2005/8/layout/hList6"/>
    <dgm:cxn modelId="{7AEA3CB6-05DC-48C1-A656-6741BB027787}" srcId="{680B4E38-D23E-4E3D-B4FE-D363B9469049}" destId="{E7F291C5-1D98-4BDD-B68F-ADB14127F518}" srcOrd="1" destOrd="0" parTransId="{173B7D49-AC20-41E0-AF13-597ECE221D34}" sibTransId="{9F3CD2F4-BDF5-41C1-ABFE-990DAA299B3D}"/>
    <dgm:cxn modelId="{5EE5DC69-29DB-48A7-808C-EF8510A2486E}" type="presOf" srcId="{7E212119-D776-4D14-9185-2620B69B40B3}" destId="{A7913835-D0D7-468C-A848-DE2355C2E6F0}" srcOrd="0" destOrd="4" presId="urn:microsoft.com/office/officeart/2005/8/layout/hList6"/>
    <dgm:cxn modelId="{4F4C21FF-304C-4E72-A779-16D922B12ED0}" srcId="{E7F291C5-1D98-4BDD-B68F-ADB14127F518}" destId="{F9AE8FE5-8312-4A33-90B5-9C7495F4CE5E}" srcOrd="0" destOrd="0" parTransId="{F2984796-009F-4905-AE23-200DC506383D}" sibTransId="{949102E2-1DA6-43E8-A5DB-4FCB1BDB26D7}"/>
    <dgm:cxn modelId="{AC0B0374-A5D8-4C43-8B98-B7C61939A799}" srcId="{31590924-0A8B-4952-A5C8-A095D60191F7}" destId="{8B82412E-90F8-4881-88F1-EE6ED1F63BE3}" srcOrd="2" destOrd="0" parTransId="{743CB2D4-4D86-4201-9486-886BCE57CAE1}" sibTransId="{C9C053F6-543B-4899-9CDA-CB6FD592E233}"/>
    <dgm:cxn modelId="{CB03C6EA-7723-4C62-B958-CB49DA4AB4C3}" type="presOf" srcId="{82340388-49A7-4C82-8365-4D1058E6837E}" destId="{A7913835-D0D7-468C-A848-DE2355C2E6F0}" srcOrd="0" destOrd="5" presId="urn:microsoft.com/office/officeart/2005/8/layout/hList6"/>
    <dgm:cxn modelId="{59FA4229-4D1A-40BB-96F1-CEEB562D7F56}" type="presOf" srcId="{3BF84DCD-55FA-44B2-BA23-8EC8385DB635}" destId="{A7913835-D0D7-468C-A848-DE2355C2E6F0}" srcOrd="0" destOrd="2" presId="urn:microsoft.com/office/officeart/2005/8/layout/hList6"/>
    <dgm:cxn modelId="{226FBFF6-EA11-4DF5-B9F1-9EF3A927506C}" srcId="{892FE290-0C49-474D-90AB-0657FD9D958D}" destId="{82340388-49A7-4C82-8365-4D1058E6837E}" srcOrd="4" destOrd="0" parTransId="{6984E846-29B2-4565-BD66-B879611F9EB8}" sibTransId="{87F4A05C-F3D5-45C2-BE50-4AC082EA67F9}"/>
    <dgm:cxn modelId="{E2D13B5E-DF9F-42D5-897E-0FDC7E88D0D7}" srcId="{892FE290-0C49-474D-90AB-0657FD9D958D}" destId="{532662AB-EE65-4619-8326-926A11A7535E}" srcOrd="2" destOrd="0" parTransId="{102010B8-A99B-4114-9626-B45F5E6F6DA9}" sibTransId="{24E02B3F-B8B4-4F98-94A1-36098C5A32A6}"/>
    <dgm:cxn modelId="{F7FD19FC-66DD-4525-8463-19737EDAA3ED}" type="presOf" srcId="{A5B1ED6D-46DE-4051-84E5-04141B930203}" destId="{BA720BE6-51E4-463B-A65A-F15AD060F4DA}" srcOrd="0" destOrd="2" presId="urn:microsoft.com/office/officeart/2005/8/layout/hList6"/>
    <dgm:cxn modelId="{FFD470F0-45DC-4D37-A7DB-56B4C7A31A5F}" type="presOf" srcId="{15B8AF34-3DCB-4051-AB8A-90578E8074E5}" destId="{A7913835-D0D7-468C-A848-DE2355C2E6F0}" srcOrd="0" destOrd="1" presId="urn:microsoft.com/office/officeart/2005/8/layout/hList6"/>
    <dgm:cxn modelId="{38037B93-26A8-476E-A6B0-C0F03CE8A7CF}" type="presOf" srcId="{532662AB-EE65-4619-8326-926A11A7535E}" destId="{A7913835-D0D7-468C-A848-DE2355C2E6F0}" srcOrd="0" destOrd="3" presId="urn:microsoft.com/office/officeart/2005/8/layout/hList6"/>
    <dgm:cxn modelId="{EBFAD81B-8B7D-4546-8E3C-CB50D6D3BF1F}" srcId="{31590924-0A8B-4952-A5C8-A095D60191F7}" destId="{21850849-E233-4220-98A8-5F3ABC9802E0}" srcOrd="0" destOrd="0" parTransId="{789A9E09-DD62-47C5-9AEF-8D7F549EA212}" sibTransId="{D6C185F9-957B-468D-BF50-DB52B3CCF49B}"/>
    <dgm:cxn modelId="{DAF5052C-D117-4C42-8071-5E72923B8DF8}" srcId="{892FE290-0C49-474D-90AB-0657FD9D958D}" destId="{7E212119-D776-4D14-9185-2620B69B40B3}" srcOrd="3" destOrd="0" parTransId="{19F27DCA-C480-47F9-A595-BA4233C0E88A}" sibTransId="{36982376-E576-4363-8380-0FFD8D6E3BB3}"/>
    <dgm:cxn modelId="{18A9F943-A1B2-4A07-A422-E00EBBEA91EC}" srcId="{31590924-0A8B-4952-A5C8-A095D60191F7}" destId="{A5B1ED6D-46DE-4051-84E5-04141B930203}" srcOrd="1" destOrd="0" parTransId="{FD9511F5-2936-4056-90BD-DA79DF635861}" sibTransId="{1EF683F4-E875-495A-BCC2-5A0E35CC7D85}"/>
    <dgm:cxn modelId="{D3E38B2C-FF05-4877-AE36-71BD2238D0FF}" type="presOf" srcId="{21850849-E233-4220-98A8-5F3ABC9802E0}" destId="{BA720BE6-51E4-463B-A65A-F15AD060F4DA}" srcOrd="0" destOrd="1" presId="urn:microsoft.com/office/officeart/2005/8/layout/hList6"/>
    <dgm:cxn modelId="{812A2775-6D1F-4C3F-8969-176B87051961}" type="presParOf" srcId="{31FA8296-B8ED-4347-89D3-59C7123F3694}" destId="{BA720BE6-51E4-463B-A65A-F15AD060F4DA}" srcOrd="0" destOrd="0" presId="urn:microsoft.com/office/officeart/2005/8/layout/hList6"/>
    <dgm:cxn modelId="{14BE9C9D-2F2A-46AF-8136-A5991083909B}" type="presParOf" srcId="{31FA8296-B8ED-4347-89D3-59C7123F3694}" destId="{029ED201-E48B-4377-9EE2-9AB75C9A51AB}" srcOrd="1" destOrd="0" presId="urn:microsoft.com/office/officeart/2005/8/layout/hList6"/>
    <dgm:cxn modelId="{EC088F31-61DE-47AF-9714-84F917EF9614}" type="presParOf" srcId="{31FA8296-B8ED-4347-89D3-59C7123F3694}" destId="{4B1D155E-0B2F-4184-84B5-99A72885BADA}" srcOrd="2" destOrd="0" presId="urn:microsoft.com/office/officeart/2005/8/layout/hList6"/>
    <dgm:cxn modelId="{43506806-47E5-4C56-A2AE-E6CABD06EE87}" type="presParOf" srcId="{31FA8296-B8ED-4347-89D3-59C7123F3694}" destId="{6AC6E2E6-4EB7-424B-AA97-5C72D463EFB3}" srcOrd="3" destOrd="0" presId="urn:microsoft.com/office/officeart/2005/8/layout/hList6"/>
    <dgm:cxn modelId="{28AFAA43-EF66-41B0-B18F-F80F89434745}" type="presParOf" srcId="{31FA8296-B8ED-4347-89D3-59C7123F3694}" destId="{A7913835-D0D7-468C-A848-DE2355C2E6F0}"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720BE6-51E4-463B-A65A-F15AD060F4DA}">
      <dsp:nvSpPr>
        <dsp:cNvPr id="0" name=""/>
        <dsp:cNvSpPr/>
      </dsp:nvSpPr>
      <dsp:spPr>
        <a:xfrm rot="16200000">
          <a:off x="-1063873" y="1064617"/>
          <a:ext cx="4064000" cy="1934765"/>
        </a:xfrm>
        <a:prstGeom prst="flowChartManualOperation">
          <a:avLst/>
        </a:prstGeom>
        <a:solidFill>
          <a:srgbClr val="E66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1066800">
            <a:lnSpc>
              <a:spcPct val="90000"/>
            </a:lnSpc>
            <a:spcBef>
              <a:spcPct val="0"/>
            </a:spcBef>
            <a:spcAft>
              <a:spcPct val="35000"/>
            </a:spcAft>
          </a:pPr>
          <a:r>
            <a:rPr lang="en-US" sz="2400" kern="1200" dirty="0" smtClean="0"/>
            <a:t>Start with WorldCat record</a:t>
          </a:r>
          <a:endParaRPr lang="en-US" sz="2400" kern="1200" dirty="0"/>
        </a:p>
        <a:p>
          <a:pPr marL="171450" lvl="1" indent="-171450" algn="l" defTabSz="711200">
            <a:lnSpc>
              <a:spcPct val="90000"/>
            </a:lnSpc>
            <a:spcBef>
              <a:spcPct val="0"/>
            </a:spcBef>
            <a:spcAft>
              <a:spcPct val="15000"/>
            </a:spcAft>
            <a:buChar char="••"/>
          </a:pPr>
          <a:r>
            <a:rPr lang="en-US" sz="1600" kern="1200" dirty="0" smtClean="0"/>
            <a:t>Create Library’s MM WC list</a:t>
          </a:r>
          <a:endParaRPr lang="en-US" sz="1600" kern="1200" dirty="0"/>
        </a:p>
        <a:p>
          <a:pPr marL="171450" lvl="1" indent="-171450" algn="l" defTabSz="711200">
            <a:lnSpc>
              <a:spcPct val="90000"/>
            </a:lnSpc>
            <a:spcBef>
              <a:spcPct val="0"/>
            </a:spcBef>
            <a:spcAft>
              <a:spcPct val="15000"/>
            </a:spcAft>
            <a:buChar char="••"/>
          </a:pPr>
          <a:r>
            <a:rPr lang="en-US" sz="1600" kern="1200" dirty="0" smtClean="0"/>
            <a:t>Add title to list</a:t>
          </a:r>
          <a:endParaRPr lang="en-US" sz="1600" kern="1200" dirty="0"/>
        </a:p>
        <a:p>
          <a:pPr marL="171450" lvl="1" indent="-171450" algn="l" defTabSz="711200">
            <a:lnSpc>
              <a:spcPct val="90000"/>
            </a:lnSpc>
            <a:spcBef>
              <a:spcPct val="0"/>
            </a:spcBef>
            <a:spcAft>
              <a:spcPct val="15000"/>
            </a:spcAft>
            <a:buChar char="••"/>
          </a:pPr>
          <a:r>
            <a:rPr lang="en-US" sz="1600" kern="1200" dirty="0" smtClean="0"/>
            <a:t>Register list with </a:t>
          </a:r>
          <a:r>
            <a:rPr lang="en-US" sz="1600" kern="1200" dirty="0" err="1" smtClean="0"/>
            <a:t>MissingMaterials</a:t>
          </a:r>
          <a:endParaRPr lang="en-US" sz="1600" kern="1200" dirty="0"/>
        </a:p>
      </dsp:txBody>
      <dsp:txXfrm rot="16200000">
        <a:off x="-1063873" y="1064617"/>
        <a:ext cx="4064000" cy="1934765"/>
      </dsp:txXfrm>
    </dsp:sp>
    <dsp:sp modelId="{4B1D155E-0B2F-4184-84B5-99A72885BADA}">
      <dsp:nvSpPr>
        <dsp:cNvPr id="0" name=""/>
        <dsp:cNvSpPr/>
      </dsp:nvSpPr>
      <dsp:spPr>
        <a:xfrm rot="16200000">
          <a:off x="1016000" y="1064617"/>
          <a:ext cx="4064000" cy="1934765"/>
        </a:xfrm>
        <a:prstGeom prst="flowChartManualOperation">
          <a:avLst/>
        </a:prstGeom>
        <a:solidFill>
          <a:srgbClr val="74B2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00" bIns="0" numCol="1" spcCol="1270" anchor="t" anchorCtr="0">
          <a:noAutofit/>
        </a:bodyPr>
        <a:lstStyle/>
        <a:p>
          <a:pPr lvl="0" algn="l" defTabSz="1155700">
            <a:lnSpc>
              <a:spcPct val="90000"/>
            </a:lnSpc>
            <a:spcBef>
              <a:spcPct val="0"/>
            </a:spcBef>
            <a:spcAft>
              <a:spcPct val="35000"/>
            </a:spcAft>
          </a:pPr>
          <a:r>
            <a:rPr lang="en-US" sz="2600" kern="1200" dirty="0" smtClean="0"/>
            <a:t>Blog posts and holdings</a:t>
          </a:r>
          <a:endParaRPr lang="en-US" sz="2600" kern="1200" dirty="0"/>
        </a:p>
        <a:p>
          <a:pPr marL="171450" lvl="1" indent="-171450" algn="l" defTabSz="711200">
            <a:lnSpc>
              <a:spcPct val="90000"/>
            </a:lnSpc>
            <a:spcBef>
              <a:spcPct val="0"/>
            </a:spcBef>
            <a:spcAft>
              <a:spcPct val="15000"/>
            </a:spcAft>
            <a:buChar char="••"/>
          </a:pPr>
          <a:r>
            <a:rPr lang="en-US" sz="1600" kern="1200" dirty="0" smtClean="0"/>
            <a:t>MM system adds holdings symbol and blog posts ...</a:t>
          </a:r>
          <a:endParaRPr lang="en-US" sz="1600" kern="1200" dirty="0"/>
        </a:p>
      </dsp:txBody>
      <dsp:txXfrm rot="16200000">
        <a:off x="1016000" y="1064617"/>
        <a:ext cx="4064000" cy="1934765"/>
      </dsp:txXfrm>
    </dsp:sp>
    <dsp:sp modelId="{A7913835-D0D7-468C-A848-DE2355C2E6F0}">
      <dsp:nvSpPr>
        <dsp:cNvPr id="0" name=""/>
        <dsp:cNvSpPr/>
      </dsp:nvSpPr>
      <dsp:spPr>
        <a:xfrm rot="16200000">
          <a:off x="3095873" y="1064617"/>
          <a:ext cx="4064000" cy="1934765"/>
        </a:xfrm>
        <a:prstGeom prst="flowChartManualOperati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1155700">
            <a:lnSpc>
              <a:spcPct val="90000"/>
            </a:lnSpc>
            <a:spcBef>
              <a:spcPct val="0"/>
            </a:spcBef>
            <a:spcAft>
              <a:spcPct val="35000"/>
            </a:spcAft>
          </a:pPr>
          <a:r>
            <a:rPr lang="en-US" sz="2600" kern="1200" dirty="0" smtClean="0"/>
            <a:t>Publish</a:t>
          </a:r>
          <a:endParaRPr lang="en-US" sz="2600" kern="1200" dirty="0"/>
        </a:p>
        <a:p>
          <a:pPr marL="171450" lvl="1" indent="-171450" algn="l" defTabSz="711200">
            <a:lnSpc>
              <a:spcPct val="90000"/>
            </a:lnSpc>
            <a:spcBef>
              <a:spcPct val="0"/>
            </a:spcBef>
            <a:spcAft>
              <a:spcPct val="15000"/>
            </a:spcAft>
            <a:buChar char="••"/>
          </a:pPr>
          <a:r>
            <a:rPr lang="en-US" sz="1600" kern="1200" dirty="0" err="1" smtClean="0"/>
            <a:t>FirstSearch</a:t>
          </a:r>
          <a:r>
            <a:rPr lang="en-US" sz="1600" kern="1200" dirty="0" smtClean="0"/>
            <a:t> &amp; WorldCat.org</a:t>
          </a:r>
          <a:endParaRPr lang="en-US" sz="1600" kern="1200" dirty="0"/>
        </a:p>
        <a:p>
          <a:pPr marL="171450" lvl="1" indent="-171450" algn="l" defTabSz="711200">
            <a:lnSpc>
              <a:spcPct val="90000"/>
            </a:lnSpc>
            <a:spcBef>
              <a:spcPct val="0"/>
            </a:spcBef>
            <a:spcAft>
              <a:spcPct val="15000"/>
            </a:spcAft>
            <a:buChar char="••"/>
          </a:pPr>
          <a:r>
            <a:rPr lang="en-US" sz="1600" kern="1200" dirty="0" smtClean="0"/>
            <a:t>MM Blog</a:t>
          </a:r>
          <a:endParaRPr lang="en-US" sz="1600" kern="1200" dirty="0"/>
        </a:p>
        <a:p>
          <a:pPr marL="171450" lvl="1" indent="-171450" algn="l" defTabSz="711200">
            <a:lnSpc>
              <a:spcPct val="90000"/>
            </a:lnSpc>
            <a:spcBef>
              <a:spcPct val="0"/>
            </a:spcBef>
            <a:spcAft>
              <a:spcPct val="15000"/>
            </a:spcAft>
            <a:buChar char="••"/>
          </a:pPr>
          <a:r>
            <a:rPr lang="en-US" sz="1600" kern="1200" dirty="0" smtClean="0"/>
            <a:t>RSS feed</a:t>
          </a:r>
          <a:endParaRPr lang="en-US" sz="1600" kern="1200" dirty="0"/>
        </a:p>
        <a:p>
          <a:pPr marL="171450" lvl="1" indent="-171450" algn="l" defTabSz="711200">
            <a:lnSpc>
              <a:spcPct val="90000"/>
            </a:lnSpc>
            <a:spcBef>
              <a:spcPct val="0"/>
            </a:spcBef>
            <a:spcAft>
              <a:spcPct val="15000"/>
            </a:spcAft>
            <a:buChar char="••"/>
          </a:pPr>
          <a:r>
            <a:rPr lang="en-US" sz="1600" kern="1200" dirty="0" smtClean="0"/>
            <a:t>Searchable</a:t>
          </a:r>
          <a:endParaRPr lang="en-US" sz="1600" kern="1200" dirty="0"/>
        </a:p>
        <a:p>
          <a:pPr marL="171450" lvl="1" indent="-171450" algn="l" defTabSz="711200">
            <a:lnSpc>
              <a:spcPct val="90000"/>
            </a:lnSpc>
            <a:spcBef>
              <a:spcPct val="0"/>
            </a:spcBef>
            <a:spcAft>
              <a:spcPct val="15000"/>
            </a:spcAft>
            <a:buChar char="••"/>
          </a:pPr>
          <a:r>
            <a:rPr lang="en-US" sz="1600" kern="1200" dirty="0" smtClean="0"/>
            <a:t>Email subscriptions</a:t>
          </a:r>
          <a:endParaRPr lang="en-US" sz="1600" kern="1200" dirty="0"/>
        </a:p>
      </dsp:txBody>
      <dsp:txXfrm rot="16200000">
        <a:off x="3095873" y="1064617"/>
        <a:ext cx="4064000" cy="193476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cs typeface="Arial" charset="0"/>
              </a:defRPr>
            </a:lvl1pPr>
          </a:lstStyle>
          <a:p>
            <a:pPr>
              <a:defRPr/>
            </a:pPr>
            <a:fld id="{03A48D4B-475A-4966-9B11-724323591167}" type="datetimeFigureOut">
              <a:rPr lang="en-US"/>
              <a:pPr>
                <a:defRPr/>
              </a:pPr>
              <a:t>5/11/2010</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cs typeface="Arial" charset="0"/>
              </a:defRPr>
            </a:lvl1pPr>
          </a:lstStyle>
          <a:p>
            <a:pPr>
              <a:defRPr/>
            </a:pPr>
            <a:fld id="{B0983C62-895A-4F5B-BB47-5D64BA5B702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defTabSz="466725">
              <a:defRPr sz="1200">
                <a:latin typeface="Calibri" pitchFamily="34" charset="0"/>
                <a:ea typeface="ＭＳ Ｐゴシック" pitchFamily="-106" charset="-128"/>
                <a:cs typeface="+mn-cs"/>
              </a:defRPr>
            </a:lvl1pPr>
          </a:lstStyle>
          <a:p>
            <a:pPr>
              <a:defRPr/>
            </a:pPr>
            <a:endParaRPr lang="en-US"/>
          </a:p>
        </p:txBody>
      </p:sp>
      <p:sp>
        <p:nvSpPr>
          <p:cNvPr id="3" name="Date Placeholder 2"/>
          <p:cNvSpPr>
            <a:spLocks noGrp="1"/>
          </p:cNvSpPr>
          <p:nvPr>
            <p:ph type="dt" idx="1"/>
          </p:nvPr>
        </p:nvSpPr>
        <p:spPr bwMode="auto">
          <a:xfrm>
            <a:off x="3976688" y="0"/>
            <a:ext cx="3041650" cy="465138"/>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lvl1pPr algn="r" defTabSz="466725">
              <a:defRPr sz="1200">
                <a:latin typeface="Calibri" pitchFamily="34" charset="0"/>
                <a:ea typeface="ＭＳ Ｐゴシック" pitchFamily="-106" charset="-128"/>
                <a:cs typeface="+mn-cs"/>
              </a:defRPr>
            </a:lvl1pPr>
          </a:lstStyle>
          <a:p>
            <a:pPr>
              <a:defRPr/>
            </a:pPr>
            <a:fld id="{4BD16B75-2BF5-4F03-A855-73BA788B5393}" type="datetime1">
              <a:rPr lang="en-US"/>
              <a:pPr>
                <a:defRPr/>
              </a:pPr>
              <a:t>5/11/2010</a:t>
            </a:fld>
            <a:endParaRPr lang="en-US"/>
          </a:p>
        </p:txBody>
      </p:sp>
      <p:sp>
        <p:nvSpPr>
          <p:cNvPr id="12292" name="Slide Image Placeholder 3"/>
          <p:cNvSpPr>
            <a:spLocks noGrp="1" noRot="1" noChangeAspect="1"/>
          </p:cNvSpPr>
          <p:nvPr>
            <p:ph type="sldImg" idx="2"/>
          </p:nvPr>
        </p:nvSpPr>
        <p:spPr bwMode="auto">
          <a:xfrm>
            <a:off x="1184275" y="698500"/>
            <a:ext cx="4652963" cy="3489325"/>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701675" y="4419600"/>
            <a:ext cx="5616575" cy="4187825"/>
          </a:xfrm>
          <a:prstGeom prst="rect">
            <a:avLst/>
          </a:prstGeom>
          <a:noFill/>
          <a:ln w="9525">
            <a:noFill/>
            <a:miter lim="800000"/>
            <a:headEnd/>
            <a:tailEnd/>
          </a:ln>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defTabSz="466725">
              <a:defRPr sz="1200">
                <a:latin typeface="Calibri" pitchFamily="34" charset="0"/>
                <a:ea typeface="ＭＳ Ｐゴシック" pitchFamily="-106" charset="-128"/>
                <a:cs typeface="+mn-cs"/>
              </a:defRPr>
            </a:lvl1pPr>
          </a:lstStyle>
          <a:p>
            <a:pPr>
              <a:defRPr/>
            </a:pPr>
            <a:endParaRPr lang="en-US"/>
          </a:p>
        </p:txBody>
      </p:sp>
      <p:sp>
        <p:nvSpPr>
          <p:cNvPr id="7" name="Slide Number Placeholder 6"/>
          <p:cNvSpPr>
            <a:spLocks noGrp="1"/>
          </p:cNvSpPr>
          <p:nvPr>
            <p:ph type="sldNum" sz="quarter" idx="5"/>
          </p:nvPr>
        </p:nvSpPr>
        <p:spPr bwMode="auto">
          <a:xfrm>
            <a:off x="3976688" y="8839200"/>
            <a:ext cx="3041650" cy="465138"/>
          </a:xfrm>
          <a:prstGeom prst="rect">
            <a:avLst/>
          </a:prstGeom>
          <a:noFill/>
          <a:ln w="9525">
            <a:noFill/>
            <a:miter lim="800000"/>
            <a:headEnd/>
            <a:tailEnd/>
          </a:ln>
        </p:spPr>
        <p:txBody>
          <a:bodyPr vert="horz" wrap="square" lIns="93287" tIns="46644" rIns="93287" bIns="46644" numCol="1" anchor="b" anchorCtr="0" compatLnSpc="1">
            <a:prstTxWarp prst="textNoShape">
              <a:avLst/>
            </a:prstTxWarp>
          </a:bodyPr>
          <a:lstStyle>
            <a:lvl1pPr algn="r" defTabSz="466725">
              <a:defRPr sz="1200">
                <a:latin typeface="Calibri" pitchFamily="34" charset="0"/>
                <a:ea typeface="ＭＳ Ｐゴシック" pitchFamily="-106" charset="-128"/>
                <a:cs typeface="+mn-cs"/>
              </a:defRPr>
            </a:lvl1pPr>
          </a:lstStyle>
          <a:p>
            <a:pPr>
              <a:defRPr/>
            </a:pPr>
            <a:fld id="{678FDE53-EEFF-4AF7-BB6F-90F19A591F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baa.org/books/abaa/index.html?showsub=1" TargetMode="External"/><Relationship Id="rId7" Type="http://schemas.openxmlformats.org/officeDocument/2006/relationships/hyperlink" Target="http://www.missingmaps.info/"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archivists.org/listservs/arch_listserv_terms.asp" TargetMode="External"/><Relationship Id="rId5" Type="http://schemas.openxmlformats.org/officeDocument/2006/relationships/hyperlink" Target="http://palimpsest.stanford.edu/byform/mailing-lists/exlibris/" TargetMode="External"/><Relationship Id="rId4" Type="http://schemas.openxmlformats.org/officeDocument/2006/relationships/hyperlink" Target="http://www.rbms.info/committees/security/theft_reports/index.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dirty="0" smtClean="0">
                <a:ea typeface="ＭＳ Ｐゴシック" pitchFamily="34" charset="-128"/>
              </a:rPr>
              <a:t>In</a:t>
            </a:r>
            <a:r>
              <a:rPr lang="en-US" baseline="0" dirty="0" smtClean="0">
                <a:ea typeface="ＭＳ Ｐゴシック" pitchFamily="34" charset="-128"/>
              </a:rPr>
              <a:t> this workshop, we will demonstrate how libraries and archives contribute information about stolen and missing books and manuscripts to a central blog and a union catalog.</a:t>
            </a:r>
          </a:p>
          <a:p>
            <a:endParaRPr lang="en-US" baseline="0" dirty="0" smtClean="0">
              <a:ea typeface="ＭＳ Ｐゴシック" pitchFamily="34" charset="-128"/>
            </a:endParaRPr>
          </a:p>
          <a:p>
            <a:r>
              <a:rPr lang="en-US" sz="1200" kern="1200" dirty="0" smtClean="0">
                <a:solidFill>
                  <a:schemeClr val="tx1"/>
                </a:solidFill>
                <a:latin typeface="+mn-lt"/>
                <a:ea typeface="ＭＳ Ｐゴシック" pitchFamily="-106" charset="-128"/>
                <a:cs typeface="ＭＳ Ｐゴシック" pitchFamily="-106" charset="-128"/>
              </a:rPr>
              <a:t>Transparency about theft is essential in order to deter thieves, to prevent inadvertent purchase, and to recover valuable stolen cultural materials (rare books, manuscripts, archives, maps and other valuable materials). In June 2008, the RLG Partnership, the RBMS Security Committee, the ABAA and OCLC Research convened members of the cultural heritage collecting community to explore strategies to share reliable information about missing materials. The goal was to make it easy to register and broadcast information about missing materials.</a:t>
            </a:r>
            <a:endParaRPr lang="en-US" baseline="0" dirty="0" smtClean="0">
              <a:ea typeface="ＭＳ Ｐゴシック" pitchFamily="34" charset="-128"/>
            </a:endParaRPr>
          </a:p>
          <a:p>
            <a:endParaRPr lang="en-US" baseline="0" dirty="0" smtClean="0">
              <a:ea typeface="ＭＳ Ｐゴシック" pitchFamily="34" charset="-128"/>
            </a:endParaRPr>
          </a:p>
          <a:p>
            <a:r>
              <a:rPr lang="en-US" baseline="0" dirty="0" smtClean="0">
                <a:ea typeface="ＭＳ Ｐゴシック" pitchFamily="34" charset="-128"/>
              </a:rPr>
              <a:t>(set your chat address on the pick list to ‘everyone’. Please send questions and comments. Everyone on the webinar can see them. We’ll collect questions and discuss them at the end.)</a:t>
            </a:r>
          </a:p>
          <a:p>
            <a:endParaRPr lang="en-US" baseline="0" dirty="0" smtClean="0">
              <a:ea typeface="ＭＳ Ｐゴシック" pitchFamily="34" charset="-128"/>
            </a:endParaRPr>
          </a:p>
          <a:p>
            <a:endParaRPr lang="en-US" baseline="0" dirty="0" smtClean="0">
              <a:ea typeface="ＭＳ Ｐゴシック" pitchFamily="34" charset="-128"/>
            </a:endParaRPr>
          </a:p>
          <a:p>
            <a:endParaRPr lang="en-US" baseline="0" dirty="0" smtClean="0">
              <a:ea typeface="ＭＳ Ｐゴシック" pitchFamily="34" charset="-128"/>
            </a:endParaRPr>
          </a:p>
          <a:p>
            <a:endParaRPr lang="en-US" dirty="0" smtClean="0">
              <a:ea typeface="ＭＳ Ｐゴシック" pitchFamily="34" charset="-128"/>
            </a:endParaRPr>
          </a:p>
        </p:txBody>
      </p:sp>
      <p:sp>
        <p:nvSpPr>
          <p:cNvPr id="13316" name="Slide Number Placeholder 3"/>
          <p:cNvSpPr>
            <a:spLocks noGrp="1"/>
          </p:cNvSpPr>
          <p:nvPr>
            <p:ph type="sldNum" sz="quarter" idx="5"/>
          </p:nvPr>
        </p:nvSpPr>
        <p:spPr/>
        <p:txBody>
          <a:bodyPr/>
          <a:lstStyle/>
          <a:p>
            <a:pPr>
              <a:defRPr/>
            </a:pPr>
            <a:fld id="{FD53BA6B-6292-4D8E-BA75-61A54020446C}" type="slidenum">
              <a:rPr lang="en-US" smtClean="0">
                <a:ea typeface="ＭＳ Ｐゴシック" pitchFamily="34" charset="-128"/>
              </a:rPr>
              <a:pPr>
                <a:defRPr/>
              </a:pPr>
              <a:t>1</a:t>
            </a:fld>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Although</a:t>
            </a:r>
            <a:r>
              <a:rPr lang="en-US" baseline="0" dirty="0" smtClean="0"/>
              <a:t> we built this on a shoe string, we had some pretty industrial strength thread to start with!</a:t>
            </a:r>
          </a:p>
          <a:p>
            <a:r>
              <a:rPr lang="en-US" dirty="0" smtClean="0"/>
              <a:t>World Cat a key component</a:t>
            </a:r>
            <a:r>
              <a:rPr lang="en-US" baseline="0" dirty="0" smtClean="0"/>
              <a:t> – leveraging cataloging, means that even if you haven’t cataloged an item, there’s a good chance it’s there.</a:t>
            </a:r>
          </a:p>
          <a:p>
            <a:r>
              <a:rPr lang="en-US" baseline="0" dirty="0" err="1" smtClean="0"/>
              <a:t>GoDaddy</a:t>
            </a:r>
            <a:r>
              <a:rPr lang="en-US" baseline="0" dirty="0" smtClean="0"/>
              <a:t>: registered the MissingMaterials.org domain</a:t>
            </a:r>
          </a:p>
          <a:p>
            <a:r>
              <a:rPr lang="en-US" baseline="0" dirty="0" err="1" smtClean="0"/>
              <a:t>WordPress</a:t>
            </a:r>
            <a:r>
              <a:rPr lang="en-US" baseline="0" dirty="0" smtClean="0"/>
              <a:t>: </a:t>
            </a:r>
            <a:r>
              <a:rPr lang="en-US" sz="1200" dirty="0" smtClean="0">
                <a:latin typeface="+mn-lt"/>
              </a:rPr>
              <a:t>Host blog posts, produce subscription emails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latin typeface="+mn-lt"/>
              </a:rPr>
              <a:t>PHP: scripting language, used in </a:t>
            </a:r>
            <a:r>
              <a:rPr lang="en-US" sz="1200" baseline="0" dirty="0" err="1" smtClean="0">
                <a:latin typeface="+mn-lt"/>
              </a:rPr>
              <a:t>WordPress</a:t>
            </a:r>
            <a:r>
              <a:rPr lang="en-US" sz="1200" baseline="0" dirty="0" smtClean="0">
                <a:latin typeface="+mn-lt"/>
              </a:rPr>
              <a:t>, Bruce did some PHP hacking in order to g</a:t>
            </a:r>
            <a:r>
              <a:rPr lang="en-US" sz="1200" dirty="0" smtClean="0">
                <a:latin typeface="+mn-lt"/>
              </a:rPr>
              <a:t>enerate blog posts from WorldCat lists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mn-lt"/>
              </a:rPr>
              <a:t>MYSQL: database, also a key component of </a:t>
            </a:r>
            <a:r>
              <a:rPr lang="en-US" sz="1200" dirty="0" err="1" smtClean="0">
                <a:latin typeface="+mn-lt"/>
              </a:rPr>
              <a:t>WordPress</a:t>
            </a:r>
            <a:r>
              <a:rPr lang="en-US" sz="1200" dirty="0" smtClean="0">
                <a:latin typeface="+mn-lt"/>
              </a:rPr>
              <a:t>, holds missing materials records, track updates and notes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latin typeface="+mn-lt"/>
              </a:rPr>
              <a:t>RSS: XLM</a:t>
            </a:r>
            <a:r>
              <a:rPr lang="en-US" sz="1200" baseline="0" dirty="0" smtClean="0">
                <a:latin typeface="+mn-lt"/>
              </a:rPr>
              <a:t> format used to push frequently updated content, like blogs, to the web.</a:t>
            </a:r>
            <a:endParaRPr lang="en-US" sz="1200" dirty="0" smtClean="0">
              <a:latin typeface="+mn-lt"/>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pPr>
              <a:buFont typeface="Arial" charset="0"/>
              <a:buChar char="•"/>
            </a:pPr>
            <a:r>
              <a:rPr lang="en-US" sz="1200" dirty="0" smtClean="0">
                <a:latin typeface="Trebuchet MS" pitchFamily="34" charset="0"/>
              </a:rPr>
              <a:t>On the MissingMaterials.org server, a </a:t>
            </a:r>
            <a:r>
              <a:rPr lang="en-US" sz="1200" dirty="0" err="1" smtClean="0">
                <a:latin typeface="Trebuchet MS" pitchFamily="34" charset="0"/>
              </a:rPr>
              <a:t>cron</a:t>
            </a:r>
            <a:r>
              <a:rPr lang="en-US" sz="1200" dirty="0" smtClean="0">
                <a:latin typeface="Trebuchet MS" pitchFamily="34" charset="0"/>
              </a:rPr>
              <a:t> task runs a PHP script each day </a:t>
            </a:r>
          </a:p>
          <a:p>
            <a:pPr>
              <a:buFont typeface="Arial" charset="0"/>
              <a:buChar char="•"/>
            </a:pPr>
            <a:r>
              <a:rPr lang="en-US" sz="1200" dirty="0" smtClean="0">
                <a:latin typeface="Trebuchet MS" pitchFamily="34" charset="0"/>
              </a:rPr>
              <a:t>The script looks for all active WorldCat lists from its registry</a:t>
            </a:r>
          </a:p>
          <a:p>
            <a:pPr>
              <a:buFont typeface="Arial" charset="0"/>
              <a:buChar char="•"/>
            </a:pPr>
            <a:r>
              <a:rPr lang="en-US" sz="1200" dirty="0" smtClean="0">
                <a:latin typeface="Trebuchet MS" pitchFamily="34" charset="0"/>
              </a:rPr>
              <a:t> Looks for new or updated entries (based on their OCLC number)</a:t>
            </a:r>
          </a:p>
          <a:p>
            <a:pPr>
              <a:buFont typeface="Arial" charset="0"/>
              <a:buChar char="•"/>
            </a:pPr>
            <a:r>
              <a:rPr lang="en-US" sz="1200" dirty="0" smtClean="0">
                <a:latin typeface="Trebuchet MS" pitchFamily="34" charset="0"/>
              </a:rPr>
              <a:t> Creates or updates a </a:t>
            </a:r>
            <a:r>
              <a:rPr lang="en-US" sz="1200" dirty="0" err="1" smtClean="0">
                <a:latin typeface="Trebuchet MS" pitchFamily="34" charset="0"/>
              </a:rPr>
              <a:t>MySQL</a:t>
            </a:r>
            <a:r>
              <a:rPr lang="en-US" sz="1200" dirty="0" smtClean="0">
                <a:latin typeface="Trebuchet MS" pitchFamily="34" charset="0"/>
              </a:rPr>
              <a:t> database entry</a:t>
            </a:r>
          </a:p>
          <a:p>
            <a:pPr>
              <a:buFont typeface="Arial" charset="0"/>
              <a:buChar char="•"/>
            </a:pPr>
            <a:r>
              <a:rPr lang="en-US" sz="1200" dirty="0" smtClean="0">
                <a:latin typeface="Trebuchet MS" pitchFamily="34" charset="0"/>
              </a:rPr>
              <a:t> Builds a </a:t>
            </a:r>
            <a:r>
              <a:rPr lang="en-US" sz="1200" dirty="0" err="1" smtClean="0">
                <a:latin typeface="Trebuchet MS" pitchFamily="34" charset="0"/>
              </a:rPr>
              <a:t>WordPress</a:t>
            </a:r>
            <a:r>
              <a:rPr lang="en-US" sz="1200" dirty="0" smtClean="0">
                <a:latin typeface="Trebuchet MS" pitchFamily="34" charset="0"/>
              </a:rPr>
              <a:t> blog post based on new/updated list entries</a:t>
            </a:r>
          </a:p>
          <a:p>
            <a:pPr>
              <a:buFont typeface="Arial" charset="0"/>
              <a:buChar char="•"/>
            </a:pPr>
            <a:r>
              <a:rPr lang="en-US" sz="1200" dirty="0" smtClean="0">
                <a:latin typeface="Trebuchet MS" pitchFamily="34" charset="0"/>
              </a:rPr>
              <a:t> Sends the OCLC number to an OCLC Research server application to set the holdings</a:t>
            </a:r>
          </a:p>
          <a:p>
            <a:endParaRPr lang="en-US" sz="1200" dirty="0" smtClean="0">
              <a:latin typeface="Trebuchet MS"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latin typeface="Trebuchet MS"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latin typeface="+mn-lt"/>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Walk through the</a:t>
            </a:r>
            <a:r>
              <a:rPr lang="en-US" baseline="0" dirty="0" smtClean="0"/>
              <a:t> process of creating a list in WorldCat.org, and show you how to add items to it. I asked people who registered for this webinar to volunteer some real life items, but no one stepped forward, so I’m going to share my own sad story. Because I have so many friends and family who are bibliophiles, my 3 year old daughter has quite a collection of old and unusual children's books. One of her favorites is the book, Petunia, published in 1952. Sadly, our copy of Petunia has gone missing, and it was shortly after this character was looking at it, so while I don’t have any proof, I have my suspicions that it was stolen. This book is out of print, so I am very interested in recovery and our household is very committed to transparency around theft so I’m going to create a list in WorldCat.org, add Petunia to that list, then show you how you would add a WorldCat.org list to </a:t>
            </a:r>
            <a:r>
              <a:rPr lang="en-US" baseline="0" dirty="0" err="1" smtClean="0"/>
              <a:t>MissingMaterials</a:t>
            </a:r>
            <a:r>
              <a:rPr lang="en-US" baseline="0" dirty="0" smtClean="0"/>
              <a:t>. This is a simple process, absolutely free, and as you will see you do not need to be a WorldCat contributor in order to list an items as missing or stolen.</a:t>
            </a:r>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06" charset="-128"/>
                <a:cs typeface="ＭＳ Ｐゴシック" pitchFamily="-106" charset="-128"/>
              </a:rPr>
              <a:t>[Jen]</a:t>
            </a:r>
            <a:r>
              <a:rPr lang="en-US" sz="1200" kern="1200" baseline="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Maria Holden is chief of Archival Services at the New York State Archives, where she manages the State Archives repository of the permanent records of state government and coordinates technical assistance and funding to New York’s historical records community.  Since the insider theft at her institution, she has coordinated the Archives’ efforts to recover stolen collections and strengthen security systems.  On behalf of the New York State Historical Records Advisory Board, she is leading their NHPRC grant project "Lessons from a Theft: Bringing Security Tools and Knowledge to New York's Historical Records Community.”   She is current chair of the SAA Security Roundtable.</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kern="1200" dirty="0" smtClean="0">
                <a:solidFill>
                  <a:schemeClr val="tx1"/>
                </a:solidFill>
                <a:latin typeface="+mn-lt"/>
                <a:ea typeface="ＭＳ Ｐゴシック" pitchFamily="-106" charset="-128"/>
                <a:cs typeface="ＭＳ Ｐゴシック" pitchFamily="-106" charset="-128"/>
              </a:rPr>
              <a:t>Prudence </a:t>
            </a:r>
            <a:r>
              <a:rPr lang="en-US" sz="1200" kern="1200" dirty="0" err="1" smtClean="0">
                <a:solidFill>
                  <a:schemeClr val="tx1"/>
                </a:solidFill>
                <a:latin typeface="+mn-lt"/>
                <a:ea typeface="ＭＳ Ｐゴシック" pitchFamily="-106" charset="-128"/>
                <a:cs typeface="ＭＳ Ｐゴシック" pitchFamily="-106" charset="-128"/>
              </a:rPr>
              <a:t>Backman</a:t>
            </a:r>
            <a:r>
              <a:rPr lang="en-US" sz="1200" kern="1200" dirty="0" smtClean="0">
                <a:solidFill>
                  <a:schemeClr val="tx1"/>
                </a:solidFill>
                <a:latin typeface="+mn-lt"/>
                <a:ea typeface="ＭＳ Ｐゴシック" pitchFamily="-106" charset="-128"/>
                <a:cs typeface="ＭＳ Ｐゴシック" pitchFamily="-106" charset="-128"/>
              </a:rPr>
              <a:t> has worked for the New York State Archives since November 1992. She is responsible for managing and providing access to information about and digitized images from the holdings of the State Archives as well as to historical records held in historical records repositories statewide. This includes development of online finding aids, metadata for digitized images, catalog records, statewide online directory of historical record repositories, and other access tools; applying current and emerging archival standards to access for holdings in New York State and development of web-content to support research and access to records.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06" charset="-128"/>
                <a:cs typeface="ＭＳ Ｐゴシック" pitchFamily="-106" charset="-128"/>
              </a:rPr>
              <a:t>Brittany Turner began working with the NYS Archives in March 2010 on a grant-funded project entitled "Lessons from a Theft: Bringing Security Tools and Knowledge to New York's Historical Records Community." Prior to her work at the Archives, she served as a project manager, a chief-of-staff,</a:t>
            </a:r>
            <a:r>
              <a:rPr lang="en-US" sz="1200" kern="1200" baseline="0" dirty="0" smtClean="0">
                <a:solidFill>
                  <a:schemeClr val="tx1"/>
                </a:solidFill>
                <a:latin typeface="+mn-lt"/>
                <a:ea typeface="ＭＳ Ｐゴシック" pitchFamily="-106" charset="-128"/>
                <a:cs typeface="ＭＳ Ｐゴシック" pitchFamily="-106" charset="-128"/>
              </a:rPr>
              <a:t> and a project coordinator</a:t>
            </a:r>
            <a:r>
              <a:rPr lang="en-US" sz="1200" kern="1200" dirty="0" smtClean="0">
                <a:solidFill>
                  <a:schemeClr val="tx1"/>
                </a:solidFill>
                <a:latin typeface="+mn-lt"/>
                <a:ea typeface="ＭＳ Ｐゴシック" pitchFamily="-106" charset="-128"/>
                <a:cs typeface="ＭＳ Ｐゴシック" pitchFamily="-106" charset="-128"/>
              </a:rPr>
              <a:t>. She is also a freelance columnist with her local newspaper. Ms. Turner has recently been accepted to the MLIS Online Cohort at the University of Alabama.</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[Jen] – safety pins, dental floss and a ski pole</a:t>
            </a:r>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06" charset="-128"/>
                <a:cs typeface="ＭＳ Ｐゴシック" pitchFamily="-106" charset="-128"/>
              </a:rPr>
              <a:t>[Merrilee]</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kern="1200" dirty="0" smtClean="0">
                <a:solidFill>
                  <a:schemeClr val="tx1"/>
                </a:solidFill>
                <a:latin typeface="+mn-lt"/>
                <a:ea typeface="ＭＳ Ｐゴシック" pitchFamily="-106" charset="-128"/>
                <a:cs typeface="ＭＳ Ｐゴシック" pitchFamily="-106" charset="-128"/>
              </a:rPr>
              <a:t>Prioritizing</a:t>
            </a:r>
          </a:p>
          <a:p>
            <a:r>
              <a:rPr lang="en-US" sz="1200" kern="1200" dirty="0" smtClean="0">
                <a:solidFill>
                  <a:schemeClr val="tx1"/>
                </a:solidFill>
                <a:latin typeface="+mn-lt"/>
                <a:ea typeface="ＭＳ Ｐゴシック" pitchFamily="-106" charset="-128"/>
                <a:cs typeface="ＭＳ Ｐゴシック" pitchFamily="-106" charset="-128"/>
              </a:rPr>
              <a:t>Procedures and policy</a:t>
            </a:r>
          </a:p>
          <a:p>
            <a:r>
              <a:rPr lang="en-US" sz="1200" kern="1200" dirty="0" smtClean="0">
                <a:solidFill>
                  <a:schemeClr val="tx1"/>
                </a:solidFill>
                <a:latin typeface="+mn-lt"/>
                <a:ea typeface="ＭＳ Ｐゴシック" pitchFamily="-106" charset="-128"/>
                <a:cs typeface="ＭＳ Ｐゴシック" pitchFamily="-106" charset="-128"/>
              </a:rPr>
              <a:t>Critical Mass</a:t>
            </a:r>
          </a:p>
          <a:p>
            <a:r>
              <a:rPr lang="en-US" sz="1200" kern="1200" dirty="0" smtClean="0">
                <a:solidFill>
                  <a:schemeClr val="tx1"/>
                </a:solidFill>
                <a:latin typeface="+mn-lt"/>
                <a:ea typeface="ＭＳ Ｐゴシック" pitchFamily="-106" charset="-128"/>
                <a:cs typeface="ＭＳ Ｐゴシック" pitchFamily="-106" charset="-128"/>
              </a:rPr>
              <a:t>Existing tools and workflow</a:t>
            </a:r>
          </a:p>
          <a:p>
            <a:r>
              <a:rPr lang="en-US" sz="1200" kern="1200" dirty="0" smtClean="0">
                <a:solidFill>
                  <a:schemeClr val="tx1"/>
                </a:solidFill>
                <a:latin typeface="+mn-lt"/>
                <a:ea typeface="ＭＳ Ｐゴシック" pitchFamily="-106" charset="-128"/>
                <a:cs typeface="ＭＳ Ｐゴシック" pitchFamily="-106" charset="-128"/>
              </a:rPr>
              <a:t> </a:t>
            </a:r>
          </a:p>
          <a:p>
            <a:r>
              <a:rPr lang="en-US" sz="1200" kern="1200" dirty="0" smtClean="0">
                <a:solidFill>
                  <a:schemeClr val="tx1"/>
                </a:solidFill>
                <a:latin typeface="+mn-lt"/>
                <a:ea typeface="ＭＳ Ｐゴシック" pitchFamily="-106" charset="-128"/>
                <a:cs typeface="ＭＳ Ｐゴシック" pitchFamily="-106" charset="-128"/>
              </a:rPr>
              <a:t>Paper clips and duct tape – office supplies.</a:t>
            </a:r>
          </a:p>
          <a:p>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[Jen] My name is…. Merrilee….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06" charset="-128"/>
                <a:cs typeface="ＭＳ Ｐゴシック" pitchFamily="-106" charset="-128"/>
              </a:rPr>
              <a:t>In this webinar we will first hear from Katherine</a:t>
            </a:r>
            <a:r>
              <a:rPr lang="en-US" sz="1200" kern="1200" baseline="0" dirty="0" smtClean="0">
                <a:solidFill>
                  <a:schemeClr val="tx1"/>
                </a:solidFill>
                <a:latin typeface="+mn-lt"/>
                <a:ea typeface="ＭＳ Ｐゴシック" pitchFamily="-106" charset="-128"/>
                <a:cs typeface="ＭＳ Ｐゴシック" pitchFamily="-106" charset="-128"/>
              </a:rPr>
              <a:t> Kyes Leab and Richard Oram, long-time advocates for cultural institutions to deter theft, to stand up and tell the truth. Both have extensive and unfortunate experiences with theft of cultural materials. Kathy will tell us why transparency has always been important, and Rich will talk about why he approached OCLC Research to provide infrastructure for transparency.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106" charset="-128"/>
                <a:cs typeface="ＭＳ Ｐゴシック" pitchFamily="-106" charset="-128"/>
              </a:rPr>
              <a:t>After Rich, I will describe why OCLC Research and the RLG Partnership built the MissingMaterials infrastructure and what the constraints were. My brave colleague Merrilee will demonstrate the procedure, “tagging” a book that is missing from her family’s collection.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106" charset="-128"/>
                <a:cs typeface="ＭＳ Ｐゴシック" pitchFamily="-106" charset="-128"/>
              </a:rPr>
              <a:t>After Merrilee’s demonstration of her commitment, we have three special-guest participants from the New York State Archives: Maria Holden, Prudence Backman and Brittany Turner. In the wake of high-profile and devastating thefts, New York has funded a project to provide centralized infrastructure to list everything missing throughout the state. Talk about commitment to transparency. Maria, Prudence and Brittany will talk about decisions they must make before they can broadcast information about New York State’s thefts, whether on MissingMaterials.org or on their own database.</a:t>
            </a:r>
            <a:endParaRPr lang="en-US" sz="1200" kern="120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ＭＳ Ｐゴシック" pitchFamily="-106" charset="-128"/>
                <a:cs typeface="ＭＳ Ｐゴシック" pitchFamily="-106" charset="-128"/>
              </a:rPr>
              <a:t>Trying to get your stuff back can wreck your life. </a:t>
            </a:r>
            <a:r>
              <a:rPr lang="en-US" sz="1200" kern="1200" dirty="0" smtClean="0">
                <a:solidFill>
                  <a:schemeClr val="tx1"/>
                </a:solidFill>
                <a:latin typeface="+mn-lt"/>
                <a:ea typeface="ＭＳ Ｐゴシック" pitchFamily="-106" charset="-128"/>
                <a:cs typeface="ＭＳ Ｐゴシック" pitchFamily="-106" charset="-128"/>
              </a:rPr>
              <a:t>OCLC</a:t>
            </a:r>
            <a:r>
              <a:rPr lang="en-US" sz="1200" kern="1200" baseline="0" dirty="0" smtClean="0">
                <a:solidFill>
                  <a:schemeClr val="tx1"/>
                </a:solidFill>
                <a:latin typeface="+mn-lt"/>
                <a:ea typeface="ＭＳ Ｐゴシック" pitchFamily="-106" charset="-128"/>
                <a:cs typeface="ＭＳ Ｐゴシック" pitchFamily="-106" charset="-128"/>
              </a:rPr>
              <a:t> Research and the RLG Group together</a:t>
            </a:r>
            <a:r>
              <a:rPr lang="en-US" sz="1200" kern="1200" dirty="0" smtClean="0">
                <a:solidFill>
                  <a:schemeClr val="tx1"/>
                </a:solidFill>
                <a:latin typeface="+mn-lt"/>
                <a:ea typeface="ＭＳ Ｐゴシック" pitchFamily="-106" charset="-128"/>
                <a:cs typeface="ＭＳ Ｐゴシック" pitchFamily="-106" charset="-128"/>
              </a:rPr>
              <a:t> built</a:t>
            </a:r>
            <a:r>
              <a:rPr lang="en-US" sz="1200" kern="1200" baseline="0" dirty="0" smtClean="0">
                <a:solidFill>
                  <a:schemeClr val="tx1"/>
                </a:solidFill>
                <a:latin typeface="+mn-lt"/>
                <a:ea typeface="ＭＳ Ｐゴシック" pitchFamily="-106" charset="-128"/>
                <a:cs typeface="ＭＳ Ｐゴシック" pitchFamily="-106" charset="-128"/>
              </a:rPr>
              <a:t> MissingMaterials.org, a free method to notify the world of what you’re missing and that you want it back. MissingMaterials.org has many, many predecessors. Katherine Kyes Leab &lt;click&gt; built the first central register of stolen books in the 80s.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ＭＳ Ｐゴシック" pitchFamily="-106" charset="-128"/>
              <a:cs typeface="ＭＳ Ｐゴシック" pitchFamily="-106" charset="-128"/>
            </a:endParaRPr>
          </a:p>
          <a:p>
            <a:pPr lvl="0">
              <a:buFont typeface="Arial" pitchFamily="34" charset="0"/>
              <a:buChar char="•"/>
            </a:pPr>
            <a:r>
              <a:rPr lang="en-US" sz="1200" kern="1200" dirty="0" smtClean="0">
                <a:solidFill>
                  <a:schemeClr val="tx1"/>
                </a:solidFill>
                <a:latin typeface="+mn-lt"/>
                <a:ea typeface="ＭＳ Ｐゴシック" pitchFamily="-106" charset="-128"/>
                <a:cs typeface="ＭＳ Ｐゴシック" pitchFamily="-106" charset="-128"/>
              </a:rPr>
              <a:t>ABAA phone tree and pink slips, now </a:t>
            </a:r>
            <a:r>
              <a:rPr lang="en-US" sz="1200" u="sng" kern="1200" dirty="0" smtClean="0">
                <a:solidFill>
                  <a:schemeClr val="tx1"/>
                </a:solidFill>
                <a:latin typeface="+mn-lt"/>
                <a:ea typeface="ＭＳ Ｐゴシック" pitchFamily="-106" charset="-128"/>
                <a:cs typeface="ＭＳ Ｐゴシック" pitchFamily="-106" charset="-128"/>
                <a:hlinkClick r:id="rId3"/>
              </a:rPr>
              <a:t>central database/list</a:t>
            </a:r>
            <a:r>
              <a:rPr lang="en-US" sz="1200" kern="1200" dirty="0" smtClean="0">
                <a:solidFill>
                  <a:schemeClr val="tx1"/>
                </a:solidFill>
                <a:latin typeface="+mn-lt"/>
                <a:ea typeface="ＭＳ Ｐゴシック" pitchFamily="-106" charset="-128"/>
                <a:cs typeface="ＭＳ Ｐゴシック" pitchFamily="-106" charset="-128"/>
              </a:rPr>
              <a:t> (requires login for security pages)</a:t>
            </a:r>
          </a:p>
          <a:p>
            <a:pPr lvl="0">
              <a:buFont typeface="Arial" pitchFamily="34" charset="0"/>
              <a:buChar char="•"/>
            </a:pPr>
            <a:r>
              <a:rPr lang="en-US" sz="1200" kern="1200" dirty="0" smtClean="0">
                <a:solidFill>
                  <a:schemeClr val="tx1"/>
                </a:solidFill>
                <a:latin typeface="+mn-lt"/>
                <a:ea typeface="ＭＳ Ｐゴシック" pitchFamily="-106" charset="-128"/>
                <a:cs typeface="ＭＳ Ｐゴシック" pitchFamily="-106" charset="-128"/>
              </a:rPr>
              <a:t>LSO phone tree and then email list (contact Susan sallen@getty.edu)</a:t>
            </a:r>
          </a:p>
          <a:p>
            <a:pPr lvl="0">
              <a:buFont typeface="Arial" pitchFamily="34" charset="0"/>
              <a:buChar char="•"/>
            </a:pPr>
            <a:r>
              <a:rPr lang="en-US" sz="1200" kern="1200" dirty="0" smtClean="0">
                <a:solidFill>
                  <a:schemeClr val="tx1"/>
                </a:solidFill>
                <a:latin typeface="+mn-lt"/>
                <a:ea typeface="ＭＳ Ｐゴシック" pitchFamily="-106" charset="-128"/>
                <a:cs typeface="ＭＳ Ｐゴシック" pitchFamily="-106" charset="-128"/>
              </a:rPr>
              <a:t>RBMS Security Committee </a:t>
            </a:r>
            <a:r>
              <a:rPr lang="en-US" sz="1200" u="sng" kern="1200" dirty="0" smtClean="0">
                <a:solidFill>
                  <a:schemeClr val="tx1"/>
                </a:solidFill>
                <a:latin typeface="+mn-lt"/>
                <a:ea typeface="ＭＳ Ｐゴシック" pitchFamily="-106" charset="-128"/>
                <a:cs typeface="ＭＳ Ｐゴシック" pitchFamily="-106" charset="-128"/>
                <a:hlinkClick r:id="rId4"/>
              </a:rPr>
              <a:t>incidents of theft</a:t>
            </a:r>
            <a:endParaRPr lang="en-US" sz="1200" kern="1200" dirty="0" smtClean="0">
              <a:solidFill>
                <a:schemeClr val="tx1"/>
              </a:solidFill>
              <a:latin typeface="+mn-lt"/>
              <a:ea typeface="ＭＳ Ｐゴシック" pitchFamily="-106" charset="-128"/>
              <a:cs typeface="ＭＳ Ｐゴシック" pitchFamily="-106" charset="-128"/>
            </a:endParaRPr>
          </a:p>
          <a:p>
            <a:pPr lvl="0">
              <a:buFont typeface="Arial" pitchFamily="34" charset="0"/>
              <a:buChar char="•"/>
            </a:pPr>
            <a:r>
              <a:rPr lang="en-US" sz="1200" kern="1200" dirty="0" smtClean="0">
                <a:solidFill>
                  <a:schemeClr val="tx1"/>
                </a:solidFill>
                <a:latin typeface="+mn-lt"/>
                <a:ea typeface="ＭＳ Ｐゴシック" pitchFamily="-106" charset="-128"/>
                <a:cs typeface="ＭＳ Ｐゴシック" pitchFamily="-106" charset="-128"/>
              </a:rPr>
              <a:t>messages on </a:t>
            </a:r>
            <a:r>
              <a:rPr lang="en-US" sz="1200" u="sng" kern="1200" dirty="0" smtClean="0">
                <a:solidFill>
                  <a:schemeClr val="tx1"/>
                </a:solidFill>
                <a:latin typeface="+mn-lt"/>
                <a:ea typeface="ＭＳ Ｐゴシック" pitchFamily="-106" charset="-128"/>
                <a:cs typeface="ＭＳ Ｐゴシック" pitchFamily="-106" charset="-128"/>
                <a:hlinkClick r:id="rId5"/>
              </a:rPr>
              <a:t>Ex-Libris</a:t>
            </a:r>
            <a:r>
              <a:rPr lang="en-US" sz="1200" kern="1200" dirty="0" smtClean="0">
                <a:solidFill>
                  <a:schemeClr val="tx1"/>
                </a:solidFill>
                <a:latin typeface="+mn-lt"/>
                <a:ea typeface="ＭＳ Ｐゴシック" pitchFamily="-106" charset="-128"/>
                <a:cs typeface="ＭＳ Ｐゴシック" pitchFamily="-106" charset="-128"/>
              </a:rPr>
              <a:t> and </a:t>
            </a:r>
            <a:r>
              <a:rPr lang="en-US" sz="1200" u="sng" kern="1200" dirty="0" smtClean="0">
                <a:solidFill>
                  <a:schemeClr val="tx1"/>
                </a:solidFill>
                <a:latin typeface="+mn-lt"/>
                <a:ea typeface="ＭＳ Ｐゴシック" pitchFamily="-106" charset="-128"/>
                <a:cs typeface="ＭＳ Ｐゴシック" pitchFamily="-106" charset="-128"/>
                <a:hlinkClick r:id="rId6"/>
              </a:rPr>
              <a:t>Archives</a:t>
            </a:r>
            <a:r>
              <a:rPr lang="en-US" sz="1200" kern="1200" dirty="0" smtClean="0">
                <a:solidFill>
                  <a:schemeClr val="tx1"/>
                </a:solidFill>
                <a:latin typeface="+mn-lt"/>
                <a:ea typeface="ＭＳ Ｐゴシック" pitchFamily="-106" charset="-128"/>
                <a:cs typeface="ＭＳ Ｐゴシック" pitchFamily="-106" charset="-128"/>
              </a:rPr>
              <a:t> lists</a:t>
            </a:r>
          </a:p>
          <a:p>
            <a:pPr lvl="0">
              <a:buFont typeface="Arial" pitchFamily="34" charset="0"/>
              <a:buChar char="•"/>
            </a:pPr>
            <a:r>
              <a:rPr lang="en-US" sz="1200" kern="1200" dirty="0" smtClean="0">
                <a:solidFill>
                  <a:schemeClr val="tx1"/>
                </a:solidFill>
                <a:latin typeface="+mn-lt"/>
                <a:ea typeface="ＭＳ Ｐゴシック" pitchFamily="-106" charset="-128"/>
                <a:cs typeface="ＭＳ Ｐゴシック" pitchFamily="-106" charset="-128"/>
              </a:rPr>
              <a:t>Blumberg incunables listed in the ISTC</a:t>
            </a:r>
          </a:p>
          <a:p>
            <a:pPr lvl="0">
              <a:buFont typeface="Arial" pitchFamily="34" charset="0"/>
              <a:buChar char="•"/>
            </a:pPr>
            <a:r>
              <a:rPr lang="en-US" sz="1200" kern="1200" dirty="0" smtClean="0">
                <a:solidFill>
                  <a:schemeClr val="tx1"/>
                </a:solidFill>
                <a:latin typeface="+mn-lt"/>
                <a:ea typeface="ＭＳ Ｐゴシック" pitchFamily="-106" charset="-128"/>
                <a:cs typeface="ＭＳ Ｐゴシック" pitchFamily="-106" charset="-128"/>
              </a:rPr>
              <a:t>BAMBAM, ARTLOSS Register, etc.</a:t>
            </a:r>
          </a:p>
          <a:p>
            <a:pPr lvl="0">
              <a:buFont typeface="Arial" pitchFamily="34" charset="0"/>
              <a:buChar char="•"/>
            </a:pPr>
            <a:r>
              <a:rPr lang="en-US" sz="1200" kern="1200" dirty="0" smtClean="0">
                <a:solidFill>
                  <a:schemeClr val="tx1"/>
                </a:solidFill>
                <a:latin typeface="+mn-lt"/>
                <a:ea typeface="ＭＳ Ｐゴシック" pitchFamily="-106" charset="-128"/>
                <a:cs typeface="ＭＳ Ｐゴシック" pitchFamily="-106" charset="-128"/>
              </a:rPr>
              <a:t>recent </a:t>
            </a:r>
            <a:r>
              <a:rPr lang="en-US" sz="1200" u="sng" kern="1200" dirty="0" smtClean="0">
                <a:solidFill>
                  <a:schemeClr val="tx1"/>
                </a:solidFill>
                <a:latin typeface="+mn-lt"/>
                <a:ea typeface="ＭＳ Ｐゴシック" pitchFamily="-106" charset="-128"/>
                <a:cs typeface="ＭＳ Ｐゴシック" pitchFamily="-106" charset="-128"/>
                <a:hlinkClick r:id="rId7"/>
              </a:rPr>
              <a:t>Missing and Stolen Map Database</a:t>
            </a:r>
            <a:endParaRPr lang="en-US" sz="1200" kern="1200" dirty="0" smtClean="0">
              <a:solidFill>
                <a:schemeClr val="tx1"/>
              </a:solidFill>
              <a:latin typeface="+mn-lt"/>
              <a:ea typeface="ＭＳ Ｐゴシック" pitchFamily="-106" charset="-128"/>
              <a:cs typeface="ＭＳ Ｐゴシック" pitchFamily="-106"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[Jen]</a:t>
            </a:r>
          </a:p>
          <a:p>
            <a:r>
              <a:rPr lang="en-US" dirty="0" smtClean="0"/>
              <a:t>KKL has</a:t>
            </a:r>
            <a:r>
              <a:rPr lang="en-US" baseline="0" dirty="0" smtClean="0"/>
              <a:t> been the</a:t>
            </a:r>
            <a:r>
              <a:rPr lang="en-US" dirty="0" smtClean="0"/>
              <a:t> editor (and fearless leader) of </a:t>
            </a:r>
            <a:r>
              <a:rPr lang="en-US" i="1" dirty="0" smtClean="0"/>
              <a:t>American Book Prices Current</a:t>
            </a:r>
            <a:r>
              <a:rPr lang="en-US" i="0" baseline="0" dirty="0" smtClean="0"/>
              <a:t> since 1972. </a:t>
            </a:r>
            <a:r>
              <a:rPr lang="en-US" dirty="0" smtClean="0"/>
              <a:t>American Book Prices Current is an annual record of books, manuscripts, autographs, maps and broadsides sold at auction. Kathy was also the mother of BAMBAM (</a:t>
            </a:r>
            <a:r>
              <a:rPr lang="en-US" dirty="0" err="1" smtClean="0"/>
              <a:t>Bookline</a:t>
            </a:r>
            <a:r>
              <a:rPr lang="en-US" dirty="0" smtClean="0"/>
              <a:t> Alert: Missing Books and Manuscripts),</a:t>
            </a:r>
            <a:r>
              <a:rPr lang="en-US" baseline="0" dirty="0" smtClean="0"/>
              <a:t> which she ran for 13 years. </a:t>
            </a:r>
            <a:r>
              <a:rPr lang="en-US" dirty="0" smtClean="0"/>
              <a:t>She has also</a:t>
            </a:r>
            <a:r>
              <a:rPr lang="en-US" baseline="0" dirty="0" smtClean="0"/>
              <a:t> </a:t>
            </a:r>
            <a:r>
              <a:rPr lang="en-US" dirty="0" smtClean="0"/>
              <a:t>written</a:t>
            </a:r>
            <a:r>
              <a:rPr lang="en-US" baseline="0" dirty="0" smtClean="0"/>
              <a:t> about</a:t>
            </a:r>
            <a:r>
              <a:rPr lang="en-US" dirty="0" smtClean="0"/>
              <a:t> about books and auctions for trade and scholarly journals as well as for such commercial publications as </a:t>
            </a:r>
            <a:r>
              <a:rPr lang="en-US" i="1" dirty="0" smtClean="0"/>
              <a:t>The Wall Street Journal, Town and Country, </a:t>
            </a:r>
            <a:r>
              <a:rPr lang="en-US" dirty="0" smtClean="0"/>
              <a:t>the </a:t>
            </a:r>
            <a:r>
              <a:rPr lang="en-US" i="1" dirty="0" smtClean="0"/>
              <a:t>Times Literary Supplement</a:t>
            </a:r>
            <a:r>
              <a:rPr lang="en-US" dirty="0" smtClean="0"/>
              <a:t>, and </a:t>
            </a:r>
            <a:r>
              <a:rPr lang="en-US" i="1" dirty="0" smtClean="0"/>
              <a:t>The New York Times Book Review</a:t>
            </a:r>
            <a:r>
              <a:rPr lang="en-US" dirty="0" smtClean="0"/>
              <a:t>.  She</a:t>
            </a:r>
            <a:r>
              <a:rPr lang="en-US" baseline="0" dirty="0" smtClean="0"/>
              <a:t> delivered numerous</a:t>
            </a:r>
            <a:r>
              <a:rPr lang="en-US" dirty="0" smtClean="0"/>
              <a:t> lectures</a:t>
            </a:r>
            <a:r>
              <a:rPr lang="en-US" baseline="0" dirty="0" smtClean="0"/>
              <a:t> </a:t>
            </a:r>
            <a:r>
              <a:rPr lang="en-US" dirty="0" smtClean="0"/>
              <a:t>about books and manuscripts and served as an expert witness in legal</a:t>
            </a:r>
            <a:r>
              <a:rPr lang="en-US" baseline="0" dirty="0" smtClean="0"/>
              <a:t> cases. </a:t>
            </a:r>
            <a:r>
              <a:rPr lang="en-US" dirty="0" smtClean="0"/>
              <a:t>Served as head of the Publications Committee and Vice President of the Bibliographical Society of America.  Along with her husband Daniel, she established the RBMS exhibition catalogue awards, known as the Leab awards.</a:t>
            </a:r>
          </a:p>
          <a:p>
            <a:r>
              <a:rPr lang="en-US" dirty="0" smtClean="0"/>
              <a:t>(A self-described computer junkie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[Merrilee]</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106" charset="-128"/>
                <a:cs typeface="ＭＳ Ｐゴシック" pitchFamily="-106" charset="-128"/>
              </a:rPr>
              <a:t>Richard W. </a:t>
            </a:r>
            <a:r>
              <a:rPr lang="en-US" sz="1200" kern="1200" dirty="0" err="1" smtClean="0">
                <a:solidFill>
                  <a:schemeClr val="tx1"/>
                </a:solidFill>
                <a:latin typeface="+mn-lt"/>
                <a:ea typeface="ＭＳ Ｐゴシック" pitchFamily="-106" charset="-128"/>
                <a:cs typeface="ＭＳ Ｐゴシック" pitchFamily="-106" charset="-128"/>
              </a:rPr>
              <a:t>Oram</a:t>
            </a:r>
            <a:r>
              <a:rPr lang="en-US" sz="1200" kern="1200" dirty="0" smtClean="0">
                <a:solidFill>
                  <a:schemeClr val="tx1"/>
                </a:solidFill>
                <a:latin typeface="+mn-lt"/>
                <a:ea typeface="ＭＳ Ｐゴシック" pitchFamily="-106" charset="-128"/>
                <a:cs typeface="ＭＳ Ｐゴシック" pitchFamily="-106" charset="-128"/>
              </a:rPr>
              <a:t> has been at the Ransom Center since 1991. He holds a doctorate in English from Cornell University and a Master of Library and Information Science degree from The University of Texas at Austin. </a:t>
            </a:r>
            <a:r>
              <a:rPr lang="en-US" sz="1200" kern="1200" dirty="0" err="1" smtClean="0">
                <a:solidFill>
                  <a:schemeClr val="tx1"/>
                </a:solidFill>
                <a:latin typeface="+mn-lt"/>
                <a:ea typeface="ＭＳ Ｐゴシック" pitchFamily="-106" charset="-128"/>
                <a:cs typeface="ＭＳ Ｐゴシック" pitchFamily="-106" charset="-128"/>
              </a:rPr>
              <a:t>Oram</a:t>
            </a:r>
            <a:r>
              <a:rPr lang="en-US" sz="1200" kern="1200" dirty="0" smtClean="0">
                <a:solidFill>
                  <a:schemeClr val="tx1"/>
                </a:solidFill>
                <a:latin typeface="+mn-lt"/>
                <a:ea typeface="ＭＳ Ｐゴシック" pitchFamily="-106" charset="-128"/>
                <a:cs typeface="ＭＳ Ｐゴシック" pitchFamily="-106" charset="-128"/>
              </a:rPr>
              <a:t> has written over 25 articles related to library history and nineteenth- and twentieth-century British literature. Previously, he was special collections librarian at Washington &amp; Lee University, Director of the </a:t>
            </a:r>
            <a:r>
              <a:rPr lang="en-US" sz="1200" kern="1200" dirty="0" err="1" smtClean="0">
                <a:solidFill>
                  <a:schemeClr val="tx1"/>
                </a:solidFill>
                <a:latin typeface="+mn-lt"/>
                <a:ea typeface="ＭＳ Ｐゴシック" pitchFamily="-106" charset="-128"/>
                <a:cs typeface="ＭＳ Ｐゴシック" pitchFamily="-106" charset="-128"/>
              </a:rPr>
              <a:t>Canaday</a:t>
            </a:r>
            <a:r>
              <a:rPr lang="en-US" sz="1200" kern="1200" dirty="0" smtClean="0">
                <a:solidFill>
                  <a:schemeClr val="tx1"/>
                </a:solidFill>
                <a:latin typeface="+mn-lt"/>
                <a:ea typeface="ＭＳ Ｐゴシック" pitchFamily="-106" charset="-128"/>
                <a:cs typeface="ＭＳ Ｐゴシック" pitchFamily="-106" charset="-128"/>
              </a:rPr>
              <a:t> Center for Special Collections at the University of Toledo, and worked in the Ransom Center's manuscripts department from 1979 to 1981. He has held several positions in the Rare Books and Manuscripts Section of the American Library Association, serving as Chair, 1998 to 1999.</a:t>
            </a:r>
          </a:p>
          <a:p>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 </a:t>
            </a:r>
          </a:p>
          <a:p>
            <a:endParaRPr lang="en-US" dirty="0" smtClean="0"/>
          </a:p>
          <a:p>
            <a:pPr>
              <a:buFont typeface="Arial" pitchFamily="34" charset="0"/>
              <a:buChar char="•"/>
            </a:pPr>
            <a:r>
              <a:rPr lang="en-US" baseline="0" dirty="0" smtClean="0"/>
              <a:t> commitment – emerging and renewed commitment to a v</a:t>
            </a:r>
            <a:r>
              <a:rPr lang="en-US" dirty="0" smtClean="0"/>
              <a:t>ision…</a:t>
            </a:r>
            <a:r>
              <a:rPr lang="en-US" baseline="0" dirty="0" smtClean="0"/>
              <a:t> of broadcasting information about missing materials globally, creating transparency to </a:t>
            </a:r>
            <a:r>
              <a:rPr lang="en-US" i="0" baseline="0" dirty="0" smtClean="0"/>
              <a:t>the community and to the public.</a:t>
            </a:r>
          </a:p>
          <a:p>
            <a:pPr marL="0" marR="0" indent="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audience - information discoverable by law enforcement, booksellers and auction houses, Joe-public – not just archivists and librarians. (</a:t>
            </a:r>
            <a:r>
              <a:rPr lang="en-US" baseline="0" dirty="0" err="1" smtClean="0"/>
              <a:t>FirstSearch</a:t>
            </a:r>
            <a:r>
              <a:rPr lang="en-US" baseline="0" dirty="0" smtClean="0"/>
              <a:t> surprise)</a:t>
            </a:r>
          </a:p>
          <a:p>
            <a:pPr marL="0" marR="0" indent="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policies and workflow - i</a:t>
            </a:r>
            <a:r>
              <a:rPr lang="en-US" dirty="0" smtClean="0"/>
              <a:t>nput</a:t>
            </a:r>
            <a:r>
              <a:rPr lang="en-US" baseline="0" dirty="0" smtClean="0"/>
              <a:t> from the working group </a:t>
            </a:r>
          </a:p>
          <a:p>
            <a:pPr marL="0" marR="0" indent="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infrastructure - WorldCat is the world’s bibliographic database, but the web is where the world searches for information</a:t>
            </a:r>
          </a:p>
          <a:p>
            <a:pPr marL="0" marR="0" indent="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(sensitivity to commitment of resources in the TETs)</a:t>
            </a:r>
          </a:p>
          <a:p>
            <a:pPr marL="0" marR="0" indent="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a:buFont typeface="Arial" pitchFamily="34" charset="0"/>
              <a:buChar char="•"/>
            </a:pPr>
            <a:endParaRPr lang="en-US" i="1"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a:xfrm>
            <a:off x="1766888" y="733425"/>
            <a:ext cx="3486150" cy="2614613"/>
          </a:xfrm>
          <a:ln/>
        </p:spPr>
      </p:sp>
      <p:sp>
        <p:nvSpPr>
          <p:cNvPr id="171011" name="Rectangle 3"/>
          <p:cNvSpPr>
            <a:spLocks noGrp="1"/>
          </p:cNvSpPr>
          <p:nvPr>
            <p:ph type="body" idx="1"/>
          </p:nvPr>
        </p:nvSpPr>
        <p:spPr>
          <a:xfrm>
            <a:off x="701675" y="3636963"/>
            <a:ext cx="5616575" cy="4970462"/>
          </a:xfrm>
        </p:spPr>
        <p:txBody>
          <a:bodyPr/>
          <a:lstStyle/>
          <a:p>
            <a:pPr marL="342900" indent="-342900" defTabSz="914400" eaLnBrk="1" hangingPunct="1">
              <a:defRPr/>
            </a:pPr>
            <a:endParaRPr lang="en-US" dirty="0" smtClean="0"/>
          </a:p>
          <a:p>
            <a:pPr marL="342900" indent="-342900" defTabSz="914400" eaLnBrk="1" hangingPunct="1">
              <a:defRPr/>
            </a:pPr>
            <a:r>
              <a:rPr lang="en-US" dirty="0" smtClean="0"/>
              <a:t>PROOF OF CONCEPT</a:t>
            </a:r>
          </a:p>
          <a:p>
            <a:pPr marL="342900" indent="-342900" defTabSz="914400" eaLnBrk="1" hangingPunct="1">
              <a:buFontTx/>
              <a:buChar char="-"/>
              <a:defRPr/>
            </a:pPr>
            <a:r>
              <a:rPr lang="en-US" dirty="0" smtClean="0"/>
              <a:t>Transparency</a:t>
            </a:r>
          </a:p>
          <a:p>
            <a:pPr eaLnBrk="1" hangingPunct="1">
              <a:lnSpc>
                <a:spcPct val="90000"/>
              </a:lnSpc>
              <a:defRPr/>
            </a:pPr>
            <a:endParaRPr lang="en-US" dirty="0" smtClean="0">
              <a:solidFill>
                <a:schemeClr val="hlink"/>
              </a:solidFill>
              <a:latin typeface="Verdana" pitchFamily="34" charset="0"/>
            </a:endParaRPr>
          </a:p>
          <a:p>
            <a:pPr eaLnBrk="1" hangingPunct="1">
              <a:lnSpc>
                <a:spcPct val="90000"/>
              </a:lnSpc>
              <a:defRPr/>
            </a:pPr>
            <a:r>
              <a:rPr lang="en-US" dirty="0" smtClean="0">
                <a:solidFill>
                  <a:schemeClr val="hlink"/>
                </a:solidFill>
                <a:latin typeface="Verdana" pitchFamily="34" charset="0"/>
              </a:rPr>
              <a:t>*Missing Materials High Level Plan*</a:t>
            </a:r>
          </a:p>
          <a:p>
            <a:pPr eaLnBrk="1" hangingPunct="1">
              <a:lnSpc>
                <a:spcPct val="90000"/>
              </a:lnSpc>
              <a:defRPr/>
            </a:pPr>
            <a:endParaRPr lang="en-US" dirty="0" smtClean="0">
              <a:solidFill>
                <a:schemeClr val="hlink"/>
              </a:solidFill>
              <a:latin typeface="Verdana" pitchFamily="34" charset="0"/>
            </a:endParaRPr>
          </a:p>
          <a:p>
            <a:pPr eaLnBrk="1" hangingPunct="1">
              <a:lnSpc>
                <a:spcPct val="90000"/>
              </a:lnSpc>
              <a:defRPr/>
            </a:pPr>
            <a:r>
              <a:rPr lang="en-US" dirty="0" smtClean="0">
                <a:solidFill>
                  <a:schemeClr val="hlink"/>
                </a:solidFill>
                <a:latin typeface="Verdana" pitchFamily="34" charset="0"/>
              </a:rPr>
              <a:t>Experiment to create a systematic solution</a:t>
            </a:r>
          </a:p>
          <a:p>
            <a:pPr eaLnBrk="1" hangingPunct="1">
              <a:lnSpc>
                <a:spcPct val="90000"/>
              </a:lnSpc>
              <a:defRPr/>
            </a:pPr>
            <a:endParaRPr lang="en-US" dirty="0" smtClean="0">
              <a:solidFill>
                <a:schemeClr val="hlink"/>
              </a:solidFill>
              <a:latin typeface="Verdana" pitchFamily="34" charset="0"/>
            </a:endParaRPr>
          </a:p>
          <a:p>
            <a:pPr eaLnBrk="1" hangingPunct="1">
              <a:lnSpc>
                <a:spcPct val="90000"/>
              </a:lnSpc>
              <a:defRPr/>
            </a:pPr>
            <a:r>
              <a:rPr lang="en-US" dirty="0" smtClean="0">
                <a:solidFill>
                  <a:schemeClr val="hlink"/>
                </a:solidFill>
                <a:latin typeface="Verdana" pitchFamily="34" charset="0"/>
              </a:rPr>
              <a:t>Embed disclosure of missing materials in the ‘</a:t>
            </a:r>
            <a:r>
              <a:rPr lang="en-US" dirty="0" err="1" smtClean="0">
                <a:solidFill>
                  <a:schemeClr val="hlink"/>
                </a:solidFill>
                <a:latin typeface="Verdana" pitchFamily="34" charset="0"/>
              </a:rPr>
              <a:t>networkflow</a:t>
            </a:r>
            <a:r>
              <a:rPr lang="en-US" dirty="0" smtClean="0">
                <a:solidFill>
                  <a:schemeClr val="hlink"/>
                </a:solidFill>
                <a:latin typeface="Verdana" pitchFamily="34" charset="0"/>
              </a:rPr>
              <a:t>’</a:t>
            </a:r>
          </a:p>
          <a:p>
            <a:pPr eaLnBrk="1" hangingPunct="1">
              <a:lnSpc>
                <a:spcPct val="90000"/>
              </a:lnSpc>
              <a:defRPr/>
            </a:pPr>
            <a:endParaRPr lang="en-US" dirty="0" smtClean="0">
              <a:solidFill>
                <a:schemeClr val="hlink"/>
              </a:solidFill>
              <a:latin typeface="Verdana" pitchFamily="34" charset="0"/>
            </a:endParaRPr>
          </a:p>
          <a:p>
            <a:pPr eaLnBrk="1" hangingPunct="1">
              <a:lnSpc>
                <a:spcPct val="90000"/>
              </a:lnSpc>
              <a:defRPr/>
            </a:pPr>
            <a:r>
              <a:rPr lang="en-US" dirty="0" smtClean="0">
                <a:solidFill>
                  <a:schemeClr val="hlink"/>
                </a:solidFill>
                <a:latin typeface="Verdana" pitchFamily="34" charset="0"/>
              </a:rPr>
              <a:t>Significantly enhance the disclosure and discovery of missing and stolen valuable cultural materials</a:t>
            </a:r>
          </a:p>
          <a:p>
            <a:pPr eaLnBrk="1" hangingPunct="1">
              <a:lnSpc>
                <a:spcPct val="90000"/>
              </a:lnSpc>
              <a:defRPr/>
            </a:pPr>
            <a:endParaRPr lang="en-US" dirty="0" smtClean="0">
              <a:solidFill>
                <a:schemeClr val="hlink"/>
              </a:solidFill>
              <a:latin typeface="Verdana" pitchFamily="34" charset="0"/>
            </a:endParaRPr>
          </a:p>
          <a:p>
            <a:pPr eaLnBrk="1" hangingPunct="1">
              <a:lnSpc>
                <a:spcPct val="90000"/>
              </a:lnSpc>
              <a:defRPr/>
            </a:pPr>
            <a:r>
              <a:rPr lang="en-US" u="sng" dirty="0" smtClean="0">
                <a:solidFill>
                  <a:schemeClr val="hlink"/>
                </a:solidFill>
                <a:latin typeface="Verdana" pitchFamily="34" charset="0"/>
              </a:rPr>
              <a:t>Constraints:</a:t>
            </a:r>
            <a:r>
              <a:rPr lang="en-US" dirty="0" smtClean="0">
                <a:solidFill>
                  <a:schemeClr val="hlink"/>
                </a:solidFill>
                <a:latin typeface="Verdana" pitchFamily="34" charset="0"/>
              </a:rPr>
              <a:t> very little access to development resources</a:t>
            </a:r>
          </a:p>
          <a:p>
            <a:pPr eaLnBrk="1" hangingPunct="1">
              <a:lnSpc>
                <a:spcPct val="90000"/>
              </a:lnSpc>
              <a:defRPr/>
            </a:pPr>
            <a:r>
              <a:rPr lang="en-US" u="sng" dirty="0" smtClean="0">
                <a:solidFill>
                  <a:schemeClr val="hlink"/>
                </a:solidFill>
                <a:latin typeface="Verdana" pitchFamily="34" charset="0"/>
              </a:rPr>
              <a:t>Features:</a:t>
            </a:r>
            <a:r>
              <a:rPr lang="en-US" dirty="0" smtClean="0">
                <a:solidFill>
                  <a:schemeClr val="hlink"/>
                </a:solidFill>
                <a:latin typeface="Verdana" pitchFamily="34" charset="0"/>
              </a:rPr>
              <a:t> provide a single environment</a:t>
            </a:r>
          </a:p>
          <a:p>
            <a:pPr eaLnBrk="1" hangingPunct="1">
              <a:lnSpc>
                <a:spcPct val="90000"/>
              </a:lnSpc>
              <a:defRPr/>
            </a:pPr>
            <a:endParaRPr lang="en-US" dirty="0" smtClean="0">
              <a:solidFill>
                <a:schemeClr val="hlink"/>
              </a:solidFill>
              <a:latin typeface="Verdana" pitchFamily="34" charset="0"/>
            </a:endParaRPr>
          </a:p>
          <a:p>
            <a:pPr eaLnBrk="1" hangingPunct="1">
              <a:lnSpc>
                <a:spcPct val="90000"/>
              </a:lnSpc>
              <a:defRPr/>
            </a:pPr>
            <a:r>
              <a:rPr lang="en-US" dirty="0" smtClean="0">
                <a:solidFill>
                  <a:schemeClr val="hlink"/>
                </a:solidFill>
                <a:latin typeface="Verdana" pitchFamily="34" charset="0"/>
              </a:rPr>
              <a:t>[Read my lips - “No new</a:t>
            </a:r>
            <a:r>
              <a:rPr lang="en-US" baseline="0" dirty="0" smtClean="0">
                <a:solidFill>
                  <a:schemeClr val="hlink"/>
                </a:solidFill>
                <a:latin typeface="Verdana" pitchFamily="34" charset="0"/>
              </a:rPr>
              <a:t> </a:t>
            </a:r>
            <a:r>
              <a:rPr lang="en-US" dirty="0" smtClean="0">
                <a:solidFill>
                  <a:schemeClr val="hlink"/>
                </a:solidFill>
                <a:latin typeface="Verdana" pitchFamily="34" charset="0"/>
              </a:rPr>
              <a:t>workflow”]</a:t>
            </a:r>
          </a:p>
          <a:p>
            <a:pPr marL="342900" indent="-342900" defTabSz="914400" eaLnBrk="1" hangingPunct="1">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r>
              <a:rPr lang="en-US" dirty="0" smtClean="0">
                <a:ea typeface="ＭＳ Ｐゴシック" pitchFamily="34" charset="-128"/>
              </a:rPr>
              <a:t>[Jen]</a:t>
            </a: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 Start with a WorldCat.org</a:t>
            </a:r>
            <a:r>
              <a:rPr lang="en-US" baseline="0" dirty="0" smtClean="0">
                <a:ea typeface="ＭＳ Ｐゴシック" pitchFamily="34" charset="-128"/>
              </a:rPr>
              <a:t> record</a:t>
            </a:r>
          </a:p>
          <a:p>
            <a:pPr eaLnBrk="1" hangingPunct="1">
              <a:buFontTx/>
              <a:buChar char="-"/>
            </a:pPr>
            <a:r>
              <a:rPr lang="en-US" baseline="0" dirty="0" smtClean="0">
                <a:ea typeface="ＭＳ Ｐゴシック" pitchFamily="34" charset="-128"/>
              </a:rPr>
              <a:t> Tag your missing material (use the free “list” function in WorldCat.org)</a:t>
            </a:r>
          </a:p>
          <a:p>
            <a:pPr eaLnBrk="1" hangingPunct="1">
              <a:buFontTx/>
              <a:buChar char="-"/>
            </a:pPr>
            <a:r>
              <a:rPr lang="en-US" baseline="0" dirty="0" smtClean="0">
                <a:ea typeface="ＭＳ Ｐゴシック" pitchFamily="34" charset="-128"/>
              </a:rPr>
              <a:t> The tagged item posts </a:t>
            </a:r>
            <a:r>
              <a:rPr lang="en-US" i="1" baseline="0" dirty="0" smtClean="0">
                <a:ea typeface="ＭＳ Ｐゴシック" pitchFamily="34" charset="-128"/>
              </a:rPr>
              <a:t>automatically</a:t>
            </a:r>
            <a:r>
              <a:rPr lang="en-US" baseline="0" dirty="0" smtClean="0">
                <a:ea typeface="ＭＳ Ｐゴシック" pitchFamily="34" charset="-128"/>
              </a:rPr>
              <a:t> to the MissingMaterials.org blog and is embedded in OCLC’s catalog</a:t>
            </a:r>
          </a:p>
          <a:p>
            <a:pPr eaLnBrk="1" hangingPunct="1">
              <a:buFontTx/>
              <a:buChar char="-"/>
            </a:pPr>
            <a:r>
              <a:rPr lang="en-US" baseline="0" dirty="0" smtClean="0">
                <a:ea typeface="ＭＳ Ｐゴシック" pitchFamily="34" charset="-128"/>
              </a:rPr>
              <a:t> Broadcast to the world -</a:t>
            </a:r>
          </a:p>
          <a:p>
            <a:pPr eaLnBrk="1" hangingPunct="1">
              <a:buFontTx/>
              <a:buChar char="-"/>
            </a:pPr>
            <a:endParaRPr lang="en-US" baseline="0" dirty="0" smtClean="0">
              <a:ea typeface="ＭＳ Ｐゴシック" pitchFamily="34" charset="-128"/>
            </a:endParaRPr>
          </a:p>
          <a:p>
            <a:pPr eaLnBrk="1" hangingPunct="1">
              <a:buFontTx/>
              <a:buChar char="-"/>
            </a:pPr>
            <a:endParaRPr lang="en-US" dirty="0" smtClean="0">
              <a:ea typeface="ＭＳ Ｐゴシック" pitchFamily="34" charset="-128"/>
            </a:endParaRPr>
          </a:p>
        </p:txBody>
      </p:sp>
      <p:sp>
        <p:nvSpPr>
          <p:cNvPr id="15364" name="Slide Number Placeholder 3"/>
          <p:cNvSpPr>
            <a:spLocks noGrp="1"/>
          </p:cNvSpPr>
          <p:nvPr>
            <p:ph type="sldNum" sz="quarter" idx="5"/>
          </p:nvPr>
        </p:nvSpPr>
        <p:spPr/>
        <p:txBody>
          <a:bodyPr/>
          <a:lstStyle/>
          <a:p>
            <a:pPr>
              <a:defRPr/>
            </a:pPr>
            <a:fld id="{3DCFB0A9-FDC6-4E73-9887-919A4C56EEF2}" type="slidenum">
              <a:rPr lang="en-US" smtClean="0">
                <a:ea typeface="ＭＳ Ｐゴシック" pitchFamily="34" charset="-128"/>
              </a:rPr>
              <a:pPr>
                <a:def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[Merrilee] I’m going to walk</a:t>
            </a:r>
            <a:r>
              <a:rPr lang="en-US" baseline="0" dirty="0" smtClean="0"/>
              <a:t> through this in a little bit, but these are the three basic steps to using missing materials…</a:t>
            </a:r>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beauty thing is that</a:t>
            </a:r>
            <a:r>
              <a:rPr lang="en-US" baseline="0" dirty="0" smtClean="0"/>
              <a:t> once information is added to these lists and activated through filling out some information on the MissingMaterials.org website, then the information is available in </a:t>
            </a:r>
            <a:r>
              <a:rPr lang="en-US" baseline="0" dirty="0" err="1" smtClean="0"/>
              <a:t>FirstSearch</a:t>
            </a:r>
            <a:r>
              <a:rPr lang="en-US" baseline="0" dirty="0" smtClean="0"/>
              <a:t>, worldcat.org, missing materials.org, in email to subscribers, and in RSS readers to those that subscribe to the blog that way. </a:t>
            </a:r>
          </a:p>
          <a:p>
            <a:endParaRPr lang="en-US" baseline="0" dirty="0" smtClean="0"/>
          </a:p>
          <a:p>
            <a:r>
              <a:rPr lang="en-US" baseline="0" dirty="0" smtClean="0"/>
              <a:t>Availability in MissingMaterials.org also means that the information is picked up via Google and other search engines. </a:t>
            </a:r>
            <a:endParaRPr lang="en-US" dirty="0"/>
          </a:p>
        </p:txBody>
      </p:sp>
      <p:sp>
        <p:nvSpPr>
          <p:cNvPr id="4" name="Slide Number Placeholder 3"/>
          <p:cNvSpPr>
            <a:spLocks noGrp="1"/>
          </p:cNvSpPr>
          <p:nvPr>
            <p:ph type="sldNum" sz="quarter" idx="10"/>
          </p:nvPr>
        </p:nvSpPr>
        <p:spPr/>
        <p:txBody>
          <a:bodyPr/>
          <a:lstStyle/>
          <a:p>
            <a:pPr>
              <a:defRPr/>
            </a:pPr>
            <a:fld id="{678FDE53-EEFF-4AF7-BB6F-90F19A591FB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12700"/>
            <a:ext cx="8255000" cy="5264150"/>
          </a:xfrm>
          <a:custGeom>
            <a:avLst/>
            <a:gdLst/>
            <a:ahLst/>
            <a:cxnLst>
              <a:cxn ang="0">
                <a:pos x="0" y="0"/>
              </a:cxn>
              <a:cxn ang="0">
                <a:pos x="0" y="3316"/>
              </a:cxn>
              <a:cxn ang="0">
                <a:pos x="5200" y="2732"/>
              </a:cxn>
              <a:cxn ang="0">
                <a:pos x="4904" y="8"/>
              </a:cxn>
              <a:cxn ang="0">
                <a:pos x="0" y="0"/>
              </a:cxn>
            </a:cxnLst>
            <a:rect l="0" t="0" r="r" b="b"/>
            <a:pathLst>
              <a:path w="5200" h="3316">
                <a:moveTo>
                  <a:pt x="0" y="0"/>
                </a:moveTo>
                <a:lnTo>
                  <a:pt x="0" y="3316"/>
                </a:lnTo>
                <a:lnTo>
                  <a:pt x="5200" y="2732"/>
                </a:lnTo>
                <a:lnTo>
                  <a:pt x="4904" y="8"/>
                </a:lnTo>
                <a:lnTo>
                  <a:pt x="0" y="0"/>
                </a:lnTo>
                <a:close/>
              </a:path>
            </a:pathLst>
          </a:custGeom>
          <a:gradFill rotWithShape="1">
            <a:gsLst>
              <a:gs pos="0">
                <a:schemeClr val="accent1">
                  <a:gamma/>
                  <a:shade val="79216"/>
                  <a:invGamma/>
                </a:schemeClr>
              </a:gs>
              <a:gs pos="100000">
                <a:schemeClr val="accent1"/>
              </a:gs>
            </a:gsLst>
            <a:lin ang="2700000" scaled="1"/>
          </a:gradFill>
          <a:ln w="9525" cap="flat" cmpd="sng">
            <a:noFill/>
            <a:prstDash val="solid"/>
            <a:round/>
            <a:headEnd/>
            <a:tailEnd/>
          </a:ln>
          <a:effectLst/>
        </p:spPr>
        <p:txBody>
          <a:bodyPr anchor="ctr"/>
          <a:lstStyle/>
          <a:p>
            <a:pPr>
              <a:defRPr/>
            </a:pPr>
            <a:endParaRPr lang="en-US" sz="1800">
              <a:latin typeface="Trebuchet MS" pitchFamily="34" charset="0"/>
              <a:ea typeface="ＭＳ Ｐゴシック" pitchFamily="-106" charset="-128"/>
            </a:endParaRPr>
          </a:p>
        </p:txBody>
      </p:sp>
      <p:sp>
        <p:nvSpPr>
          <p:cNvPr id="5" name="Rectangle 3"/>
          <p:cNvSpPr>
            <a:spLocks noChangeArrowheads="1"/>
          </p:cNvSpPr>
          <p:nvPr/>
        </p:nvSpPr>
        <p:spPr bwMode="auto">
          <a:xfrm>
            <a:off x="4572000" y="3429000"/>
            <a:ext cx="4572000" cy="3429000"/>
          </a:xfrm>
          <a:prstGeom prst="rect">
            <a:avLst/>
          </a:prstGeom>
          <a:solidFill>
            <a:srgbClr val="EAEAEA">
              <a:alpha val="53000"/>
            </a:srgbClr>
          </a:solidFill>
          <a:ln w="9525">
            <a:noFill/>
            <a:miter lim="800000"/>
            <a:headEnd/>
            <a:tailEnd/>
          </a:ln>
          <a:effectLst/>
        </p:spPr>
        <p:txBody>
          <a:bodyPr wrap="none" anchor="ctr"/>
          <a:lstStyle/>
          <a:p>
            <a:pPr>
              <a:defRPr/>
            </a:pPr>
            <a:endParaRPr lang="en-US" sz="1800">
              <a:latin typeface="Trebuchet MS" pitchFamily="34" charset="0"/>
              <a:ea typeface="ＭＳ Ｐゴシック" pitchFamily="-106" charset="-128"/>
            </a:endParaRPr>
          </a:p>
        </p:txBody>
      </p:sp>
      <p:sp>
        <p:nvSpPr>
          <p:cNvPr id="6" name="Rectangle 5"/>
          <p:cNvSpPr>
            <a:spLocks noChangeArrowheads="1"/>
          </p:cNvSpPr>
          <p:nvPr/>
        </p:nvSpPr>
        <p:spPr bwMode="auto">
          <a:xfrm>
            <a:off x="1489075" y="528638"/>
            <a:ext cx="1447800" cy="381000"/>
          </a:xfrm>
          <a:prstGeom prst="rect">
            <a:avLst/>
          </a:prstGeom>
          <a:noFill/>
          <a:ln w="9525">
            <a:noFill/>
            <a:miter lim="800000"/>
            <a:headEnd/>
            <a:tailEnd/>
          </a:ln>
          <a:effectLst/>
        </p:spPr>
        <p:txBody>
          <a:bodyPr wrap="none" anchor="ctr"/>
          <a:lstStyle/>
          <a:p>
            <a:pPr>
              <a:defRPr/>
            </a:pPr>
            <a:endParaRPr lang="en-US" sz="1600">
              <a:solidFill>
                <a:srgbClr val="FFFFFF"/>
              </a:solidFill>
              <a:latin typeface="Trebuchet MS" pitchFamily="34" charset="0"/>
              <a:ea typeface="ＭＳ Ｐゴシック" pitchFamily="-106" charset="-128"/>
            </a:endParaRPr>
          </a:p>
        </p:txBody>
      </p:sp>
      <p:pic>
        <p:nvPicPr>
          <p:cNvPr id="7" name="Picture 7" descr="logo white small"/>
          <p:cNvPicPr>
            <a:picLocks noChangeAspect="1" noChangeArrowheads="1"/>
          </p:cNvPicPr>
          <p:nvPr/>
        </p:nvPicPr>
        <p:blipFill>
          <a:blip r:embed="rId2"/>
          <a:srcRect/>
          <a:stretch>
            <a:fillRect/>
          </a:stretch>
        </p:blipFill>
        <p:spPr bwMode="auto">
          <a:xfrm>
            <a:off x="461963" y="531813"/>
            <a:ext cx="996950" cy="374650"/>
          </a:xfrm>
          <a:prstGeom prst="rect">
            <a:avLst/>
          </a:prstGeom>
          <a:noFill/>
          <a:ln w="9525">
            <a:noFill/>
            <a:miter lim="800000"/>
            <a:headEnd/>
            <a:tailEnd/>
          </a:ln>
        </p:spPr>
      </p:pic>
      <p:sp>
        <p:nvSpPr>
          <p:cNvPr id="5124" name="Rectangle 4"/>
          <p:cNvSpPr>
            <a:spLocks noGrp="1" noChangeArrowheads="1"/>
          </p:cNvSpPr>
          <p:nvPr>
            <p:ph type="ctrTitle"/>
          </p:nvPr>
        </p:nvSpPr>
        <p:spPr>
          <a:xfrm>
            <a:off x="461963" y="990600"/>
            <a:ext cx="7386637" cy="2592387"/>
          </a:xfrm>
        </p:spPr>
        <p:txBody>
          <a:bodyPr/>
          <a:lstStyle>
            <a:lvl1pPr>
              <a:defRPr sz="3200" b="1" baseline="0">
                <a:solidFill>
                  <a:schemeClr val="bg1"/>
                </a:solidFill>
              </a:defRPr>
            </a:lvl1pPr>
          </a:lstStyle>
          <a:p>
            <a:r>
              <a:rPr lang="en-US" smtClean="0"/>
              <a:t>Click to edit Master title style</a:t>
            </a:r>
            <a:endParaRPr lang="en-US" dirty="0"/>
          </a:p>
        </p:txBody>
      </p:sp>
      <p:sp>
        <p:nvSpPr>
          <p:cNvPr id="5126" name="Rectangle 6"/>
          <p:cNvSpPr>
            <a:spLocks noGrp="1" noChangeArrowheads="1"/>
          </p:cNvSpPr>
          <p:nvPr>
            <p:ph type="subTitle" idx="1"/>
          </p:nvPr>
        </p:nvSpPr>
        <p:spPr>
          <a:xfrm>
            <a:off x="4570413" y="3429000"/>
            <a:ext cx="4421187" cy="3429000"/>
          </a:xfrm>
        </p:spPr>
        <p:txBody>
          <a:bodyPr/>
          <a:lstStyle>
            <a:lvl1pPr marL="0" indent="0">
              <a:buFontTx/>
              <a:buNone/>
              <a:defRPr sz="2000" baseline="0"/>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
            <a:ext cx="6021387"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28600"/>
            <a:ext cx="8231187" cy="9159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141413"/>
            <a:ext cx="4038600" cy="5106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1413"/>
            <a:ext cx="4040187" cy="5106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228600"/>
            <a:ext cx="8231187" cy="9159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141413"/>
            <a:ext cx="8231187" cy="5106987"/>
          </a:xfrm>
        </p:spPr>
        <p:txBody>
          <a:bodyPr/>
          <a:lstStyle/>
          <a:p>
            <a:pPr lvl="0"/>
            <a:endParaRPr lang="en-US" noProof="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141413"/>
            <a:ext cx="4040187"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228600"/>
            <a:ext cx="8231187" cy="915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5613" y="1141413"/>
            <a:ext cx="8231187" cy="510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ChangeArrowheads="1"/>
          </p:cNvSpPr>
          <p:nvPr/>
        </p:nvSpPr>
        <p:spPr bwMode="auto">
          <a:xfrm>
            <a:off x="0" y="6629400"/>
            <a:ext cx="4572000" cy="228600"/>
          </a:xfrm>
          <a:prstGeom prst="rect">
            <a:avLst/>
          </a:prstGeom>
          <a:gradFill rotWithShape="1">
            <a:gsLst>
              <a:gs pos="0">
                <a:schemeClr val="accent1">
                  <a:gamma/>
                  <a:shade val="76078"/>
                  <a:invGamma/>
                </a:schemeClr>
              </a:gs>
              <a:gs pos="100000">
                <a:schemeClr val="accent1"/>
              </a:gs>
            </a:gsLst>
            <a:lin ang="0" scaled="1"/>
          </a:gradFill>
          <a:ln w="9525">
            <a:noFill/>
            <a:miter lim="800000"/>
            <a:headEnd/>
            <a:tailEnd/>
          </a:ln>
          <a:effectLst/>
        </p:spPr>
        <p:txBody>
          <a:bodyPr wrap="none" anchor="ctr"/>
          <a:lstStyle/>
          <a:p>
            <a:pPr>
              <a:defRPr/>
            </a:pPr>
            <a:endParaRPr lang="en-US" sz="1800">
              <a:latin typeface="Trebuchet MS" pitchFamily="34" charset="0"/>
              <a:ea typeface="ＭＳ Ｐゴシック" pitchFamily="-106" charset="-128"/>
            </a:endParaRPr>
          </a:p>
        </p:txBody>
      </p:sp>
      <p:sp>
        <p:nvSpPr>
          <p:cNvPr id="4101" name="Rectangle 5"/>
          <p:cNvSpPr>
            <a:spLocks noChangeArrowheads="1"/>
          </p:cNvSpPr>
          <p:nvPr/>
        </p:nvSpPr>
        <p:spPr bwMode="auto">
          <a:xfrm>
            <a:off x="1047750" y="6632575"/>
            <a:ext cx="1147763" cy="228600"/>
          </a:xfrm>
          <a:prstGeom prst="rect">
            <a:avLst/>
          </a:prstGeom>
          <a:noFill/>
          <a:ln w="9525">
            <a:noFill/>
            <a:miter lim="800000"/>
            <a:headEnd/>
            <a:tailEnd/>
          </a:ln>
          <a:effectLst/>
        </p:spPr>
        <p:txBody>
          <a:bodyPr wrap="none" anchor="ctr"/>
          <a:lstStyle/>
          <a:p>
            <a:pPr>
              <a:defRPr/>
            </a:pPr>
            <a:endParaRPr lang="en-US" sz="900">
              <a:solidFill>
                <a:srgbClr val="FFFFFF"/>
              </a:solidFill>
              <a:latin typeface="Trebuchet MS" pitchFamily="34" charset="0"/>
              <a:ea typeface="ＭＳ Ｐゴシック" pitchFamily="-106" charset="-128"/>
              <a:cs typeface="Arial" charset="0"/>
            </a:endParaRPr>
          </a:p>
        </p:txBody>
      </p:sp>
      <p:sp>
        <p:nvSpPr>
          <p:cNvPr id="4102" name="Rectangle 6"/>
          <p:cNvSpPr>
            <a:spLocks noChangeArrowheads="1"/>
          </p:cNvSpPr>
          <p:nvPr/>
        </p:nvSpPr>
        <p:spPr bwMode="auto">
          <a:xfrm>
            <a:off x="3657600" y="6400800"/>
            <a:ext cx="5486400" cy="457200"/>
          </a:xfrm>
          <a:prstGeom prst="rect">
            <a:avLst/>
          </a:prstGeom>
          <a:solidFill>
            <a:srgbClr val="DDDDDD">
              <a:alpha val="50000"/>
            </a:srgbClr>
          </a:solidFill>
          <a:ln w="9525" algn="ctr">
            <a:noFill/>
            <a:miter lim="800000"/>
            <a:headEnd/>
            <a:tailEnd/>
          </a:ln>
          <a:effectLst/>
        </p:spPr>
        <p:txBody>
          <a:bodyPr wrap="none" anchor="ctr"/>
          <a:lstStyle/>
          <a:p>
            <a:pPr>
              <a:defRPr/>
            </a:pPr>
            <a:endParaRPr lang="en-US" sz="1800">
              <a:latin typeface="Trebuchet MS" pitchFamily="34" charset="0"/>
              <a:ea typeface="ＭＳ Ｐゴシック" pitchFamily="-106" charset="-128"/>
            </a:endParaRPr>
          </a:p>
        </p:txBody>
      </p:sp>
      <p:sp>
        <p:nvSpPr>
          <p:cNvPr id="4104" name="Text Box 8"/>
          <p:cNvSpPr txBox="1">
            <a:spLocks noChangeArrowheads="1"/>
          </p:cNvSpPr>
          <p:nvPr/>
        </p:nvSpPr>
        <p:spPr bwMode="auto">
          <a:xfrm>
            <a:off x="3810000" y="6461125"/>
            <a:ext cx="5334000" cy="244475"/>
          </a:xfrm>
          <a:prstGeom prst="rect">
            <a:avLst/>
          </a:prstGeom>
          <a:noFill/>
          <a:ln w="9525" algn="ctr">
            <a:noFill/>
            <a:miter lim="800000"/>
            <a:headEnd/>
            <a:tailEnd/>
          </a:ln>
          <a:effectLst/>
        </p:spPr>
        <p:txBody>
          <a:bodyPr>
            <a:spAutoFit/>
          </a:bodyPr>
          <a:lstStyle/>
          <a:p>
            <a:pPr algn="r">
              <a:defRPr/>
            </a:pPr>
            <a:r>
              <a:rPr lang="en-US" sz="1000" dirty="0" smtClean="0">
                <a:ea typeface="ＭＳ Ｐゴシック" pitchFamily="-106" charset="-128"/>
              </a:rPr>
              <a:t>MissingMaterials</a:t>
            </a:r>
            <a:r>
              <a:rPr lang="en-US" sz="1000" baseline="0" dirty="0" smtClean="0">
                <a:ea typeface="ＭＳ Ｐゴシック" pitchFamily="-106" charset="-128"/>
              </a:rPr>
              <a:t>.org Webinar 11 May 2010</a:t>
            </a:r>
            <a:endParaRPr lang="en-US" sz="1000" dirty="0">
              <a:ea typeface="ＭＳ Ｐゴシック" pitchFamily="-106" charset="-128"/>
            </a:endParaRPr>
          </a:p>
        </p:txBody>
      </p:sp>
      <p:sp>
        <p:nvSpPr>
          <p:cNvPr id="4105" name="Text Box 9"/>
          <p:cNvSpPr txBox="1">
            <a:spLocks noChangeArrowheads="1"/>
          </p:cNvSpPr>
          <p:nvPr/>
        </p:nvSpPr>
        <p:spPr bwMode="auto">
          <a:xfrm>
            <a:off x="3657600" y="6629400"/>
            <a:ext cx="914400" cy="244475"/>
          </a:xfrm>
          <a:prstGeom prst="rect">
            <a:avLst/>
          </a:prstGeom>
          <a:noFill/>
          <a:ln w="9525" algn="ctr">
            <a:noFill/>
            <a:miter lim="800000"/>
            <a:headEnd/>
            <a:tailEnd/>
          </a:ln>
          <a:effectLst/>
        </p:spPr>
        <p:txBody>
          <a:bodyPr>
            <a:spAutoFit/>
          </a:bodyPr>
          <a:lstStyle/>
          <a:p>
            <a:pPr algn="ctr">
              <a:defRPr/>
            </a:pPr>
            <a:fld id="{48870611-9A88-400E-A5BC-F6BC68D7FA67}" type="slidenum">
              <a:rPr lang="en-US" sz="1000">
                <a:solidFill>
                  <a:srgbClr val="FFFFFF"/>
                </a:solidFill>
                <a:latin typeface="Trebuchet MS" pitchFamily="34" charset="0"/>
                <a:ea typeface="ＭＳ Ｐゴシック" pitchFamily="-106" charset="-128"/>
              </a:rPr>
              <a:pPr algn="ctr">
                <a:defRPr/>
              </a:pPr>
              <a:t>‹#›</a:t>
            </a:fld>
            <a:endParaRPr lang="en-US" sz="1000">
              <a:solidFill>
                <a:srgbClr val="FFFFFF"/>
              </a:solidFill>
              <a:latin typeface="Trebuchet MS" pitchFamily="34" charset="0"/>
              <a:ea typeface="ＭＳ Ｐゴシック" pitchFamily="-106" charset="-128"/>
            </a:endParaRPr>
          </a:p>
        </p:txBody>
      </p:sp>
      <p:pic>
        <p:nvPicPr>
          <p:cNvPr id="1033" name="Picture 10" descr="logo white small"/>
          <p:cNvPicPr>
            <a:picLocks noChangeAspect="1" noChangeArrowheads="1"/>
          </p:cNvPicPr>
          <p:nvPr/>
        </p:nvPicPr>
        <p:blipFill>
          <a:blip r:embed="rId15"/>
          <a:srcRect/>
          <a:stretch>
            <a:fillRect/>
          </a:stretch>
        </p:blipFill>
        <p:spPr bwMode="auto">
          <a:xfrm>
            <a:off x="442913" y="6624638"/>
            <a:ext cx="619125" cy="233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8"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Lst>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2800" b="1">
          <a:solidFill>
            <a:schemeClr val="tx1"/>
          </a:solidFill>
          <a:latin typeface="Trebuchet MS" pitchFamily="34" charset="0"/>
          <a:ea typeface="ＭＳ Ｐゴシック" pitchFamily="-106" charset="-128"/>
          <a:cs typeface="ＭＳ Ｐゴシック" pitchFamily="-106" charset="-128"/>
        </a:defRPr>
      </a:lvl2pPr>
      <a:lvl3pPr algn="l" rtl="0" eaLnBrk="0" fontAlgn="base" hangingPunct="0">
        <a:spcBef>
          <a:spcPct val="0"/>
        </a:spcBef>
        <a:spcAft>
          <a:spcPct val="0"/>
        </a:spcAft>
        <a:defRPr sz="2800" b="1">
          <a:solidFill>
            <a:schemeClr val="tx1"/>
          </a:solidFill>
          <a:latin typeface="Trebuchet MS" pitchFamily="34" charset="0"/>
          <a:ea typeface="ＭＳ Ｐゴシック" pitchFamily="-106" charset="-128"/>
          <a:cs typeface="ＭＳ Ｐゴシック" pitchFamily="-106" charset="-128"/>
        </a:defRPr>
      </a:lvl3pPr>
      <a:lvl4pPr algn="l" rtl="0" eaLnBrk="0" fontAlgn="base" hangingPunct="0">
        <a:spcBef>
          <a:spcPct val="0"/>
        </a:spcBef>
        <a:spcAft>
          <a:spcPct val="0"/>
        </a:spcAft>
        <a:defRPr sz="2800" b="1">
          <a:solidFill>
            <a:schemeClr val="tx1"/>
          </a:solidFill>
          <a:latin typeface="Trebuchet MS" pitchFamily="34" charset="0"/>
          <a:ea typeface="ＭＳ Ｐゴシック" pitchFamily="-106" charset="-128"/>
          <a:cs typeface="ＭＳ Ｐゴシック" pitchFamily="-106" charset="-128"/>
        </a:defRPr>
      </a:lvl4pPr>
      <a:lvl5pPr algn="l" rtl="0" eaLnBrk="0" fontAlgn="base" hangingPunct="0">
        <a:spcBef>
          <a:spcPct val="0"/>
        </a:spcBef>
        <a:spcAft>
          <a:spcPct val="0"/>
        </a:spcAft>
        <a:defRPr sz="2800" b="1">
          <a:solidFill>
            <a:schemeClr val="tx1"/>
          </a:solidFill>
          <a:latin typeface="Trebuchet MS" pitchFamily="34"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2800" b="1">
          <a:solidFill>
            <a:schemeClr val="tx1"/>
          </a:solidFill>
          <a:latin typeface="Trebuchet MS" pitchFamily="34" charset="0"/>
        </a:defRPr>
      </a:lvl6pPr>
      <a:lvl7pPr marL="914400" algn="l" rtl="0" eaLnBrk="1" fontAlgn="base" hangingPunct="1">
        <a:spcBef>
          <a:spcPct val="0"/>
        </a:spcBef>
        <a:spcAft>
          <a:spcPct val="0"/>
        </a:spcAft>
        <a:defRPr sz="2800" b="1">
          <a:solidFill>
            <a:schemeClr val="tx1"/>
          </a:solidFill>
          <a:latin typeface="Trebuchet MS" pitchFamily="34" charset="0"/>
        </a:defRPr>
      </a:lvl7pPr>
      <a:lvl8pPr marL="1371600" algn="l" rtl="0" eaLnBrk="1" fontAlgn="base" hangingPunct="1">
        <a:spcBef>
          <a:spcPct val="0"/>
        </a:spcBef>
        <a:spcAft>
          <a:spcPct val="0"/>
        </a:spcAft>
        <a:defRPr sz="2800" b="1">
          <a:solidFill>
            <a:schemeClr val="tx1"/>
          </a:solidFill>
          <a:latin typeface="Trebuchet MS" pitchFamily="34" charset="0"/>
        </a:defRPr>
      </a:lvl8pPr>
      <a:lvl9pPr marL="1828800" algn="l" rtl="0" eaLnBrk="1" fontAlgn="base" hangingPunct="1">
        <a:spcBef>
          <a:spcPct val="0"/>
        </a:spcBef>
        <a:spcAft>
          <a:spcPct val="0"/>
        </a:spcAft>
        <a:defRPr sz="2800" b="1">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chemeClr val="accent1"/>
        </a:buClr>
        <a:buChar char="•"/>
        <a:defRPr sz="2000">
          <a:solidFill>
            <a:schemeClr val="tx1"/>
          </a:solidFill>
          <a:latin typeface="+mn-lt"/>
          <a:ea typeface="ＭＳ Ｐゴシック" pitchFamily="-106" charset="-128"/>
          <a:cs typeface="ＭＳ Ｐゴシック"/>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ＭＳ Ｐゴシック" pitchFamily="-106" charset="-128"/>
          <a:cs typeface="ＭＳ Ｐゴシック"/>
        </a:defRPr>
      </a:lvl3pPr>
      <a:lvl4pPr marL="1600200" indent="-228600" algn="l" rtl="0" eaLnBrk="0" fontAlgn="base" hangingPunct="0">
        <a:spcBef>
          <a:spcPct val="20000"/>
        </a:spcBef>
        <a:spcAft>
          <a:spcPct val="0"/>
        </a:spcAft>
        <a:buClr>
          <a:schemeClr val="accent1"/>
        </a:buClr>
        <a:buChar char="•"/>
        <a:defRPr sz="1600">
          <a:solidFill>
            <a:schemeClr val="tx1"/>
          </a:solidFill>
          <a:latin typeface="+mn-lt"/>
          <a:ea typeface="ＭＳ Ｐゴシック" pitchFamily="-106" charset="-128"/>
          <a:cs typeface="ＭＳ Ｐゴシック"/>
        </a:defRPr>
      </a:lvl4pPr>
      <a:lvl5pPr marL="2057400" indent="-228600" algn="l" rtl="0" eaLnBrk="0" fontAlgn="base" hangingPunct="0">
        <a:spcBef>
          <a:spcPct val="20000"/>
        </a:spcBef>
        <a:spcAft>
          <a:spcPct val="0"/>
        </a:spcAft>
        <a:buClr>
          <a:schemeClr val="accent1"/>
        </a:buClr>
        <a:buChar char="•"/>
        <a:defRPr sz="1400">
          <a:solidFill>
            <a:schemeClr val="tx1"/>
          </a:solidFill>
          <a:latin typeface="+mn-lt"/>
          <a:ea typeface="ＭＳ Ｐゴシック" pitchFamily="-106" charset="-128"/>
          <a:cs typeface="ＭＳ Ｐゴシック"/>
        </a:defRPr>
      </a:lvl5pPr>
      <a:lvl6pPr marL="2514600" indent="-228600" algn="l" rtl="0" eaLnBrk="1" fontAlgn="base" hangingPunct="1">
        <a:spcBef>
          <a:spcPct val="20000"/>
        </a:spcBef>
        <a:spcAft>
          <a:spcPct val="0"/>
        </a:spcAft>
        <a:buClr>
          <a:schemeClr val="accent1"/>
        </a:buClr>
        <a:buChar char="•"/>
        <a:defRPr sz="14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14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14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28.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missingmaterials.org/" TargetMode="Externa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ctrTitle"/>
          </p:nvPr>
        </p:nvSpPr>
        <p:spPr>
          <a:xfrm>
            <a:off x="446088" y="1403350"/>
            <a:ext cx="7392987" cy="2058988"/>
          </a:xfrm>
        </p:spPr>
        <p:txBody>
          <a:bodyPr/>
          <a:lstStyle/>
          <a:p>
            <a:r>
              <a:rPr lang="en-US" dirty="0" smtClean="0">
                <a:ea typeface="ＭＳ Ｐゴシック" pitchFamily="34" charset="-128"/>
              </a:rPr>
              <a:t>MissingMaterials.org:</a:t>
            </a:r>
            <a:br>
              <a:rPr lang="en-US" dirty="0" smtClean="0">
                <a:ea typeface="ＭＳ Ｐゴシック" pitchFamily="34" charset="-128"/>
              </a:rPr>
            </a:br>
            <a:r>
              <a:rPr lang="en-US" dirty="0" smtClean="0">
                <a:ea typeface="ＭＳ Ｐゴシック" pitchFamily="34" charset="-128"/>
              </a:rPr>
              <a:t>Bringing It All Back Home</a:t>
            </a:r>
            <a:br>
              <a:rPr lang="en-US" dirty="0" smtClean="0">
                <a:ea typeface="ＭＳ Ｐゴシック" pitchFamily="34" charset="-128"/>
              </a:rPr>
            </a:br>
            <a:endParaRPr lang="en-US" dirty="0" smtClean="0">
              <a:ea typeface="ＭＳ Ｐゴシック" pitchFamily="34" charset="-128"/>
            </a:endParaRPr>
          </a:p>
        </p:txBody>
      </p:sp>
      <p:sp>
        <p:nvSpPr>
          <p:cNvPr id="3075" name="Subtitle 6"/>
          <p:cNvSpPr>
            <a:spLocks noGrp="1"/>
          </p:cNvSpPr>
          <p:nvPr>
            <p:ph type="subTitle" idx="1"/>
          </p:nvPr>
        </p:nvSpPr>
        <p:spPr>
          <a:xfrm>
            <a:off x="4570413" y="3548268"/>
            <a:ext cx="4421187" cy="3429000"/>
          </a:xfrm>
        </p:spPr>
        <p:txBody>
          <a:bodyPr/>
          <a:lstStyle/>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r>
              <a:rPr lang="en-US" sz="1800" dirty="0" smtClean="0">
                <a:ea typeface="ＭＳ Ｐゴシック" pitchFamily="34" charset="-128"/>
              </a:rPr>
              <a:t>Jennifer Schaffner, Merrilee </a:t>
            </a:r>
            <a:r>
              <a:rPr lang="en-US" sz="1800" dirty="0" err="1" smtClean="0">
                <a:ea typeface="ＭＳ Ｐゴシック" pitchFamily="34" charset="-128"/>
              </a:rPr>
              <a:t>Proffitt</a:t>
            </a:r>
            <a:r>
              <a:rPr lang="en-US" sz="1800" dirty="0" smtClean="0">
                <a:ea typeface="ＭＳ Ｐゴシック" pitchFamily="34" charset="-128"/>
              </a:rPr>
              <a:t>,</a:t>
            </a:r>
          </a:p>
          <a:p>
            <a:r>
              <a:rPr lang="en-US" sz="1800" dirty="0" smtClean="0">
                <a:ea typeface="ＭＳ Ｐゴシック" pitchFamily="34" charset="-128"/>
              </a:rPr>
              <a:t>Katharine Kyes Leab, Richard W. </a:t>
            </a:r>
            <a:r>
              <a:rPr lang="en-US" sz="1800" dirty="0" err="1" smtClean="0">
                <a:ea typeface="ＭＳ Ｐゴシック" pitchFamily="34" charset="-128"/>
              </a:rPr>
              <a:t>Oram</a:t>
            </a:r>
            <a:r>
              <a:rPr lang="en-US" sz="1800" dirty="0" smtClean="0">
                <a:ea typeface="ＭＳ Ｐゴシック" pitchFamily="34" charset="-128"/>
              </a:rPr>
              <a:t>, Leab, Maria Holden, Prudence </a:t>
            </a:r>
            <a:r>
              <a:rPr lang="en-US" sz="1800" dirty="0" err="1" smtClean="0">
                <a:ea typeface="ＭＳ Ｐゴシック" pitchFamily="34" charset="-128"/>
              </a:rPr>
              <a:t>Backman</a:t>
            </a:r>
            <a:r>
              <a:rPr lang="en-US" sz="1800" dirty="0" smtClean="0">
                <a:ea typeface="ＭＳ Ｐゴシック" pitchFamily="34" charset="-128"/>
              </a:rPr>
              <a:t> Brittany Turner</a:t>
            </a:r>
          </a:p>
          <a:p>
            <a:endParaRPr lang="en-US" sz="1800" dirty="0" smtClean="0">
              <a:ea typeface="ＭＳ Ｐゴシック" pitchFamily="34" charset="-128"/>
            </a:endParaRPr>
          </a:p>
          <a:p>
            <a:r>
              <a:rPr lang="en-US" sz="1800" dirty="0" smtClean="0">
                <a:ea typeface="ＭＳ Ｐゴシック" pitchFamily="34" charset="-128"/>
              </a:rPr>
              <a:t>May 11,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srcRect/>
          <a:stretch>
            <a:fillRect/>
          </a:stretch>
        </p:blipFill>
        <p:spPr bwMode="auto">
          <a:xfrm>
            <a:off x="679450" y="1787525"/>
            <a:ext cx="2276475" cy="523875"/>
          </a:xfrm>
          <a:prstGeom prst="rect">
            <a:avLst/>
          </a:prstGeom>
          <a:noFill/>
          <a:ln w="9525">
            <a:noFill/>
            <a:miter lim="800000"/>
            <a:headEnd/>
            <a:tailEnd/>
          </a:ln>
        </p:spPr>
      </p:pic>
      <p:pic>
        <p:nvPicPr>
          <p:cNvPr id="6147" name="Picture 7"/>
          <p:cNvPicPr>
            <a:picLocks noChangeAspect="1" noChangeArrowheads="1"/>
          </p:cNvPicPr>
          <p:nvPr/>
        </p:nvPicPr>
        <p:blipFill>
          <a:blip r:embed="rId3"/>
          <a:srcRect/>
          <a:stretch>
            <a:fillRect/>
          </a:stretch>
        </p:blipFill>
        <p:spPr bwMode="auto">
          <a:xfrm>
            <a:off x="1517650" y="1309688"/>
            <a:ext cx="1552575" cy="533400"/>
          </a:xfrm>
          <a:prstGeom prst="rect">
            <a:avLst/>
          </a:prstGeom>
          <a:noFill/>
          <a:ln w="9525">
            <a:noFill/>
            <a:miter lim="800000"/>
            <a:headEnd/>
            <a:tailEnd/>
          </a:ln>
        </p:spPr>
      </p:pic>
      <p:pic>
        <p:nvPicPr>
          <p:cNvPr id="6148" name="Picture 9"/>
          <p:cNvPicPr>
            <a:picLocks noChangeAspect="1" noChangeArrowheads="1"/>
          </p:cNvPicPr>
          <p:nvPr/>
        </p:nvPicPr>
        <p:blipFill>
          <a:blip r:embed="rId4"/>
          <a:srcRect/>
          <a:stretch>
            <a:fillRect/>
          </a:stretch>
        </p:blipFill>
        <p:spPr bwMode="auto">
          <a:xfrm>
            <a:off x="1752600" y="2355850"/>
            <a:ext cx="1171575" cy="676275"/>
          </a:xfrm>
          <a:prstGeom prst="rect">
            <a:avLst/>
          </a:prstGeom>
          <a:noFill/>
          <a:ln w="9525">
            <a:noFill/>
            <a:miter lim="800000"/>
            <a:headEnd/>
            <a:tailEnd/>
          </a:ln>
        </p:spPr>
      </p:pic>
      <p:pic>
        <p:nvPicPr>
          <p:cNvPr id="6149" name="Picture 10"/>
          <p:cNvPicPr>
            <a:picLocks noChangeAspect="1" noChangeArrowheads="1"/>
          </p:cNvPicPr>
          <p:nvPr/>
        </p:nvPicPr>
        <p:blipFill>
          <a:blip r:embed="rId5"/>
          <a:srcRect/>
          <a:stretch>
            <a:fillRect/>
          </a:stretch>
        </p:blipFill>
        <p:spPr bwMode="auto">
          <a:xfrm>
            <a:off x="1771650" y="3014663"/>
            <a:ext cx="1152525" cy="657225"/>
          </a:xfrm>
          <a:prstGeom prst="rect">
            <a:avLst/>
          </a:prstGeom>
          <a:noFill/>
          <a:ln w="9525">
            <a:noFill/>
            <a:miter lim="800000"/>
            <a:headEnd/>
            <a:tailEnd/>
          </a:ln>
        </p:spPr>
      </p:pic>
      <p:pic>
        <p:nvPicPr>
          <p:cNvPr id="6150" name="Picture 12"/>
          <p:cNvPicPr>
            <a:picLocks noChangeAspect="1" noChangeArrowheads="1"/>
          </p:cNvPicPr>
          <p:nvPr/>
        </p:nvPicPr>
        <p:blipFill>
          <a:blip r:embed="rId6"/>
          <a:srcRect/>
          <a:stretch>
            <a:fillRect/>
          </a:stretch>
        </p:blipFill>
        <p:spPr bwMode="auto">
          <a:xfrm>
            <a:off x="2300288" y="3954463"/>
            <a:ext cx="804862" cy="539750"/>
          </a:xfrm>
          <a:prstGeom prst="rect">
            <a:avLst/>
          </a:prstGeom>
          <a:noFill/>
          <a:ln w="9525">
            <a:noFill/>
            <a:miter lim="800000"/>
            <a:headEnd/>
            <a:tailEnd/>
          </a:ln>
        </p:spPr>
      </p:pic>
      <p:sp>
        <p:nvSpPr>
          <p:cNvPr id="6151" name="Title 1"/>
          <p:cNvSpPr>
            <a:spLocks noGrp="1"/>
          </p:cNvSpPr>
          <p:nvPr>
            <p:ph type="title"/>
          </p:nvPr>
        </p:nvSpPr>
        <p:spPr/>
        <p:txBody>
          <a:bodyPr/>
          <a:lstStyle/>
          <a:p>
            <a:r>
              <a:rPr lang="en-US" smtClean="0">
                <a:ea typeface="ＭＳ Ｐゴシック" pitchFamily="34" charset="-128"/>
              </a:rPr>
              <a:t>Missing Materials.org: The Tools</a:t>
            </a:r>
          </a:p>
        </p:txBody>
      </p:sp>
      <p:sp>
        <p:nvSpPr>
          <p:cNvPr id="14" name="TextBox 13"/>
          <p:cNvSpPr txBox="1"/>
          <p:nvPr/>
        </p:nvSpPr>
        <p:spPr>
          <a:xfrm>
            <a:off x="3305175" y="1366838"/>
            <a:ext cx="5078413" cy="4524375"/>
          </a:xfrm>
          <a:prstGeom prst="rect">
            <a:avLst/>
          </a:prstGeom>
          <a:noFill/>
        </p:spPr>
        <p:txBody>
          <a:bodyPr>
            <a:spAutoFit/>
          </a:bodyPr>
          <a:lstStyle/>
          <a:p>
            <a:pPr>
              <a:defRPr/>
            </a:pPr>
            <a:r>
              <a:rPr lang="en-US" sz="1600" dirty="0">
                <a:latin typeface="+mn-lt"/>
              </a:rPr>
              <a:t>Add records to a list for your institution</a:t>
            </a:r>
          </a:p>
          <a:p>
            <a:pPr>
              <a:defRPr/>
            </a:pPr>
            <a:endParaRPr lang="en-US" sz="1600" dirty="0">
              <a:latin typeface="+mn-lt"/>
            </a:endParaRPr>
          </a:p>
          <a:p>
            <a:pPr>
              <a:defRPr/>
            </a:pPr>
            <a:r>
              <a:rPr lang="en-US" sz="1600" dirty="0">
                <a:latin typeface="+mn-lt"/>
              </a:rPr>
              <a:t>Host blog posts, produce subscription emails</a:t>
            </a:r>
          </a:p>
          <a:p>
            <a:pPr>
              <a:defRPr/>
            </a:pPr>
            <a:endParaRPr lang="en-US" sz="1600" dirty="0">
              <a:latin typeface="+mn-lt"/>
            </a:endParaRPr>
          </a:p>
          <a:p>
            <a:pPr>
              <a:defRPr/>
            </a:pPr>
            <a:r>
              <a:rPr lang="en-US" sz="1600" dirty="0">
                <a:latin typeface="+mn-lt"/>
              </a:rPr>
              <a:t>Generate blog posts from </a:t>
            </a:r>
            <a:r>
              <a:rPr lang="en-US" sz="1600" dirty="0" err="1">
                <a:latin typeface="+mn-lt"/>
              </a:rPr>
              <a:t>WorldCat</a:t>
            </a:r>
            <a:r>
              <a:rPr lang="en-US" sz="1600" dirty="0">
                <a:latin typeface="+mn-lt"/>
              </a:rPr>
              <a:t> lists</a:t>
            </a:r>
          </a:p>
          <a:p>
            <a:pPr>
              <a:defRPr/>
            </a:pPr>
            <a:endParaRPr lang="en-US" sz="1600" dirty="0">
              <a:latin typeface="+mn-lt"/>
            </a:endParaRPr>
          </a:p>
          <a:p>
            <a:pPr>
              <a:defRPr/>
            </a:pPr>
            <a:endParaRPr lang="en-US" sz="1600" dirty="0">
              <a:latin typeface="+mn-lt"/>
            </a:endParaRPr>
          </a:p>
          <a:p>
            <a:pPr>
              <a:defRPr/>
            </a:pPr>
            <a:r>
              <a:rPr lang="en-US" sz="1600" dirty="0">
                <a:latin typeface="+mn-lt"/>
              </a:rPr>
              <a:t>Hold missing materials records, track updates and notes</a:t>
            </a:r>
          </a:p>
          <a:p>
            <a:pPr>
              <a:defRPr/>
            </a:pPr>
            <a:endParaRPr lang="en-US" sz="1600" dirty="0">
              <a:latin typeface="+mn-lt"/>
            </a:endParaRPr>
          </a:p>
          <a:p>
            <a:pPr>
              <a:defRPr/>
            </a:pPr>
            <a:endParaRPr lang="en-US" sz="1600" dirty="0">
              <a:latin typeface="+mn-lt"/>
            </a:endParaRPr>
          </a:p>
          <a:p>
            <a:pPr>
              <a:defRPr/>
            </a:pPr>
            <a:r>
              <a:rPr lang="en-US" sz="1600" dirty="0">
                <a:latin typeface="+mn-lt"/>
              </a:rPr>
              <a:t>Produce RSS for blog readers, etc.</a:t>
            </a:r>
          </a:p>
          <a:p>
            <a:pPr>
              <a:defRPr/>
            </a:pPr>
            <a:endParaRPr lang="en-US" sz="1600" dirty="0">
              <a:latin typeface="+mn-lt"/>
            </a:endParaRPr>
          </a:p>
          <a:p>
            <a:pPr>
              <a:defRPr/>
            </a:pPr>
            <a:r>
              <a:rPr lang="en-US" sz="1600" dirty="0">
                <a:latin typeface="+mn-lt"/>
              </a:rPr>
              <a:t>Automatically check for updated lists and manage the </a:t>
            </a:r>
            <a:r>
              <a:rPr lang="en-US" sz="1600" dirty="0" err="1">
                <a:latin typeface="+mn-lt"/>
              </a:rPr>
              <a:t>MySQL</a:t>
            </a:r>
            <a:r>
              <a:rPr lang="en-US" sz="1600" dirty="0">
                <a:latin typeface="+mn-lt"/>
              </a:rPr>
              <a:t> database</a:t>
            </a:r>
          </a:p>
          <a:p>
            <a:pPr>
              <a:defRPr/>
            </a:pPr>
            <a:endParaRPr lang="en-US" sz="1600" dirty="0">
              <a:latin typeface="+mn-lt"/>
            </a:endParaRPr>
          </a:p>
          <a:p>
            <a:pPr>
              <a:defRPr/>
            </a:pPr>
            <a:r>
              <a:rPr lang="en-US" sz="1600" dirty="0">
                <a:latin typeface="+mn-lt"/>
              </a:rPr>
              <a:t>Add OCLC Holdings symbols to records for MissingMaterials.org</a:t>
            </a:r>
          </a:p>
        </p:txBody>
      </p:sp>
      <p:sp>
        <p:nvSpPr>
          <p:cNvPr id="6153" name="TextBox 14"/>
          <p:cNvSpPr txBox="1">
            <a:spLocks noChangeArrowheads="1"/>
          </p:cNvSpPr>
          <p:nvPr/>
        </p:nvSpPr>
        <p:spPr bwMode="auto">
          <a:xfrm>
            <a:off x="2009775" y="4518025"/>
            <a:ext cx="1044575" cy="522288"/>
          </a:xfrm>
          <a:prstGeom prst="rect">
            <a:avLst/>
          </a:prstGeom>
          <a:noFill/>
          <a:ln w="9525">
            <a:noFill/>
            <a:miter lim="800000"/>
            <a:headEnd/>
            <a:tailEnd/>
          </a:ln>
        </p:spPr>
        <p:txBody>
          <a:bodyPr wrap="none">
            <a:spAutoFit/>
          </a:bodyPr>
          <a:lstStyle/>
          <a:p>
            <a:r>
              <a:rPr lang="en-US" b="1">
                <a:latin typeface="Courier New" pitchFamily="49" charset="0"/>
                <a:cs typeface="Courier New" pitchFamily="49" charset="0"/>
              </a:rPr>
              <a:t>cron</a:t>
            </a:r>
          </a:p>
        </p:txBody>
      </p:sp>
      <p:sp>
        <p:nvSpPr>
          <p:cNvPr id="6154" name="TextBox 15"/>
          <p:cNvSpPr txBox="1">
            <a:spLocks noChangeArrowheads="1"/>
          </p:cNvSpPr>
          <p:nvPr/>
        </p:nvSpPr>
        <p:spPr bwMode="auto">
          <a:xfrm>
            <a:off x="1447800" y="5314950"/>
            <a:ext cx="1581150" cy="522288"/>
          </a:xfrm>
          <a:prstGeom prst="rect">
            <a:avLst/>
          </a:prstGeom>
          <a:noFill/>
          <a:ln w="9525">
            <a:noFill/>
            <a:miter lim="800000"/>
            <a:headEnd/>
            <a:tailEnd/>
          </a:ln>
        </p:spPr>
        <p:txBody>
          <a:bodyPr wrap="none">
            <a:spAutoFit/>
          </a:bodyPr>
          <a:lstStyle/>
          <a:p>
            <a:r>
              <a:rPr lang="en-US" sz="1400" b="1">
                <a:latin typeface="Courier New" pitchFamily="49" charset="0"/>
                <a:cs typeface="Courier New" pitchFamily="49" charset="0"/>
              </a:rPr>
              <a:t>OCLC Research</a:t>
            </a:r>
          </a:p>
          <a:p>
            <a:r>
              <a:rPr lang="en-US" sz="1400" b="1">
                <a:latin typeface="Courier New" pitchFamily="49" charset="0"/>
                <a:cs typeface="Courier New" pitchFamily="49" charset="0"/>
              </a:rPr>
              <a:t>Z39.50 Script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ea typeface="ＭＳ Ｐゴシック" pitchFamily="34" charset="-128"/>
              </a:rPr>
              <a:t>What’s under the hood?</a:t>
            </a:r>
          </a:p>
        </p:txBody>
      </p:sp>
      <p:pic>
        <p:nvPicPr>
          <p:cNvPr id="7171" name="Picture 2"/>
          <p:cNvPicPr>
            <a:picLocks noChangeAspect="1" noChangeArrowheads="1"/>
          </p:cNvPicPr>
          <p:nvPr/>
        </p:nvPicPr>
        <p:blipFill>
          <a:blip r:embed="rId3"/>
          <a:srcRect/>
          <a:stretch>
            <a:fillRect/>
          </a:stretch>
        </p:blipFill>
        <p:spPr bwMode="auto">
          <a:xfrm>
            <a:off x="2419350" y="871538"/>
            <a:ext cx="4305300" cy="5114925"/>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0" y="3306640"/>
            <a:ext cx="2276475" cy="523875"/>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445722" y="4743328"/>
            <a:ext cx="1381125" cy="790575"/>
          </a:xfrm>
          <a:prstGeom prst="rect">
            <a:avLst/>
          </a:prstGeom>
          <a:noFill/>
          <a:ln w="9525">
            <a:noFill/>
            <a:miter lim="800000"/>
            <a:headEnd/>
            <a:tailEnd/>
          </a:ln>
        </p:spPr>
      </p:pic>
      <p:pic>
        <p:nvPicPr>
          <p:cNvPr id="44039" name="Picture 7"/>
          <p:cNvPicPr>
            <a:picLocks noChangeAspect="1" noChangeArrowheads="1"/>
          </p:cNvPicPr>
          <p:nvPr/>
        </p:nvPicPr>
        <p:blipFill>
          <a:blip r:embed="rId6"/>
          <a:srcRect/>
          <a:stretch>
            <a:fillRect/>
          </a:stretch>
        </p:blipFill>
        <p:spPr bwMode="auto">
          <a:xfrm>
            <a:off x="377580" y="1919165"/>
            <a:ext cx="1552575" cy="533400"/>
          </a:xfrm>
          <a:prstGeom prst="rect">
            <a:avLst/>
          </a:prstGeom>
          <a:noFill/>
          <a:ln w="9525">
            <a:noFill/>
            <a:miter lim="800000"/>
            <a:headEnd/>
            <a:tailEnd/>
          </a:ln>
        </p:spPr>
      </p:pic>
      <p:pic>
        <p:nvPicPr>
          <p:cNvPr id="44041" name="Picture 9"/>
          <p:cNvPicPr>
            <a:picLocks noChangeAspect="1" noChangeArrowheads="1"/>
          </p:cNvPicPr>
          <p:nvPr/>
        </p:nvPicPr>
        <p:blipFill>
          <a:blip r:embed="rId7"/>
          <a:srcRect/>
          <a:stretch>
            <a:fillRect/>
          </a:stretch>
        </p:blipFill>
        <p:spPr bwMode="auto">
          <a:xfrm>
            <a:off x="7127143" y="1614732"/>
            <a:ext cx="1171575" cy="676275"/>
          </a:xfrm>
          <a:prstGeom prst="rect">
            <a:avLst/>
          </a:prstGeom>
          <a:noFill/>
          <a:ln w="9525">
            <a:noFill/>
            <a:miter lim="800000"/>
            <a:headEnd/>
            <a:tailEnd/>
          </a:ln>
        </p:spPr>
      </p:pic>
      <p:pic>
        <p:nvPicPr>
          <p:cNvPr id="44042" name="Picture 10"/>
          <p:cNvPicPr>
            <a:picLocks noChangeAspect="1" noChangeArrowheads="1"/>
          </p:cNvPicPr>
          <p:nvPr/>
        </p:nvPicPr>
        <p:blipFill>
          <a:blip r:embed="rId8"/>
          <a:srcRect/>
          <a:stretch>
            <a:fillRect/>
          </a:stretch>
        </p:blipFill>
        <p:spPr bwMode="auto">
          <a:xfrm>
            <a:off x="7088921" y="3094527"/>
            <a:ext cx="1152525" cy="657225"/>
          </a:xfrm>
          <a:prstGeom prst="rect">
            <a:avLst/>
          </a:prstGeom>
          <a:noFill/>
          <a:ln w="9525">
            <a:noFill/>
            <a:miter lim="800000"/>
            <a:headEnd/>
            <a:tailEnd/>
          </a:ln>
        </p:spPr>
      </p:pic>
      <p:pic>
        <p:nvPicPr>
          <p:cNvPr id="44046" name="Picture 14"/>
          <p:cNvPicPr>
            <a:picLocks noChangeAspect="1" noChangeArrowheads="1"/>
          </p:cNvPicPr>
          <p:nvPr/>
        </p:nvPicPr>
        <p:blipFill>
          <a:blip r:embed="rId9"/>
          <a:srcRect/>
          <a:stretch>
            <a:fillRect/>
          </a:stretch>
        </p:blipFill>
        <p:spPr bwMode="auto">
          <a:xfrm>
            <a:off x="2606675" y="2700338"/>
            <a:ext cx="2089150" cy="2609850"/>
          </a:xfrm>
          <a:prstGeom prst="rect">
            <a:avLst/>
          </a:prstGeom>
          <a:noFill/>
          <a:ln w="9525">
            <a:noFill/>
            <a:miter lim="800000"/>
            <a:headEnd/>
            <a:tailEnd/>
          </a:ln>
        </p:spPr>
      </p:pic>
      <p:pic>
        <p:nvPicPr>
          <p:cNvPr id="7180" name="Picture 12"/>
          <p:cNvPicPr>
            <a:picLocks noChangeAspect="1" noChangeArrowheads="1"/>
          </p:cNvPicPr>
          <p:nvPr/>
        </p:nvPicPr>
        <p:blipFill>
          <a:blip r:embed="rId10"/>
          <a:srcRect/>
          <a:stretch>
            <a:fillRect/>
          </a:stretch>
        </p:blipFill>
        <p:spPr bwMode="auto">
          <a:xfrm>
            <a:off x="7095271" y="4304567"/>
            <a:ext cx="1209675" cy="809625"/>
          </a:xfrm>
          <a:prstGeom prst="rect">
            <a:avLst/>
          </a:prstGeom>
          <a:noFill/>
          <a:ln w="9525">
            <a:noFill/>
            <a:miter lim="800000"/>
            <a:headEnd/>
            <a:tailEnd/>
          </a:ln>
        </p:spPr>
      </p:pic>
      <p:pic>
        <p:nvPicPr>
          <p:cNvPr id="1026" name="Picture 2"/>
          <p:cNvPicPr>
            <a:picLocks noChangeAspect="1" noChangeArrowheads="1"/>
          </p:cNvPicPr>
          <p:nvPr/>
        </p:nvPicPr>
        <p:blipFill>
          <a:blip r:embed="rId11"/>
          <a:srcRect/>
          <a:stretch>
            <a:fillRect/>
          </a:stretch>
        </p:blipFill>
        <p:spPr bwMode="auto">
          <a:xfrm>
            <a:off x="2532185" y="2629054"/>
            <a:ext cx="2152753" cy="2681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039"/>
                                        </p:tgtEl>
                                        <p:attrNameLst>
                                          <p:attrName>style.visibility</p:attrName>
                                        </p:attrNameLst>
                                      </p:cBhvr>
                                      <p:to>
                                        <p:strVal val="visible"/>
                                      </p:to>
                                    </p:set>
                                    <p:animEffect transition="in" filter="fade">
                                      <p:cBhvr>
                                        <p:cTn id="15" dur="500"/>
                                        <p:tgtEl>
                                          <p:spTgt spid="440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036"/>
                                        </p:tgtEl>
                                        <p:attrNameLst>
                                          <p:attrName>style.visibility</p:attrName>
                                        </p:attrNameLst>
                                      </p:cBhvr>
                                      <p:to>
                                        <p:strVal val="visible"/>
                                      </p:to>
                                    </p:set>
                                    <p:animEffect transition="in" filter="fade">
                                      <p:cBhvr>
                                        <p:cTn id="20" dur="500"/>
                                        <p:tgtEl>
                                          <p:spTgt spid="440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037"/>
                                        </p:tgtEl>
                                        <p:attrNameLst>
                                          <p:attrName>style.visibility</p:attrName>
                                        </p:attrNameLst>
                                      </p:cBhvr>
                                      <p:to>
                                        <p:strVal val="visible"/>
                                      </p:to>
                                    </p:set>
                                    <p:animEffect transition="in" filter="fade">
                                      <p:cBhvr>
                                        <p:cTn id="25" dur="500"/>
                                        <p:tgtEl>
                                          <p:spTgt spid="440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4041"/>
                                        </p:tgtEl>
                                        <p:attrNameLst>
                                          <p:attrName>style.visibility</p:attrName>
                                        </p:attrNameLst>
                                      </p:cBhvr>
                                      <p:to>
                                        <p:strVal val="visible"/>
                                      </p:to>
                                    </p:set>
                                    <p:animEffect transition="in" filter="fade">
                                      <p:cBhvr>
                                        <p:cTn id="30" dur="500"/>
                                        <p:tgtEl>
                                          <p:spTgt spid="440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4042"/>
                                        </p:tgtEl>
                                        <p:attrNameLst>
                                          <p:attrName>style.visibility</p:attrName>
                                        </p:attrNameLst>
                                      </p:cBhvr>
                                      <p:to>
                                        <p:strVal val="visible"/>
                                      </p:to>
                                    </p:set>
                                    <p:animEffect transition="in" filter="fade">
                                      <p:cBhvr>
                                        <p:cTn id="35" dur="500"/>
                                        <p:tgtEl>
                                          <p:spTgt spid="440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180"/>
                                        </p:tgtEl>
                                        <p:attrNameLst>
                                          <p:attrName>style.visibility</p:attrName>
                                        </p:attrNameLst>
                                      </p:cBhvr>
                                      <p:to>
                                        <p:strVal val="visible"/>
                                      </p:to>
                                    </p:set>
                                    <p:animEffect transition="in" filter="fade">
                                      <p:cBhvr>
                                        <p:cTn id="40"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2526323" y="0"/>
            <a:ext cx="4696638" cy="6262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r="15345"/>
          <a:stretch>
            <a:fillRect/>
          </a:stretch>
        </p:blipFill>
        <p:spPr bwMode="auto">
          <a:xfrm>
            <a:off x="298939" y="1582616"/>
            <a:ext cx="2074985" cy="3619500"/>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2807677" y="240323"/>
            <a:ext cx="3524250" cy="857250"/>
          </a:xfrm>
          <a:prstGeom prst="rect">
            <a:avLst/>
          </a:prstGeom>
          <a:noFill/>
          <a:ln w="9525">
            <a:noFill/>
            <a:miter lim="800000"/>
            <a:headEnd/>
            <a:tailEnd/>
          </a:ln>
          <a:effectLst/>
        </p:spPr>
      </p:pic>
      <p:sp>
        <p:nvSpPr>
          <p:cNvPr id="5" name="TextBox 4"/>
          <p:cNvSpPr txBox="1"/>
          <p:nvPr/>
        </p:nvSpPr>
        <p:spPr>
          <a:xfrm>
            <a:off x="316523" y="5398477"/>
            <a:ext cx="2326278" cy="523220"/>
          </a:xfrm>
          <a:prstGeom prst="rect">
            <a:avLst/>
          </a:prstGeom>
          <a:noFill/>
        </p:spPr>
        <p:txBody>
          <a:bodyPr wrap="none" rtlCol="0">
            <a:spAutoFit/>
          </a:bodyPr>
          <a:lstStyle/>
          <a:p>
            <a:r>
              <a:rPr lang="en-US" dirty="0" smtClean="0"/>
              <a:t>Maria Holden</a:t>
            </a:r>
            <a:endParaRPr lang="en-US" dirty="0"/>
          </a:p>
        </p:txBody>
      </p:sp>
      <p:pic>
        <p:nvPicPr>
          <p:cNvPr id="2052" name="Picture 4"/>
          <p:cNvPicPr>
            <a:picLocks noChangeAspect="1" noChangeArrowheads="1"/>
          </p:cNvPicPr>
          <p:nvPr/>
        </p:nvPicPr>
        <p:blipFill>
          <a:blip r:embed="rId5"/>
          <a:srcRect/>
          <a:stretch>
            <a:fillRect/>
          </a:stretch>
        </p:blipFill>
        <p:spPr bwMode="auto">
          <a:xfrm>
            <a:off x="6120763" y="1706306"/>
            <a:ext cx="2639129" cy="3518838"/>
          </a:xfrm>
          <a:prstGeom prst="rect">
            <a:avLst/>
          </a:prstGeom>
          <a:noFill/>
          <a:ln w="9525">
            <a:noFill/>
            <a:miter lim="800000"/>
            <a:headEnd/>
            <a:tailEnd/>
          </a:ln>
          <a:effectLst/>
        </p:spPr>
      </p:pic>
      <p:sp>
        <p:nvSpPr>
          <p:cNvPr id="7" name="TextBox 6"/>
          <p:cNvSpPr txBox="1"/>
          <p:nvPr/>
        </p:nvSpPr>
        <p:spPr>
          <a:xfrm>
            <a:off x="6237515" y="5380893"/>
            <a:ext cx="2543710" cy="523220"/>
          </a:xfrm>
          <a:prstGeom prst="rect">
            <a:avLst/>
          </a:prstGeom>
          <a:noFill/>
        </p:spPr>
        <p:txBody>
          <a:bodyPr wrap="square" rtlCol="0">
            <a:spAutoFit/>
          </a:bodyPr>
          <a:lstStyle/>
          <a:p>
            <a:r>
              <a:rPr lang="en-US" dirty="0" smtClean="0"/>
              <a:t>Brittany Turner</a:t>
            </a:r>
            <a:endParaRPr lang="en-US" dirty="0"/>
          </a:p>
        </p:txBody>
      </p:sp>
      <p:pic>
        <p:nvPicPr>
          <p:cNvPr id="2053" name="Picture 5"/>
          <p:cNvPicPr>
            <a:picLocks noChangeAspect="1" noChangeArrowheads="1"/>
          </p:cNvPicPr>
          <p:nvPr/>
        </p:nvPicPr>
        <p:blipFill>
          <a:blip r:embed="rId6"/>
          <a:srcRect/>
          <a:stretch>
            <a:fillRect/>
          </a:stretch>
        </p:blipFill>
        <p:spPr bwMode="auto">
          <a:xfrm>
            <a:off x="3151834" y="1632738"/>
            <a:ext cx="2394057" cy="3575539"/>
          </a:xfrm>
          <a:prstGeom prst="rect">
            <a:avLst/>
          </a:prstGeom>
          <a:noFill/>
          <a:ln w="9525">
            <a:noFill/>
            <a:miter lim="800000"/>
            <a:headEnd/>
            <a:tailEnd/>
          </a:ln>
          <a:effectLst/>
        </p:spPr>
      </p:pic>
      <p:sp>
        <p:nvSpPr>
          <p:cNvPr id="9" name="TextBox 8"/>
          <p:cNvSpPr txBox="1"/>
          <p:nvPr/>
        </p:nvSpPr>
        <p:spPr>
          <a:xfrm>
            <a:off x="2735472" y="5378022"/>
            <a:ext cx="3422732" cy="523220"/>
          </a:xfrm>
          <a:prstGeom prst="rect">
            <a:avLst/>
          </a:prstGeom>
          <a:noFill/>
        </p:spPr>
        <p:txBody>
          <a:bodyPr wrap="none" rtlCol="0">
            <a:spAutoFit/>
          </a:bodyPr>
          <a:lstStyle/>
          <a:p>
            <a:r>
              <a:rPr lang="en-US" dirty="0" smtClean="0"/>
              <a:t>Prudence </a:t>
            </a:r>
            <a:r>
              <a:rPr lang="en-US" dirty="0" err="1" smtClean="0"/>
              <a:t>Backman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2190750" y="1643063"/>
            <a:ext cx="4762500" cy="35718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12291" name="TextBox 4"/>
          <p:cNvSpPr txBox="1">
            <a:spLocks noChangeArrowheads="1"/>
          </p:cNvSpPr>
          <p:nvPr/>
        </p:nvSpPr>
        <p:spPr bwMode="auto">
          <a:xfrm>
            <a:off x="4014788" y="5214938"/>
            <a:ext cx="1322387" cy="523875"/>
          </a:xfrm>
          <a:prstGeom prst="rect">
            <a:avLst/>
          </a:prstGeom>
          <a:noFill/>
          <a:ln w="9525">
            <a:noFill/>
            <a:miter lim="800000"/>
            <a:headEnd/>
            <a:tailEnd/>
          </a:ln>
        </p:spPr>
        <p:txBody>
          <a:bodyPr>
            <a:spAutoFit/>
          </a:bodyPr>
          <a:lstStyle/>
          <a:p>
            <a:r>
              <a:rPr lang="en-US" dirty="0" smtClean="0">
                <a:latin typeface="Trebuchet MS" pitchFamily="34" charset="0"/>
              </a:rPr>
              <a:t>Pause</a:t>
            </a:r>
            <a:endParaRPr lang="en-US" dirty="0">
              <a:latin typeface="Trebuchet M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Merrilee and Jen – duct tape experts!</a:t>
            </a:r>
            <a:endParaRPr lang="en-US" dirty="0"/>
          </a:p>
        </p:txBody>
      </p:sp>
      <p:pic>
        <p:nvPicPr>
          <p:cNvPr id="4098" name="Picture 2"/>
          <p:cNvPicPr>
            <a:picLocks noGrp="1" noChangeAspect="1" noChangeArrowheads="1"/>
          </p:cNvPicPr>
          <p:nvPr>
            <p:ph idx="1"/>
          </p:nvPr>
        </p:nvPicPr>
        <p:blipFill>
          <a:blip r:embed="rId3"/>
          <a:srcRect/>
          <a:stretch>
            <a:fillRect/>
          </a:stretch>
        </p:blipFill>
        <p:spPr bwMode="auto">
          <a:xfrm>
            <a:off x="1184133" y="1211751"/>
            <a:ext cx="6809316" cy="5106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686050" y="4192586"/>
            <a:ext cx="6457950" cy="3408363"/>
          </a:xfrm>
          <a:prstGeom prst="rect">
            <a:avLst/>
          </a:prstGeom>
          <a:noFill/>
          <a:ln w="9525">
            <a:noFill/>
            <a:miter lim="800000"/>
            <a:headEnd/>
            <a:tailEnd/>
          </a:ln>
        </p:spPr>
      </p:pic>
      <p:sp>
        <p:nvSpPr>
          <p:cNvPr id="2" name="Title 1"/>
          <p:cNvSpPr>
            <a:spLocks noGrp="1"/>
          </p:cNvSpPr>
          <p:nvPr>
            <p:ph type="title"/>
          </p:nvPr>
        </p:nvSpPr>
        <p:spPr>
          <a:xfrm>
            <a:off x="514350" y="542925"/>
            <a:ext cx="8602662" cy="887413"/>
          </a:xfrm>
        </p:spPr>
        <p:txBody>
          <a:bodyPr/>
          <a:lstStyle/>
          <a:p>
            <a:r>
              <a:rPr lang="en-US" dirty="0" smtClean="0"/>
              <a:t>This is more about procedures and policy than infrastructure</a:t>
            </a:r>
            <a:br>
              <a:rPr lang="en-US" dirty="0" smtClean="0"/>
            </a:br>
            <a:r>
              <a:rPr lang="en-US" dirty="0" smtClean="0"/>
              <a:t/>
            </a:r>
            <a:br>
              <a:rPr lang="en-US" dirty="0" smtClean="0"/>
            </a:br>
            <a:r>
              <a:rPr lang="en-US" dirty="0" smtClean="0"/>
              <a:t>Needs to fit with existing workflows</a:t>
            </a:r>
            <a:br>
              <a:rPr lang="en-US" dirty="0" smtClean="0"/>
            </a:br>
            <a:r>
              <a:rPr lang="en-US" dirty="0" smtClean="0"/>
              <a:t/>
            </a:r>
            <a:br>
              <a:rPr lang="en-US" dirty="0" smtClean="0"/>
            </a:br>
            <a:r>
              <a:rPr lang="en-US" dirty="0" smtClean="0"/>
              <a:t>How to get to critical mass? And who will step forward to get us there?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1"/>
                </a:solidFill>
              </a:rPr>
              <a:t>Contact info</a:t>
            </a:r>
            <a:r>
              <a:rPr lang="en-US" dirty="0" smtClean="0"/>
              <a:t/>
            </a:r>
            <a:br>
              <a:rPr lang="en-US" dirty="0" smtClean="0"/>
            </a:br>
            <a:r>
              <a:rPr lang="en-US" dirty="0" smtClean="0"/>
              <a:t/>
            </a:r>
            <a:br>
              <a:rPr lang="en-US" dirty="0" smtClean="0"/>
            </a:br>
            <a:r>
              <a:rPr lang="en-US" dirty="0" smtClean="0"/>
              <a:t>Merrilee_Proffitt@oclc.org</a:t>
            </a:r>
            <a:br>
              <a:rPr lang="en-US" dirty="0" smtClean="0"/>
            </a:br>
            <a:r>
              <a:rPr lang="en-US" dirty="0" smtClean="0"/>
              <a:t>Jennifer_Schaffner@oclc.org</a:t>
            </a:r>
            <a:br>
              <a:rPr lang="en-US" dirty="0" smtClean="0"/>
            </a:br>
            <a:r>
              <a:rPr lang="en-US" dirty="0" smtClean="0"/>
              <a:t/>
            </a:r>
            <a:br>
              <a:rPr lang="en-US" dirty="0" smtClean="0"/>
            </a:br>
            <a:r>
              <a:rPr lang="en-US" u="sng" dirty="0" smtClean="0">
                <a:solidFill>
                  <a:schemeClr val="accent1"/>
                </a:solidFill>
              </a:rPr>
              <a:t>Shout out to the RLG Missing Materials Group</a:t>
            </a:r>
            <a:r>
              <a:rPr lang="en-US" dirty="0" smtClean="0"/>
              <a:t/>
            </a:r>
            <a:br>
              <a:rPr lang="en-US" dirty="0" smtClean="0"/>
            </a:br>
            <a:r>
              <a:rPr lang="en-US" dirty="0" smtClean="0"/>
              <a:t>- </a:t>
            </a:r>
            <a:r>
              <a:rPr lang="en-US" sz="1800" dirty="0" smtClean="0"/>
              <a:t>Kenneth </a:t>
            </a:r>
            <a:r>
              <a:rPr lang="en-US" sz="1800" dirty="0" err="1" smtClean="0"/>
              <a:t>Karmiole</a:t>
            </a:r>
            <a:r>
              <a:rPr lang="en-US" sz="1800" dirty="0" smtClean="0"/>
              <a:t>, Bookseller, Inc., ABAA </a:t>
            </a:r>
            <a:br>
              <a:rPr lang="en-US" sz="1800" dirty="0" smtClean="0"/>
            </a:br>
            <a:r>
              <a:rPr lang="en-US" sz="1800" dirty="0" smtClean="0"/>
              <a:t>- David Szewczyk, Philadelphia Rare Books and Manuscripts, ABAA </a:t>
            </a:r>
            <a:br>
              <a:rPr lang="en-US" sz="1800" dirty="0" smtClean="0"/>
            </a:br>
            <a:r>
              <a:rPr lang="en-US" sz="1800" dirty="0" smtClean="0"/>
              <a:t>- Richard Oram (Chair, RBMS Security Committee) and Ryan Hildebrand, Ransom Center, UT Austin </a:t>
            </a:r>
            <a:br>
              <a:rPr lang="en-US" sz="1800" dirty="0" smtClean="0"/>
            </a:br>
            <a:r>
              <a:rPr lang="en-US" sz="1800" dirty="0" smtClean="0"/>
              <a:t>- Detectives Don </a:t>
            </a:r>
            <a:r>
              <a:rPr lang="en-US" sz="1800" dirty="0" err="1" smtClean="0"/>
              <a:t>Hrycyk</a:t>
            </a:r>
            <a:r>
              <a:rPr lang="en-US" sz="1800" dirty="0" smtClean="0"/>
              <a:t> and Stephanie Lazarus, Los Angeles Police Department </a:t>
            </a:r>
            <a:br>
              <a:rPr lang="en-US" sz="1800" dirty="0" smtClean="0"/>
            </a:br>
            <a:r>
              <a:rPr lang="en-US" sz="1800" dirty="0" smtClean="0"/>
              <a:t>- Susan Allen and </a:t>
            </a:r>
            <a:r>
              <a:rPr lang="en-US" sz="1800" dirty="0" err="1" smtClean="0"/>
              <a:t>Andra</a:t>
            </a:r>
            <a:r>
              <a:rPr lang="en-US" sz="1800" dirty="0" smtClean="0"/>
              <a:t> Darlington, Getty Research Institute </a:t>
            </a:r>
            <a:br>
              <a:rPr lang="en-US" sz="1800" dirty="0" smtClean="0"/>
            </a:br>
            <a:r>
              <a:rPr lang="en-US" sz="1800" dirty="0" smtClean="0"/>
              <a:t>- Susan Pyzynski, Houghton Library, Harvard </a:t>
            </a:r>
            <a:br>
              <a:rPr lang="en-US" sz="1800" dirty="0" smtClean="0"/>
            </a:br>
            <a:r>
              <a:rPr lang="en-US" sz="1800" dirty="0" smtClean="0"/>
              <a:t>- E.C. Schroeder and Ellen Ellickson, Beinecke Library, Yale </a:t>
            </a:r>
            <a:br>
              <a:rPr lang="en-US" sz="1800" dirty="0" smtClean="0"/>
            </a:br>
            <a:r>
              <a:rPr lang="en-US" sz="1800" dirty="0" smtClean="0"/>
              <a:t>- Laura Stalker, Dorothy Auyong and David Zeidberg, Huntington Library</a:t>
            </a:r>
            <a:br>
              <a:rPr lang="en-US" sz="1800" dirty="0" smtClean="0"/>
            </a:br>
            <a:r>
              <a:rPr lang="en-US" sz="1800" dirty="0" smtClean="0"/>
              <a:t>- Eric Childress and Bruce Washburn, OCLC Research</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hosts</a:t>
            </a:r>
            <a:endParaRPr lang="en-US" dirty="0"/>
          </a:p>
        </p:txBody>
      </p:sp>
      <p:pic>
        <p:nvPicPr>
          <p:cNvPr id="4100" name="Picture 4"/>
          <p:cNvPicPr>
            <a:picLocks noChangeAspect="1" noChangeArrowheads="1"/>
          </p:cNvPicPr>
          <p:nvPr/>
        </p:nvPicPr>
        <p:blipFill>
          <a:blip r:embed="rId3"/>
          <a:srcRect/>
          <a:stretch>
            <a:fillRect/>
          </a:stretch>
        </p:blipFill>
        <p:spPr bwMode="auto">
          <a:xfrm>
            <a:off x="793504" y="1828801"/>
            <a:ext cx="2266217" cy="2862590"/>
          </a:xfrm>
          <a:prstGeom prst="rect">
            <a:avLst/>
          </a:prstGeom>
          <a:noFill/>
          <a:ln w="9525">
            <a:noFill/>
            <a:miter lim="800000"/>
            <a:headEnd/>
            <a:tailEnd/>
          </a:ln>
        </p:spPr>
      </p:pic>
      <p:pic>
        <p:nvPicPr>
          <p:cNvPr id="4102" name="Picture 6"/>
          <p:cNvPicPr>
            <a:picLocks noChangeAspect="1" noChangeArrowheads="1"/>
          </p:cNvPicPr>
          <p:nvPr/>
        </p:nvPicPr>
        <p:blipFill>
          <a:blip r:embed="rId4"/>
          <a:srcRect/>
          <a:stretch>
            <a:fillRect/>
          </a:stretch>
        </p:blipFill>
        <p:spPr bwMode="auto">
          <a:xfrm>
            <a:off x="5058506" y="1869097"/>
            <a:ext cx="2256693" cy="2820867"/>
          </a:xfrm>
          <a:prstGeom prst="rect">
            <a:avLst/>
          </a:prstGeom>
          <a:noFill/>
          <a:ln w="9525">
            <a:noFill/>
            <a:miter lim="800000"/>
            <a:headEnd/>
            <a:tailEnd/>
          </a:ln>
        </p:spPr>
      </p:pic>
      <p:sp>
        <p:nvSpPr>
          <p:cNvPr id="10" name="TextBox 9"/>
          <p:cNvSpPr txBox="1"/>
          <p:nvPr/>
        </p:nvSpPr>
        <p:spPr>
          <a:xfrm>
            <a:off x="439615" y="4835769"/>
            <a:ext cx="3097258" cy="523220"/>
          </a:xfrm>
          <a:prstGeom prst="rect">
            <a:avLst/>
          </a:prstGeom>
          <a:noFill/>
        </p:spPr>
        <p:txBody>
          <a:bodyPr wrap="none" rtlCol="0">
            <a:spAutoFit/>
          </a:bodyPr>
          <a:lstStyle/>
          <a:p>
            <a:r>
              <a:rPr lang="en-US" dirty="0" smtClean="0"/>
              <a:t>Jennifer Schaffner</a:t>
            </a:r>
            <a:endParaRPr lang="en-US" dirty="0"/>
          </a:p>
        </p:txBody>
      </p:sp>
      <p:sp>
        <p:nvSpPr>
          <p:cNvPr id="11" name="TextBox 10"/>
          <p:cNvSpPr txBox="1"/>
          <p:nvPr/>
        </p:nvSpPr>
        <p:spPr>
          <a:xfrm>
            <a:off x="4870939" y="4800600"/>
            <a:ext cx="2616357" cy="523220"/>
          </a:xfrm>
          <a:prstGeom prst="rect">
            <a:avLst/>
          </a:prstGeom>
          <a:noFill/>
        </p:spPr>
        <p:txBody>
          <a:bodyPr wrap="none" rtlCol="0">
            <a:spAutoFit/>
          </a:bodyPr>
          <a:lstStyle/>
          <a:p>
            <a:r>
              <a:rPr lang="en-US" dirty="0" smtClean="0"/>
              <a:t>Merrilee </a:t>
            </a:r>
            <a:r>
              <a:rPr lang="en-US" dirty="0" err="1" smtClean="0"/>
              <a:t>Proffitt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r="3340" b="23858"/>
          <a:stretch>
            <a:fillRect/>
          </a:stretch>
        </p:blipFill>
        <p:spPr bwMode="auto">
          <a:xfrm>
            <a:off x="1436077" y="663085"/>
            <a:ext cx="5597769" cy="3961669"/>
          </a:xfrm>
          <a:prstGeom prst="rect">
            <a:avLst/>
          </a:prstGeom>
          <a:noFill/>
          <a:ln w="9525">
            <a:noFill/>
            <a:miter lim="800000"/>
            <a:headEnd/>
            <a:tailEnd/>
          </a:ln>
        </p:spPr>
      </p:pic>
      <p:sp>
        <p:nvSpPr>
          <p:cNvPr id="4" name="TextBox 3"/>
          <p:cNvSpPr txBox="1"/>
          <p:nvPr/>
        </p:nvSpPr>
        <p:spPr>
          <a:xfrm>
            <a:off x="2409092" y="5908431"/>
            <a:ext cx="3523722" cy="523220"/>
          </a:xfrm>
          <a:prstGeom prst="rect">
            <a:avLst/>
          </a:prstGeom>
          <a:noFill/>
        </p:spPr>
        <p:txBody>
          <a:bodyPr wrap="none" rtlCol="0">
            <a:spAutoFit/>
          </a:bodyPr>
          <a:lstStyle/>
          <a:p>
            <a:r>
              <a:rPr lang="en-US" dirty="0" smtClean="0"/>
              <a:t>Katharine Kyes Leab</a:t>
            </a:r>
            <a:endParaRPr lang="en-US" dirty="0"/>
          </a:p>
        </p:txBody>
      </p:sp>
      <p:pic>
        <p:nvPicPr>
          <p:cNvPr id="1026" name="Picture 2"/>
          <p:cNvPicPr>
            <a:picLocks noChangeAspect="1" noChangeArrowheads="1"/>
          </p:cNvPicPr>
          <p:nvPr/>
        </p:nvPicPr>
        <p:blipFill>
          <a:blip r:embed="rId4"/>
          <a:srcRect/>
          <a:stretch>
            <a:fillRect/>
          </a:stretch>
        </p:blipFill>
        <p:spPr bwMode="auto">
          <a:xfrm>
            <a:off x="0" y="404446"/>
            <a:ext cx="8915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258183" y="5363308"/>
            <a:ext cx="2703001" cy="523220"/>
          </a:xfrm>
          <a:prstGeom prst="rect">
            <a:avLst/>
          </a:prstGeom>
          <a:noFill/>
        </p:spPr>
        <p:txBody>
          <a:bodyPr wrap="square" rtlCol="0">
            <a:spAutoFit/>
          </a:bodyPr>
          <a:lstStyle/>
          <a:p>
            <a:r>
              <a:rPr lang="en-US" dirty="0" smtClean="0"/>
              <a:t>Richard </a:t>
            </a:r>
            <a:r>
              <a:rPr lang="en-US" dirty="0" err="1" smtClean="0"/>
              <a:t>Oram</a:t>
            </a:r>
            <a:endParaRPr lang="en-US" dirty="0"/>
          </a:p>
        </p:txBody>
      </p:sp>
      <p:pic>
        <p:nvPicPr>
          <p:cNvPr id="6146" name="a8c9db77-f701-465c-a614-c662cc9276e6" descr="AD003FD9-2295-4646-9A16-84F5817FDEC7@gateway"/>
          <p:cNvPicPr>
            <a:picLocks noChangeAspect="1" noChangeArrowheads="1"/>
          </p:cNvPicPr>
          <p:nvPr/>
        </p:nvPicPr>
        <p:blipFill>
          <a:blip r:embed="rId3"/>
          <a:srcRect/>
          <a:stretch>
            <a:fillRect/>
          </a:stretch>
        </p:blipFill>
        <p:spPr bwMode="auto">
          <a:xfrm>
            <a:off x="2110153" y="439616"/>
            <a:ext cx="45720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3"/>
          <a:srcRect/>
          <a:stretch>
            <a:fillRect/>
          </a:stretch>
        </p:blipFill>
        <p:spPr bwMode="auto">
          <a:xfrm>
            <a:off x="3427413" y="1111250"/>
            <a:ext cx="2505075" cy="4562475"/>
          </a:xfrm>
          <a:prstGeom prst="rect">
            <a:avLst/>
          </a:prstGeom>
          <a:noFill/>
          <a:ln w="9525">
            <a:noFill/>
            <a:miter lim="800000"/>
            <a:headEnd/>
            <a:tailEnd/>
          </a:ln>
        </p:spPr>
      </p:pic>
      <p:sp>
        <p:nvSpPr>
          <p:cNvPr id="5123" name="Title 1"/>
          <p:cNvSpPr>
            <a:spLocks noGrp="1"/>
          </p:cNvSpPr>
          <p:nvPr>
            <p:ph type="title"/>
          </p:nvPr>
        </p:nvSpPr>
        <p:spPr/>
        <p:txBody>
          <a:bodyPr/>
          <a:lstStyle/>
          <a:p>
            <a:r>
              <a:rPr lang="en-US" dirty="0" smtClean="0">
                <a:ea typeface="ＭＳ Ｐゴシック" pitchFamily="34" charset="-128"/>
              </a:rPr>
              <a:t> Got Missing Materials?</a:t>
            </a:r>
          </a:p>
        </p:txBody>
      </p:sp>
      <p:pic>
        <p:nvPicPr>
          <p:cNvPr id="5124" name="Picture 7"/>
          <p:cNvPicPr>
            <a:picLocks noChangeAspect="1" noChangeArrowheads="1"/>
          </p:cNvPicPr>
          <p:nvPr/>
        </p:nvPicPr>
        <p:blipFill>
          <a:blip r:embed="rId4"/>
          <a:srcRect/>
          <a:stretch>
            <a:fillRect/>
          </a:stretch>
        </p:blipFill>
        <p:spPr bwMode="auto">
          <a:xfrm>
            <a:off x="4724400" y="2517775"/>
            <a:ext cx="581025" cy="571500"/>
          </a:xfrm>
          <a:prstGeom prst="rect">
            <a:avLst/>
          </a:prstGeom>
          <a:noFill/>
          <a:ln w="9525">
            <a:noFill/>
            <a:miter lim="800000"/>
            <a:headEnd/>
            <a:tailEnd/>
          </a:ln>
        </p:spPr>
      </p:pic>
      <p:sp>
        <p:nvSpPr>
          <p:cNvPr id="10" name="TextBox 9"/>
          <p:cNvSpPr txBox="1"/>
          <p:nvPr/>
        </p:nvSpPr>
        <p:spPr>
          <a:xfrm>
            <a:off x="3485580" y="2290527"/>
            <a:ext cx="1303700" cy="646331"/>
          </a:xfrm>
          <a:prstGeom prst="rect">
            <a:avLst/>
          </a:prstGeom>
          <a:noFill/>
          <a:scene3d>
            <a:camera prst="orthographicFront">
              <a:rot lat="2400000" lon="1200000" rev="0"/>
            </a:camera>
            <a:lightRig rig="threePt" dir="t"/>
          </a:scene3d>
        </p:spPr>
        <p:txBody>
          <a:bodyPr>
            <a:spAutoFit/>
          </a:bodyPr>
          <a:lstStyle/>
          <a:p>
            <a:pPr>
              <a:defRPr/>
            </a:pPr>
            <a:r>
              <a:rPr lang="en-US" sz="1800" b="1" dirty="0">
                <a:solidFill>
                  <a:schemeClr val="bg1"/>
                </a:solidFill>
                <a:latin typeface="Trebuchet MS" pitchFamily="34" charset="0"/>
                <a:cs typeface="+mn-cs"/>
              </a:rPr>
              <a:t>Have You</a:t>
            </a:r>
          </a:p>
          <a:p>
            <a:pPr>
              <a:defRPr/>
            </a:pPr>
            <a:r>
              <a:rPr lang="en-US" sz="1800" b="1" dirty="0">
                <a:solidFill>
                  <a:schemeClr val="bg1"/>
                </a:solidFill>
                <a:latin typeface="Trebuchet MS" pitchFamily="34" charset="0"/>
                <a:cs typeface="+mn-cs"/>
              </a:rPr>
              <a:t>Seen Me?</a:t>
            </a:r>
          </a:p>
        </p:txBody>
      </p:sp>
      <p:pic>
        <p:nvPicPr>
          <p:cNvPr id="5126" name="Picture 7"/>
          <p:cNvPicPr>
            <a:picLocks noChangeAspect="1" noChangeArrowheads="1"/>
          </p:cNvPicPr>
          <p:nvPr/>
        </p:nvPicPr>
        <p:blipFill>
          <a:blip r:embed="rId4"/>
          <a:srcRect/>
          <a:stretch>
            <a:fillRect/>
          </a:stretch>
        </p:blipFill>
        <p:spPr bwMode="auto">
          <a:xfrm>
            <a:off x="4562475" y="1566863"/>
            <a:ext cx="193675" cy="188912"/>
          </a:xfrm>
          <a:prstGeom prst="rect">
            <a:avLst/>
          </a:prstGeom>
          <a:noFill/>
          <a:ln w="9525">
            <a:noFill/>
            <a:miter lim="800000"/>
            <a:headEnd/>
            <a:tailEnd/>
          </a:ln>
        </p:spPr>
      </p:pic>
      <p:pic>
        <p:nvPicPr>
          <p:cNvPr id="32778" name="Picture 10"/>
          <p:cNvPicPr>
            <a:picLocks noChangeAspect="1" noChangeArrowheads="1"/>
          </p:cNvPicPr>
          <p:nvPr/>
        </p:nvPicPr>
        <p:blipFill>
          <a:blip r:embed="rId5"/>
          <a:srcRect/>
          <a:stretch>
            <a:fillRect/>
          </a:stretch>
        </p:blipFill>
        <p:spPr bwMode="auto">
          <a:xfrm>
            <a:off x="3599079" y="3348359"/>
            <a:ext cx="906869" cy="1105938"/>
          </a:xfrm>
          <a:prstGeom prst="rect">
            <a:avLst/>
          </a:prstGeom>
          <a:noFill/>
          <a:ln w="9525">
            <a:noFill/>
            <a:miter lim="800000"/>
            <a:headEnd/>
            <a:tailEnd/>
          </a:ln>
          <a:scene3d>
            <a:camera prst="orthographicFront">
              <a:rot lat="1500001" lon="2400001" rev="0"/>
            </a:camera>
            <a:lightRig rig="threePt" dir="t"/>
          </a:scene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ea typeface="ＭＳ Ｐゴシック" pitchFamily="34" charset="-128"/>
              </a:rPr>
              <a:t>MissingMaterials.org</a:t>
            </a:r>
          </a:p>
        </p:txBody>
      </p:sp>
      <p:sp>
        <p:nvSpPr>
          <p:cNvPr id="4099" name="Rectangle 3"/>
          <p:cNvSpPr>
            <a:spLocks noGrp="1" noChangeArrowheads="1"/>
          </p:cNvSpPr>
          <p:nvPr>
            <p:ph idx="1"/>
          </p:nvPr>
        </p:nvSpPr>
        <p:spPr>
          <a:xfrm>
            <a:off x="608013" y="1066800"/>
            <a:ext cx="8078787" cy="4954588"/>
          </a:xfrm>
        </p:spPr>
        <p:txBody>
          <a:bodyPr/>
          <a:lstStyle/>
          <a:p>
            <a:r>
              <a:rPr lang="en-US" dirty="0" smtClean="0">
                <a:ea typeface="ＭＳ Ｐゴシック" pitchFamily="34" charset="-128"/>
              </a:rPr>
              <a:t>RLG Partners working with OCLC Research:</a:t>
            </a:r>
          </a:p>
          <a:p>
            <a:pPr lvl="1"/>
            <a:r>
              <a:rPr lang="en-US" sz="2400" dirty="0" smtClean="0">
                <a:ea typeface="ＭＳ Ｐゴシック" pitchFamily="34" charset="-128"/>
              </a:rPr>
              <a:t>Use available tools</a:t>
            </a:r>
          </a:p>
          <a:p>
            <a:pPr lvl="1"/>
            <a:r>
              <a:rPr lang="en-US" sz="2400" dirty="0" smtClean="0">
                <a:ea typeface="ＭＳ Ｐゴシック" pitchFamily="34" charset="-128"/>
              </a:rPr>
              <a:t>Build a sustainable process</a:t>
            </a:r>
          </a:p>
          <a:p>
            <a:pPr lvl="1"/>
            <a:r>
              <a:rPr lang="en-US" sz="2400" dirty="0" smtClean="0">
                <a:ea typeface="ＭＳ Ｐゴシック" pitchFamily="34" charset="-128"/>
              </a:rPr>
              <a:t>Prove the concept</a:t>
            </a:r>
          </a:p>
          <a:p>
            <a:pPr lvl="1">
              <a:buFontTx/>
              <a:buNone/>
            </a:pPr>
            <a:endParaRPr lang="en-US" sz="2400" dirty="0" smtClean="0">
              <a:ea typeface="ＭＳ Ｐゴシック" pitchFamily="34" charset="-128"/>
            </a:endParaRPr>
          </a:p>
          <a:p>
            <a:r>
              <a:rPr lang="en-US" dirty="0" smtClean="0">
                <a:ea typeface="ＭＳ Ｐゴシック" pitchFamily="34" charset="-128"/>
              </a:rPr>
              <a:t>Disclose stolen/missing rare and unique materials:</a:t>
            </a:r>
          </a:p>
          <a:p>
            <a:pPr lvl="1"/>
            <a:r>
              <a:rPr lang="en-US" sz="2400" dirty="0" smtClean="0">
                <a:ea typeface="ＭＳ Ｐゴシック" pitchFamily="34" charset="-128"/>
              </a:rPr>
              <a:t>Low-touch, low cost, simple workflow</a:t>
            </a:r>
          </a:p>
          <a:p>
            <a:pPr lvl="1"/>
            <a:r>
              <a:rPr lang="en-US" sz="2400" dirty="0" smtClean="0">
                <a:ea typeface="ＭＳ Ｐゴシック" pitchFamily="34" charset="-128"/>
              </a:rPr>
              <a:t>Web-scale for disclosure in search engines</a:t>
            </a:r>
          </a:p>
          <a:p>
            <a:pPr lvl="1"/>
            <a:r>
              <a:rPr lang="en-US" sz="2400" dirty="0" smtClean="0">
                <a:ea typeface="ＭＳ Ｐゴシック" pitchFamily="34" charset="-128"/>
              </a:rPr>
              <a:t>Wide disclosure favors recovery</a:t>
            </a:r>
          </a:p>
          <a:p>
            <a:pPr lvl="1">
              <a:buFontTx/>
              <a:buNone/>
            </a:pPr>
            <a:endParaRPr lang="en-U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34" charset="-128"/>
              </a:rPr>
              <a:t>Missing Materials.org: The Process</a:t>
            </a: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4" name="Rectangle 3"/>
          <p:cNvSpPr>
            <a:spLocks noChangeArrowheads="1"/>
          </p:cNvSpPr>
          <p:nvPr/>
        </p:nvSpPr>
        <p:spPr bwMode="auto">
          <a:xfrm>
            <a:off x="1524000" y="5943600"/>
            <a:ext cx="1600200" cy="304800"/>
          </a:xfrm>
          <a:prstGeom prst="rect">
            <a:avLst/>
          </a:prstGeom>
          <a:noFill/>
          <a:ln w="9525" algn="ctr">
            <a:noFill/>
            <a:round/>
            <a:headEnd/>
            <a:tailEnd/>
          </a:ln>
        </p:spPr>
        <p:txBody>
          <a:bodyPr anchor="ctr"/>
          <a:lstStyle/>
          <a:p>
            <a:pPr defTabSz="914400"/>
            <a:r>
              <a:rPr lang="en-US" b="1">
                <a:solidFill>
                  <a:srgbClr val="E66800"/>
                </a:solidFill>
                <a:latin typeface="Verdana" pitchFamily="34" charset="0"/>
              </a:rPr>
              <a:t>Setup</a:t>
            </a:r>
          </a:p>
        </p:txBody>
      </p:sp>
      <p:sp>
        <p:nvSpPr>
          <p:cNvPr id="5125" name="Rectangle 4"/>
          <p:cNvSpPr>
            <a:spLocks noChangeArrowheads="1"/>
          </p:cNvSpPr>
          <p:nvPr/>
        </p:nvSpPr>
        <p:spPr bwMode="auto">
          <a:xfrm>
            <a:off x="5715000" y="5943600"/>
            <a:ext cx="1905000" cy="304800"/>
          </a:xfrm>
          <a:prstGeom prst="rect">
            <a:avLst/>
          </a:prstGeom>
          <a:noFill/>
          <a:ln w="9525" algn="ctr">
            <a:noFill/>
            <a:round/>
            <a:headEnd/>
            <a:tailEnd/>
          </a:ln>
        </p:spPr>
        <p:txBody>
          <a:bodyPr anchor="ctr"/>
          <a:lstStyle/>
          <a:p>
            <a:pPr defTabSz="914400"/>
            <a:r>
              <a:rPr lang="en-US" b="1">
                <a:solidFill>
                  <a:srgbClr val="0070C0"/>
                </a:solidFill>
                <a:latin typeface="Verdana" pitchFamily="34" charset="0"/>
              </a:rPr>
              <a:t>Disclose</a:t>
            </a:r>
          </a:p>
        </p:txBody>
      </p:sp>
      <p:sp>
        <p:nvSpPr>
          <p:cNvPr id="5126" name="Rectangle 5"/>
          <p:cNvSpPr>
            <a:spLocks noChangeArrowheads="1"/>
          </p:cNvSpPr>
          <p:nvPr/>
        </p:nvSpPr>
        <p:spPr bwMode="auto">
          <a:xfrm>
            <a:off x="3657600" y="5943600"/>
            <a:ext cx="1792288" cy="304800"/>
          </a:xfrm>
          <a:prstGeom prst="rect">
            <a:avLst/>
          </a:prstGeom>
          <a:noFill/>
          <a:ln w="9525" algn="ctr">
            <a:noFill/>
            <a:round/>
            <a:headEnd/>
            <a:tailEnd/>
          </a:ln>
        </p:spPr>
        <p:txBody>
          <a:bodyPr anchor="ctr"/>
          <a:lstStyle/>
          <a:p>
            <a:pPr defTabSz="914400"/>
            <a:r>
              <a:rPr lang="en-US" b="1">
                <a:solidFill>
                  <a:srgbClr val="74B230"/>
                </a:solidFill>
                <a:latin typeface="Verdana" pitchFamily="34" charset="0"/>
              </a:rPr>
              <a:t>Build</a:t>
            </a:r>
          </a:p>
        </p:txBody>
      </p:sp>
      <p:pic>
        <p:nvPicPr>
          <p:cNvPr id="5127" name="Picture 2"/>
          <p:cNvPicPr>
            <a:picLocks noChangeAspect="1" noChangeArrowheads="1"/>
          </p:cNvPicPr>
          <p:nvPr/>
        </p:nvPicPr>
        <p:blipFill>
          <a:blip r:embed="rId8"/>
          <a:srcRect l="17969" r="18750" b="6250"/>
          <a:stretch>
            <a:fillRect/>
          </a:stretch>
        </p:blipFill>
        <p:spPr bwMode="auto">
          <a:xfrm>
            <a:off x="4152900" y="4394200"/>
            <a:ext cx="1257300" cy="1397000"/>
          </a:xfrm>
          <a:prstGeom prst="rect">
            <a:avLst/>
          </a:prstGeom>
          <a:noFill/>
          <a:ln w="9525">
            <a:solidFill>
              <a:schemeClr val="tx1"/>
            </a:solidFill>
            <a:miter lim="800000"/>
            <a:headEnd/>
            <a:tailEnd/>
          </a:ln>
        </p:spPr>
      </p:pic>
      <p:pic>
        <p:nvPicPr>
          <p:cNvPr id="5128" name="Picture 3"/>
          <p:cNvPicPr>
            <a:picLocks noChangeAspect="1" noChangeArrowheads="1"/>
          </p:cNvPicPr>
          <p:nvPr/>
        </p:nvPicPr>
        <p:blipFill>
          <a:blip r:embed="rId9"/>
          <a:srcRect b="9375"/>
          <a:stretch>
            <a:fillRect/>
          </a:stretch>
        </p:blipFill>
        <p:spPr bwMode="auto">
          <a:xfrm>
            <a:off x="1752600" y="4633913"/>
            <a:ext cx="1590675" cy="1081087"/>
          </a:xfrm>
          <a:prstGeom prst="rect">
            <a:avLst/>
          </a:prstGeom>
          <a:noFill/>
          <a:ln w="9525">
            <a:solidFill>
              <a:schemeClr val="tx1"/>
            </a:solidFill>
            <a:miter lim="800000"/>
            <a:headEnd/>
            <a:tailEnd/>
          </a:ln>
        </p:spPr>
      </p:pic>
      <p:pic>
        <p:nvPicPr>
          <p:cNvPr id="5129" name="Picture 4"/>
          <p:cNvPicPr>
            <a:picLocks noChangeAspect="1" noChangeArrowheads="1"/>
          </p:cNvPicPr>
          <p:nvPr/>
        </p:nvPicPr>
        <p:blipFill>
          <a:blip r:embed="rId10"/>
          <a:srcRect b="7292"/>
          <a:stretch>
            <a:fillRect/>
          </a:stretch>
        </p:blipFill>
        <p:spPr bwMode="auto">
          <a:xfrm>
            <a:off x="6248400" y="4368800"/>
            <a:ext cx="1998663" cy="13890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ＭＳ Ｐゴシック" pitchFamily="34" charset="-128"/>
              </a:rPr>
              <a:t>Setup</a:t>
            </a:r>
          </a:p>
        </p:txBody>
      </p:sp>
      <p:pic>
        <p:nvPicPr>
          <p:cNvPr id="7171" name="Picture 3"/>
          <p:cNvPicPr>
            <a:picLocks noChangeAspect="1" noChangeArrowheads="1"/>
          </p:cNvPicPr>
          <p:nvPr/>
        </p:nvPicPr>
        <p:blipFill>
          <a:blip r:embed="rId3"/>
          <a:srcRect/>
          <a:stretch>
            <a:fillRect/>
          </a:stretch>
        </p:blipFill>
        <p:spPr bwMode="auto">
          <a:xfrm>
            <a:off x="528638" y="839788"/>
            <a:ext cx="4287837" cy="4740275"/>
          </a:xfrm>
          <a:prstGeom prst="rect">
            <a:avLst/>
          </a:prstGeom>
          <a:noFill/>
          <a:ln w="9525">
            <a:noFill/>
            <a:miter lim="800000"/>
            <a:headEnd/>
            <a:tailEnd/>
          </a:ln>
        </p:spPr>
      </p:pic>
      <p:sp>
        <p:nvSpPr>
          <p:cNvPr id="11" name="TextBox 10"/>
          <p:cNvSpPr txBox="1"/>
          <p:nvPr/>
        </p:nvSpPr>
        <p:spPr>
          <a:xfrm>
            <a:off x="3300413" y="239713"/>
            <a:ext cx="5589587" cy="338137"/>
          </a:xfrm>
          <a:prstGeom prst="rect">
            <a:avLst/>
          </a:prstGeom>
          <a:noFill/>
          <a:ln>
            <a:noFill/>
          </a:ln>
        </p:spPr>
        <p:txBody>
          <a:bodyPr>
            <a:spAutoFit/>
          </a:bodyPr>
          <a:lstStyle/>
          <a:p>
            <a:pPr algn="r">
              <a:defRPr/>
            </a:pPr>
            <a:r>
              <a:rPr lang="en-US" sz="1600" dirty="0">
                <a:solidFill>
                  <a:schemeClr val="tx1">
                    <a:lumMod val="75000"/>
                    <a:lumOff val="25000"/>
                  </a:schemeClr>
                </a:solidFill>
                <a:latin typeface="+mj-lt"/>
                <a:cs typeface="Arial" charset="0"/>
              </a:rPr>
              <a:t>Find the title in WorldCat.org</a:t>
            </a:r>
          </a:p>
        </p:txBody>
      </p:sp>
      <p:pic>
        <p:nvPicPr>
          <p:cNvPr id="79876" name="Picture 4"/>
          <p:cNvPicPr>
            <a:picLocks noChangeAspect="1" noChangeArrowheads="1"/>
          </p:cNvPicPr>
          <p:nvPr/>
        </p:nvPicPr>
        <p:blipFill>
          <a:blip r:embed="rId4"/>
          <a:srcRect/>
          <a:stretch>
            <a:fillRect/>
          </a:stretch>
        </p:blipFill>
        <p:spPr bwMode="auto">
          <a:xfrm>
            <a:off x="2482850" y="1203325"/>
            <a:ext cx="4278313" cy="4729163"/>
          </a:xfrm>
          <a:prstGeom prst="rect">
            <a:avLst/>
          </a:prstGeom>
          <a:noFill/>
          <a:ln w="9525">
            <a:noFill/>
            <a:miter lim="800000"/>
            <a:headEnd/>
            <a:tailEnd/>
          </a:ln>
        </p:spPr>
      </p:pic>
      <p:pic>
        <p:nvPicPr>
          <p:cNvPr id="79877" name="Picture 5"/>
          <p:cNvPicPr>
            <a:picLocks noChangeAspect="1" noChangeArrowheads="1"/>
          </p:cNvPicPr>
          <p:nvPr/>
        </p:nvPicPr>
        <p:blipFill>
          <a:blip r:embed="rId5"/>
          <a:srcRect/>
          <a:stretch>
            <a:fillRect/>
          </a:stretch>
        </p:blipFill>
        <p:spPr bwMode="auto">
          <a:xfrm>
            <a:off x="4530725" y="1476375"/>
            <a:ext cx="4287838" cy="4738688"/>
          </a:xfrm>
          <a:prstGeom prst="rect">
            <a:avLst/>
          </a:prstGeom>
          <a:noFill/>
          <a:ln w="9525">
            <a:noFill/>
            <a:miter lim="800000"/>
            <a:headEnd/>
            <a:tailEnd/>
          </a:ln>
        </p:spPr>
      </p:pic>
      <p:sp>
        <p:nvSpPr>
          <p:cNvPr id="15" name="TextBox 14"/>
          <p:cNvSpPr txBox="1"/>
          <p:nvPr/>
        </p:nvSpPr>
        <p:spPr>
          <a:xfrm>
            <a:off x="3298825" y="501650"/>
            <a:ext cx="5589588" cy="338138"/>
          </a:xfrm>
          <a:prstGeom prst="rect">
            <a:avLst/>
          </a:prstGeom>
          <a:noFill/>
          <a:ln>
            <a:noFill/>
          </a:ln>
        </p:spPr>
        <p:txBody>
          <a:bodyPr>
            <a:spAutoFit/>
          </a:bodyPr>
          <a:lstStyle/>
          <a:p>
            <a:pPr algn="r">
              <a:defRPr/>
            </a:pPr>
            <a:r>
              <a:rPr lang="en-US" sz="1600" dirty="0">
                <a:solidFill>
                  <a:schemeClr val="tx1">
                    <a:lumMod val="75000"/>
                    <a:lumOff val="25000"/>
                  </a:schemeClr>
                </a:solidFill>
                <a:latin typeface="+mj-lt"/>
                <a:cs typeface="Arial" charset="0"/>
              </a:rPr>
              <a:t>Add the title to a </a:t>
            </a:r>
            <a:r>
              <a:rPr lang="en-US" sz="1600" dirty="0" err="1">
                <a:solidFill>
                  <a:schemeClr val="tx1">
                    <a:lumMod val="75000"/>
                    <a:lumOff val="25000"/>
                  </a:schemeClr>
                </a:solidFill>
                <a:latin typeface="+mj-lt"/>
                <a:cs typeface="Arial" charset="0"/>
              </a:rPr>
              <a:t>Worldcat</a:t>
            </a:r>
            <a:r>
              <a:rPr lang="en-US" sz="1600" dirty="0">
                <a:solidFill>
                  <a:schemeClr val="tx1">
                    <a:lumMod val="75000"/>
                    <a:lumOff val="25000"/>
                  </a:schemeClr>
                </a:solidFill>
                <a:latin typeface="+mj-lt"/>
                <a:cs typeface="Arial" charset="0"/>
              </a:rPr>
              <a:t> List</a:t>
            </a:r>
          </a:p>
        </p:txBody>
      </p:sp>
      <p:sp>
        <p:nvSpPr>
          <p:cNvPr id="16" name="TextBox 15"/>
          <p:cNvSpPr txBox="1"/>
          <p:nvPr/>
        </p:nvSpPr>
        <p:spPr>
          <a:xfrm>
            <a:off x="3306763" y="752475"/>
            <a:ext cx="5589587" cy="339725"/>
          </a:xfrm>
          <a:prstGeom prst="rect">
            <a:avLst/>
          </a:prstGeom>
          <a:noFill/>
          <a:ln>
            <a:noFill/>
          </a:ln>
        </p:spPr>
        <p:txBody>
          <a:bodyPr>
            <a:spAutoFit/>
          </a:bodyPr>
          <a:lstStyle/>
          <a:p>
            <a:pPr algn="r">
              <a:defRPr/>
            </a:pPr>
            <a:r>
              <a:rPr lang="en-US" sz="1600" dirty="0">
                <a:solidFill>
                  <a:schemeClr val="tx1">
                    <a:lumMod val="75000"/>
                    <a:lumOff val="25000"/>
                  </a:schemeClr>
                </a:solidFill>
                <a:latin typeface="+mj-lt"/>
                <a:cs typeface="Arial" charset="0"/>
              </a:rPr>
              <a:t>Register the list at MissingMaterials.org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9876"/>
                                        </p:tgtEl>
                                        <p:attrNameLst>
                                          <p:attrName>style.visibility</p:attrName>
                                        </p:attrNameLst>
                                      </p:cBhvr>
                                      <p:to>
                                        <p:strVal val="visible"/>
                                      </p:to>
                                    </p:set>
                                    <p:animEffect transition="in" filter="fade">
                                      <p:cBhvr>
                                        <p:cTn id="11" dur="500"/>
                                        <p:tgtEl>
                                          <p:spTgt spid="7987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9877"/>
                                        </p:tgtEl>
                                        <p:attrNameLst>
                                          <p:attrName>style.visibility</p:attrName>
                                        </p:attrNameLst>
                                      </p:cBhvr>
                                      <p:to>
                                        <p:strVal val="visible"/>
                                      </p:to>
                                    </p:set>
                                    <p:animEffect transition="in" filter="fade">
                                      <p:cBhvr>
                                        <p:cTn id="18" dur="500"/>
                                        <p:tgtEl>
                                          <p:spTgt spid="7987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a:srcRect/>
          <a:stretch>
            <a:fillRect/>
          </a:stretch>
        </p:blipFill>
        <p:spPr bwMode="auto">
          <a:xfrm>
            <a:off x="488950" y="968375"/>
            <a:ext cx="4797425" cy="4556125"/>
          </a:xfrm>
          <a:prstGeom prst="rect">
            <a:avLst/>
          </a:prstGeom>
          <a:noFill/>
          <a:ln w="9525">
            <a:noFill/>
            <a:miter lim="800000"/>
            <a:headEnd/>
            <a:tailEnd/>
          </a:ln>
        </p:spPr>
      </p:pic>
      <p:pic>
        <p:nvPicPr>
          <p:cNvPr id="8196" name="Picture 4"/>
          <p:cNvPicPr>
            <a:picLocks noChangeAspect="1" noChangeArrowheads="1"/>
          </p:cNvPicPr>
          <p:nvPr/>
        </p:nvPicPr>
        <p:blipFill>
          <a:blip r:embed="rId4"/>
          <a:srcRect/>
          <a:stretch>
            <a:fillRect/>
          </a:stretch>
        </p:blipFill>
        <p:spPr bwMode="auto">
          <a:xfrm>
            <a:off x="996950" y="2089150"/>
            <a:ext cx="4398963" cy="4178300"/>
          </a:xfrm>
          <a:prstGeom prst="rect">
            <a:avLst/>
          </a:prstGeom>
          <a:noFill/>
          <a:ln w="9525">
            <a:noFill/>
            <a:miter lim="800000"/>
            <a:headEnd/>
            <a:tailEnd/>
          </a:ln>
        </p:spPr>
      </p:pic>
      <p:pic>
        <p:nvPicPr>
          <p:cNvPr id="8197" name="Picture 5"/>
          <p:cNvPicPr>
            <a:picLocks noChangeAspect="1" noChangeArrowheads="1"/>
          </p:cNvPicPr>
          <p:nvPr/>
        </p:nvPicPr>
        <p:blipFill>
          <a:blip r:embed="rId5"/>
          <a:srcRect/>
          <a:stretch>
            <a:fillRect/>
          </a:stretch>
        </p:blipFill>
        <p:spPr bwMode="auto">
          <a:xfrm>
            <a:off x="1757363" y="688975"/>
            <a:ext cx="5111750" cy="4854575"/>
          </a:xfrm>
          <a:prstGeom prst="rect">
            <a:avLst/>
          </a:prstGeom>
          <a:noFill/>
          <a:ln w="9525">
            <a:noFill/>
            <a:miter lim="800000"/>
            <a:headEnd/>
            <a:tailEnd/>
          </a:ln>
        </p:spPr>
      </p:pic>
      <p:sp>
        <p:nvSpPr>
          <p:cNvPr id="9221" name="Title 1"/>
          <p:cNvSpPr>
            <a:spLocks noGrp="1"/>
          </p:cNvSpPr>
          <p:nvPr>
            <p:ph type="title"/>
          </p:nvPr>
        </p:nvSpPr>
        <p:spPr/>
        <p:txBody>
          <a:bodyPr/>
          <a:lstStyle/>
          <a:p>
            <a:r>
              <a:rPr lang="en-US" smtClean="0">
                <a:ea typeface="ＭＳ Ｐゴシック" pitchFamily="34" charset="-128"/>
              </a:rPr>
              <a:t>Disclose</a:t>
            </a:r>
          </a:p>
        </p:txBody>
      </p:sp>
      <p:pic>
        <p:nvPicPr>
          <p:cNvPr id="8198" name="Picture 6"/>
          <p:cNvPicPr>
            <a:picLocks noChangeAspect="1" noChangeArrowheads="1"/>
          </p:cNvPicPr>
          <p:nvPr/>
        </p:nvPicPr>
        <p:blipFill>
          <a:blip r:embed="rId6"/>
          <a:srcRect/>
          <a:stretch>
            <a:fillRect/>
          </a:stretch>
        </p:blipFill>
        <p:spPr bwMode="auto">
          <a:xfrm>
            <a:off x="3814763" y="958850"/>
            <a:ext cx="4822825" cy="3395663"/>
          </a:xfrm>
          <a:prstGeom prst="rect">
            <a:avLst/>
          </a:prstGeom>
          <a:noFill/>
          <a:ln w="9525">
            <a:solidFill>
              <a:schemeClr val="tx1"/>
            </a:solidFill>
            <a:miter lim="800000"/>
            <a:headEnd/>
            <a:tailEnd/>
          </a:ln>
        </p:spPr>
      </p:pic>
      <p:pic>
        <p:nvPicPr>
          <p:cNvPr id="8199" name="Picture 7"/>
          <p:cNvPicPr>
            <a:picLocks noChangeAspect="1" noChangeArrowheads="1"/>
          </p:cNvPicPr>
          <p:nvPr/>
        </p:nvPicPr>
        <p:blipFill>
          <a:blip r:embed="rId7"/>
          <a:srcRect/>
          <a:stretch>
            <a:fillRect/>
          </a:stretch>
        </p:blipFill>
        <p:spPr bwMode="auto">
          <a:xfrm>
            <a:off x="2984500" y="1897063"/>
            <a:ext cx="4530725" cy="4303712"/>
          </a:xfrm>
          <a:prstGeom prst="rect">
            <a:avLst/>
          </a:prstGeom>
          <a:noFill/>
          <a:ln w="9525">
            <a:noFill/>
            <a:miter lim="800000"/>
            <a:headEnd/>
            <a:tailEnd/>
          </a:ln>
        </p:spPr>
      </p:pic>
      <p:sp>
        <p:nvSpPr>
          <p:cNvPr id="8" name="TextBox 7"/>
          <p:cNvSpPr txBox="1"/>
          <p:nvPr/>
        </p:nvSpPr>
        <p:spPr>
          <a:xfrm>
            <a:off x="2462213" y="3249613"/>
            <a:ext cx="5278437" cy="1200150"/>
          </a:xfrm>
          <a:prstGeom prst="rect">
            <a:avLst/>
          </a:prstGeom>
          <a:solidFill>
            <a:schemeClr val="bg1">
              <a:lumMod val="50000"/>
              <a:alpha val="83000"/>
            </a:schemeClr>
          </a:solidFill>
          <a:ln>
            <a:solidFill>
              <a:schemeClr val="bg1">
                <a:lumMod val="50000"/>
              </a:schemeClr>
            </a:solidFill>
          </a:ln>
        </p:spPr>
        <p:txBody>
          <a:bodyPr>
            <a:spAutoFit/>
          </a:bodyPr>
          <a:lstStyle/>
          <a:p>
            <a:pPr>
              <a:defRPr/>
            </a:pPr>
            <a:r>
              <a:rPr lang="en-US" sz="1800" dirty="0">
                <a:solidFill>
                  <a:schemeClr val="bg1"/>
                </a:solidFill>
                <a:latin typeface="Trebuchet MS" pitchFamily="34" charset="0"/>
              </a:rPr>
              <a:t>Missing materials are now noted in </a:t>
            </a:r>
            <a:r>
              <a:rPr lang="en-US" sz="1800" dirty="0" err="1">
                <a:solidFill>
                  <a:schemeClr val="bg1"/>
                </a:solidFill>
                <a:latin typeface="Trebuchet MS" pitchFamily="34" charset="0"/>
              </a:rPr>
              <a:t>FirstSearch</a:t>
            </a:r>
            <a:r>
              <a:rPr lang="en-US" sz="1800" dirty="0">
                <a:solidFill>
                  <a:schemeClr val="bg1"/>
                </a:solidFill>
                <a:latin typeface="Trebuchet MS" pitchFamily="34" charset="0"/>
              </a:rPr>
              <a:t>, WorldCat.org, the </a:t>
            </a:r>
            <a:r>
              <a:rPr lang="en-US" sz="1800" dirty="0">
                <a:solidFill>
                  <a:schemeClr val="bg1"/>
                </a:solidFill>
                <a:latin typeface="Trebuchet MS" pitchFamily="34" charset="0"/>
                <a:hlinkClick r:id="rId8"/>
              </a:rPr>
              <a:t>MissingMaterials.org</a:t>
            </a:r>
            <a:r>
              <a:rPr lang="en-US" sz="1800" dirty="0">
                <a:solidFill>
                  <a:schemeClr val="bg1"/>
                </a:solidFill>
                <a:latin typeface="Trebuchet MS" pitchFamily="34" charset="0"/>
              </a:rPr>
              <a:t> site on the web, in email to site subscribers, and in RSS readers.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2000"/>
                                        <p:tgtEl>
                                          <p:spTgt spid="8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2000"/>
                                        <p:tgtEl>
                                          <p:spTgt spid="819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fade">
                                      <p:cBhvr>
                                        <p:cTn id="19" dur="2000"/>
                                        <p:tgtEl>
                                          <p:spTgt spid="8198"/>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8199"/>
                                        </p:tgtEl>
                                        <p:attrNameLst>
                                          <p:attrName>style.visibility</p:attrName>
                                        </p:attrNameLst>
                                      </p:cBhvr>
                                      <p:to>
                                        <p:strVal val="visible"/>
                                      </p:to>
                                    </p:set>
                                    <p:animEffect transition="in" filter="fade">
                                      <p:cBhvr>
                                        <p:cTn id="23"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RLGProgramsnewlogo">
  <a:themeElements>
    <a:clrScheme name="Custom 2">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2060"/>
      </a:hlink>
      <a:folHlink>
        <a:srgbClr val="002060"/>
      </a:folHlink>
    </a:clrScheme>
    <a:fontScheme name="BCLA 2008">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336699"/>
            </a:solidFill>
            <a:effectLst/>
            <a:latin typeface="Verdana" pitchFamily="34" charset="0"/>
          </a:defRPr>
        </a:defPPr>
      </a:lstStyle>
    </a:lnDef>
  </a:objectDefaults>
  <a:extraClrSchemeLst>
    <a:extraClrScheme>
      <a:clrScheme name="BCLA 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CLA 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CLA 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CLA 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CLA 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CLA 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CLA 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CLA 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CLA 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CLA 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CLA 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CLA 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CLA 2008 13">
        <a:dk1>
          <a:srgbClr val="000000"/>
        </a:dk1>
        <a:lt1>
          <a:srgbClr val="FFFFFF"/>
        </a:lt1>
        <a:dk2>
          <a:srgbClr val="000000"/>
        </a:dk2>
        <a:lt2>
          <a:srgbClr val="969696"/>
        </a:lt2>
        <a:accent1>
          <a:srgbClr val="FF9900"/>
        </a:accent1>
        <a:accent2>
          <a:srgbClr val="FF9966"/>
        </a:accent2>
        <a:accent3>
          <a:srgbClr val="FFFFFF"/>
        </a:accent3>
        <a:accent4>
          <a:srgbClr val="000000"/>
        </a:accent4>
        <a:accent5>
          <a:srgbClr val="FFCAAA"/>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CLA 2008 14">
        <a:dk1>
          <a:srgbClr val="000000"/>
        </a:dk1>
        <a:lt1>
          <a:srgbClr val="FFFFFF"/>
        </a:lt1>
        <a:dk2>
          <a:srgbClr val="000000"/>
        </a:dk2>
        <a:lt2>
          <a:srgbClr val="969696"/>
        </a:lt2>
        <a:accent1>
          <a:srgbClr val="FF9900"/>
        </a:accent1>
        <a:accent2>
          <a:srgbClr val="FFCC00"/>
        </a:accent2>
        <a:accent3>
          <a:srgbClr val="FFFFFF"/>
        </a:accent3>
        <a:accent4>
          <a:srgbClr val="000000"/>
        </a:accent4>
        <a:accent5>
          <a:srgbClr val="FFCA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CLA 2008 15">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CLA 2008 16">
        <a:dk1>
          <a:srgbClr val="000000"/>
        </a:dk1>
        <a:lt1>
          <a:srgbClr val="FFFFFF"/>
        </a:lt1>
        <a:dk2>
          <a:srgbClr val="000000"/>
        </a:dk2>
        <a:lt2>
          <a:srgbClr val="969696"/>
        </a:lt2>
        <a:accent1>
          <a:srgbClr val="FF7600"/>
        </a:accent1>
        <a:accent2>
          <a:srgbClr val="FFCC00"/>
        </a:accent2>
        <a:accent3>
          <a:srgbClr val="FFFFFF"/>
        </a:accent3>
        <a:accent4>
          <a:srgbClr val="000000"/>
        </a:accent4>
        <a:accent5>
          <a:srgbClr val="FFBDAA"/>
        </a:accent5>
        <a:accent6>
          <a:srgbClr val="E7B900"/>
        </a:accent6>
        <a:hlink>
          <a:srgbClr val="0066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4830</TotalTime>
  <Words>2006</Words>
  <Application>Microsoft Office PowerPoint</Application>
  <PresentationFormat>On-screen Show (4:3)</PresentationFormat>
  <Paragraphs>187</Paragraphs>
  <Slides>17</Slides>
  <Notes>15</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3_RLGProgramsnewlogo</vt:lpstr>
      <vt:lpstr>MissingMaterials.org: Bringing It All Back Home </vt:lpstr>
      <vt:lpstr>Your hosts</vt:lpstr>
      <vt:lpstr>Slide 3</vt:lpstr>
      <vt:lpstr>Slide 4</vt:lpstr>
      <vt:lpstr> Got Missing Materials?</vt:lpstr>
      <vt:lpstr>MissingMaterials.org</vt:lpstr>
      <vt:lpstr>Missing Materials.org: The Process</vt:lpstr>
      <vt:lpstr>Setup</vt:lpstr>
      <vt:lpstr>Disclose</vt:lpstr>
      <vt:lpstr>Missing Materials.org: The Tools</vt:lpstr>
      <vt:lpstr>What’s under the hood?</vt:lpstr>
      <vt:lpstr>Slide 12</vt:lpstr>
      <vt:lpstr>Slide 13</vt:lpstr>
      <vt:lpstr>Slide 14</vt:lpstr>
      <vt:lpstr>Merrilee and Jen – duct tape experts!</vt:lpstr>
      <vt:lpstr>This is more about procedures and policy than infrastructure  Needs to fit with existing workflows  How to get to critical mass? And who will step forward to get us there?</vt:lpstr>
      <vt:lpstr>Contact info  Merrilee_Proffitt@oclc.org Jennifer_Schaffner@oclc.org  Shout out to the RLG Missing Materials Group - Kenneth Karmiole, Bookseller, Inc., ABAA  - David Szewczyk, Philadelphia Rare Books and Manuscripts, ABAA  - Richard Oram (Chair, RBMS Security Committee) and Ryan Hildebrand, Ransom Center, UT Austin  - Detectives Don Hrycyk and Stephanie Lazarus, Los Angeles Police Department  - Susan Allen and Andra Darlington, Getty Research Institute  - Susan Pyzynski, Houghton Library, Harvard  - E.C. Schroeder and Ellen Ellickson, Beinecke Library, Yale  - Laura Stalker, Dorothy Auyong and David Zeidberg, Huntington Library - Eric Childress and Bruce Washburn, OCLC Research </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Mobilizing archives and special collections for integrated discovery  A project briefing from OCLC Research / RLG Partnership</dc:title>
  <dc:creator>Jackie Dooley</dc:creator>
  <cp:lastModifiedBy>proffitm</cp:lastModifiedBy>
  <cp:revision>177</cp:revision>
  <dcterms:created xsi:type="dcterms:W3CDTF">2009-02-20T18:31:45Z</dcterms:created>
  <dcterms:modified xsi:type="dcterms:W3CDTF">2010-05-11T19:46:59Z</dcterms:modified>
</cp:coreProperties>
</file>