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doc" ContentType="application/msword"/>
  <Override PartName="/ppt/notesSlides/notesSlide7.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416" r:id="rId3"/>
    <p:sldId id="415" r:id="rId4"/>
    <p:sldId id="414" r:id="rId5"/>
    <p:sldId id="427" r:id="rId6"/>
    <p:sldId id="417" r:id="rId7"/>
    <p:sldId id="418" r:id="rId8"/>
    <p:sldId id="419" r:id="rId9"/>
    <p:sldId id="420" r:id="rId10"/>
    <p:sldId id="421" r:id="rId11"/>
    <p:sldId id="422" r:id="rId12"/>
    <p:sldId id="425" r:id="rId13"/>
    <p:sldId id="426" r:id="rId14"/>
    <p:sldId id="428" r:id="rId15"/>
    <p:sldId id="429" r:id="rId16"/>
    <p:sldId id="430" r:id="rId17"/>
    <p:sldId id="437" r:id="rId18"/>
    <p:sldId id="471" r:id="rId19"/>
    <p:sldId id="472" r:id="rId20"/>
    <p:sldId id="459" r:id="rId21"/>
    <p:sldId id="444" r:id="rId22"/>
    <p:sldId id="445" r:id="rId23"/>
    <p:sldId id="473" r:id="rId24"/>
    <p:sldId id="432" r:id="rId25"/>
    <p:sldId id="446" r:id="rId26"/>
    <p:sldId id="457" r:id="rId27"/>
    <p:sldId id="474" r:id="rId28"/>
    <p:sldId id="458" r:id="rId29"/>
    <p:sldId id="461" r:id="rId30"/>
    <p:sldId id="465" r:id="rId31"/>
    <p:sldId id="464" r:id="rId32"/>
    <p:sldId id="449" r:id="rId33"/>
    <p:sldId id="470" r:id="rId34"/>
    <p:sldId id="451" r:id="rId35"/>
    <p:sldId id="466" r:id="rId36"/>
    <p:sldId id="468" r:id="rId37"/>
    <p:sldId id="467" r:id="rId38"/>
    <p:sldId id="408" r:id="rId39"/>
    <p:sldId id="469" r:id="rId40"/>
    <p:sldId id="413" r:id="rId41"/>
  </p:sldIdLst>
  <p:sldSz cx="9144000" cy="6858000" type="screen4x3"/>
  <p:notesSz cx="7019925" cy="9305925"/>
  <p:defaultTextStyle>
    <a:defPPr>
      <a:defRPr lang="en-US"/>
    </a:defPPr>
    <a:lvl1pPr algn="l" rtl="0" fontAlgn="base">
      <a:lnSpc>
        <a:spcPct val="120000"/>
      </a:lnSpc>
      <a:spcBef>
        <a:spcPct val="50000"/>
      </a:spcBef>
      <a:spcAft>
        <a:spcPct val="0"/>
      </a:spcAft>
      <a:defRPr sz="2000" b="1" kern="1200">
        <a:solidFill>
          <a:srgbClr val="000000"/>
        </a:solidFill>
        <a:latin typeface="Lucida Calligraphy" pitchFamily="66" charset="0"/>
        <a:ea typeface="+mn-ea"/>
        <a:cs typeface="+mn-cs"/>
      </a:defRPr>
    </a:lvl1pPr>
    <a:lvl2pPr marL="457200" algn="l" rtl="0" fontAlgn="base">
      <a:lnSpc>
        <a:spcPct val="120000"/>
      </a:lnSpc>
      <a:spcBef>
        <a:spcPct val="50000"/>
      </a:spcBef>
      <a:spcAft>
        <a:spcPct val="0"/>
      </a:spcAft>
      <a:defRPr sz="2000" b="1" kern="1200">
        <a:solidFill>
          <a:srgbClr val="000000"/>
        </a:solidFill>
        <a:latin typeface="Lucida Calligraphy" pitchFamily="66" charset="0"/>
        <a:ea typeface="+mn-ea"/>
        <a:cs typeface="+mn-cs"/>
      </a:defRPr>
    </a:lvl2pPr>
    <a:lvl3pPr marL="914400" algn="l" rtl="0" fontAlgn="base">
      <a:lnSpc>
        <a:spcPct val="120000"/>
      </a:lnSpc>
      <a:spcBef>
        <a:spcPct val="50000"/>
      </a:spcBef>
      <a:spcAft>
        <a:spcPct val="0"/>
      </a:spcAft>
      <a:defRPr sz="2000" b="1" kern="1200">
        <a:solidFill>
          <a:srgbClr val="000000"/>
        </a:solidFill>
        <a:latin typeface="Lucida Calligraphy" pitchFamily="66" charset="0"/>
        <a:ea typeface="+mn-ea"/>
        <a:cs typeface="+mn-cs"/>
      </a:defRPr>
    </a:lvl3pPr>
    <a:lvl4pPr marL="1371600" algn="l" rtl="0" fontAlgn="base">
      <a:lnSpc>
        <a:spcPct val="120000"/>
      </a:lnSpc>
      <a:spcBef>
        <a:spcPct val="50000"/>
      </a:spcBef>
      <a:spcAft>
        <a:spcPct val="0"/>
      </a:spcAft>
      <a:defRPr sz="2000" b="1" kern="1200">
        <a:solidFill>
          <a:srgbClr val="000000"/>
        </a:solidFill>
        <a:latin typeface="Lucida Calligraphy" pitchFamily="66" charset="0"/>
        <a:ea typeface="+mn-ea"/>
        <a:cs typeface="+mn-cs"/>
      </a:defRPr>
    </a:lvl4pPr>
    <a:lvl5pPr marL="1828800" algn="l" rtl="0" fontAlgn="base">
      <a:lnSpc>
        <a:spcPct val="120000"/>
      </a:lnSpc>
      <a:spcBef>
        <a:spcPct val="50000"/>
      </a:spcBef>
      <a:spcAft>
        <a:spcPct val="0"/>
      </a:spcAft>
      <a:defRPr sz="2000" b="1" kern="1200">
        <a:solidFill>
          <a:srgbClr val="000000"/>
        </a:solidFill>
        <a:latin typeface="Lucida Calligraphy" pitchFamily="66" charset="0"/>
        <a:ea typeface="+mn-ea"/>
        <a:cs typeface="+mn-cs"/>
      </a:defRPr>
    </a:lvl5pPr>
    <a:lvl6pPr marL="2286000" algn="l" defTabSz="914400" rtl="0" eaLnBrk="1" latinLnBrk="0" hangingPunct="1">
      <a:defRPr sz="2000" b="1" kern="1200">
        <a:solidFill>
          <a:srgbClr val="000000"/>
        </a:solidFill>
        <a:latin typeface="Lucida Calligraphy" pitchFamily="66" charset="0"/>
        <a:ea typeface="+mn-ea"/>
        <a:cs typeface="+mn-cs"/>
      </a:defRPr>
    </a:lvl6pPr>
    <a:lvl7pPr marL="2743200" algn="l" defTabSz="914400" rtl="0" eaLnBrk="1" latinLnBrk="0" hangingPunct="1">
      <a:defRPr sz="2000" b="1" kern="1200">
        <a:solidFill>
          <a:srgbClr val="000000"/>
        </a:solidFill>
        <a:latin typeface="Lucida Calligraphy" pitchFamily="66" charset="0"/>
        <a:ea typeface="+mn-ea"/>
        <a:cs typeface="+mn-cs"/>
      </a:defRPr>
    </a:lvl7pPr>
    <a:lvl8pPr marL="3200400" algn="l" defTabSz="914400" rtl="0" eaLnBrk="1" latinLnBrk="0" hangingPunct="1">
      <a:defRPr sz="2000" b="1" kern="1200">
        <a:solidFill>
          <a:srgbClr val="000000"/>
        </a:solidFill>
        <a:latin typeface="Lucida Calligraphy" pitchFamily="66" charset="0"/>
        <a:ea typeface="+mn-ea"/>
        <a:cs typeface="+mn-cs"/>
      </a:defRPr>
    </a:lvl8pPr>
    <a:lvl9pPr marL="3657600" algn="l" defTabSz="914400" rtl="0" eaLnBrk="1" latinLnBrk="0" hangingPunct="1">
      <a:defRPr sz="2000" b="1" kern="1200">
        <a:solidFill>
          <a:srgbClr val="000000"/>
        </a:solidFill>
        <a:latin typeface="Lucida Calligraphy"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4A6F"/>
    <a:srgbClr val="409A3C"/>
    <a:srgbClr val="90BBDA"/>
    <a:srgbClr val="FFBA7F"/>
    <a:srgbClr val="FF7600"/>
    <a:srgbClr val="A9316F"/>
    <a:srgbClr val="D22104"/>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6252" autoAdjust="0"/>
  </p:normalViewPr>
  <p:slideViewPr>
    <p:cSldViewPr>
      <p:cViewPr>
        <p:scale>
          <a:sx n="80" d="100"/>
          <a:sy n="80" d="100"/>
        </p:scale>
        <p:origin x="-86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84" y="-78"/>
      </p:cViewPr>
      <p:guideLst>
        <p:guide orient="horz" pos="2931"/>
        <p:guide pos="2211"/>
      </p:guideLst>
    </p:cSldViewPr>
  </p:notesViewPr>
  <p:gridSpacing cx="146070638" cy="1460706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calhounk\Local%20Settings\Temporary%20Internet%20Files\Content.Outlook\EZ4B8BIF\RecordStatsByType1999_2008.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areaChart>
        <c:grouping val="percentStacked"/>
        <c:ser>
          <c:idx val="0"/>
          <c:order val="0"/>
          <c:tx>
            <c:strRef>
              <c:f>Stats!$A$14</c:f>
              <c:strCache>
                <c:ptCount val="1"/>
                <c:pt idx="0">
                  <c:v>Books</c:v>
                </c:pt>
              </c:strCache>
            </c:strRef>
          </c:tx>
          <c:cat>
            <c:numRef>
              <c:f>Stats!$B$13:$K$13</c:f>
              <c:numCache>
                <c:formatCode>General</c:formatCode>
                <c:ptCount val="10"/>
                <c:pt idx="0">
                  <c:v>1999</c:v>
                </c:pt>
                <c:pt idx="1">
                  <c:v>2000</c:v>
                </c:pt>
                <c:pt idx="2">
                  <c:v>2001</c:v>
                </c:pt>
                <c:pt idx="3">
                  <c:v>2002</c:v>
                </c:pt>
                <c:pt idx="4">
                  <c:v>2003</c:v>
                </c:pt>
                <c:pt idx="5">
                  <c:v>2004</c:v>
                </c:pt>
                <c:pt idx="6">
                  <c:v>2005</c:v>
                </c:pt>
                <c:pt idx="7">
                  <c:v>2006</c:v>
                </c:pt>
                <c:pt idx="8">
                  <c:v>2007</c:v>
                </c:pt>
                <c:pt idx="9">
                  <c:v>2008</c:v>
                </c:pt>
              </c:numCache>
            </c:numRef>
          </c:cat>
          <c:val>
            <c:numRef>
              <c:f>Stats!$B$14:$K$14</c:f>
              <c:numCache>
                <c:formatCode>0.00%</c:formatCode>
                <c:ptCount val="10"/>
                <c:pt idx="0">
                  <c:v>0.84000077687709562</c:v>
                </c:pt>
                <c:pt idx="1">
                  <c:v>0.83741686660805903</c:v>
                </c:pt>
                <c:pt idx="2">
                  <c:v>0.83821495410360003</c:v>
                </c:pt>
                <c:pt idx="3">
                  <c:v>0.83732364447295149</c:v>
                </c:pt>
                <c:pt idx="4">
                  <c:v>0.83469703381925464</c:v>
                </c:pt>
                <c:pt idx="5">
                  <c:v>0.83762015266711043</c:v>
                </c:pt>
                <c:pt idx="6">
                  <c:v>0.84120658172118357</c:v>
                </c:pt>
                <c:pt idx="7">
                  <c:v>0.84571096177965976</c:v>
                </c:pt>
                <c:pt idx="8">
                  <c:v>0.83903925337135865</c:v>
                </c:pt>
                <c:pt idx="9">
                  <c:v>0.83725256132790571</c:v>
                </c:pt>
              </c:numCache>
            </c:numRef>
          </c:val>
        </c:ser>
        <c:ser>
          <c:idx val="1"/>
          <c:order val="1"/>
          <c:tx>
            <c:strRef>
              <c:f>Stats!$A$15</c:f>
              <c:strCache>
                <c:ptCount val="1"/>
                <c:pt idx="0">
                  <c:v>Serials</c:v>
                </c:pt>
              </c:strCache>
            </c:strRef>
          </c:tx>
          <c:cat>
            <c:numRef>
              <c:f>Stats!$B$13:$K$13</c:f>
              <c:numCache>
                <c:formatCode>General</c:formatCode>
                <c:ptCount val="10"/>
                <c:pt idx="0">
                  <c:v>1999</c:v>
                </c:pt>
                <c:pt idx="1">
                  <c:v>2000</c:v>
                </c:pt>
                <c:pt idx="2">
                  <c:v>2001</c:v>
                </c:pt>
                <c:pt idx="3">
                  <c:v>2002</c:v>
                </c:pt>
                <c:pt idx="4">
                  <c:v>2003</c:v>
                </c:pt>
                <c:pt idx="5">
                  <c:v>2004</c:v>
                </c:pt>
                <c:pt idx="6">
                  <c:v>2005</c:v>
                </c:pt>
                <c:pt idx="7">
                  <c:v>2006</c:v>
                </c:pt>
                <c:pt idx="8">
                  <c:v>2007</c:v>
                </c:pt>
                <c:pt idx="9">
                  <c:v>2008</c:v>
                </c:pt>
              </c:numCache>
            </c:numRef>
          </c:cat>
          <c:val>
            <c:numRef>
              <c:f>Stats!$B$15:$K$15</c:f>
              <c:numCache>
                <c:formatCode>0.00%</c:formatCode>
                <c:ptCount val="10"/>
                <c:pt idx="0">
                  <c:v>5.1057098224495813E-2</c:v>
                </c:pt>
                <c:pt idx="1">
                  <c:v>5.0519257490721933E-2</c:v>
                </c:pt>
                <c:pt idx="2">
                  <c:v>4.9969104265031206E-2</c:v>
                </c:pt>
                <c:pt idx="3">
                  <c:v>4.9955138860235004E-2</c:v>
                </c:pt>
                <c:pt idx="4">
                  <c:v>5.0128069523284462E-2</c:v>
                </c:pt>
                <c:pt idx="5">
                  <c:v>4.8615446584056796E-2</c:v>
                </c:pt>
                <c:pt idx="6">
                  <c:v>4.6259618193155702E-2</c:v>
                </c:pt>
                <c:pt idx="7">
                  <c:v>4.1671197217546925E-2</c:v>
                </c:pt>
                <c:pt idx="8">
                  <c:v>4.0576988469190008E-2</c:v>
                </c:pt>
                <c:pt idx="9">
                  <c:v>4.2169516026987514E-2</c:v>
                </c:pt>
              </c:numCache>
            </c:numRef>
          </c:val>
        </c:ser>
        <c:ser>
          <c:idx val="2"/>
          <c:order val="2"/>
          <c:tx>
            <c:strRef>
              <c:f>Stats!$A$16</c:f>
              <c:strCache>
                <c:ptCount val="1"/>
                <c:pt idx="0">
                  <c:v>Visual materials</c:v>
                </c:pt>
              </c:strCache>
            </c:strRef>
          </c:tx>
          <c:cat>
            <c:numRef>
              <c:f>Stats!$B$13:$K$13</c:f>
              <c:numCache>
                <c:formatCode>General</c:formatCode>
                <c:ptCount val="10"/>
                <c:pt idx="0">
                  <c:v>1999</c:v>
                </c:pt>
                <c:pt idx="1">
                  <c:v>2000</c:v>
                </c:pt>
                <c:pt idx="2">
                  <c:v>2001</c:v>
                </c:pt>
                <c:pt idx="3">
                  <c:v>2002</c:v>
                </c:pt>
                <c:pt idx="4">
                  <c:v>2003</c:v>
                </c:pt>
                <c:pt idx="5">
                  <c:v>2004</c:v>
                </c:pt>
                <c:pt idx="6">
                  <c:v>2005</c:v>
                </c:pt>
                <c:pt idx="7">
                  <c:v>2006</c:v>
                </c:pt>
                <c:pt idx="8">
                  <c:v>2007</c:v>
                </c:pt>
                <c:pt idx="9">
                  <c:v>2008</c:v>
                </c:pt>
              </c:numCache>
            </c:numRef>
          </c:cat>
          <c:val>
            <c:numRef>
              <c:f>Stats!$B$16:$K$16</c:f>
              <c:numCache>
                <c:formatCode>0.00%</c:formatCode>
                <c:ptCount val="10"/>
                <c:pt idx="0">
                  <c:v>2.8848993355962711E-2</c:v>
                </c:pt>
                <c:pt idx="1">
                  <c:v>3.0311620413058411E-2</c:v>
                </c:pt>
                <c:pt idx="2">
                  <c:v>3.0546205893720875E-2</c:v>
                </c:pt>
                <c:pt idx="3">
                  <c:v>3.0872024824913608E-2</c:v>
                </c:pt>
                <c:pt idx="4">
                  <c:v>3.2309375742632845E-2</c:v>
                </c:pt>
                <c:pt idx="5">
                  <c:v>3.2717842419411433E-2</c:v>
                </c:pt>
                <c:pt idx="6">
                  <c:v>3.2587950605419101E-2</c:v>
                </c:pt>
                <c:pt idx="7">
                  <c:v>3.1821613685991429E-2</c:v>
                </c:pt>
                <c:pt idx="8">
                  <c:v>3.2606824167317416E-2</c:v>
                </c:pt>
                <c:pt idx="9">
                  <c:v>3.2979542189065257E-2</c:v>
                </c:pt>
              </c:numCache>
            </c:numRef>
          </c:val>
        </c:ser>
        <c:ser>
          <c:idx val="3"/>
          <c:order val="3"/>
          <c:tx>
            <c:strRef>
              <c:f>Stats!$A$17</c:f>
              <c:strCache>
                <c:ptCount val="1"/>
                <c:pt idx="0">
                  <c:v>Maps</c:v>
                </c:pt>
              </c:strCache>
            </c:strRef>
          </c:tx>
          <c:cat>
            <c:numRef>
              <c:f>Stats!$B$13:$K$13</c:f>
              <c:numCache>
                <c:formatCode>General</c:formatCode>
                <c:ptCount val="10"/>
                <c:pt idx="0">
                  <c:v>1999</c:v>
                </c:pt>
                <c:pt idx="1">
                  <c:v>2000</c:v>
                </c:pt>
                <c:pt idx="2">
                  <c:v>2001</c:v>
                </c:pt>
                <c:pt idx="3">
                  <c:v>2002</c:v>
                </c:pt>
                <c:pt idx="4">
                  <c:v>2003</c:v>
                </c:pt>
                <c:pt idx="5">
                  <c:v>2004</c:v>
                </c:pt>
                <c:pt idx="6">
                  <c:v>2005</c:v>
                </c:pt>
                <c:pt idx="7">
                  <c:v>2006</c:v>
                </c:pt>
                <c:pt idx="8">
                  <c:v>2007</c:v>
                </c:pt>
                <c:pt idx="9">
                  <c:v>2008</c:v>
                </c:pt>
              </c:numCache>
            </c:numRef>
          </c:cat>
          <c:val>
            <c:numRef>
              <c:f>Stats!$B$17:$K$17</c:f>
              <c:numCache>
                <c:formatCode>0.00%</c:formatCode>
                <c:ptCount val="10"/>
                <c:pt idx="0">
                  <c:v>1.3565498334034457E-2</c:v>
                </c:pt>
                <c:pt idx="1">
                  <c:v>1.3616316027449758E-2</c:v>
                </c:pt>
                <c:pt idx="2">
                  <c:v>1.3763419946684091E-2</c:v>
                </c:pt>
                <c:pt idx="3">
                  <c:v>1.4040258165817974E-2</c:v>
                </c:pt>
                <c:pt idx="4">
                  <c:v>1.4227918457714499E-2</c:v>
                </c:pt>
                <c:pt idx="5">
                  <c:v>1.4552003866905203E-2</c:v>
                </c:pt>
                <c:pt idx="6">
                  <c:v>1.4948527128081431E-2</c:v>
                </c:pt>
                <c:pt idx="7">
                  <c:v>1.5162147858815941E-2</c:v>
                </c:pt>
                <c:pt idx="8">
                  <c:v>1.3580535953722887E-2</c:v>
                </c:pt>
                <c:pt idx="9">
                  <c:v>1.4936378689714853E-2</c:v>
                </c:pt>
              </c:numCache>
            </c:numRef>
          </c:val>
        </c:ser>
        <c:ser>
          <c:idx val="4"/>
          <c:order val="4"/>
          <c:tx>
            <c:strRef>
              <c:f>Stats!$A$18</c:f>
              <c:strCache>
                <c:ptCount val="1"/>
                <c:pt idx="0">
                  <c:v>Mixed Materials</c:v>
                </c:pt>
              </c:strCache>
            </c:strRef>
          </c:tx>
          <c:cat>
            <c:numRef>
              <c:f>Stats!$B$13:$K$13</c:f>
              <c:numCache>
                <c:formatCode>General</c:formatCode>
                <c:ptCount val="10"/>
                <c:pt idx="0">
                  <c:v>1999</c:v>
                </c:pt>
                <c:pt idx="1">
                  <c:v>2000</c:v>
                </c:pt>
                <c:pt idx="2">
                  <c:v>2001</c:v>
                </c:pt>
                <c:pt idx="3">
                  <c:v>2002</c:v>
                </c:pt>
                <c:pt idx="4">
                  <c:v>2003</c:v>
                </c:pt>
                <c:pt idx="5">
                  <c:v>2004</c:v>
                </c:pt>
                <c:pt idx="6">
                  <c:v>2005</c:v>
                </c:pt>
                <c:pt idx="7">
                  <c:v>2006</c:v>
                </c:pt>
                <c:pt idx="8">
                  <c:v>2007</c:v>
                </c:pt>
                <c:pt idx="9">
                  <c:v>2008</c:v>
                </c:pt>
              </c:numCache>
            </c:numRef>
          </c:cat>
          <c:val>
            <c:numRef>
              <c:f>Stats!$B$18:$K$18</c:f>
              <c:numCache>
                <c:formatCode>0.00%</c:formatCode>
                <c:ptCount val="10"/>
                <c:pt idx="0">
                  <c:v>7.2434468565560324E-3</c:v>
                </c:pt>
                <c:pt idx="1">
                  <c:v>7.0108460151744375E-3</c:v>
                </c:pt>
                <c:pt idx="2">
                  <c:v>6.8132327089472948E-3</c:v>
                </c:pt>
                <c:pt idx="3">
                  <c:v>6.6651792058837252E-3</c:v>
                </c:pt>
                <c:pt idx="4">
                  <c:v>6.5064745095058012E-3</c:v>
                </c:pt>
                <c:pt idx="5">
                  <c:v>4.4950971531408325E-3</c:v>
                </c:pt>
                <c:pt idx="6">
                  <c:v>4.4151518227360624E-3</c:v>
                </c:pt>
                <c:pt idx="7">
                  <c:v>4.1831384817567823E-3</c:v>
                </c:pt>
                <c:pt idx="8">
                  <c:v>9.1602744933896741E-3</c:v>
                </c:pt>
                <c:pt idx="9">
                  <c:v>7.9590298449177827E-3</c:v>
                </c:pt>
              </c:numCache>
            </c:numRef>
          </c:val>
        </c:ser>
        <c:ser>
          <c:idx val="5"/>
          <c:order val="5"/>
          <c:tx>
            <c:strRef>
              <c:f>Stats!$A$19</c:f>
              <c:strCache>
                <c:ptCount val="1"/>
                <c:pt idx="0">
                  <c:v>Sound Recordings</c:v>
                </c:pt>
              </c:strCache>
            </c:strRef>
          </c:tx>
          <c:cat>
            <c:numRef>
              <c:f>Stats!$B$13:$K$13</c:f>
              <c:numCache>
                <c:formatCode>General</c:formatCode>
                <c:ptCount val="10"/>
                <c:pt idx="0">
                  <c:v>1999</c:v>
                </c:pt>
                <c:pt idx="1">
                  <c:v>2000</c:v>
                </c:pt>
                <c:pt idx="2">
                  <c:v>2001</c:v>
                </c:pt>
                <c:pt idx="3">
                  <c:v>2002</c:v>
                </c:pt>
                <c:pt idx="4">
                  <c:v>2003</c:v>
                </c:pt>
                <c:pt idx="5">
                  <c:v>2004</c:v>
                </c:pt>
                <c:pt idx="6">
                  <c:v>2005</c:v>
                </c:pt>
                <c:pt idx="7">
                  <c:v>2006</c:v>
                </c:pt>
                <c:pt idx="8">
                  <c:v>2007</c:v>
                </c:pt>
                <c:pt idx="9">
                  <c:v>2008</c:v>
                </c:pt>
              </c:numCache>
            </c:numRef>
          </c:cat>
          <c:val>
            <c:numRef>
              <c:f>Stats!$B$19:$K$19</c:f>
              <c:numCache>
                <c:formatCode>0.00%</c:formatCode>
                <c:ptCount val="10"/>
                <c:pt idx="0">
                  <c:v>3.3055944043084602E-2</c:v>
                </c:pt>
                <c:pt idx="1">
                  <c:v>3.404153165315861E-2</c:v>
                </c:pt>
                <c:pt idx="2">
                  <c:v>3.3839059484848812E-2</c:v>
                </c:pt>
                <c:pt idx="3">
                  <c:v>3.4102160705104238E-2</c:v>
                </c:pt>
                <c:pt idx="4">
                  <c:v>3.4833633329482416E-2</c:v>
                </c:pt>
                <c:pt idx="5">
                  <c:v>3.4829934111985414E-2</c:v>
                </c:pt>
                <c:pt idx="6">
                  <c:v>3.421315277455883E-2</c:v>
                </c:pt>
                <c:pt idx="7">
                  <c:v>3.3648712174011192E-2</c:v>
                </c:pt>
                <c:pt idx="8">
                  <c:v>3.7379809910004051E-2</c:v>
                </c:pt>
                <c:pt idx="9">
                  <c:v>3.475689047928681E-2</c:v>
                </c:pt>
              </c:numCache>
            </c:numRef>
          </c:val>
        </c:ser>
        <c:ser>
          <c:idx val="6"/>
          <c:order val="6"/>
          <c:tx>
            <c:strRef>
              <c:f>Stats!$A$20</c:f>
              <c:strCache>
                <c:ptCount val="1"/>
                <c:pt idx="0">
                  <c:v>Scores</c:v>
                </c:pt>
              </c:strCache>
            </c:strRef>
          </c:tx>
          <c:cat>
            <c:numRef>
              <c:f>Stats!$B$13:$K$13</c:f>
              <c:numCache>
                <c:formatCode>General</c:formatCode>
                <c:ptCount val="10"/>
                <c:pt idx="0">
                  <c:v>1999</c:v>
                </c:pt>
                <c:pt idx="1">
                  <c:v>2000</c:v>
                </c:pt>
                <c:pt idx="2">
                  <c:v>2001</c:v>
                </c:pt>
                <c:pt idx="3">
                  <c:v>2002</c:v>
                </c:pt>
                <c:pt idx="4">
                  <c:v>2003</c:v>
                </c:pt>
                <c:pt idx="5">
                  <c:v>2004</c:v>
                </c:pt>
                <c:pt idx="6">
                  <c:v>2005</c:v>
                </c:pt>
                <c:pt idx="7">
                  <c:v>2006</c:v>
                </c:pt>
                <c:pt idx="8">
                  <c:v>2007</c:v>
                </c:pt>
                <c:pt idx="9">
                  <c:v>2008</c:v>
                </c:pt>
              </c:numCache>
            </c:numRef>
          </c:cat>
          <c:val>
            <c:numRef>
              <c:f>Stats!$B$20:$K$20</c:f>
              <c:numCache>
                <c:formatCode>0.00%</c:formatCode>
                <c:ptCount val="10"/>
                <c:pt idx="0">
                  <c:v>2.3258324808635388E-2</c:v>
                </c:pt>
                <c:pt idx="1">
                  <c:v>2.3607931649166036E-2</c:v>
                </c:pt>
                <c:pt idx="2">
                  <c:v>2.3242896021743852E-2</c:v>
                </c:pt>
                <c:pt idx="3">
                  <c:v>2.3294171129624116E-2</c:v>
                </c:pt>
                <c:pt idx="4">
                  <c:v>2.3389104483061852E-2</c:v>
                </c:pt>
                <c:pt idx="5">
                  <c:v>2.3147901280441401E-2</c:v>
                </c:pt>
                <c:pt idx="6">
                  <c:v>2.2321167039062603E-2</c:v>
                </c:pt>
                <c:pt idx="7">
                  <c:v>2.30858101838902E-2</c:v>
                </c:pt>
                <c:pt idx="8">
                  <c:v>2.2412187866826673E-2</c:v>
                </c:pt>
                <c:pt idx="9">
                  <c:v>2.2192891364758306E-2</c:v>
                </c:pt>
              </c:numCache>
            </c:numRef>
          </c:val>
        </c:ser>
        <c:ser>
          <c:idx val="7"/>
          <c:order val="7"/>
          <c:tx>
            <c:strRef>
              <c:f>Stats!$A$21</c:f>
              <c:strCache>
                <c:ptCount val="1"/>
                <c:pt idx="0">
                  <c:v>Computer Files</c:v>
                </c:pt>
              </c:strCache>
            </c:strRef>
          </c:tx>
          <c:cat>
            <c:numRef>
              <c:f>Stats!$B$13:$K$13</c:f>
              <c:numCache>
                <c:formatCode>General</c:formatCode>
                <c:ptCount val="10"/>
                <c:pt idx="0">
                  <c:v>1999</c:v>
                </c:pt>
                <c:pt idx="1">
                  <c:v>2000</c:v>
                </c:pt>
                <c:pt idx="2">
                  <c:v>2001</c:v>
                </c:pt>
                <c:pt idx="3">
                  <c:v>2002</c:v>
                </c:pt>
                <c:pt idx="4">
                  <c:v>2003</c:v>
                </c:pt>
                <c:pt idx="5">
                  <c:v>2004</c:v>
                </c:pt>
                <c:pt idx="6">
                  <c:v>2005</c:v>
                </c:pt>
                <c:pt idx="7">
                  <c:v>2006</c:v>
                </c:pt>
                <c:pt idx="8">
                  <c:v>2007</c:v>
                </c:pt>
                <c:pt idx="9">
                  <c:v>2008</c:v>
                </c:pt>
              </c:numCache>
            </c:numRef>
          </c:cat>
          <c:val>
            <c:numRef>
              <c:f>Stats!$B$21:$K$21</c:f>
              <c:numCache>
                <c:formatCode>0.00%</c:formatCode>
                <c:ptCount val="10"/>
                <c:pt idx="0">
                  <c:v>2.9699175001365054E-3</c:v>
                </c:pt>
                <c:pt idx="1">
                  <c:v>3.4756301432124726E-3</c:v>
                </c:pt>
                <c:pt idx="2">
                  <c:v>3.6111275754284011E-3</c:v>
                </c:pt>
                <c:pt idx="3">
                  <c:v>3.7474226354689897E-3</c:v>
                </c:pt>
                <c:pt idx="4">
                  <c:v>3.9083901350651252E-3</c:v>
                </c:pt>
                <c:pt idx="5">
                  <c:v>4.0216219169557314E-3</c:v>
                </c:pt>
                <c:pt idx="6">
                  <c:v>4.0478507158024524E-3</c:v>
                </c:pt>
                <c:pt idx="7">
                  <c:v>4.7164186183249824E-3</c:v>
                </c:pt>
                <c:pt idx="8">
                  <c:v>5.2494158185737421E-3</c:v>
                </c:pt>
                <c:pt idx="9">
                  <c:v>7.7531900773586274E-3</c:v>
                </c:pt>
              </c:numCache>
            </c:numRef>
          </c:val>
        </c:ser>
        <c:axId val="49643520"/>
        <c:axId val="49645056"/>
      </c:areaChart>
      <c:catAx>
        <c:axId val="49643520"/>
        <c:scaling>
          <c:orientation val="minMax"/>
        </c:scaling>
        <c:axPos val="b"/>
        <c:numFmt formatCode="General" sourceLinked="1"/>
        <c:tickLblPos val="nextTo"/>
        <c:txPr>
          <a:bodyPr/>
          <a:lstStyle/>
          <a:p>
            <a:pPr>
              <a:defRPr sz="1600"/>
            </a:pPr>
            <a:endParaRPr lang="en-US"/>
          </a:p>
        </c:txPr>
        <c:crossAx val="49645056"/>
        <c:crosses val="autoZero"/>
        <c:auto val="1"/>
        <c:lblAlgn val="ctr"/>
        <c:lblOffset val="100"/>
      </c:catAx>
      <c:valAx>
        <c:axId val="49645056"/>
        <c:scaling>
          <c:orientation val="minMax"/>
        </c:scaling>
        <c:axPos val="l"/>
        <c:majorGridlines/>
        <c:numFmt formatCode="0%" sourceLinked="1"/>
        <c:tickLblPos val="nextTo"/>
        <c:txPr>
          <a:bodyPr/>
          <a:lstStyle/>
          <a:p>
            <a:pPr>
              <a:defRPr sz="1600"/>
            </a:pPr>
            <a:endParaRPr lang="en-US"/>
          </a:p>
        </c:txPr>
        <c:crossAx val="49643520"/>
        <c:crosses val="autoZero"/>
        <c:crossBetween val="midCat"/>
      </c:valAx>
    </c:plotArea>
    <c:legend>
      <c:legendPos val="r"/>
      <c:txPr>
        <a:bodyPr/>
        <a:lstStyle/>
        <a:p>
          <a:pPr>
            <a:defRPr sz="20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plotArea>
      <c:layout/>
      <c:pieChart>
        <c:varyColors val="1"/>
        <c:ser>
          <c:idx val="0"/>
          <c:order val="0"/>
          <c:tx>
            <c:strRef>
              <c:f>Sheet1!$B$1</c:f>
              <c:strCache>
                <c:ptCount val="1"/>
                <c:pt idx="0">
                  <c:v>ARL</c:v>
                </c:pt>
              </c:strCache>
            </c:strRef>
          </c:tx>
          <c:dLbls>
            <c:dLbl>
              <c:idx val="0"/>
              <c:layout>
                <c:manualLayout>
                  <c:x val="-0.15135156539068217"/>
                  <c:y val="-5.8737116303154554E-3"/>
                </c:manualLayout>
              </c:layout>
              <c:tx>
                <c:rich>
                  <a:bodyPr/>
                  <a:lstStyle/>
                  <a:p>
                    <a:r>
                      <a:rPr lang="en-US" dirty="0" smtClean="0"/>
                      <a:t>E-</a:t>
                    </a:r>
                    <a:r>
                      <a:rPr lang="en-US" dirty="0" err="1" smtClean="0"/>
                      <a:t>mtls</a:t>
                    </a:r>
                    <a:r>
                      <a:rPr lang="en-US" dirty="0"/>
                      <a:t>
51%</a:t>
                    </a:r>
                  </a:p>
                </c:rich>
              </c:tx>
              <c:showCatName val="1"/>
              <c:showPercent val="1"/>
            </c:dLbl>
            <c:dLbl>
              <c:idx val="1"/>
              <c:layout>
                <c:manualLayout>
                  <c:x val="0.1832386677139389"/>
                  <c:y val="1.9671769892908662E-2"/>
                </c:manualLayout>
              </c:layout>
              <c:showCatName val="1"/>
              <c:showPercent val="1"/>
            </c:dLbl>
            <c:showCatName val="1"/>
            <c:showPercent val="1"/>
            <c:showLeaderLines val="1"/>
          </c:dLbls>
          <c:cat>
            <c:strRef>
              <c:f>Sheet1!$A$2:$A$3</c:f>
              <c:strCache>
                <c:ptCount val="2"/>
                <c:pt idx="0">
                  <c:v>E-Resources</c:v>
                </c:pt>
                <c:pt idx="1">
                  <c:v>All other</c:v>
                </c:pt>
              </c:strCache>
            </c:strRef>
          </c:cat>
          <c:val>
            <c:numRef>
              <c:f>Sheet1!$B$2:$B$3</c:f>
              <c:numCache>
                <c:formatCode>0%</c:formatCode>
                <c:ptCount val="2"/>
                <c:pt idx="0">
                  <c:v>0.51</c:v>
                </c:pt>
                <c:pt idx="1">
                  <c:v>0.49000000000000032</c:v>
                </c:pt>
              </c:numCache>
            </c:numRef>
          </c:val>
        </c:ser>
        <c:dLbls>
          <c:showCatName val="1"/>
          <c:showPercent val="1"/>
        </c:dLbls>
        <c:firstSliceAng val="0"/>
      </c:pieChart>
    </c:plotArea>
    <c:plotVisOnly val="1"/>
  </c:chart>
  <c:txPr>
    <a:bodyPr/>
    <a:lstStyle/>
    <a:p>
      <a:pPr>
        <a:defRPr sz="1800"/>
      </a:pPr>
      <a:endParaRPr lang="en-US"/>
    </a:p>
  </c:txPr>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DCEF28-2DEA-4C27-AAC1-CA78E8996AB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76267B4-74ED-4500-8995-48433E0B623E}">
      <dgm:prSet phldrT="[Text]" custT="1"/>
      <dgm:spPr>
        <a:solidFill>
          <a:srgbClr val="FFC000"/>
        </a:solidFill>
        <a:ln>
          <a:solidFill>
            <a:schemeClr val="tx1"/>
          </a:solidFill>
        </a:ln>
      </dgm:spPr>
      <dgm:t>
        <a:bodyPr/>
        <a:lstStyle/>
        <a:p>
          <a:r>
            <a:rPr lang="en-US" sz="2000" dirty="0" smtClean="0">
              <a:solidFill>
                <a:schemeClr val="tx1"/>
              </a:solidFill>
            </a:rPr>
            <a:t>Professionally produced</a:t>
          </a:r>
          <a:endParaRPr lang="en-US" sz="2000" dirty="0">
            <a:solidFill>
              <a:schemeClr val="tx1"/>
            </a:solidFill>
          </a:endParaRPr>
        </a:p>
      </dgm:t>
    </dgm:pt>
    <dgm:pt modelId="{60B3D1D2-6E6F-493C-8764-77B6C858A983}" type="parTrans" cxnId="{C18F1E46-F44A-48D6-AD5F-5B672848E998}">
      <dgm:prSet/>
      <dgm:spPr/>
      <dgm:t>
        <a:bodyPr/>
        <a:lstStyle/>
        <a:p>
          <a:endParaRPr lang="en-US"/>
        </a:p>
      </dgm:t>
    </dgm:pt>
    <dgm:pt modelId="{D409EFC5-F8A8-4CA7-84A4-CF76B277EDBE}" type="sibTrans" cxnId="{C18F1E46-F44A-48D6-AD5F-5B672848E998}">
      <dgm:prSet/>
      <dgm:spPr/>
      <dgm:t>
        <a:bodyPr/>
        <a:lstStyle/>
        <a:p>
          <a:endParaRPr lang="en-US"/>
        </a:p>
      </dgm:t>
    </dgm:pt>
    <dgm:pt modelId="{6C30CAB0-8532-4F64-A1E1-82054E86E134}">
      <dgm:prSet phldrT="[Text]" custT="1"/>
      <dgm:spPr>
        <a:solidFill>
          <a:srgbClr val="FFC000"/>
        </a:solidFill>
        <a:ln>
          <a:solidFill>
            <a:schemeClr val="tx1"/>
          </a:solidFill>
        </a:ln>
      </dgm:spPr>
      <dgm:t>
        <a:bodyPr/>
        <a:lstStyle/>
        <a:p>
          <a:r>
            <a:rPr lang="en-US" sz="1600" dirty="0" smtClean="0">
              <a:solidFill>
                <a:schemeClr val="tx1"/>
              </a:solidFill>
            </a:rPr>
            <a:t>Library cataloging</a:t>
          </a:r>
          <a:endParaRPr lang="en-US" sz="1600" dirty="0">
            <a:solidFill>
              <a:schemeClr val="tx1"/>
            </a:solidFill>
          </a:endParaRPr>
        </a:p>
      </dgm:t>
    </dgm:pt>
    <dgm:pt modelId="{016B23E3-8CF0-490B-9734-C6725924B378}" type="parTrans" cxnId="{5F2EAA7A-7A2F-456C-8D33-6ABA920391C1}">
      <dgm:prSet/>
      <dgm:spPr/>
      <dgm:t>
        <a:bodyPr/>
        <a:lstStyle/>
        <a:p>
          <a:endParaRPr lang="en-US"/>
        </a:p>
      </dgm:t>
    </dgm:pt>
    <dgm:pt modelId="{71ADD973-DFE5-4387-A011-23FF2D695332}" type="sibTrans" cxnId="{5F2EAA7A-7A2F-456C-8D33-6ABA920391C1}">
      <dgm:prSet/>
      <dgm:spPr/>
      <dgm:t>
        <a:bodyPr/>
        <a:lstStyle/>
        <a:p>
          <a:endParaRPr lang="en-US"/>
        </a:p>
      </dgm:t>
    </dgm:pt>
    <dgm:pt modelId="{40D42A44-301D-4A2E-AB46-FCD8D10C6975}">
      <dgm:prSet phldrT="[Text]" custT="1"/>
      <dgm:spPr>
        <a:solidFill>
          <a:srgbClr val="FFC000"/>
        </a:solidFill>
        <a:ln>
          <a:solidFill>
            <a:schemeClr val="tx1"/>
          </a:solidFill>
        </a:ln>
      </dgm:spPr>
      <dgm:t>
        <a:bodyPr/>
        <a:lstStyle/>
        <a:p>
          <a:r>
            <a:rPr lang="en-US" sz="2000" dirty="0" smtClean="0">
              <a:solidFill>
                <a:schemeClr val="tx1"/>
              </a:solidFill>
            </a:rPr>
            <a:t>Author/User contributed</a:t>
          </a:r>
          <a:endParaRPr lang="en-US" sz="2000" dirty="0">
            <a:solidFill>
              <a:schemeClr val="tx1"/>
            </a:solidFill>
          </a:endParaRPr>
        </a:p>
      </dgm:t>
    </dgm:pt>
    <dgm:pt modelId="{5610AB46-8962-4ED4-A8B6-BA3108921985}" type="parTrans" cxnId="{862B3AAD-5663-4495-9A09-D2D335353A7D}">
      <dgm:prSet/>
      <dgm:spPr/>
      <dgm:t>
        <a:bodyPr/>
        <a:lstStyle/>
        <a:p>
          <a:endParaRPr lang="en-US"/>
        </a:p>
      </dgm:t>
    </dgm:pt>
    <dgm:pt modelId="{BE54AD2C-0295-4151-95BD-70FDE621B9E3}" type="sibTrans" cxnId="{862B3AAD-5663-4495-9A09-D2D335353A7D}">
      <dgm:prSet/>
      <dgm:spPr/>
      <dgm:t>
        <a:bodyPr/>
        <a:lstStyle/>
        <a:p>
          <a:endParaRPr lang="en-US"/>
        </a:p>
      </dgm:t>
    </dgm:pt>
    <dgm:pt modelId="{1C9A2F3C-63D9-43C0-8D7D-D76ECF3BD874}">
      <dgm:prSet phldrT="[Text]" custT="1"/>
      <dgm:spPr>
        <a:solidFill>
          <a:srgbClr val="FFC000"/>
        </a:solidFill>
        <a:ln>
          <a:solidFill>
            <a:schemeClr val="tx1"/>
          </a:solidFill>
        </a:ln>
      </dgm:spPr>
      <dgm:t>
        <a:bodyPr/>
        <a:lstStyle/>
        <a:p>
          <a:r>
            <a:rPr lang="en-US" sz="1600" dirty="0" smtClean="0">
              <a:solidFill>
                <a:schemeClr val="tx1"/>
              </a:solidFill>
            </a:rPr>
            <a:t>Institutional repositories</a:t>
          </a:r>
          <a:endParaRPr lang="en-US" sz="1600" dirty="0">
            <a:solidFill>
              <a:schemeClr val="tx1"/>
            </a:solidFill>
          </a:endParaRPr>
        </a:p>
      </dgm:t>
    </dgm:pt>
    <dgm:pt modelId="{FADF3DAF-C298-4964-A8E4-976337EF1F5A}" type="parTrans" cxnId="{454042D2-80B6-4766-9304-4AD8C7A1BE93}">
      <dgm:prSet/>
      <dgm:spPr/>
      <dgm:t>
        <a:bodyPr/>
        <a:lstStyle/>
        <a:p>
          <a:endParaRPr lang="en-US"/>
        </a:p>
      </dgm:t>
    </dgm:pt>
    <dgm:pt modelId="{C560ECF1-05C4-4019-86CB-E1F2B0D58956}" type="sibTrans" cxnId="{454042D2-80B6-4766-9304-4AD8C7A1BE93}">
      <dgm:prSet/>
      <dgm:spPr/>
      <dgm:t>
        <a:bodyPr/>
        <a:lstStyle/>
        <a:p>
          <a:endParaRPr lang="en-US"/>
        </a:p>
      </dgm:t>
    </dgm:pt>
    <dgm:pt modelId="{ABAB0709-B2CB-4ED5-B5FB-1E8E5A085DD4}">
      <dgm:prSet phldrT="[Text]" custT="1"/>
      <dgm:spPr>
        <a:solidFill>
          <a:srgbClr val="FFC000"/>
        </a:solidFill>
        <a:ln>
          <a:solidFill>
            <a:schemeClr val="tx1"/>
          </a:solidFill>
        </a:ln>
      </dgm:spPr>
      <dgm:t>
        <a:bodyPr/>
        <a:lstStyle/>
        <a:p>
          <a:r>
            <a:rPr lang="en-US" sz="1600" dirty="0" smtClean="0">
              <a:solidFill>
                <a:schemeClr val="tx1"/>
              </a:solidFill>
            </a:rPr>
            <a:t>Tags, reviews, lists, etc.</a:t>
          </a:r>
          <a:endParaRPr lang="en-US" sz="1600" dirty="0">
            <a:solidFill>
              <a:schemeClr val="tx1"/>
            </a:solidFill>
          </a:endParaRPr>
        </a:p>
      </dgm:t>
    </dgm:pt>
    <dgm:pt modelId="{F1959382-A0A6-48D6-862F-CCA3B22CCFB4}" type="parTrans" cxnId="{3C1B3D14-F2DF-4AA2-8D9E-EF05C39B9CC3}">
      <dgm:prSet/>
      <dgm:spPr/>
      <dgm:t>
        <a:bodyPr/>
        <a:lstStyle/>
        <a:p>
          <a:endParaRPr lang="en-US"/>
        </a:p>
      </dgm:t>
    </dgm:pt>
    <dgm:pt modelId="{D15839F2-3BC8-4725-A65F-4CC425FCBA4C}" type="sibTrans" cxnId="{3C1B3D14-F2DF-4AA2-8D9E-EF05C39B9CC3}">
      <dgm:prSet/>
      <dgm:spPr/>
      <dgm:t>
        <a:bodyPr/>
        <a:lstStyle/>
        <a:p>
          <a:endParaRPr lang="en-US"/>
        </a:p>
      </dgm:t>
    </dgm:pt>
    <dgm:pt modelId="{260B8AFD-E164-4D5B-8DA7-0E6DB58124CF}">
      <dgm:prSet phldrT="[Text]" custT="1"/>
      <dgm:spPr>
        <a:solidFill>
          <a:srgbClr val="FFC000"/>
        </a:solidFill>
        <a:ln>
          <a:solidFill>
            <a:schemeClr val="tx1"/>
          </a:solidFill>
        </a:ln>
      </dgm:spPr>
      <dgm:t>
        <a:bodyPr/>
        <a:lstStyle/>
        <a:p>
          <a:r>
            <a:rPr lang="en-US" sz="2000" dirty="0" smtClean="0">
              <a:solidFill>
                <a:schemeClr val="tx1"/>
              </a:solidFill>
            </a:rPr>
            <a:t>Mined</a:t>
          </a:r>
          <a:endParaRPr lang="en-US" sz="2000" dirty="0">
            <a:solidFill>
              <a:schemeClr val="tx1"/>
            </a:solidFill>
          </a:endParaRPr>
        </a:p>
      </dgm:t>
    </dgm:pt>
    <dgm:pt modelId="{398AADEC-89CC-4DE9-98E0-6234987E1656}" type="parTrans" cxnId="{47AAC1F6-BC78-49D5-A44F-C66309B3E773}">
      <dgm:prSet/>
      <dgm:spPr/>
      <dgm:t>
        <a:bodyPr/>
        <a:lstStyle/>
        <a:p>
          <a:endParaRPr lang="en-US"/>
        </a:p>
      </dgm:t>
    </dgm:pt>
    <dgm:pt modelId="{7232B272-2C21-4BED-A76B-B47A1C52C8D2}" type="sibTrans" cxnId="{47AAC1F6-BC78-49D5-A44F-C66309B3E773}">
      <dgm:prSet/>
      <dgm:spPr/>
      <dgm:t>
        <a:bodyPr/>
        <a:lstStyle/>
        <a:p>
          <a:endParaRPr lang="en-US"/>
        </a:p>
      </dgm:t>
    </dgm:pt>
    <dgm:pt modelId="{E3650CAB-F5EE-47D0-ACDF-538A0D3FC450}">
      <dgm:prSet phldrT="[Text]" custT="1"/>
      <dgm:spPr>
        <a:solidFill>
          <a:srgbClr val="FFC000"/>
        </a:solidFill>
        <a:ln>
          <a:solidFill>
            <a:schemeClr val="tx1"/>
          </a:solidFill>
        </a:ln>
      </dgm:spPr>
      <dgm:t>
        <a:bodyPr/>
        <a:lstStyle/>
        <a:p>
          <a:r>
            <a:rPr lang="en-US" sz="1600" dirty="0" smtClean="0">
              <a:solidFill>
                <a:schemeClr val="tx1"/>
              </a:solidFill>
            </a:rPr>
            <a:t>Knowledge bases</a:t>
          </a:r>
          <a:endParaRPr lang="en-US" sz="1600" dirty="0">
            <a:solidFill>
              <a:schemeClr val="tx1"/>
            </a:solidFill>
          </a:endParaRPr>
        </a:p>
      </dgm:t>
    </dgm:pt>
    <dgm:pt modelId="{0D29AB60-32CF-4585-AE38-F999CC4A3EAB}" type="parTrans" cxnId="{9B32DEEF-8842-4AC3-A14D-9CFC3F2AC26E}">
      <dgm:prSet/>
      <dgm:spPr/>
      <dgm:t>
        <a:bodyPr/>
        <a:lstStyle/>
        <a:p>
          <a:endParaRPr lang="en-US"/>
        </a:p>
      </dgm:t>
    </dgm:pt>
    <dgm:pt modelId="{736BB229-E3F7-4BF6-B0E8-549401C0FF4F}" type="sibTrans" cxnId="{9B32DEEF-8842-4AC3-A14D-9CFC3F2AC26E}">
      <dgm:prSet/>
      <dgm:spPr/>
      <dgm:t>
        <a:bodyPr/>
        <a:lstStyle/>
        <a:p>
          <a:endParaRPr lang="en-US"/>
        </a:p>
      </dgm:t>
    </dgm:pt>
    <dgm:pt modelId="{4B230A3F-6498-4E58-AF0A-703F952F783A}">
      <dgm:prSet custT="1"/>
      <dgm:spPr>
        <a:solidFill>
          <a:srgbClr val="FFC000"/>
        </a:solidFill>
        <a:ln>
          <a:solidFill>
            <a:schemeClr val="tx1"/>
          </a:solidFill>
        </a:ln>
      </dgm:spPr>
      <dgm:t>
        <a:bodyPr/>
        <a:lstStyle/>
        <a:p>
          <a:r>
            <a:rPr lang="en-US" sz="2000" dirty="0" smtClean="0">
              <a:solidFill>
                <a:schemeClr val="tx1"/>
              </a:solidFill>
            </a:rPr>
            <a:t>Algorithmically produced, re-used, harvested</a:t>
          </a:r>
          <a:endParaRPr lang="en-US" sz="2000" dirty="0">
            <a:solidFill>
              <a:schemeClr val="tx1"/>
            </a:solidFill>
          </a:endParaRPr>
        </a:p>
      </dgm:t>
    </dgm:pt>
    <dgm:pt modelId="{D4BCE4FA-6E40-41BB-83B2-00B21E50AF18}" type="parTrans" cxnId="{1183E129-C425-4204-8C80-6CF89C5410F6}">
      <dgm:prSet/>
      <dgm:spPr/>
      <dgm:t>
        <a:bodyPr/>
        <a:lstStyle/>
        <a:p>
          <a:endParaRPr lang="en-US"/>
        </a:p>
      </dgm:t>
    </dgm:pt>
    <dgm:pt modelId="{208C5295-AE46-4CAE-8203-02D2ED432F9D}" type="sibTrans" cxnId="{1183E129-C425-4204-8C80-6CF89C5410F6}">
      <dgm:prSet/>
      <dgm:spPr/>
      <dgm:t>
        <a:bodyPr/>
        <a:lstStyle/>
        <a:p>
          <a:endParaRPr lang="en-US"/>
        </a:p>
      </dgm:t>
    </dgm:pt>
    <dgm:pt modelId="{18B5EE38-2744-45DF-A170-92F8D7ACDA04}">
      <dgm:prSet phldrT="[Text]" custT="1"/>
      <dgm:spPr>
        <a:solidFill>
          <a:srgbClr val="FFC000"/>
        </a:solidFill>
        <a:ln>
          <a:solidFill>
            <a:schemeClr val="tx1"/>
          </a:solidFill>
        </a:ln>
      </dgm:spPr>
      <dgm:t>
        <a:bodyPr/>
        <a:lstStyle/>
        <a:p>
          <a:r>
            <a:rPr lang="en-US" sz="1600" dirty="0" smtClean="0">
              <a:solidFill>
                <a:schemeClr val="tx1"/>
              </a:solidFill>
            </a:rPr>
            <a:t>Facets for topics, places, events</a:t>
          </a:r>
          <a:endParaRPr lang="en-US" sz="1600" dirty="0">
            <a:solidFill>
              <a:schemeClr val="tx1"/>
            </a:solidFill>
          </a:endParaRPr>
        </a:p>
      </dgm:t>
    </dgm:pt>
    <dgm:pt modelId="{4C036A41-62B7-4992-8380-665FEC299C3B}" type="parTrans" cxnId="{E384945E-8CA0-4498-82B1-6104C6B4338B}">
      <dgm:prSet/>
      <dgm:spPr/>
      <dgm:t>
        <a:bodyPr/>
        <a:lstStyle/>
        <a:p>
          <a:endParaRPr lang="en-US"/>
        </a:p>
      </dgm:t>
    </dgm:pt>
    <dgm:pt modelId="{C04AC0CB-9818-40EE-9274-CF175268CF7E}" type="sibTrans" cxnId="{E384945E-8CA0-4498-82B1-6104C6B4338B}">
      <dgm:prSet/>
      <dgm:spPr/>
      <dgm:t>
        <a:bodyPr/>
        <a:lstStyle/>
        <a:p>
          <a:endParaRPr lang="en-US"/>
        </a:p>
      </dgm:t>
    </dgm:pt>
    <dgm:pt modelId="{6C0D976A-E222-4A08-84EB-BE74C4EA8D9A}">
      <dgm:prSet phldrT="[Text]" custT="1"/>
      <dgm:spPr>
        <a:solidFill>
          <a:srgbClr val="FFC000"/>
        </a:solidFill>
        <a:ln>
          <a:solidFill>
            <a:schemeClr val="tx1"/>
          </a:solidFill>
        </a:ln>
      </dgm:spPr>
      <dgm:t>
        <a:bodyPr/>
        <a:lstStyle/>
        <a:p>
          <a:r>
            <a:rPr lang="en-US" sz="1600" dirty="0" smtClean="0">
              <a:solidFill>
                <a:schemeClr val="tx1"/>
              </a:solidFill>
            </a:rPr>
            <a:t>Scholarly portals (e.g., arXiv.org)</a:t>
          </a:r>
          <a:endParaRPr lang="en-US" sz="1600" dirty="0">
            <a:solidFill>
              <a:schemeClr val="tx1"/>
            </a:solidFill>
          </a:endParaRPr>
        </a:p>
      </dgm:t>
    </dgm:pt>
    <dgm:pt modelId="{F31B93DC-1AA4-4DF9-ACBA-BC9048D2C150}" type="parTrans" cxnId="{93F8606C-475E-4BCD-A7C7-36CB76C3ADE1}">
      <dgm:prSet/>
      <dgm:spPr/>
      <dgm:t>
        <a:bodyPr/>
        <a:lstStyle/>
        <a:p>
          <a:endParaRPr lang="en-US"/>
        </a:p>
      </dgm:t>
    </dgm:pt>
    <dgm:pt modelId="{2138D9FC-F393-4DA1-875A-504C98650285}" type="sibTrans" cxnId="{93F8606C-475E-4BCD-A7C7-36CB76C3ADE1}">
      <dgm:prSet/>
      <dgm:spPr/>
      <dgm:t>
        <a:bodyPr/>
        <a:lstStyle/>
        <a:p>
          <a:endParaRPr lang="en-US"/>
        </a:p>
      </dgm:t>
    </dgm:pt>
    <dgm:pt modelId="{5FF364EA-98B2-4A68-9D5F-746275607457}">
      <dgm:prSet phldrT="[Text]" custT="1"/>
      <dgm:spPr>
        <a:solidFill>
          <a:srgbClr val="FFC000"/>
        </a:solidFill>
        <a:ln>
          <a:solidFill>
            <a:schemeClr val="tx1"/>
          </a:solidFill>
        </a:ln>
      </dgm:spPr>
      <dgm:t>
        <a:bodyPr/>
        <a:lstStyle/>
        <a:p>
          <a:r>
            <a:rPr lang="en-US" sz="1600" dirty="0" smtClean="0">
              <a:solidFill>
                <a:schemeClr val="tx1"/>
              </a:solidFill>
            </a:rPr>
            <a:t>Authority and classification data</a:t>
          </a:r>
          <a:endParaRPr lang="en-US" sz="1600" dirty="0">
            <a:solidFill>
              <a:schemeClr val="tx1"/>
            </a:solidFill>
          </a:endParaRPr>
        </a:p>
      </dgm:t>
    </dgm:pt>
    <dgm:pt modelId="{1E41999F-E57A-4DE0-A733-89F8C191B30F}" type="parTrans" cxnId="{FF309088-65FF-44CA-BE14-7CE9353565C9}">
      <dgm:prSet/>
      <dgm:spPr/>
      <dgm:t>
        <a:bodyPr/>
        <a:lstStyle/>
        <a:p>
          <a:endParaRPr lang="en-US"/>
        </a:p>
      </dgm:t>
    </dgm:pt>
    <dgm:pt modelId="{EADAD373-1452-4A33-8505-3B49398AEC4E}" type="sibTrans" cxnId="{FF309088-65FF-44CA-BE14-7CE9353565C9}">
      <dgm:prSet/>
      <dgm:spPr/>
      <dgm:t>
        <a:bodyPr/>
        <a:lstStyle/>
        <a:p>
          <a:endParaRPr lang="en-US"/>
        </a:p>
      </dgm:t>
    </dgm:pt>
    <dgm:pt modelId="{C63AA90A-BC1D-4CD3-B4E6-C1B0086AED1B}">
      <dgm:prSet phldrT="[Text]" custT="1"/>
      <dgm:spPr>
        <a:solidFill>
          <a:srgbClr val="FFC000"/>
        </a:solidFill>
        <a:ln>
          <a:solidFill>
            <a:schemeClr val="tx1"/>
          </a:solidFill>
        </a:ln>
      </dgm:spPr>
      <dgm:t>
        <a:bodyPr/>
        <a:lstStyle/>
        <a:p>
          <a:r>
            <a:rPr lang="en-US" sz="1600" dirty="0" smtClean="0">
              <a:solidFill>
                <a:schemeClr val="tx1"/>
              </a:solidFill>
            </a:rPr>
            <a:t>Terminologies</a:t>
          </a:r>
          <a:endParaRPr lang="en-US" sz="1600" dirty="0">
            <a:solidFill>
              <a:schemeClr val="tx1"/>
            </a:solidFill>
          </a:endParaRPr>
        </a:p>
      </dgm:t>
    </dgm:pt>
    <dgm:pt modelId="{DAC1A22F-CEEB-4F12-B2D7-F88BD1C234A8}" type="parTrans" cxnId="{A94B05E4-C136-4E32-88B1-BDFAFEC24F2E}">
      <dgm:prSet/>
      <dgm:spPr/>
      <dgm:t>
        <a:bodyPr/>
        <a:lstStyle/>
        <a:p>
          <a:endParaRPr lang="en-US"/>
        </a:p>
      </dgm:t>
    </dgm:pt>
    <dgm:pt modelId="{C3C52FC5-8752-4E4E-94CF-4FEEF5115428}" type="sibTrans" cxnId="{A94B05E4-C136-4E32-88B1-BDFAFEC24F2E}">
      <dgm:prSet/>
      <dgm:spPr/>
      <dgm:t>
        <a:bodyPr/>
        <a:lstStyle/>
        <a:p>
          <a:endParaRPr lang="en-US"/>
        </a:p>
      </dgm:t>
    </dgm:pt>
    <dgm:pt modelId="{48345B92-29FE-4C7E-8765-40DFB124D915}">
      <dgm:prSet phldrT="[Text]" custT="1"/>
      <dgm:spPr>
        <a:solidFill>
          <a:srgbClr val="FFC000"/>
        </a:solidFill>
        <a:ln>
          <a:solidFill>
            <a:schemeClr val="tx1"/>
          </a:solidFill>
        </a:ln>
      </dgm:spPr>
      <dgm:t>
        <a:bodyPr/>
        <a:lstStyle/>
        <a:p>
          <a:r>
            <a:rPr lang="en-US" sz="1600" dirty="0" err="1" smtClean="0">
              <a:solidFill>
                <a:schemeClr val="tx1"/>
              </a:solidFill>
            </a:rPr>
            <a:t>WorldCat</a:t>
          </a:r>
          <a:r>
            <a:rPr lang="en-US" sz="1600" dirty="0" smtClean="0">
              <a:solidFill>
                <a:schemeClr val="tx1"/>
              </a:solidFill>
            </a:rPr>
            <a:t> Identities</a:t>
          </a:r>
          <a:endParaRPr lang="en-US" sz="1600" dirty="0">
            <a:solidFill>
              <a:schemeClr val="tx1"/>
            </a:solidFill>
          </a:endParaRPr>
        </a:p>
      </dgm:t>
    </dgm:pt>
    <dgm:pt modelId="{26A85E66-63DD-4072-9C76-0635439E90C6}" type="parTrans" cxnId="{43AAD368-FFBD-4EC4-B5B0-5FD4385C19F7}">
      <dgm:prSet/>
      <dgm:spPr/>
      <dgm:t>
        <a:bodyPr/>
        <a:lstStyle/>
        <a:p>
          <a:endParaRPr lang="en-US"/>
        </a:p>
      </dgm:t>
    </dgm:pt>
    <dgm:pt modelId="{485D8FD6-2506-4DD8-B662-8F4057AB2B4D}" type="sibTrans" cxnId="{43AAD368-FFBD-4EC4-B5B0-5FD4385C19F7}">
      <dgm:prSet/>
      <dgm:spPr/>
      <dgm:t>
        <a:bodyPr/>
        <a:lstStyle/>
        <a:p>
          <a:endParaRPr lang="en-US"/>
        </a:p>
      </dgm:t>
    </dgm:pt>
    <dgm:pt modelId="{71D0FE14-9D3E-43FD-8299-E6B3421BDF2F}">
      <dgm:prSet phldrT="[Text]" custT="1"/>
      <dgm:spPr>
        <a:solidFill>
          <a:srgbClr val="FFC000"/>
        </a:solidFill>
        <a:ln>
          <a:solidFill>
            <a:schemeClr val="tx1"/>
          </a:solidFill>
        </a:ln>
      </dgm:spPr>
      <dgm:t>
        <a:bodyPr/>
        <a:lstStyle/>
        <a:p>
          <a:r>
            <a:rPr lang="en-US" sz="1600" dirty="0" smtClean="0">
              <a:solidFill>
                <a:schemeClr val="tx1"/>
              </a:solidFill>
            </a:rPr>
            <a:t>Author identity pages</a:t>
          </a:r>
          <a:endParaRPr lang="en-US" sz="1600" dirty="0">
            <a:solidFill>
              <a:schemeClr val="tx1"/>
            </a:solidFill>
          </a:endParaRPr>
        </a:p>
      </dgm:t>
    </dgm:pt>
    <dgm:pt modelId="{4B76AE60-CCDA-4768-96DD-3A0BF88A286C}" type="parTrans" cxnId="{6052FDB0-32A3-45AD-ADCE-52D204C6EBF0}">
      <dgm:prSet/>
      <dgm:spPr/>
      <dgm:t>
        <a:bodyPr/>
        <a:lstStyle/>
        <a:p>
          <a:endParaRPr lang="en-US"/>
        </a:p>
      </dgm:t>
    </dgm:pt>
    <dgm:pt modelId="{C52C1666-6D87-4D61-890A-7386632A7971}" type="sibTrans" cxnId="{6052FDB0-32A3-45AD-ADCE-52D204C6EBF0}">
      <dgm:prSet/>
      <dgm:spPr/>
      <dgm:t>
        <a:bodyPr/>
        <a:lstStyle/>
        <a:p>
          <a:endParaRPr lang="en-US"/>
        </a:p>
      </dgm:t>
    </dgm:pt>
    <dgm:pt modelId="{C5B8DBB7-6BC4-4763-9978-44647E6E84F9}">
      <dgm:prSet phldrT="[Text]" custT="1"/>
      <dgm:spPr>
        <a:solidFill>
          <a:srgbClr val="FFC000"/>
        </a:solidFill>
        <a:ln>
          <a:solidFill>
            <a:schemeClr val="tx1"/>
          </a:solidFill>
        </a:ln>
      </dgm:spPr>
      <dgm:t>
        <a:bodyPr/>
        <a:lstStyle/>
        <a:p>
          <a:r>
            <a:rPr lang="en-US" sz="1600" dirty="0" smtClean="0">
              <a:solidFill>
                <a:schemeClr val="tx1"/>
              </a:solidFill>
            </a:rPr>
            <a:t>Publishers, vendors, aggregators</a:t>
          </a:r>
          <a:endParaRPr lang="en-US" sz="1600" dirty="0">
            <a:solidFill>
              <a:schemeClr val="tx1"/>
            </a:solidFill>
          </a:endParaRPr>
        </a:p>
      </dgm:t>
    </dgm:pt>
    <dgm:pt modelId="{8D556756-BC68-433A-A67D-E278A1A9C723}" type="parTrans" cxnId="{7E710BDD-DC03-4FE0-820A-C517441C7E88}">
      <dgm:prSet/>
      <dgm:spPr/>
      <dgm:t>
        <a:bodyPr/>
        <a:lstStyle/>
        <a:p>
          <a:endParaRPr lang="en-US"/>
        </a:p>
      </dgm:t>
    </dgm:pt>
    <dgm:pt modelId="{BBF8AFF9-A564-499B-9D20-106D09537522}" type="sibTrans" cxnId="{7E710BDD-DC03-4FE0-820A-C517441C7E88}">
      <dgm:prSet/>
      <dgm:spPr/>
      <dgm:t>
        <a:bodyPr/>
        <a:lstStyle/>
        <a:p>
          <a:endParaRPr lang="en-US"/>
        </a:p>
      </dgm:t>
    </dgm:pt>
    <dgm:pt modelId="{A902EE4D-E5CA-4A59-A129-3AD850635909}">
      <dgm:prSet phldrT="[Text]" custT="1"/>
      <dgm:spPr>
        <a:solidFill>
          <a:srgbClr val="FFC000"/>
        </a:solidFill>
        <a:ln>
          <a:solidFill>
            <a:schemeClr val="tx1"/>
          </a:solidFill>
        </a:ln>
      </dgm:spPr>
      <dgm:t>
        <a:bodyPr/>
        <a:lstStyle/>
        <a:p>
          <a:r>
            <a:rPr lang="en-US" sz="1600" dirty="0" smtClean="0">
              <a:solidFill>
                <a:schemeClr val="tx1"/>
              </a:solidFill>
            </a:rPr>
            <a:t>Publication supply chain data</a:t>
          </a:r>
          <a:endParaRPr lang="en-US" sz="1600" dirty="0">
            <a:solidFill>
              <a:schemeClr val="tx1"/>
            </a:solidFill>
          </a:endParaRPr>
        </a:p>
      </dgm:t>
    </dgm:pt>
    <dgm:pt modelId="{0481F1DD-CBEF-43C1-A8B0-D725941EA5CB}" type="parTrans" cxnId="{9724F481-F7AB-4E16-B3D3-0DD80BB26C1C}">
      <dgm:prSet/>
      <dgm:spPr/>
    </dgm:pt>
    <dgm:pt modelId="{C2711491-2680-4330-8652-EF71F5D51EEE}" type="sibTrans" cxnId="{9724F481-F7AB-4E16-B3D3-0DD80BB26C1C}">
      <dgm:prSet/>
      <dgm:spPr/>
    </dgm:pt>
    <dgm:pt modelId="{E16D08A1-DD6E-4968-B1DA-F5838C9AE51C}">
      <dgm:prSet phldrT="[Text]" custT="1"/>
      <dgm:spPr>
        <a:solidFill>
          <a:srgbClr val="FFC000"/>
        </a:solidFill>
        <a:ln>
          <a:solidFill>
            <a:schemeClr val="tx1"/>
          </a:solidFill>
        </a:ln>
      </dgm:spPr>
      <dgm:t>
        <a:bodyPr/>
        <a:lstStyle/>
        <a:p>
          <a:r>
            <a:rPr lang="en-US" sz="1600" dirty="0" smtClean="0">
              <a:solidFill>
                <a:schemeClr val="tx1"/>
              </a:solidFill>
            </a:rPr>
            <a:t>Abstracting and indexing services</a:t>
          </a:r>
          <a:endParaRPr lang="en-US" sz="1600" dirty="0">
            <a:solidFill>
              <a:schemeClr val="tx1"/>
            </a:solidFill>
          </a:endParaRPr>
        </a:p>
      </dgm:t>
    </dgm:pt>
    <dgm:pt modelId="{DB6DE352-2DE9-4E3A-8EED-D306379CB9D2}" type="parTrans" cxnId="{9E320394-E5D5-4785-AD92-B22B4FAEBEEF}">
      <dgm:prSet/>
      <dgm:spPr/>
    </dgm:pt>
    <dgm:pt modelId="{15FEF714-6B10-4098-AE29-494C88AB126C}" type="sibTrans" cxnId="{9E320394-E5D5-4785-AD92-B22B4FAEBEEF}">
      <dgm:prSet/>
      <dgm:spPr/>
    </dgm:pt>
    <dgm:pt modelId="{EED6B7AE-BE9C-483A-8187-6675828D7869}">
      <dgm:prSet phldrT="[Text]" custT="1"/>
      <dgm:spPr>
        <a:solidFill>
          <a:srgbClr val="FFC000"/>
        </a:solidFill>
        <a:ln>
          <a:solidFill>
            <a:schemeClr val="tx1"/>
          </a:solidFill>
        </a:ln>
      </dgm:spPr>
      <dgm:t>
        <a:bodyPr/>
        <a:lstStyle/>
        <a:p>
          <a:r>
            <a:rPr lang="en-US" sz="1600" dirty="0" err="1" smtClean="0">
              <a:solidFill>
                <a:schemeClr val="tx1"/>
              </a:solidFill>
            </a:rPr>
            <a:t>Algorthmically</a:t>
          </a:r>
          <a:r>
            <a:rPr lang="en-US" sz="1600" dirty="0" smtClean="0">
              <a:solidFill>
                <a:schemeClr val="tx1"/>
              </a:solidFill>
            </a:rPr>
            <a:t>-created indexes</a:t>
          </a:r>
          <a:endParaRPr lang="en-US" sz="1600" dirty="0">
            <a:solidFill>
              <a:schemeClr val="tx1"/>
            </a:solidFill>
          </a:endParaRPr>
        </a:p>
      </dgm:t>
    </dgm:pt>
    <dgm:pt modelId="{2B12F8C7-2030-42FB-BEE1-CA1761C5B5FC}" type="parTrans" cxnId="{B44EBE34-9CB8-4CD9-863E-70CA62A56DD0}">
      <dgm:prSet/>
      <dgm:spPr/>
    </dgm:pt>
    <dgm:pt modelId="{667B467D-D380-4B33-840C-C3A4A6288D9F}" type="sibTrans" cxnId="{B44EBE34-9CB8-4CD9-863E-70CA62A56DD0}">
      <dgm:prSet/>
      <dgm:spPr/>
    </dgm:pt>
    <dgm:pt modelId="{3A6C63FF-451B-4EE2-9E40-6CAD54007E00}">
      <dgm:prSet phldrT="[Text]" custT="1"/>
      <dgm:spPr>
        <a:solidFill>
          <a:srgbClr val="FFC000"/>
        </a:solidFill>
        <a:ln>
          <a:solidFill>
            <a:schemeClr val="tx1"/>
          </a:solidFill>
        </a:ln>
      </dgm:spPr>
      <dgm:t>
        <a:bodyPr/>
        <a:lstStyle/>
        <a:p>
          <a:r>
            <a:rPr lang="en-US" sz="1600" dirty="0" smtClean="0">
              <a:solidFill>
                <a:schemeClr val="tx1"/>
              </a:solidFill>
            </a:rPr>
            <a:t>FRBR Work Sets …</a:t>
          </a:r>
          <a:endParaRPr lang="en-US" sz="1600" dirty="0">
            <a:solidFill>
              <a:schemeClr val="tx1"/>
            </a:solidFill>
          </a:endParaRPr>
        </a:p>
      </dgm:t>
    </dgm:pt>
    <dgm:pt modelId="{822E5A2C-42BF-4CA7-8567-27BB0089A9F9}" type="parTrans" cxnId="{FFB95D98-D7F1-4B69-9D98-7BC23FA4343C}">
      <dgm:prSet/>
      <dgm:spPr/>
    </dgm:pt>
    <dgm:pt modelId="{D9117AAD-6744-47E7-8BE8-EF2CFB90859B}" type="sibTrans" cxnId="{FFB95D98-D7F1-4B69-9D98-7BC23FA4343C}">
      <dgm:prSet/>
      <dgm:spPr/>
    </dgm:pt>
    <dgm:pt modelId="{BC141E9F-26D6-4204-97E6-14C45A115133}" type="pres">
      <dgm:prSet presAssocID="{4BDCEF28-2DEA-4C27-AAC1-CA78E8996AB9}" presName="Name0" presStyleCnt="0">
        <dgm:presLayoutVars>
          <dgm:dir/>
          <dgm:animLvl val="lvl"/>
          <dgm:resizeHandles val="exact"/>
        </dgm:presLayoutVars>
      </dgm:prSet>
      <dgm:spPr/>
      <dgm:t>
        <a:bodyPr/>
        <a:lstStyle/>
        <a:p>
          <a:endParaRPr lang="en-US"/>
        </a:p>
      </dgm:t>
    </dgm:pt>
    <dgm:pt modelId="{892042D6-BCD6-4CB1-8004-48DC904C3DF6}" type="pres">
      <dgm:prSet presAssocID="{C76267B4-74ED-4500-8995-48433E0B623E}" presName="linNode" presStyleCnt="0"/>
      <dgm:spPr/>
    </dgm:pt>
    <dgm:pt modelId="{4C368C5B-2BA2-4C62-84B1-35D79B2D00BE}" type="pres">
      <dgm:prSet presAssocID="{C76267B4-74ED-4500-8995-48433E0B623E}" presName="parentText" presStyleLbl="node1" presStyleIdx="0" presStyleCnt="4">
        <dgm:presLayoutVars>
          <dgm:chMax val="1"/>
          <dgm:bulletEnabled val="1"/>
        </dgm:presLayoutVars>
      </dgm:prSet>
      <dgm:spPr/>
      <dgm:t>
        <a:bodyPr/>
        <a:lstStyle/>
        <a:p>
          <a:endParaRPr lang="en-US"/>
        </a:p>
      </dgm:t>
    </dgm:pt>
    <dgm:pt modelId="{D1A1A85B-FA01-405E-8284-924219A8EC05}" type="pres">
      <dgm:prSet presAssocID="{C76267B4-74ED-4500-8995-48433E0B623E}" presName="descendantText" presStyleLbl="alignAccFollowNode1" presStyleIdx="0" presStyleCnt="3" custScaleY="477155">
        <dgm:presLayoutVars>
          <dgm:bulletEnabled val="1"/>
        </dgm:presLayoutVars>
      </dgm:prSet>
      <dgm:spPr/>
      <dgm:t>
        <a:bodyPr/>
        <a:lstStyle/>
        <a:p>
          <a:endParaRPr lang="en-US"/>
        </a:p>
      </dgm:t>
    </dgm:pt>
    <dgm:pt modelId="{F6B851E5-C765-4F72-941B-573585E0DAAB}" type="pres">
      <dgm:prSet presAssocID="{D409EFC5-F8A8-4CA7-84A4-CF76B277EDBE}" presName="sp" presStyleCnt="0"/>
      <dgm:spPr/>
    </dgm:pt>
    <dgm:pt modelId="{E1BE2988-D7DF-4E0E-B027-BC9DD44CC6AD}" type="pres">
      <dgm:prSet presAssocID="{40D42A44-301D-4A2E-AB46-FCD8D10C6975}" presName="linNode" presStyleCnt="0"/>
      <dgm:spPr/>
    </dgm:pt>
    <dgm:pt modelId="{7FF75185-FE00-4D9A-9264-27F233FB2167}" type="pres">
      <dgm:prSet presAssocID="{40D42A44-301D-4A2E-AB46-FCD8D10C6975}" presName="parentText" presStyleLbl="node1" presStyleIdx="1" presStyleCnt="4">
        <dgm:presLayoutVars>
          <dgm:chMax val="1"/>
          <dgm:bulletEnabled val="1"/>
        </dgm:presLayoutVars>
      </dgm:prSet>
      <dgm:spPr/>
      <dgm:t>
        <a:bodyPr/>
        <a:lstStyle/>
        <a:p>
          <a:endParaRPr lang="en-US"/>
        </a:p>
      </dgm:t>
    </dgm:pt>
    <dgm:pt modelId="{6AE9F13A-2292-4E72-9FBB-8A3884B6C499}" type="pres">
      <dgm:prSet presAssocID="{40D42A44-301D-4A2E-AB46-FCD8D10C6975}" presName="descendantText" presStyleLbl="alignAccFollowNode1" presStyleIdx="1" presStyleCnt="3" custScaleY="200749">
        <dgm:presLayoutVars>
          <dgm:bulletEnabled val="1"/>
        </dgm:presLayoutVars>
      </dgm:prSet>
      <dgm:spPr/>
      <dgm:t>
        <a:bodyPr/>
        <a:lstStyle/>
        <a:p>
          <a:endParaRPr lang="en-US"/>
        </a:p>
      </dgm:t>
    </dgm:pt>
    <dgm:pt modelId="{4CFC4CFA-6D96-4328-85C8-FD3B000958DC}" type="pres">
      <dgm:prSet presAssocID="{BE54AD2C-0295-4151-95BD-70FDE621B9E3}" presName="sp" presStyleCnt="0"/>
      <dgm:spPr/>
    </dgm:pt>
    <dgm:pt modelId="{644094F5-7B06-4BDF-801D-8D142BD9F89F}" type="pres">
      <dgm:prSet presAssocID="{260B8AFD-E164-4D5B-8DA7-0E6DB58124CF}" presName="linNode" presStyleCnt="0"/>
      <dgm:spPr/>
    </dgm:pt>
    <dgm:pt modelId="{C6596C70-DD18-48AC-B06F-38B48EEAED00}" type="pres">
      <dgm:prSet presAssocID="{260B8AFD-E164-4D5B-8DA7-0E6DB58124CF}" presName="parentText" presStyleLbl="node1" presStyleIdx="2" presStyleCnt="4">
        <dgm:presLayoutVars>
          <dgm:chMax val="1"/>
          <dgm:bulletEnabled val="1"/>
        </dgm:presLayoutVars>
      </dgm:prSet>
      <dgm:spPr/>
      <dgm:t>
        <a:bodyPr/>
        <a:lstStyle/>
        <a:p>
          <a:endParaRPr lang="en-US"/>
        </a:p>
      </dgm:t>
    </dgm:pt>
    <dgm:pt modelId="{79AB92F9-E4F9-4A67-8070-940992782BF4}" type="pres">
      <dgm:prSet presAssocID="{260B8AFD-E164-4D5B-8DA7-0E6DB58124CF}" presName="descendantText" presStyleLbl="alignAccFollowNode1" presStyleIdx="2" presStyleCnt="3" custScaleY="482058">
        <dgm:presLayoutVars>
          <dgm:bulletEnabled val="1"/>
        </dgm:presLayoutVars>
      </dgm:prSet>
      <dgm:spPr/>
      <dgm:t>
        <a:bodyPr/>
        <a:lstStyle/>
        <a:p>
          <a:endParaRPr lang="en-US"/>
        </a:p>
      </dgm:t>
    </dgm:pt>
    <dgm:pt modelId="{9EF7DF21-0464-434A-B6A3-244989D6684B}" type="pres">
      <dgm:prSet presAssocID="{7232B272-2C21-4BED-A76B-B47A1C52C8D2}" presName="sp" presStyleCnt="0"/>
      <dgm:spPr/>
    </dgm:pt>
    <dgm:pt modelId="{383674DE-91C2-4DD7-914F-81ED7F52D962}" type="pres">
      <dgm:prSet presAssocID="{4B230A3F-6498-4E58-AF0A-703F952F783A}" presName="linNode" presStyleCnt="0"/>
      <dgm:spPr/>
    </dgm:pt>
    <dgm:pt modelId="{625F689D-AF5E-40C5-B04C-6AF9B5BC1B99}" type="pres">
      <dgm:prSet presAssocID="{4B230A3F-6498-4E58-AF0A-703F952F783A}" presName="parentText" presStyleLbl="node1" presStyleIdx="3" presStyleCnt="4" custScaleY="208424" custLinFactNeighborX="-136" custLinFactNeighborY="-35438">
        <dgm:presLayoutVars>
          <dgm:chMax val="1"/>
          <dgm:bulletEnabled val="1"/>
        </dgm:presLayoutVars>
      </dgm:prSet>
      <dgm:spPr/>
      <dgm:t>
        <a:bodyPr/>
        <a:lstStyle/>
        <a:p>
          <a:endParaRPr lang="en-US"/>
        </a:p>
      </dgm:t>
    </dgm:pt>
  </dgm:ptLst>
  <dgm:cxnLst>
    <dgm:cxn modelId="{EDCD8E5A-20E3-44C8-A010-81976FBB6361}" type="presOf" srcId="{3A6C63FF-451B-4EE2-9E40-6CAD54007E00}" destId="{79AB92F9-E4F9-4A67-8070-940992782BF4}" srcOrd="0" destOrd="5" presId="urn:microsoft.com/office/officeart/2005/8/layout/vList5"/>
    <dgm:cxn modelId="{A50AC1EC-EA7D-4B13-A98B-90B0CCEFA507}" type="presOf" srcId="{E3650CAB-F5EE-47D0-ACDF-538A0D3FC450}" destId="{79AB92F9-E4F9-4A67-8070-940992782BF4}" srcOrd="0" destOrd="0" presId="urn:microsoft.com/office/officeart/2005/8/layout/vList5"/>
    <dgm:cxn modelId="{A4E4B98D-00ED-4FD4-982C-DE12E9CF9C42}" type="presOf" srcId="{4B230A3F-6498-4E58-AF0A-703F952F783A}" destId="{625F689D-AF5E-40C5-B04C-6AF9B5BC1B99}" srcOrd="0" destOrd="0" presId="urn:microsoft.com/office/officeart/2005/8/layout/vList5"/>
    <dgm:cxn modelId="{1183E129-C425-4204-8C80-6CF89C5410F6}" srcId="{4BDCEF28-2DEA-4C27-AAC1-CA78E8996AB9}" destId="{4B230A3F-6498-4E58-AF0A-703F952F783A}" srcOrd="3" destOrd="0" parTransId="{D4BCE4FA-6E40-41BB-83B2-00B21E50AF18}" sibTransId="{208C5295-AE46-4CAE-8203-02D2ED432F9D}"/>
    <dgm:cxn modelId="{9B32DEEF-8842-4AC3-A14D-9CFC3F2AC26E}" srcId="{260B8AFD-E164-4D5B-8DA7-0E6DB58124CF}" destId="{E3650CAB-F5EE-47D0-ACDF-538A0D3FC450}" srcOrd="0" destOrd="0" parTransId="{0D29AB60-32CF-4585-AE38-F999CC4A3EAB}" sibTransId="{736BB229-E3F7-4BF6-B0E8-549401C0FF4F}"/>
    <dgm:cxn modelId="{9E320394-E5D5-4785-AD92-B22B4FAEBEEF}" srcId="{C76267B4-74ED-4500-8995-48433E0B623E}" destId="{E16D08A1-DD6E-4968-B1DA-F5838C9AE51C}" srcOrd="3" destOrd="0" parTransId="{DB6DE352-2DE9-4E3A-8EED-D306379CB9D2}" sibTransId="{15FEF714-6B10-4098-AE29-494C88AB126C}"/>
    <dgm:cxn modelId="{47AAC1F6-BC78-49D5-A44F-C66309B3E773}" srcId="{4BDCEF28-2DEA-4C27-AAC1-CA78E8996AB9}" destId="{260B8AFD-E164-4D5B-8DA7-0E6DB58124CF}" srcOrd="2" destOrd="0" parTransId="{398AADEC-89CC-4DE9-98E0-6234987E1656}" sibTransId="{7232B272-2C21-4BED-A76B-B47A1C52C8D2}"/>
    <dgm:cxn modelId="{076F5441-CC73-41AB-84C3-D6B752E03EF0}" type="presOf" srcId="{18B5EE38-2744-45DF-A170-92F8D7ACDA04}" destId="{79AB92F9-E4F9-4A67-8070-940992782BF4}" srcOrd="0" destOrd="4" presId="urn:microsoft.com/office/officeart/2005/8/layout/vList5"/>
    <dgm:cxn modelId="{A94B05E4-C136-4E32-88B1-BDFAFEC24F2E}" srcId="{C76267B4-74ED-4500-8995-48433E0B623E}" destId="{C63AA90A-BC1D-4CD3-B4E6-C1B0086AED1B}" srcOrd="5" destOrd="0" parTransId="{DAC1A22F-CEEB-4F12-B2D7-F88BD1C234A8}" sibTransId="{C3C52FC5-8752-4E4E-94CF-4FEEF5115428}"/>
    <dgm:cxn modelId="{7C93C2C7-44CB-4FD5-8742-2C18D2DEA62C}" type="presOf" srcId="{4BDCEF28-2DEA-4C27-AAC1-CA78E8996AB9}" destId="{BC141E9F-26D6-4204-97E6-14C45A115133}" srcOrd="0" destOrd="0" presId="urn:microsoft.com/office/officeart/2005/8/layout/vList5"/>
    <dgm:cxn modelId="{7E710BDD-DC03-4FE0-820A-C517441C7E88}" srcId="{C76267B4-74ED-4500-8995-48433E0B623E}" destId="{C5B8DBB7-6BC4-4763-9978-44647E6E84F9}" srcOrd="1" destOrd="0" parTransId="{8D556756-BC68-433A-A67D-E278A1A9C723}" sibTransId="{BBF8AFF9-A564-499B-9D20-106D09537522}"/>
    <dgm:cxn modelId="{C18F1E46-F44A-48D6-AD5F-5B672848E998}" srcId="{4BDCEF28-2DEA-4C27-AAC1-CA78E8996AB9}" destId="{C76267B4-74ED-4500-8995-48433E0B623E}" srcOrd="0" destOrd="0" parTransId="{60B3D1D2-6E6F-493C-8764-77B6C858A983}" sibTransId="{D409EFC5-F8A8-4CA7-84A4-CF76B277EDBE}"/>
    <dgm:cxn modelId="{E384945E-8CA0-4498-82B1-6104C6B4338B}" srcId="{260B8AFD-E164-4D5B-8DA7-0E6DB58124CF}" destId="{18B5EE38-2744-45DF-A170-92F8D7ACDA04}" srcOrd="4" destOrd="0" parTransId="{4C036A41-62B7-4992-8380-665FEC299C3B}" sibTransId="{C04AC0CB-9818-40EE-9274-CF175268CF7E}"/>
    <dgm:cxn modelId="{8176DAE8-9428-434D-9334-515A37D16D02}" type="presOf" srcId="{6C0D976A-E222-4A08-84EB-BE74C4EA8D9A}" destId="{6AE9F13A-2292-4E72-9FBB-8A3884B6C499}" srcOrd="0" destOrd="1" presId="urn:microsoft.com/office/officeart/2005/8/layout/vList5"/>
    <dgm:cxn modelId="{B06C3FCA-3A4B-421B-9D6E-EABB8738B7F2}" type="presOf" srcId="{5FF364EA-98B2-4A68-9D5F-746275607457}" destId="{D1A1A85B-FA01-405E-8284-924219A8EC05}" srcOrd="0" destOrd="4" presId="urn:microsoft.com/office/officeart/2005/8/layout/vList5"/>
    <dgm:cxn modelId="{32431F79-F1BF-40C6-9B58-9C802420E6F3}" type="presOf" srcId="{40D42A44-301D-4A2E-AB46-FCD8D10C6975}" destId="{7FF75185-FE00-4D9A-9264-27F233FB2167}" srcOrd="0" destOrd="0" presId="urn:microsoft.com/office/officeart/2005/8/layout/vList5"/>
    <dgm:cxn modelId="{B2BCD9A1-ADB8-4479-9B7D-8A71E318EB08}" type="presOf" srcId="{ABAB0709-B2CB-4ED5-B5FB-1E8E5A085DD4}" destId="{6AE9F13A-2292-4E72-9FBB-8A3884B6C499}" srcOrd="0" destOrd="2" presId="urn:microsoft.com/office/officeart/2005/8/layout/vList5"/>
    <dgm:cxn modelId="{44950672-1581-4E9B-B768-420398A9B680}" type="presOf" srcId="{71D0FE14-9D3E-43FD-8299-E6B3421BDF2F}" destId="{79AB92F9-E4F9-4A67-8070-940992782BF4}" srcOrd="0" destOrd="2" presId="urn:microsoft.com/office/officeart/2005/8/layout/vList5"/>
    <dgm:cxn modelId="{6361F542-1942-460C-8F5F-597DF636E5C7}" type="presOf" srcId="{EED6B7AE-BE9C-483A-8187-6675828D7869}" destId="{79AB92F9-E4F9-4A67-8070-940992782BF4}" srcOrd="0" destOrd="1" presId="urn:microsoft.com/office/officeart/2005/8/layout/vList5"/>
    <dgm:cxn modelId="{9724F481-F7AB-4E16-B3D3-0DD80BB26C1C}" srcId="{C76267B4-74ED-4500-8995-48433E0B623E}" destId="{A902EE4D-E5CA-4A59-A129-3AD850635909}" srcOrd="2" destOrd="0" parTransId="{0481F1DD-CBEF-43C1-A8B0-D725941EA5CB}" sibTransId="{C2711491-2680-4330-8652-EF71F5D51EEE}"/>
    <dgm:cxn modelId="{43AAD368-FFBD-4EC4-B5B0-5FD4385C19F7}" srcId="{260B8AFD-E164-4D5B-8DA7-0E6DB58124CF}" destId="{48345B92-29FE-4C7E-8765-40DFB124D915}" srcOrd="3" destOrd="0" parTransId="{26A85E66-63DD-4072-9C76-0635439E90C6}" sibTransId="{485D8FD6-2506-4DD8-B662-8F4057AB2B4D}"/>
    <dgm:cxn modelId="{995A1BCF-F57E-4CAA-AFCA-9041F5115E0D}" type="presOf" srcId="{A902EE4D-E5CA-4A59-A129-3AD850635909}" destId="{D1A1A85B-FA01-405E-8284-924219A8EC05}" srcOrd="0" destOrd="2" presId="urn:microsoft.com/office/officeart/2005/8/layout/vList5"/>
    <dgm:cxn modelId="{97EB3F1B-1CD8-4647-B59F-E77132155F03}" type="presOf" srcId="{1C9A2F3C-63D9-43C0-8D7D-D76ECF3BD874}" destId="{6AE9F13A-2292-4E72-9FBB-8A3884B6C499}" srcOrd="0" destOrd="0" presId="urn:microsoft.com/office/officeart/2005/8/layout/vList5"/>
    <dgm:cxn modelId="{862B3AAD-5663-4495-9A09-D2D335353A7D}" srcId="{4BDCEF28-2DEA-4C27-AAC1-CA78E8996AB9}" destId="{40D42A44-301D-4A2E-AB46-FCD8D10C6975}" srcOrd="1" destOrd="0" parTransId="{5610AB46-8962-4ED4-A8B6-BA3108921985}" sibTransId="{BE54AD2C-0295-4151-95BD-70FDE621B9E3}"/>
    <dgm:cxn modelId="{FFB95D98-D7F1-4B69-9D98-7BC23FA4343C}" srcId="{260B8AFD-E164-4D5B-8DA7-0E6DB58124CF}" destId="{3A6C63FF-451B-4EE2-9E40-6CAD54007E00}" srcOrd="5" destOrd="0" parTransId="{822E5A2C-42BF-4CA7-8567-27BB0089A9F9}" sibTransId="{D9117AAD-6744-47E7-8BE8-EF2CFB90859B}"/>
    <dgm:cxn modelId="{6052FDB0-32A3-45AD-ADCE-52D204C6EBF0}" srcId="{260B8AFD-E164-4D5B-8DA7-0E6DB58124CF}" destId="{71D0FE14-9D3E-43FD-8299-E6B3421BDF2F}" srcOrd="2" destOrd="0" parTransId="{4B76AE60-CCDA-4768-96DD-3A0BF88A286C}" sibTransId="{C52C1666-6D87-4D61-890A-7386632A7971}"/>
    <dgm:cxn modelId="{8610F774-3D3F-48BE-819A-46C4D33C4A1A}" type="presOf" srcId="{E16D08A1-DD6E-4968-B1DA-F5838C9AE51C}" destId="{D1A1A85B-FA01-405E-8284-924219A8EC05}" srcOrd="0" destOrd="3" presId="urn:microsoft.com/office/officeart/2005/8/layout/vList5"/>
    <dgm:cxn modelId="{3C1B3D14-F2DF-4AA2-8D9E-EF05C39B9CC3}" srcId="{40D42A44-301D-4A2E-AB46-FCD8D10C6975}" destId="{ABAB0709-B2CB-4ED5-B5FB-1E8E5A085DD4}" srcOrd="2" destOrd="0" parTransId="{F1959382-A0A6-48D6-862F-CCA3B22CCFB4}" sibTransId="{D15839F2-3BC8-4725-A65F-4CC425FCBA4C}"/>
    <dgm:cxn modelId="{194F97F1-A96E-4C10-B943-3B4761B2161C}" type="presOf" srcId="{48345B92-29FE-4C7E-8765-40DFB124D915}" destId="{79AB92F9-E4F9-4A67-8070-940992782BF4}" srcOrd="0" destOrd="3" presId="urn:microsoft.com/office/officeart/2005/8/layout/vList5"/>
    <dgm:cxn modelId="{89A3EA04-9975-4DB7-885F-051216381804}" type="presOf" srcId="{C76267B4-74ED-4500-8995-48433E0B623E}" destId="{4C368C5B-2BA2-4C62-84B1-35D79B2D00BE}" srcOrd="0" destOrd="0" presId="urn:microsoft.com/office/officeart/2005/8/layout/vList5"/>
    <dgm:cxn modelId="{C3958F54-2655-4113-8BA9-00E392775E47}" type="presOf" srcId="{C63AA90A-BC1D-4CD3-B4E6-C1B0086AED1B}" destId="{D1A1A85B-FA01-405E-8284-924219A8EC05}" srcOrd="0" destOrd="5" presId="urn:microsoft.com/office/officeart/2005/8/layout/vList5"/>
    <dgm:cxn modelId="{454042D2-80B6-4766-9304-4AD8C7A1BE93}" srcId="{40D42A44-301D-4A2E-AB46-FCD8D10C6975}" destId="{1C9A2F3C-63D9-43C0-8D7D-D76ECF3BD874}" srcOrd="0" destOrd="0" parTransId="{FADF3DAF-C298-4964-A8E4-976337EF1F5A}" sibTransId="{C560ECF1-05C4-4019-86CB-E1F2B0D58956}"/>
    <dgm:cxn modelId="{FF309088-65FF-44CA-BE14-7CE9353565C9}" srcId="{C76267B4-74ED-4500-8995-48433E0B623E}" destId="{5FF364EA-98B2-4A68-9D5F-746275607457}" srcOrd="4" destOrd="0" parTransId="{1E41999F-E57A-4DE0-A733-89F8C191B30F}" sibTransId="{EADAD373-1452-4A33-8505-3B49398AEC4E}"/>
    <dgm:cxn modelId="{B44EBE34-9CB8-4CD9-863E-70CA62A56DD0}" srcId="{260B8AFD-E164-4D5B-8DA7-0E6DB58124CF}" destId="{EED6B7AE-BE9C-483A-8187-6675828D7869}" srcOrd="1" destOrd="0" parTransId="{2B12F8C7-2030-42FB-BEE1-CA1761C5B5FC}" sibTransId="{667B467D-D380-4B33-840C-C3A4A6288D9F}"/>
    <dgm:cxn modelId="{BD616EA9-58A9-4084-95CC-6C231C17CA11}" type="presOf" srcId="{C5B8DBB7-6BC4-4763-9978-44647E6E84F9}" destId="{D1A1A85B-FA01-405E-8284-924219A8EC05}" srcOrd="0" destOrd="1" presId="urn:microsoft.com/office/officeart/2005/8/layout/vList5"/>
    <dgm:cxn modelId="{F3FCD0A4-C928-484C-A6E1-76078EEF3CB1}" type="presOf" srcId="{260B8AFD-E164-4D5B-8DA7-0E6DB58124CF}" destId="{C6596C70-DD18-48AC-B06F-38B48EEAED00}" srcOrd="0" destOrd="0" presId="urn:microsoft.com/office/officeart/2005/8/layout/vList5"/>
    <dgm:cxn modelId="{5F2EAA7A-7A2F-456C-8D33-6ABA920391C1}" srcId="{C76267B4-74ED-4500-8995-48433E0B623E}" destId="{6C30CAB0-8532-4F64-A1E1-82054E86E134}" srcOrd="0" destOrd="0" parTransId="{016B23E3-8CF0-490B-9734-C6725924B378}" sibTransId="{71ADD973-DFE5-4387-A011-23FF2D695332}"/>
    <dgm:cxn modelId="{75CDE2B5-B868-46EE-A48C-AA019EA6C986}" type="presOf" srcId="{6C30CAB0-8532-4F64-A1E1-82054E86E134}" destId="{D1A1A85B-FA01-405E-8284-924219A8EC05}" srcOrd="0" destOrd="0" presId="urn:microsoft.com/office/officeart/2005/8/layout/vList5"/>
    <dgm:cxn modelId="{93F8606C-475E-4BCD-A7C7-36CB76C3ADE1}" srcId="{40D42A44-301D-4A2E-AB46-FCD8D10C6975}" destId="{6C0D976A-E222-4A08-84EB-BE74C4EA8D9A}" srcOrd="1" destOrd="0" parTransId="{F31B93DC-1AA4-4DF9-ACBA-BC9048D2C150}" sibTransId="{2138D9FC-F393-4DA1-875A-504C98650285}"/>
    <dgm:cxn modelId="{2B656A44-83D8-4308-87B5-3EA4A13412A7}" type="presParOf" srcId="{BC141E9F-26D6-4204-97E6-14C45A115133}" destId="{892042D6-BCD6-4CB1-8004-48DC904C3DF6}" srcOrd="0" destOrd="0" presId="urn:microsoft.com/office/officeart/2005/8/layout/vList5"/>
    <dgm:cxn modelId="{3CCAD34C-0F65-4A3F-8CE2-0D464CD6E88F}" type="presParOf" srcId="{892042D6-BCD6-4CB1-8004-48DC904C3DF6}" destId="{4C368C5B-2BA2-4C62-84B1-35D79B2D00BE}" srcOrd="0" destOrd="0" presId="urn:microsoft.com/office/officeart/2005/8/layout/vList5"/>
    <dgm:cxn modelId="{23ADE3C9-6D43-4F0C-B750-57B87FC19FFA}" type="presParOf" srcId="{892042D6-BCD6-4CB1-8004-48DC904C3DF6}" destId="{D1A1A85B-FA01-405E-8284-924219A8EC05}" srcOrd="1" destOrd="0" presId="urn:microsoft.com/office/officeart/2005/8/layout/vList5"/>
    <dgm:cxn modelId="{3120A2BA-9720-4FF2-9977-A7DA08D20B65}" type="presParOf" srcId="{BC141E9F-26D6-4204-97E6-14C45A115133}" destId="{F6B851E5-C765-4F72-941B-573585E0DAAB}" srcOrd="1" destOrd="0" presId="urn:microsoft.com/office/officeart/2005/8/layout/vList5"/>
    <dgm:cxn modelId="{D4536C1E-312B-4304-8C2D-2B66FE5A2F3D}" type="presParOf" srcId="{BC141E9F-26D6-4204-97E6-14C45A115133}" destId="{E1BE2988-D7DF-4E0E-B027-BC9DD44CC6AD}" srcOrd="2" destOrd="0" presId="urn:microsoft.com/office/officeart/2005/8/layout/vList5"/>
    <dgm:cxn modelId="{222A7F1F-3818-4419-9064-20A7EAB58697}" type="presParOf" srcId="{E1BE2988-D7DF-4E0E-B027-BC9DD44CC6AD}" destId="{7FF75185-FE00-4D9A-9264-27F233FB2167}" srcOrd="0" destOrd="0" presId="urn:microsoft.com/office/officeart/2005/8/layout/vList5"/>
    <dgm:cxn modelId="{9B8F585B-2E90-4A1A-AC72-D5DC20F89831}" type="presParOf" srcId="{E1BE2988-D7DF-4E0E-B027-BC9DD44CC6AD}" destId="{6AE9F13A-2292-4E72-9FBB-8A3884B6C499}" srcOrd="1" destOrd="0" presId="urn:microsoft.com/office/officeart/2005/8/layout/vList5"/>
    <dgm:cxn modelId="{48BABF20-E181-4DFA-962C-3963E8A493A1}" type="presParOf" srcId="{BC141E9F-26D6-4204-97E6-14C45A115133}" destId="{4CFC4CFA-6D96-4328-85C8-FD3B000958DC}" srcOrd="3" destOrd="0" presId="urn:microsoft.com/office/officeart/2005/8/layout/vList5"/>
    <dgm:cxn modelId="{20E71F71-0418-421A-9016-9CE30780224A}" type="presParOf" srcId="{BC141E9F-26D6-4204-97E6-14C45A115133}" destId="{644094F5-7B06-4BDF-801D-8D142BD9F89F}" srcOrd="4" destOrd="0" presId="urn:microsoft.com/office/officeart/2005/8/layout/vList5"/>
    <dgm:cxn modelId="{3E4CAE15-8405-4B5C-829A-337E0A5D869D}" type="presParOf" srcId="{644094F5-7B06-4BDF-801D-8D142BD9F89F}" destId="{C6596C70-DD18-48AC-B06F-38B48EEAED00}" srcOrd="0" destOrd="0" presId="urn:microsoft.com/office/officeart/2005/8/layout/vList5"/>
    <dgm:cxn modelId="{C8F7F2AB-AE2F-4BB1-9C53-1ED4AB8098C4}" type="presParOf" srcId="{644094F5-7B06-4BDF-801D-8D142BD9F89F}" destId="{79AB92F9-E4F9-4A67-8070-940992782BF4}" srcOrd="1" destOrd="0" presId="urn:microsoft.com/office/officeart/2005/8/layout/vList5"/>
    <dgm:cxn modelId="{1DB13A36-884C-4423-8D96-CF3854502203}" type="presParOf" srcId="{BC141E9F-26D6-4204-97E6-14C45A115133}" destId="{9EF7DF21-0464-434A-B6A3-244989D6684B}" srcOrd="5" destOrd="0" presId="urn:microsoft.com/office/officeart/2005/8/layout/vList5"/>
    <dgm:cxn modelId="{482AE2CC-C1BB-4595-8CE9-B44E621B7AF8}" type="presParOf" srcId="{BC141E9F-26D6-4204-97E6-14C45A115133}" destId="{383674DE-91C2-4DD7-914F-81ED7F52D962}" srcOrd="6" destOrd="0" presId="urn:microsoft.com/office/officeart/2005/8/layout/vList5"/>
    <dgm:cxn modelId="{7431A810-9FFA-4C09-A793-36C7D1763857}" type="presParOf" srcId="{383674DE-91C2-4DD7-914F-81ED7F52D962}" destId="{625F689D-AF5E-40C5-B04C-6AF9B5BC1B99}"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B7A21B-2FBD-4663-BA2B-3E9C480A2DC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5AD325B-6C57-4AD8-B635-85A6E872ABF6}">
      <dgm:prSet phldrT="[Text]"/>
      <dgm:spPr>
        <a:solidFill>
          <a:srgbClr val="92D050"/>
        </a:solidFill>
      </dgm:spPr>
      <dgm:t>
        <a:bodyPr/>
        <a:lstStyle/>
        <a:p>
          <a:r>
            <a:rPr lang="en-US" b="1" dirty="0" smtClean="0">
              <a:solidFill>
                <a:schemeClr val="tx1"/>
              </a:solidFill>
            </a:rPr>
            <a:t>Users are discovering relevant resources outside library systems</a:t>
          </a:r>
          <a:endParaRPr lang="en-US" b="1" dirty="0">
            <a:solidFill>
              <a:schemeClr val="tx1"/>
            </a:solidFill>
          </a:endParaRPr>
        </a:p>
      </dgm:t>
    </dgm:pt>
    <dgm:pt modelId="{8C2E537A-3CCE-4353-82FA-38A35FDB09C1}" type="parTrans" cxnId="{07B837B8-FA8D-4EF1-B842-B4F32981E1B9}">
      <dgm:prSet/>
      <dgm:spPr/>
      <dgm:t>
        <a:bodyPr/>
        <a:lstStyle/>
        <a:p>
          <a:endParaRPr lang="en-US"/>
        </a:p>
      </dgm:t>
    </dgm:pt>
    <dgm:pt modelId="{53991F08-018C-40F7-BE0C-4BB8796E505E}" type="sibTrans" cxnId="{07B837B8-FA8D-4EF1-B842-B4F32981E1B9}">
      <dgm:prSet/>
      <dgm:spPr/>
      <dgm:t>
        <a:bodyPr/>
        <a:lstStyle/>
        <a:p>
          <a:endParaRPr lang="en-US"/>
        </a:p>
      </dgm:t>
    </dgm:pt>
    <dgm:pt modelId="{B5CA0164-F882-47BB-863A-289E3B1DA437}">
      <dgm:prSet phldrT="[Text]"/>
      <dgm:spPr>
        <a:solidFill>
          <a:srgbClr val="92D050"/>
        </a:solidFill>
      </dgm:spPr>
      <dgm:t>
        <a:bodyPr/>
        <a:lstStyle/>
        <a:p>
          <a:r>
            <a:rPr lang="en-US" b="1" dirty="0" smtClean="0">
              <a:solidFill>
                <a:schemeClr val="tx1"/>
              </a:solidFill>
            </a:rPr>
            <a:t>Users expect discovery and delivery to coincide</a:t>
          </a:r>
          <a:endParaRPr lang="en-US" b="1" dirty="0">
            <a:solidFill>
              <a:schemeClr val="tx1"/>
            </a:solidFill>
          </a:endParaRPr>
        </a:p>
      </dgm:t>
    </dgm:pt>
    <dgm:pt modelId="{C201413F-6E28-4F8C-99CD-34D76A7EDA74}" type="parTrans" cxnId="{F896146C-3C29-4F31-833F-190C82D19566}">
      <dgm:prSet/>
      <dgm:spPr/>
      <dgm:t>
        <a:bodyPr/>
        <a:lstStyle/>
        <a:p>
          <a:endParaRPr lang="en-US"/>
        </a:p>
      </dgm:t>
    </dgm:pt>
    <dgm:pt modelId="{4AD1D66C-9E47-43E5-9C47-AC2A332F42E7}" type="sibTrans" cxnId="{F896146C-3C29-4F31-833F-190C82D19566}">
      <dgm:prSet/>
      <dgm:spPr/>
      <dgm:t>
        <a:bodyPr/>
        <a:lstStyle/>
        <a:p>
          <a:endParaRPr lang="en-US"/>
        </a:p>
      </dgm:t>
    </dgm:pt>
    <dgm:pt modelId="{8EA246B9-7406-4585-9E73-F6E193007719}">
      <dgm:prSet phldrT="[Text]"/>
      <dgm:spPr>
        <a:solidFill>
          <a:srgbClr val="92D050"/>
        </a:solidFill>
      </dgm:spPr>
      <dgm:t>
        <a:bodyPr/>
        <a:lstStyle/>
        <a:p>
          <a:r>
            <a:rPr lang="en-US" b="1" dirty="0" smtClean="0">
              <a:solidFill>
                <a:schemeClr val="tx1"/>
              </a:solidFill>
            </a:rPr>
            <a:t>Usage of portable devices is expanding</a:t>
          </a:r>
          <a:endParaRPr lang="en-US" b="1" dirty="0">
            <a:solidFill>
              <a:schemeClr val="tx1"/>
            </a:solidFill>
          </a:endParaRPr>
        </a:p>
      </dgm:t>
    </dgm:pt>
    <dgm:pt modelId="{4CFA2157-06D7-4F2A-9497-9A1C0638B48E}" type="parTrans" cxnId="{FE30C87B-F219-422A-8FE6-0BCFE95482A0}">
      <dgm:prSet/>
      <dgm:spPr/>
      <dgm:t>
        <a:bodyPr/>
        <a:lstStyle/>
        <a:p>
          <a:endParaRPr lang="en-US"/>
        </a:p>
      </dgm:t>
    </dgm:pt>
    <dgm:pt modelId="{56EF628C-21D3-4C18-AB4C-8ECFE3CBBCE4}" type="sibTrans" cxnId="{FE30C87B-F219-422A-8FE6-0BCFE95482A0}">
      <dgm:prSet/>
      <dgm:spPr/>
      <dgm:t>
        <a:bodyPr/>
        <a:lstStyle/>
        <a:p>
          <a:endParaRPr lang="en-US"/>
        </a:p>
      </dgm:t>
    </dgm:pt>
    <dgm:pt modelId="{DCE051B0-AFD8-4022-8BE4-2C06C4660886}">
      <dgm:prSet/>
      <dgm:spPr>
        <a:solidFill>
          <a:srgbClr val="92D050"/>
        </a:solidFill>
      </dgm:spPr>
      <dgm:t>
        <a:bodyPr/>
        <a:lstStyle/>
        <a:p>
          <a:r>
            <a:rPr lang="en-US" b="1" dirty="0" smtClean="0">
              <a:solidFill>
                <a:schemeClr val="tx1"/>
              </a:solidFill>
            </a:rPr>
            <a:t>Discovery increasingly happens through recommending</a:t>
          </a:r>
          <a:endParaRPr lang="en-US" b="1" dirty="0">
            <a:solidFill>
              <a:schemeClr val="tx1"/>
            </a:solidFill>
          </a:endParaRPr>
        </a:p>
      </dgm:t>
    </dgm:pt>
    <dgm:pt modelId="{C02B3712-A9A5-433C-B38A-9DB2803F8D72}" type="parTrans" cxnId="{19B2FC69-9284-460D-8384-C57302F8901E}">
      <dgm:prSet/>
      <dgm:spPr/>
      <dgm:t>
        <a:bodyPr/>
        <a:lstStyle/>
        <a:p>
          <a:endParaRPr lang="en-US"/>
        </a:p>
      </dgm:t>
    </dgm:pt>
    <dgm:pt modelId="{CB4A482E-C54B-4E9E-9C53-BB5F4D3E36CF}" type="sibTrans" cxnId="{19B2FC69-9284-460D-8384-C57302F8901E}">
      <dgm:prSet/>
      <dgm:spPr/>
      <dgm:t>
        <a:bodyPr/>
        <a:lstStyle/>
        <a:p>
          <a:endParaRPr lang="en-US"/>
        </a:p>
      </dgm:t>
    </dgm:pt>
    <dgm:pt modelId="{161C5E05-B524-49DA-8B4C-3AC2D234CE6B}">
      <dgm:prSet/>
      <dgm:spPr>
        <a:solidFill>
          <a:srgbClr val="92D050"/>
        </a:solidFill>
      </dgm:spPr>
      <dgm:t>
        <a:bodyPr/>
        <a:lstStyle/>
        <a:p>
          <a:r>
            <a:rPr lang="en-US" b="1" dirty="0" smtClean="0">
              <a:solidFill>
                <a:schemeClr val="tx1"/>
              </a:solidFill>
            </a:rPr>
            <a:t>Users increasingly rely on emerging nontraditional information objects</a:t>
          </a:r>
          <a:endParaRPr lang="en-US" b="1" dirty="0">
            <a:solidFill>
              <a:schemeClr val="tx1"/>
            </a:solidFill>
          </a:endParaRPr>
        </a:p>
      </dgm:t>
    </dgm:pt>
    <dgm:pt modelId="{97E96519-EF33-4D99-B2FB-DBBBC2D17713}" type="parTrans" cxnId="{630F45AE-6821-4A67-8AD8-9747F0D7E9D0}">
      <dgm:prSet/>
      <dgm:spPr/>
      <dgm:t>
        <a:bodyPr/>
        <a:lstStyle/>
        <a:p>
          <a:endParaRPr lang="en-US"/>
        </a:p>
      </dgm:t>
    </dgm:pt>
    <dgm:pt modelId="{6201126B-DD07-447D-B75F-4206F8BDF578}" type="sibTrans" cxnId="{630F45AE-6821-4A67-8AD8-9747F0D7E9D0}">
      <dgm:prSet/>
      <dgm:spPr/>
      <dgm:t>
        <a:bodyPr/>
        <a:lstStyle/>
        <a:p>
          <a:endParaRPr lang="en-US"/>
        </a:p>
      </dgm:t>
    </dgm:pt>
    <dgm:pt modelId="{A4DA7232-B988-4888-8FED-FE54C3D18042}" type="pres">
      <dgm:prSet presAssocID="{A5B7A21B-2FBD-4663-BA2B-3E9C480A2DC4}" presName="linear" presStyleCnt="0">
        <dgm:presLayoutVars>
          <dgm:dir/>
          <dgm:animLvl val="lvl"/>
          <dgm:resizeHandles val="exact"/>
        </dgm:presLayoutVars>
      </dgm:prSet>
      <dgm:spPr/>
      <dgm:t>
        <a:bodyPr/>
        <a:lstStyle/>
        <a:p>
          <a:endParaRPr lang="en-US"/>
        </a:p>
      </dgm:t>
    </dgm:pt>
    <dgm:pt modelId="{9FFA7B18-980F-4A8E-AD9A-C20FD9A05DC6}" type="pres">
      <dgm:prSet presAssocID="{05AD325B-6C57-4AD8-B635-85A6E872ABF6}" presName="parentLin" presStyleCnt="0"/>
      <dgm:spPr/>
    </dgm:pt>
    <dgm:pt modelId="{37655CD6-9A1D-4571-82EA-48721855F517}" type="pres">
      <dgm:prSet presAssocID="{05AD325B-6C57-4AD8-B635-85A6E872ABF6}" presName="parentLeftMargin" presStyleLbl="node1" presStyleIdx="0" presStyleCnt="5"/>
      <dgm:spPr/>
      <dgm:t>
        <a:bodyPr/>
        <a:lstStyle/>
        <a:p>
          <a:endParaRPr lang="en-US"/>
        </a:p>
      </dgm:t>
    </dgm:pt>
    <dgm:pt modelId="{90D7FF64-7692-4315-8042-3AA277352FAC}" type="pres">
      <dgm:prSet presAssocID="{05AD325B-6C57-4AD8-B635-85A6E872ABF6}" presName="parentText" presStyleLbl="node1" presStyleIdx="0" presStyleCnt="5">
        <dgm:presLayoutVars>
          <dgm:chMax val="0"/>
          <dgm:bulletEnabled val="1"/>
        </dgm:presLayoutVars>
      </dgm:prSet>
      <dgm:spPr/>
      <dgm:t>
        <a:bodyPr/>
        <a:lstStyle/>
        <a:p>
          <a:endParaRPr lang="en-US"/>
        </a:p>
      </dgm:t>
    </dgm:pt>
    <dgm:pt modelId="{CFFC0B0C-B484-4ECE-9D6B-DD556F65FDBC}" type="pres">
      <dgm:prSet presAssocID="{05AD325B-6C57-4AD8-B635-85A6E872ABF6}" presName="negativeSpace" presStyleCnt="0"/>
      <dgm:spPr/>
    </dgm:pt>
    <dgm:pt modelId="{AC3ED3CC-1CD4-435C-A892-68EBEA59170D}" type="pres">
      <dgm:prSet presAssocID="{05AD325B-6C57-4AD8-B635-85A6E872ABF6}" presName="childText" presStyleLbl="conFgAcc1" presStyleIdx="0" presStyleCnt="5">
        <dgm:presLayoutVars>
          <dgm:bulletEnabled val="1"/>
        </dgm:presLayoutVars>
      </dgm:prSet>
      <dgm:spPr/>
    </dgm:pt>
    <dgm:pt modelId="{454C65C0-DBE0-44C4-8765-7D3132367AF4}" type="pres">
      <dgm:prSet presAssocID="{53991F08-018C-40F7-BE0C-4BB8796E505E}" presName="spaceBetweenRectangles" presStyleCnt="0"/>
      <dgm:spPr/>
    </dgm:pt>
    <dgm:pt modelId="{8BE982F1-317C-4187-AD83-950E0F80A1F3}" type="pres">
      <dgm:prSet presAssocID="{B5CA0164-F882-47BB-863A-289E3B1DA437}" presName="parentLin" presStyleCnt="0"/>
      <dgm:spPr/>
    </dgm:pt>
    <dgm:pt modelId="{75135FEE-4FAE-4725-AC5F-DF95A1EABCF6}" type="pres">
      <dgm:prSet presAssocID="{B5CA0164-F882-47BB-863A-289E3B1DA437}" presName="parentLeftMargin" presStyleLbl="node1" presStyleIdx="0" presStyleCnt="5"/>
      <dgm:spPr/>
      <dgm:t>
        <a:bodyPr/>
        <a:lstStyle/>
        <a:p>
          <a:endParaRPr lang="en-US"/>
        </a:p>
      </dgm:t>
    </dgm:pt>
    <dgm:pt modelId="{F2009305-13F9-4204-9B0D-421DAB024E85}" type="pres">
      <dgm:prSet presAssocID="{B5CA0164-F882-47BB-863A-289E3B1DA437}" presName="parentText" presStyleLbl="node1" presStyleIdx="1" presStyleCnt="5">
        <dgm:presLayoutVars>
          <dgm:chMax val="0"/>
          <dgm:bulletEnabled val="1"/>
        </dgm:presLayoutVars>
      </dgm:prSet>
      <dgm:spPr/>
      <dgm:t>
        <a:bodyPr/>
        <a:lstStyle/>
        <a:p>
          <a:endParaRPr lang="en-US"/>
        </a:p>
      </dgm:t>
    </dgm:pt>
    <dgm:pt modelId="{8E662752-3B50-4A2B-AC65-1EA52C47988C}" type="pres">
      <dgm:prSet presAssocID="{B5CA0164-F882-47BB-863A-289E3B1DA437}" presName="negativeSpace" presStyleCnt="0"/>
      <dgm:spPr/>
    </dgm:pt>
    <dgm:pt modelId="{ABB31D9C-30EB-437F-B2D9-EEEBD16E55F4}" type="pres">
      <dgm:prSet presAssocID="{B5CA0164-F882-47BB-863A-289E3B1DA437}" presName="childText" presStyleLbl="conFgAcc1" presStyleIdx="1" presStyleCnt="5">
        <dgm:presLayoutVars>
          <dgm:bulletEnabled val="1"/>
        </dgm:presLayoutVars>
      </dgm:prSet>
      <dgm:spPr/>
    </dgm:pt>
    <dgm:pt modelId="{F5ED7B19-846E-4528-BEB7-88392302AE35}" type="pres">
      <dgm:prSet presAssocID="{4AD1D66C-9E47-43E5-9C47-AC2A332F42E7}" presName="spaceBetweenRectangles" presStyleCnt="0"/>
      <dgm:spPr/>
    </dgm:pt>
    <dgm:pt modelId="{5FA005EE-3308-44DE-8315-BFA0C2D0A682}" type="pres">
      <dgm:prSet presAssocID="{8EA246B9-7406-4585-9E73-F6E193007719}" presName="parentLin" presStyleCnt="0"/>
      <dgm:spPr/>
    </dgm:pt>
    <dgm:pt modelId="{3161876A-6D5F-4594-A78E-09C3CBE6EB9B}" type="pres">
      <dgm:prSet presAssocID="{8EA246B9-7406-4585-9E73-F6E193007719}" presName="parentLeftMargin" presStyleLbl="node1" presStyleIdx="1" presStyleCnt="5"/>
      <dgm:spPr/>
      <dgm:t>
        <a:bodyPr/>
        <a:lstStyle/>
        <a:p>
          <a:endParaRPr lang="en-US"/>
        </a:p>
      </dgm:t>
    </dgm:pt>
    <dgm:pt modelId="{0541E843-6A00-40B6-90A2-1E29E3D256A9}" type="pres">
      <dgm:prSet presAssocID="{8EA246B9-7406-4585-9E73-F6E193007719}" presName="parentText" presStyleLbl="node1" presStyleIdx="2" presStyleCnt="5">
        <dgm:presLayoutVars>
          <dgm:chMax val="0"/>
          <dgm:bulletEnabled val="1"/>
        </dgm:presLayoutVars>
      </dgm:prSet>
      <dgm:spPr/>
      <dgm:t>
        <a:bodyPr/>
        <a:lstStyle/>
        <a:p>
          <a:endParaRPr lang="en-US"/>
        </a:p>
      </dgm:t>
    </dgm:pt>
    <dgm:pt modelId="{CD21EBA5-DE4C-4149-9492-DAD86642FC4F}" type="pres">
      <dgm:prSet presAssocID="{8EA246B9-7406-4585-9E73-F6E193007719}" presName="negativeSpace" presStyleCnt="0"/>
      <dgm:spPr/>
    </dgm:pt>
    <dgm:pt modelId="{D70EFE17-7D38-41E9-B88B-02A846DDCC51}" type="pres">
      <dgm:prSet presAssocID="{8EA246B9-7406-4585-9E73-F6E193007719}" presName="childText" presStyleLbl="conFgAcc1" presStyleIdx="2" presStyleCnt="5">
        <dgm:presLayoutVars>
          <dgm:bulletEnabled val="1"/>
        </dgm:presLayoutVars>
      </dgm:prSet>
      <dgm:spPr/>
    </dgm:pt>
    <dgm:pt modelId="{AEDB987C-D73D-4390-AA4C-2A979B38A9E7}" type="pres">
      <dgm:prSet presAssocID="{56EF628C-21D3-4C18-AB4C-8ECFE3CBBCE4}" presName="spaceBetweenRectangles" presStyleCnt="0"/>
      <dgm:spPr/>
    </dgm:pt>
    <dgm:pt modelId="{327B9079-C1DE-49A1-A172-01C35C938819}" type="pres">
      <dgm:prSet presAssocID="{DCE051B0-AFD8-4022-8BE4-2C06C4660886}" presName="parentLin" presStyleCnt="0"/>
      <dgm:spPr/>
    </dgm:pt>
    <dgm:pt modelId="{C46D8AF5-DB0F-480C-83A4-906E4CF5D493}" type="pres">
      <dgm:prSet presAssocID="{DCE051B0-AFD8-4022-8BE4-2C06C4660886}" presName="parentLeftMargin" presStyleLbl="node1" presStyleIdx="2" presStyleCnt="5"/>
      <dgm:spPr/>
      <dgm:t>
        <a:bodyPr/>
        <a:lstStyle/>
        <a:p>
          <a:endParaRPr lang="en-US"/>
        </a:p>
      </dgm:t>
    </dgm:pt>
    <dgm:pt modelId="{8AC342AD-A1F0-48AF-9467-C8ABBCCCB94F}" type="pres">
      <dgm:prSet presAssocID="{DCE051B0-AFD8-4022-8BE4-2C06C4660886}" presName="parentText" presStyleLbl="node1" presStyleIdx="3" presStyleCnt="5">
        <dgm:presLayoutVars>
          <dgm:chMax val="0"/>
          <dgm:bulletEnabled val="1"/>
        </dgm:presLayoutVars>
      </dgm:prSet>
      <dgm:spPr/>
      <dgm:t>
        <a:bodyPr/>
        <a:lstStyle/>
        <a:p>
          <a:endParaRPr lang="en-US"/>
        </a:p>
      </dgm:t>
    </dgm:pt>
    <dgm:pt modelId="{9F11A5FE-B444-4D06-94B4-508DE6F07CE9}" type="pres">
      <dgm:prSet presAssocID="{DCE051B0-AFD8-4022-8BE4-2C06C4660886}" presName="negativeSpace" presStyleCnt="0"/>
      <dgm:spPr/>
    </dgm:pt>
    <dgm:pt modelId="{687412A2-127D-4747-8BD0-DFFF18ABBFF0}" type="pres">
      <dgm:prSet presAssocID="{DCE051B0-AFD8-4022-8BE4-2C06C4660886}" presName="childText" presStyleLbl="conFgAcc1" presStyleIdx="3" presStyleCnt="5">
        <dgm:presLayoutVars>
          <dgm:bulletEnabled val="1"/>
        </dgm:presLayoutVars>
      </dgm:prSet>
      <dgm:spPr/>
    </dgm:pt>
    <dgm:pt modelId="{CADDE3A3-F8DF-49F5-9294-B583D4D17B3C}" type="pres">
      <dgm:prSet presAssocID="{CB4A482E-C54B-4E9E-9C53-BB5F4D3E36CF}" presName="spaceBetweenRectangles" presStyleCnt="0"/>
      <dgm:spPr/>
    </dgm:pt>
    <dgm:pt modelId="{6E1EA86E-F944-47C7-A9C1-D9F6D7FDBD6F}" type="pres">
      <dgm:prSet presAssocID="{161C5E05-B524-49DA-8B4C-3AC2D234CE6B}" presName="parentLin" presStyleCnt="0"/>
      <dgm:spPr/>
    </dgm:pt>
    <dgm:pt modelId="{6329CAC0-22AC-45D7-96C0-F0B0E7EA8DF6}" type="pres">
      <dgm:prSet presAssocID="{161C5E05-B524-49DA-8B4C-3AC2D234CE6B}" presName="parentLeftMargin" presStyleLbl="node1" presStyleIdx="3" presStyleCnt="5"/>
      <dgm:spPr/>
      <dgm:t>
        <a:bodyPr/>
        <a:lstStyle/>
        <a:p>
          <a:endParaRPr lang="en-US"/>
        </a:p>
      </dgm:t>
    </dgm:pt>
    <dgm:pt modelId="{7B1F1F4F-2A3A-4EBB-B306-FF5BCA6FC7A9}" type="pres">
      <dgm:prSet presAssocID="{161C5E05-B524-49DA-8B4C-3AC2D234CE6B}" presName="parentText" presStyleLbl="node1" presStyleIdx="4" presStyleCnt="5">
        <dgm:presLayoutVars>
          <dgm:chMax val="0"/>
          <dgm:bulletEnabled val="1"/>
        </dgm:presLayoutVars>
      </dgm:prSet>
      <dgm:spPr/>
      <dgm:t>
        <a:bodyPr/>
        <a:lstStyle/>
        <a:p>
          <a:endParaRPr lang="en-US"/>
        </a:p>
      </dgm:t>
    </dgm:pt>
    <dgm:pt modelId="{617D83D8-D5E6-4C06-983C-1C4EEA7C0183}" type="pres">
      <dgm:prSet presAssocID="{161C5E05-B524-49DA-8B4C-3AC2D234CE6B}" presName="negativeSpace" presStyleCnt="0"/>
      <dgm:spPr/>
    </dgm:pt>
    <dgm:pt modelId="{189BFCBF-48FC-4A6C-8264-315ADC54474A}" type="pres">
      <dgm:prSet presAssocID="{161C5E05-B524-49DA-8B4C-3AC2D234CE6B}" presName="childText" presStyleLbl="conFgAcc1" presStyleIdx="4" presStyleCnt="5">
        <dgm:presLayoutVars>
          <dgm:bulletEnabled val="1"/>
        </dgm:presLayoutVars>
      </dgm:prSet>
      <dgm:spPr/>
    </dgm:pt>
  </dgm:ptLst>
  <dgm:cxnLst>
    <dgm:cxn modelId="{46A1AC7E-C959-4ABE-95C9-A110BE7DA580}" type="presOf" srcId="{B5CA0164-F882-47BB-863A-289E3B1DA437}" destId="{F2009305-13F9-4204-9B0D-421DAB024E85}" srcOrd="1" destOrd="0" presId="urn:microsoft.com/office/officeart/2005/8/layout/list1"/>
    <dgm:cxn modelId="{62F5672E-97B3-4FEA-8F05-570EEE52D69D}" type="presOf" srcId="{161C5E05-B524-49DA-8B4C-3AC2D234CE6B}" destId="{6329CAC0-22AC-45D7-96C0-F0B0E7EA8DF6}" srcOrd="0" destOrd="0" presId="urn:microsoft.com/office/officeart/2005/8/layout/list1"/>
    <dgm:cxn modelId="{F896146C-3C29-4F31-833F-190C82D19566}" srcId="{A5B7A21B-2FBD-4663-BA2B-3E9C480A2DC4}" destId="{B5CA0164-F882-47BB-863A-289E3B1DA437}" srcOrd="1" destOrd="0" parTransId="{C201413F-6E28-4F8C-99CD-34D76A7EDA74}" sibTransId="{4AD1D66C-9E47-43E5-9C47-AC2A332F42E7}"/>
    <dgm:cxn modelId="{F93FFEB4-858F-4C01-9F76-7F66F5A34AEF}" type="presOf" srcId="{8EA246B9-7406-4585-9E73-F6E193007719}" destId="{3161876A-6D5F-4594-A78E-09C3CBE6EB9B}" srcOrd="0" destOrd="0" presId="urn:microsoft.com/office/officeart/2005/8/layout/list1"/>
    <dgm:cxn modelId="{AEE5874B-A20E-4C1E-B2A5-D6640DF935CB}" type="presOf" srcId="{8EA246B9-7406-4585-9E73-F6E193007719}" destId="{0541E843-6A00-40B6-90A2-1E29E3D256A9}" srcOrd="1" destOrd="0" presId="urn:microsoft.com/office/officeart/2005/8/layout/list1"/>
    <dgm:cxn modelId="{630F45AE-6821-4A67-8AD8-9747F0D7E9D0}" srcId="{A5B7A21B-2FBD-4663-BA2B-3E9C480A2DC4}" destId="{161C5E05-B524-49DA-8B4C-3AC2D234CE6B}" srcOrd="4" destOrd="0" parTransId="{97E96519-EF33-4D99-B2FB-DBBBC2D17713}" sibTransId="{6201126B-DD07-447D-B75F-4206F8BDF578}"/>
    <dgm:cxn modelId="{0BFE6310-95A1-4B0D-BE5F-4D7C668CA9FB}" type="presOf" srcId="{DCE051B0-AFD8-4022-8BE4-2C06C4660886}" destId="{C46D8AF5-DB0F-480C-83A4-906E4CF5D493}" srcOrd="0" destOrd="0" presId="urn:microsoft.com/office/officeart/2005/8/layout/list1"/>
    <dgm:cxn modelId="{07B837B8-FA8D-4EF1-B842-B4F32981E1B9}" srcId="{A5B7A21B-2FBD-4663-BA2B-3E9C480A2DC4}" destId="{05AD325B-6C57-4AD8-B635-85A6E872ABF6}" srcOrd="0" destOrd="0" parTransId="{8C2E537A-3CCE-4353-82FA-38A35FDB09C1}" sibTransId="{53991F08-018C-40F7-BE0C-4BB8796E505E}"/>
    <dgm:cxn modelId="{A033DCA1-2142-4A65-92A2-DFF3B2A69D90}" type="presOf" srcId="{05AD325B-6C57-4AD8-B635-85A6E872ABF6}" destId="{90D7FF64-7692-4315-8042-3AA277352FAC}" srcOrd="1" destOrd="0" presId="urn:microsoft.com/office/officeart/2005/8/layout/list1"/>
    <dgm:cxn modelId="{1A75991E-5C29-4496-BB02-EBB7B3AEB19B}" type="presOf" srcId="{05AD325B-6C57-4AD8-B635-85A6E872ABF6}" destId="{37655CD6-9A1D-4571-82EA-48721855F517}" srcOrd="0" destOrd="0" presId="urn:microsoft.com/office/officeart/2005/8/layout/list1"/>
    <dgm:cxn modelId="{4712F2CC-7527-4978-AFE7-90E4EC44986B}" type="presOf" srcId="{161C5E05-B524-49DA-8B4C-3AC2D234CE6B}" destId="{7B1F1F4F-2A3A-4EBB-B306-FF5BCA6FC7A9}" srcOrd="1" destOrd="0" presId="urn:microsoft.com/office/officeart/2005/8/layout/list1"/>
    <dgm:cxn modelId="{CF52B4F4-8B4B-4AD5-81DF-2CBCD96F62CE}" type="presOf" srcId="{B5CA0164-F882-47BB-863A-289E3B1DA437}" destId="{75135FEE-4FAE-4725-AC5F-DF95A1EABCF6}" srcOrd="0" destOrd="0" presId="urn:microsoft.com/office/officeart/2005/8/layout/list1"/>
    <dgm:cxn modelId="{20F5E027-8226-4666-80C7-A7D6357F33EC}" type="presOf" srcId="{DCE051B0-AFD8-4022-8BE4-2C06C4660886}" destId="{8AC342AD-A1F0-48AF-9467-C8ABBCCCB94F}" srcOrd="1" destOrd="0" presId="urn:microsoft.com/office/officeart/2005/8/layout/list1"/>
    <dgm:cxn modelId="{A6D1374C-8D95-4372-B0DF-473861F021E5}" type="presOf" srcId="{A5B7A21B-2FBD-4663-BA2B-3E9C480A2DC4}" destId="{A4DA7232-B988-4888-8FED-FE54C3D18042}" srcOrd="0" destOrd="0" presId="urn:microsoft.com/office/officeart/2005/8/layout/list1"/>
    <dgm:cxn modelId="{19B2FC69-9284-460D-8384-C57302F8901E}" srcId="{A5B7A21B-2FBD-4663-BA2B-3E9C480A2DC4}" destId="{DCE051B0-AFD8-4022-8BE4-2C06C4660886}" srcOrd="3" destOrd="0" parTransId="{C02B3712-A9A5-433C-B38A-9DB2803F8D72}" sibTransId="{CB4A482E-C54B-4E9E-9C53-BB5F4D3E36CF}"/>
    <dgm:cxn modelId="{FE30C87B-F219-422A-8FE6-0BCFE95482A0}" srcId="{A5B7A21B-2FBD-4663-BA2B-3E9C480A2DC4}" destId="{8EA246B9-7406-4585-9E73-F6E193007719}" srcOrd="2" destOrd="0" parTransId="{4CFA2157-06D7-4F2A-9497-9A1C0638B48E}" sibTransId="{56EF628C-21D3-4C18-AB4C-8ECFE3CBBCE4}"/>
    <dgm:cxn modelId="{A8D25F15-FBC8-4535-8351-E480721DE956}" type="presParOf" srcId="{A4DA7232-B988-4888-8FED-FE54C3D18042}" destId="{9FFA7B18-980F-4A8E-AD9A-C20FD9A05DC6}" srcOrd="0" destOrd="0" presId="urn:microsoft.com/office/officeart/2005/8/layout/list1"/>
    <dgm:cxn modelId="{E361950A-0BAD-4743-A6C3-511AC836C835}" type="presParOf" srcId="{9FFA7B18-980F-4A8E-AD9A-C20FD9A05DC6}" destId="{37655CD6-9A1D-4571-82EA-48721855F517}" srcOrd="0" destOrd="0" presId="urn:microsoft.com/office/officeart/2005/8/layout/list1"/>
    <dgm:cxn modelId="{00236436-DC10-4D37-9E9E-018F02E4B871}" type="presParOf" srcId="{9FFA7B18-980F-4A8E-AD9A-C20FD9A05DC6}" destId="{90D7FF64-7692-4315-8042-3AA277352FAC}" srcOrd="1" destOrd="0" presId="urn:microsoft.com/office/officeart/2005/8/layout/list1"/>
    <dgm:cxn modelId="{F84E99CA-B83F-4DD6-B5EB-DA55B559F0C4}" type="presParOf" srcId="{A4DA7232-B988-4888-8FED-FE54C3D18042}" destId="{CFFC0B0C-B484-4ECE-9D6B-DD556F65FDBC}" srcOrd="1" destOrd="0" presId="urn:microsoft.com/office/officeart/2005/8/layout/list1"/>
    <dgm:cxn modelId="{26771FAD-C7E5-4AA1-B615-48C501D23395}" type="presParOf" srcId="{A4DA7232-B988-4888-8FED-FE54C3D18042}" destId="{AC3ED3CC-1CD4-435C-A892-68EBEA59170D}" srcOrd="2" destOrd="0" presId="urn:microsoft.com/office/officeart/2005/8/layout/list1"/>
    <dgm:cxn modelId="{15960413-9AE6-41FE-889C-EF7481ADA739}" type="presParOf" srcId="{A4DA7232-B988-4888-8FED-FE54C3D18042}" destId="{454C65C0-DBE0-44C4-8765-7D3132367AF4}" srcOrd="3" destOrd="0" presId="urn:microsoft.com/office/officeart/2005/8/layout/list1"/>
    <dgm:cxn modelId="{4605DD2F-948A-45DB-9279-708498DC2508}" type="presParOf" srcId="{A4DA7232-B988-4888-8FED-FE54C3D18042}" destId="{8BE982F1-317C-4187-AD83-950E0F80A1F3}" srcOrd="4" destOrd="0" presId="urn:microsoft.com/office/officeart/2005/8/layout/list1"/>
    <dgm:cxn modelId="{EB8EB953-8DB7-4A13-88BD-7AF7B954503D}" type="presParOf" srcId="{8BE982F1-317C-4187-AD83-950E0F80A1F3}" destId="{75135FEE-4FAE-4725-AC5F-DF95A1EABCF6}" srcOrd="0" destOrd="0" presId="urn:microsoft.com/office/officeart/2005/8/layout/list1"/>
    <dgm:cxn modelId="{8CA0D719-423E-44F0-A0AB-E199DA832EAB}" type="presParOf" srcId="{8BE982F1-317C-4187-AD83-950E0F80A1F3}" destId="{F2009305-13F9-4204-9B0D-421DAB024E85}" srcOrd="1" destOrd="0" presId="urn:microsoft.com/office/officeart/2005/8/layout/list1"/>
    <dgm:cxn modelId="{19EC34F2-0E17-4CD0-A2F5-E3FFB0C36CCD}" type="presParOf" srcId="{A4DA7232-B988-4888-8FED-FE54C3D18042}" destId="{8E662752-3B50-4A2B-AC65-1EA52C47988C}" srcOrd="5" destOrd="0" presId="urn:microsoft.com/office/officeart/2005/8/layout/list1"/>
    <dgm:cxn modelId="{7BF7790B-26C0-4A7C-ABBE-D9C2BF76B7D3}" type="presParOf" srcId="{A4DA7232-B988-4888-8FED-FE54C3D18042}" destId="{ABB31D9C-30EB-437F-B2D9-EEEBD16E55F4}" srcOrd="6" destOrd="0" presId="urn:microsoft.com/office/officeart/2005/8/layout/list1"/>
    <dgm:cxn modelId="{F1BA3B1C-4491-4D89-A812-DA9F81F72AAD}" type="presParOf" srcId="{A4DA7232-B988-4888-8FED-FE54C3D18042}" destId="{F5ED7B19-846E-4528-BEB7-88392302AE35}" srcOrd="7" destOrd="0" presId="urn:microsoft.com/office/officeart/2005/8/layout/list1"/>
    <dgm:cxn modelId="{F098789F-C5CA-47FC-AC00-4EE2A1E28B94}" type="presParOf" srcId="{A4DA7232-B988-4888-8FED-FE54C3D18042}" destId="{5FA005EE-3308-44DE-8315-BFA0C2D0A682}" srcOrd="8" destOrd="0" presId="urn:microsoft.com/office/officeart/2005/8/layout/list1"/>
    <dgm:cxn modelId="{F7DECE92-1185-49E9-B934-354B60E97D60}" type="presParOf" srcId="{5FA005EE-3308-44DE-8315-BFA0C2D0A682}" destId="{3161876A-6D5F-4594-A78E-09C3CBE6EB9B}" srcOrd="0" destOrd="0" presId="urn:microsoft.com/office/officeart/2005/8/layout/list1"/>
    <dgm:cxn modelId="{B9D6742F-2C12-464A-BDDB-DD43A66EEAAC}" type="presParOf" srcId="{5FA005EE-3308-44DE-8315-BFA0C2D0A682}" destId="{0541E843-6A00-40B6-90A2-1E29E3D256A9}" srcOrd="1" destOrd="0" presId="urn:microsoft.com/office/officeart/2005/8/layout/list1"/>
    <dgm:cxn modelId="{CBF0827C-7836-4F66-8528-5DAD4267194D}" type="presParOf" srcId="{A4DA7232-B988-4888-8FED-FE54C3D18042}" destId="{CD21EBA5-DE4C-4149-9492-DAD86642FC4F}" srcOrd="9" destOrd="0" presId="urn:microsoft.com/office/officeart/2005/8/layout/list1"/>
    <dgm:cxn modelId="{9352ABB9-AEFA-47F7-8650-EDD8B4C38C7A}" type="presParOf" srcId="{A4DA7232-B988-4888-8FED-FE54C3D18042}" destId="{D70EFE17-7D38-41E9-B88B-02A846DDCC51}" srcOrd="10" destOrd="0" presId="urn:microsoft.com/office/officeart/2005/8/layout/list1"/>
    <dgm:cxn modelId="{16C05D23-5B09-420F-B285-2D3BA594CE74}" type="presParOf" srcId="{A4DA7232-B988-4888-8FED-FE54C3D18042}" destId="{AEDB987C-D73D-4390-AA4C-2A979B38A9E7}" srcOrd="11" destOrd="0" presId="urn:microsoft.com/office/officeart/2005/8/layout/list1"/>
    <dgm:cxn modelId="{1A6BB01B-B287-49A9-8716-2AF10A962B65}" type="presParOf" srcId="{A4DA7232-B988-4888-8FED-FE54C3D18042}" destId="{327B9079-C1DE-49A1-A172-01C35C938819}" srcOrd="12" destOrd="0" presId="urn:microsoft.com/office/officeart/2005/8/layout/list1"/>
    <dgm:cxn modelId="{31C7C993-ADA3-4725-AA0D-0BF890D1B002}" type="presParOf" srcId="{327B9079-C1DE-49A1-A172-01C35C938819}" destId="{C46D8AF5-DB0F-480C-83A4-906E4CF5D493}" srcOrd="0" destOrd="0" presId="urn:microsoft.com/office/officeart/2005/8/layout/list1"/>
    <dgm:cxn modelId="{2A21AD7B-151E-47A2-B8ED-F2A8ADAA09B5}" type="presParOf" srcId="{327B9079-C1DE-49A1-A172-01C35C938819}" destId="{8AC342AD-A1F0-48AF-9467-C8ABBCCCB94F}" srcOrd="1" destOrd="0" presId="urn:microsoft.com/office/officeart/2005/8/layout/list1"/>
    <dgm:cxn modelId="{65397189-C210-4AD8-8565-48753EB12FE6}" type="presParOf" srcId="{A4DA7232-B988-4888-8FED-FE54C3D18042}" destId="{9F11A5FE-B444-4D06-94B4-508DE6F07CE9}" srcOrd="13" destOrd="0" presId="urn:microsoft.com/office/officeart/2005/8/layout/list1"/>
    <dgm:cxn modelId="{F68A2B72-C255-4B4A-8A44-A57707A45EEE}" type="presParOf" srcId="{A4DA7232-B988-4888-8FED-FE54C3D18042}" destId="{687412A2-127D-4747-8BD0-DFFF18ABBFF0}" srcOrd="14" destOrd="0" presId="urn:microsoft.com/office/officeart/2005/8/layout/list1"/>
    <dgm:cxn modelId="{36871A2B-A76B-43B1-91D4-E79BA1C78185}" type="presParOf" srcId="{A4DA7232-B988-4888-8FED-FE54C3D18042}" destId="{CADDE3A3-F8DF-49F5-9294-B583D4D17B3C}" srcOrd="15" destOrd="0" presId="urn:microsoft.com/office/officeart/2005/8/layout/list1"/>
    <dgm:cxn modelId="{E0CB166E-78BC-4634-8DF8-16098BF97AD8}" type="presParOf" srcId="{A4DA7232-B988-4888-8FED-FE54C3D18042}" destId="{6E1EA86E-F944-47C7-A9C1-D9F6D7FDBD6F}" srcOrd="16" destOrd="0" presId="urn:microsoft.com/office/officeart/2005/8/layout/list1"/>
    <dgm:cxn modelId="{153C6B95-B1E8-4029-8D38-BE40B40DA5BC}" type="presParOf" srcId="{6E1EA86E-F944-47C7-A9C1-D9F6D7FDBD6F}" destId="{6329CAC0-22AC-45D7-96C0-F0B0E7EA8DF6}" srcOrd="0" destOrd="0" presId="urn:microsoft.com/office/officeart/2005/8/layout/list1"/>
    <dgm:cxn modelId="{27795692-758B-47AE-B376-9AE87BDB51A0}" type="presParOf" srcId="{6E1EA86E-F944-47C7-A9C1-D9F6D7FDBD6F}" destId="{7B1F1F4F-2A3A-4EBB-B306-FF5BCA6FC7A9}" srcOrd="1" destOrd="0" presId="urn:microsoft.com/office/officeart/2005/8/layout/list1"/>
    <dgm:cxn modelId="{2C16E8F3-40E8-4168-A1A3-9B55E9AA2236}" type="presParOf" srcId="{A4DA7232-B988-4888-8FED-FE54C3D18042}" destId="{617D83D8-D5E6-4C06-983C-1C4EEA7C0183}" srcOrd="17" destOrd="0" presId="urn:microsoft.com/office/officeart/2005/8/layout/list1"/>
    <dgm:cxn modelId="{8A7768A1-C860-4046-B222-55778288FBF2}" type="presParOf" srcId="{A4DA7232-B988-4888-8FED-FE54C3D18042}" destId="{189BFCBF-48FC-4A6C-8264-315ADC54474A}" srcOrd="18" destOrd="0" presId="urn:microsoft.com/office/officeart/2005/8/layout/list1"/>
  </dgm:cxnLst>
  <dgm:bg>
    <a:solidFill>
      <a:srgbClr val="FF7600"/>
    </a:solid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000" b="0">
                <a:solidFill>
                  <a:schemeClr val="tx1"/>
                </a:solidFill>
                <a:latin typeface="Trebuchet MS" pitchFamily="34" charset="0"/>
              </a:defRPr>
            </a:lvl1pPr>
          </a:lstStyle>
          <a:p>
            <a:pPr>
              <a:defRPr/>
            </a:pPr>
            <a:endParaRPr lang="en-US"/>
          </a:p>
        </p:txBody>
      </p:sp>
      <p:sp>
        <p:nvSpPr>
          <p:cNvPr id="23555" name="Rectangle 3"/>
          <p:cNvSpPr>
            <a:spLocks noGrp="1" noChangeArrowheads="1"/>
          </p:cNvSpPr>
          <p:nvPr>
            <p:ph type="dt" sz="quarter" idx="1"/>
          </p:nvPr>
        </p:nvSpPr>
        <p:spPr bwMode="auto">
          <a:xfrm>
            <a:off x="3976688" y="0"/>
            <a:ext cx="304165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000" b="0">
                <a:solidFill>
                  <a:schemeClr val="tx1"/>
                </a:solidFill>
                <a:latin typeface="Trebuchet MS" pitchFamily="34" charset="0"/>
              </a:defRPr>
            </a:lvl1pPr>
          </a:lstStyle>
          <a:p>
            <a:pPr>
              <a:defRPr/>
            </a:pPr>
            <a:endParaRPr lang="en-US"/>
          </a:p>
        </p:txBody>
      </p:sp>
      <p:sp>
        <p:nvSpPr>
          <p:cNvPr id="23556" name="Rectangle 4"/>
          <p:cNvSpPr>
            <a:spLocks noGrp="1" noChangeArrowheads="1"/>
          </p:cNvSpPr>
          <p:nvPr>
            <p:ph type="ftr" sz="quarter" idx="2"/>
          </p:nvPr>
        </p:nvSpPr>
        <p:spPr bwMode="auto">
          <a:xfrm>
            <a:off x="0" y="8839200"/>
            <a:ext cx="304165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000" b="0">
                <a:solidFill>
                  <a:schemeClr val="tx1"/>
                </a:solidFill>
                <a:latin typeface="Trebuchet MS" pitchFamily="34" charset="0"/>
              </a:defRPr>
            </a:lvl1pPr>
          </a:lstStyle>
          <a:p>
            <a:pPr>
              <a:defRPr/>
            </a:pPr>
            <a:endParaRPr lang="en-US"/>
          </a:p>
        </p:txBody>
      </p:sp>
      <p:sp>
        <p:nvSpPr>
          <p:cNvPr id="23557" name="Rectangle 5"/>
          <p:cNvSpPr>
            <a:spLocks noGrp="1" noChangeArrowheads="1"/>
          </p:cNvSpPr>
          <p:nvPr>
            <p:ph type="sldNum" sz="quarter" idx="3"/>
          </p:nvPr>
        </p:nvSpPr>
        <p:spPr bwMode="auto">
          <a:xfrm>
            <a:off x="3976688" y="8839200"/>
            <a:ext cx="304165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000" b="0">
                <a:solidFill>
                  <a:schemeClr val="tx1"/>
                </a:solidFill>
                <a:latin typeface="Trebuchet MS" pitchFamily="34" charset="0"/>
              </a:defRPr>
            </a:lvl1pPr>
          </a:lstStyle>
          <a:p>
            <a:pPr>
              <a:defRPr/>
            </a:pPr>
            <a:fld id="{48050660-E4FB-4AC8-A614-B0175CE6DF9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000" b="0">
                <a:solidFill>
                  <a:schemeClr val="tx1"/>
                </a:solidFill>
                <a:latin typeface="Trebuchet MS" pitchFamily="34" charset="0"/>
              </a:defRPr>
            </a:lvl1pPr>
          </a:lstStyle>
          <a:p>
            <a:pPr>
              <a:defRPr/>
            </a:pPr>
            <a:endParaRPr lang="en-US"/>
          </a:p>
        </p:txBody>
      </p:sp>
      <p:sp>
        <p:nvSpPr>
          <p:cNvPr id="8195" name="Rectangle 3"/>
          <p:cNvSpPr>
            <a:spLocks noGrp="1" noChangeArrowheads="1"/>
          </p:cNvSpPr>
          <p:nvPr>
            <p:ph type="dt" idx="1"/>
          </p:nvPr>
        </p:nvSpPr>
        <p:spPr bwMode="auto">
          <a:xfrm>
            <a:off x="3976688" y="0"/>
            <a:ext cx="304165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000" b="0">
                <a:solidFill>
                  <a:schemeClr val="tx1"/>
                </a:solidFill>
                <a:latin typeface="Trebuchet MS" pitchFamily="34"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766888" y="733425"/>
            <a:ext cx="3484562" cy="261302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1675" y="3636963"/>
            <a:ext cx="5616575" cy="4970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9200"/>
            <a:ext cx="304165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000" b="0">
                <a:solidFill>
                  <a:schemeClr val="tx1"/>
                </a:solidFill>
                <a:latin typeface="Trebuchet MS" pitchFamily="34" charset="0"/>
              </a:defRPr>
            </a:lvl1pPr>
          </a:lstStyle>
          <a:p>
            <a:pPr>
              <a:defRPr/>
            </a:pPr>
            <a:endParaRPr lang="en-US"/>
          </a:p>
        </p:txBody>
      </p:sp>
      <p:sp>
        <p:nvSpPr>
          <p:cNvPr id="8199" name="Rectangle 7"/>
          <p:cNvSpPr>
            <a:spLocks noGrp="1" noChangeArrowheads="1"/>
          </p:cNvSpPr>
          <p:nvPr>
            <p:ph type="sldNum" sz="quarter" idx="5"/>
          </p:nvPr>
        </p:nvSpPr>
        <p:spPr bwMode="auto">
          <a:xfrm>
            <a:off x="3976688" y="8839200"/>
            <a:ext cx="304165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000" b="0">
                <a:solidFill>
                  <a:schemeClr val="tx1"/>
                </a:solidFill>
                <a:latin typeface="Trebuchet MS" pitchFamily="34" charset="0"/>
              </a:defRPr>
            </a:lvl1pPr>
          </a:lstStyle>
          <a:p>
            <a:pPr>
              <a:defRPr/>
            </a:pPr>
            <a:fld id="{73F96F75-31A1-4B81-B788-3604DBE144A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Trebuchet MS" pitchFamily="34" charset="0"/>
        <a:ea typeface="+mn-ea"/>
        <a:cs typeface="+mn-cs"/>
      </a:defRPr>
    </a:lvl1pPr>
    <a:lvl2pPr marL="457200" algn="l" rtl="0" eaLnBrk="0" fontAlgn="base" hangingPunct="0">
      <a:spcBef>
        <a:spcPct val="30000"/>
      </a:spcBef>
      <a:spcAft>
        <a:spcPct val="0"/>
      </a:spcAft>
      <a:defRPr kern="1200">
        <a:solidFill>
          <a:schemeClr val="tx1"/>
        </a:solidFill>
        <a:latin typeface="Trebuchet MS" pitchFamily="34" charset="0"/>
        <a:ea typeface="+mn-ea"/>
        <a:cs typeface="+mn-cs"/>
      </a:defRPr>
    </a:lvl2pPr>
    <a:lvl3pPr marL="914400" algn="l" rtl="0" eaLnBrk="0" fontAlgn="base" hangingPunct="0">
      <a:spcBef>
        <a:spcPct val="30000"/>
      </a:spcBef>
      <a:spcAft>
        <a:spcPct val="0"/>
      </a:spcAft>
      <a:defRPr kern="1200">
        <a:solidFill>
          <a:schemeClr val="tx1"/>
        </a:solidFill>
        <a:latin typeface="Trebuchet MS" pitchFamily="34" charset="0"/>
        <a:ea typeface="+mn-ea"/>
        <a:cs typeface="+mn-cs"/>
      </a:defRPr>
    </a:lvl3pPr>
    <a:lvl4pPr marL="1371600" algn="l" rtl="0" eaLnBrk="0" fontAlgn="base" hangingPunct="0">
      <a:spcBef>
        <a:spcPct val="30000"/>
      </a:spcBef>
      <a:spcAft>
        <a:spcPct val="0"/>
      </a:spcAft>
      <a:defRPr kern="1200">
        <a:solidFill>
          <a:schemeClr val="tx1"/>
        </a:solidFill>
        <a:latin typeface="Trebuchet MS" pitchFamily="34" charset="0"/>
        <a:ea typeface="+mn-ea"/>
        <a:cs typeface="+mn-cs"/>
      </a:defRPr>
    </a:lvl4pPr>
    <a:lvl5pPr marL="1828800" algn="l" rtl="0" eaLnBrk="0" fontAlgn="base" hangingPunct="0">
      <a:spcBef>
        <a:spcPct val="3000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9C362E0-AF5F-4968-9B47-42FC68D3A110}" type="slidenum">
              <a:rPr lang="en-US" smtClean="0"/>
              <a:pPr/>
              <a:t>1</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z="11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p:spPr>
        <p:txBody>
          <a:bodyPr/>
          <a:lstStyle/>
          <a:p>
            <a:r>
              <a:rPr lang="en-US" smtClean="0"/>
              <a:t>Another point to consider. Again in OCLC’s Perceptions of Libraries report, a key finding was that the library brand is books.</a:t>
            </a:r>
          </a:p>
          <a:p>
            <a:r>
              <a:rPr lang="en-US" smtClean="0"/>
              <a:t>We know of course that the library is about much more than books, but ask members of the public what is the first thing they think of when they think of a library, and over two thirds will say “books.”</a:t>
            </a:r>
          </a:p>
          <a:p>
            <a:r>
              <a:rPr lang="en-US" smtClean="0"/>
              <a:t>How can this be a bad thing?</a:t>
            </a:r>
          </a:p>
          <a:p>
            <a:r>
              <a:rPr lang="en-US"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Taking </a:t>
            </a:r>
            <a:r>
              <a:rPr lang="en-US" dirty="0" err="1" smtClean="0"/>
              <a:t>WorldCat</a:t>
            </a:r>
            <a:r>
              <a:rPr lang="en-US" dirty="0" smtClean="0"/>
              <a:t> as a proxy for what is in typical library collections</a:t>
            </a:r>
          </a:p>
          <a:p>
            <a:r>
              <a:rPr lang="en-US" dirty="0" smtClean="0"/>
              <a:t>Books – consistently 84%</a:t>
            </a:r>
          </a:p>
          <a:p>
            <a:r>
              <a:rPr lang="en-US" dirty="0" err="1" smtClean="0"/>
              <a:t>Ebooks</a:t>
            </a:r>
            <a:r>
              <a:rPr lang="en-US" dirty="0" smtClean="0"/>
              <a:t> a v small proportion of this 84%</a:t>
            </a:r>
            <a:endParaRPr lang="en-US" dirty="0"/>
          </a:p>
        </p:txBody>
      </p:sp>
      <p:sp>
        <p:nvSpPr>
          <p:cNvPr id="4" name="Slide Number Placeholder 3"/>
          <p:cNvSpPr>
            <a:spLocks noGrp="1"/>
          </p:cNvSpPr>
          <p:nvPr>
            <p:ph type="sldNum" sz="quarter" idx="10"/>
          </p:nvPr>
        </p:nvSpPr>
        <p:spPr/>
        <p:txBody>
          <a:bodyPr/>
          <a:lstStyle/>
          <a:p>
            <a:pPr>
              <a:defRPr/>
            </a:pPr>
            <a:fld id="{73F96F75-31A1-4B81-B788-3604DBE144A2}"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Library-created metadata is generally about books and journals</a:t>
            </a:r>
          </a:p>
          <a:p>
            <a:r>
              <a:rPr lang="en-US" dirty="0" smtClean="0"/>
              <a:t>Library catalogs are, or at least have been, generally sources of information about books and journals.  Now, they are beginning to represent the journal literature at the article level </a:t>
            </a:r>
          </a:p>
          <a:p>
            <a:r>
              <a:rPr lang="en-US" dirty="0" smtClean="0"/>
              <a:t>The book-centeredness of library </a:t>
            </a:r>
            <a:r>
              <a:rPr lang="en-US" dirty="0" err="1" smtClean="0"/>
              <a:t>cataIogs</a:t>
            </a:r>
            <a:r>
              <a:rPr lang="en-US" dirty="0" smtClean="0"/>
              <a:t> is resulting in a erosion of interest in the catalog, and in library metadata, as a tool for research</a:t>
            </a:r>
          </a:p>
          <a:p>
            <a:r>
              <a:rPr lang="en-US" dirty="0" err="1" smtClean="0"/>
              <a:t>Ithaka</a:t>
            </a:r>
            <a:r>
              <a:rPr lang="en-US" dirty="0" smtClean="0"/>
              <a:t> faculty survey 2003, 2006, 2009</a:t>
            </a:r>
          </a:p>
          <a:p>
            <a:r>
              <a:rPr lang="en-US" dirty="0" smtClean="0"/>
              <a:t>Explain slide</a:t>
            </a:r>
          </a:p>
          <a:p>
            <a:r>
              <a:rPr lang="en-US" dirty="0" smtClean="0"/>
              <a:t>The</a:t>
            </a:r>
            <a:r>
              <a:rPr lang="en-US" baseline="0" dirty="0" smtClean="0"/>
              <a:t> researchers looked at the responses by discipline.  Scientists remain least likely to use library-specific starting points for their research (10%). Humanists remain</a:t>
            </a:r>
            <a:r>
              <a:rPr lang="en-US" dirty="0" smtClean="0"/>
              <a:t> more likely (30%), with social scientists in the middle (20%). (p. 6 of report)</a:t>
            </a:r>
            <a:endParaRPr lang="en-US" dirty="0"/>
          </a:p>
        </p:txBody>
      </p:sp>
      <p:sp>
        <p:nvSpPr>
          <p:cNvPr id="4" name="Slide Number Placeholder 3"/>
          <p:cNvSpPr>
            <a:spLocks noGrp="1"/>
          </p:cNvSpPr>
          <p:nvPr>
            <p:ph type="sldNum" sz="quarter" idx="10"/>
          </p:nvPr>
        </p:nvSpPr>
        <p:spPr/>
        <p:txBody>
          <a:bodyPr/>
          <a:lstStyle/>
          <a:p>
            <a:pPr>
              <a:defRPr/>
            </a:pPr>
            <a:fld id="{73F96F75-31A1-4B81-B788-3604DBE144A2}"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976688" y="8839200"/>
            <a:ext cx="3041650" cy="465138"/>
          </a:xfrm>
          <a:prstGeom prst="rect">
            <a:avLst/>
          </a:prstGeom>
          <a:noFill/>
          <a:ln w="9525">
            <a:noFill/>
            <a:miter lim="800000"/>
            <a:headEnd/>
            <a:tailEnd/>
          </a:ln>
        </p:spPr>
        <p:txBody>
          <a:bodyPr anchor="b"/>
          <a:lstStyle/>
          <a:p>
            <a:pPr algn="r">
              <a:lnSpc>
                <a:spcPct val="100000"/>
              </a:lnSpc>
              <a:spcBef>
                <a:spcPct val="0"/>
              </a:spcBef>
            </a:pPr>
            <a:fld id="{965309C5-DA1E-4760-92F9-6949B1A2D37D}" type="slidenum">
              <a:rPr lang="en-US" sz="1000" b="0">
                <a:solidFill>
                  <a:schemeClr val="tx1"/>
                </a:solidFill>
                <a:latin typeface="Trebuchet MS" pitchFamily="34" charset="0"/>
              </a:rPr>
              <a:pPr algn="r">
                <a:lnSpc>
                  <a:spcPct val="100000"/>
                </a:lnSpc>
                <a:spcBef>
                  <a:spcPct val="0"/>
                </a:spcBef>
              </a:pPr>
              <a:t>13</a:t>
            </a:fld>
            <a:endParaRPr lang="en-US" sz="1000" b="0">
              <a:solidFill>
                <a:schemeClr val="tx1"/>
              </a:solidFill>
              <a:latin typeface="Trebuchet MS" pitchFamily="34" charset="0"/>
            </a:endParaRPr>
          </a:p>
        </p:txBody>
      </p:sp>
      <p:sp>
        <p:nvSpPr>
          <p:cNvPr id="117763" name="Rectangle 3"/>
          <p:cNvSpPr txBox="1">
            <a:spLocks noGrp="1" noChangeArrowheads="1"/>
          </p:cNvSpPr>
          <p:nvPr/>
        </p:nvSpPr>
        <p:spPr bwMode="auto">
          <a:xfrm>
            <a:off x="3976688" y="0"/>
            <a:ext cx="3041650" cy="465138"/>
          </a:xfrm>
          <a:prstGeom prst="rect">
            <a:avLst/>
          </a:prstGeom>
          <a:noFill/>
          <a:ln w="9525">
            <a:noFill/>
            <a:miter lim="800000"/>
            <a:headEnd/>
            <a:tailEnd/>
          </a:ln>
        </p:spPr>
        <p:txBody>
          <a:bodyPr lIns="93287" tIns="46644" rIns="93287" bIns="46644"/>
          <a:lstStyle/>
          <a:p>
            <a:pPr algn="r" defTabSz="933450">
              <a:lnSpc>
                <a:spcPct val="100000"/>
              </a:lnSpc>
              <a:spcBef>
                <a:spcPct val="0"/>
              </a:spcBef>
            </a:pPr>
            <a:r>
              <a:rPr lang="en-US" sz="1200" b="0">
                <a:solidFill>
                  <a:schemeClr val="tx1"/>
                </a:solidFill>
                <a:latin typeface="Arial" charset="0"/>
                <a:cs typeface="Arial" charset="0"/>
              </a:rPr>
              <a:t>August 2008</a:t>
            </a:r>
          </a:p>
        </p:txBody>
      </p:sp>
      <p:sp>
        <p:nvSpPr>
          <p:cNvPr id="117764" name="Rectangle 6"/>
          <p:cNvSpPr txBox="1">
            <a:spLocks noGrp="1" noChangeArrowheads="1"/>
          </p:cNvSpPr>
          <p:nvPr/>
        </p:nvSpPr>
        <p:spPr bwMode="auto">
          <a:xfrm>
            <a:off x="0" y="8839200"/>
            <a:ext cx="3041650" cy="465138"/>
          </a:xfrm>
          <a:prstGeom prst="rect">
            <a:avLst/>
          </a:prstGeom>
          <a:noFill/>
          <a:ln w="9525">
            <a:noFill/>
            <a:miter lim="800000"/>
            <a:headEnd/>
            <a:tailEnd/>
          </a:ln>
        </p:spPr>
        <p:txBody>
          <a:bodyPr lIns="93287" tIns="46644" rIns="93287" bIns="46644" anchor="b"/>
          <a:lstStyle/>
          <a:p>
            <a:pPr defTabSz="933450">
              <a:lnSpc>
                <a:spcPct val="100000"/>
              </a:lnSpc>
              <a:spcBef>
                <a:spcPct val="0"/>
              </a:spcBef>
            </a:pPr>
            <a:r>
              <a:rPr lang="en-US" sz="1200" b="0">
                <a:solidFill>
                  <a:schemeClr val="tx1"/>
                </a:solidFill>
                <a:latin typeface="Arial" charset="0"/>
                <a:cs typeface="Arial" charset="0"/>
              </a:rPr>
              <a:t>Jay Jordan, Karen Calhoun - IFLA</a:t>
            </a:r>
          </a:p>
        </p:txBody>
      </p:sp>
      <p:sp>
        <p:nvSpPr>
          <p:cNvPr id="117765" name="Rectangle 7"/>
          <p:cNvSpPr txBox="1">
            <a:spLocks noGrp="1" noChangeArrowheads="1"/>
          </p:cNvSpPr>
          <p:nvPr/>
        </p:nvSpPr>
        <p:spPr bwMode="auto">
          <a:xfrm>
            <a:off x="3976688" y="8839200"/>
            <a:ext cx="3041650" cy="465138"/>
          </a:xfrm>
          <a:prstGeom prst="rect">
            <a:avLst/>
          </a:prstGeom>
          <a:noFill/>
          <a:ln w="9525">
            <a:noFill/>
            <a:miter lim="800000"/>
            <a:headEnd/>
            <a:tailEnd/>
          </a:ln>
        </p:spPr>
        <p:txBody>
          <a:bodyPr lIns="93287" tIns="46644" rIns="93287" bIns="46644" anchor="b"/>
          <a:lstStyle/>
          <a:p>
            <a:pPr algn="r" defTabSz="933450">
              <a:lnSpc>
                <a:spcPct val="100000"/>
              </a:lnSpc>
              <a:spcBef>
                <a:spcPct val="0"/>
              </a:spcBef>
            </a:pPr>
            <a:fld id="{187355FB-09A8-423E-980E-34D2BE2EF1BB}" type="slidenum">
              <a:rPr lang="en-US" sz="1200" b="0">
                <a:solidFill>
                  <a:schemeClr val="tx1"/>
                </a:solidFill>
                <a:latin typeface="Arial" charset="0"/>
                <a:cs typeface="Arial" charset="0"/>
              </a:rPr>
              <a:pPr algn="r" defTabSz="933450">
                <a:lnSpc>
                  <a:spcPct val="100000"/>
                </a:lnSpc>
                <a:spcBef>
                  <a:spcPct val="0"/>
                </a:spcBef>
              </a:pPr>
              <a:t>13</a:t>
            </a:fld>
            <a:endParaRPr lang="en-US" sz="1200" b="0">
              <a:solidFill>
                <a:schemeClr val="tx1"/>
              </a:solidFill>
              <a:latin typeface="Arial" charset="0"/>
              <a:cs typeface="Arial" charset="0"/>
            </a:endParaRPr>
          </a:p>
        </p:txBody>
      </p:sp>
      <p:sp>
        <p:nvSpPr>
          <p:cNvPr id="117766" name="Rectangle 2"/>
          <p:cNvSpPr>
            <a:spLocks noGrp="1" noRot="1" noChangeAspect="1" noChangeArrowheads="1" noTextEdit="1"/>
          </p:cNvSpPr>
          <p:nvPr>
            <p:ph type="sldImg"/>
          </p:nvPr>
        </p:nvSpPr>
        <p:spPr>
          <a:xfrm>
            <a:off x="1185863" y="698500"/>
            <a:ext cx="4652962" cy="3489325"/>
          </a:xfrm>
          <a:ln/>
        </p:spPr>
      </p:sp>
      <p:sp>
        <p:nvSpPr>
          <p:cNvPr id="117767" name="Rectangle 3"/>
          <p:cNvSpPr>
            <a:spLocks noGrp="1" noChangeArrowheads="1"/>
          </p:cNvSpPr>
          <p:nvPr>
            <p:ph type="body" idx="1"/>
          </p:nvPr>
        </p:nvSpPr>
        <p:spPr>
          <a:xfrm>
            <a:off x="701675" y="4419600"/>
            <a:ext cx="5616575" cy="4187825"/>
          </a:xfrm>
          <a:noFill/>
          <a:ln/>
        </p:spPr>
        <p:txBody>
          <a:bodyPr lIns="93287" tIns="46644" rIns="93287" bIns="46644"/>
          <a:lstStyle/>
          <a:p>
            <a:pPr eaLnBrk="1" hangingPunct="1"/>
            <a:r>
              <a:rPr lang="en-US" dirty="0" smtClean="0"/>
              <a:t>Google Book Search is another new service that is having an impact on users prefer to use and the services they expect when they do use library catalogs. Some librarians at the University of Buffalo looked at the performance of Google Books for producing results from user queries compared to their own library catalog, called BISON. </a:t>
            </a:r>
          </a:p>
          <a:p>
            <a:pPr eaLnBrk="1" hangingPunct="1"/>
            <a:r>
              <a:rPr lang="en-US" dirty="0" smtClean="0"/>
              <a:t>They found that Google Books has deeper indexing and that its more advanced relevancy ranking usually works better than that of our local catalogs—and it always returns results. No zero hits, which of course are common in library catalogs.</a:t>
            </a:r>
          </a:p>
          <a:p>
            <a:pPr eaLnBrk="1" hangingPunct="1"/>
            <a:endParaRPr lang="en-US" dirty="0" smtClean="0"/>
          </a:p>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October 2008</a:t>
            </a:r>
          </a:p>
        </p:txBody>
      </p:sp>
      <p:sp>
        <p:nvSpPr>
          <p:cNvPr id="6" name="Rectangle 6"/>
          <p:cNvSpPr>
            <a:spLocks noGrp="1" noChangeArrowheads="1"/>
          </p:cNvSpPr>
          <p:nvPr>
            <p:ph type="ftr" sz="quarter" idx="4"/>
          </p:nvPr>
        </p:nvSpPr>
        <p:spPr>
          <a:ln/>
        </p:spPr>
        <p:txBody>
          <a:bodyPr/>
          <a:lstStyle/>
          <a:p>
            <a:r>
              <a:rPr lang="en-US"/>
              <a:t>Karen Calhoun - University of Kansas</a:t>
            </a:r>
          </a:p>
        </p:txBody>
      </p:sp>
      <p:sp>
        <p:nvSpPr>
          <p:cNvPr id="7" name="Rectangle 7"/>
          <p:cNvSpPr>
            <a:spLocks noGrp="1" noChangeArrowheads="1"/>
          </p:cNvSpPr>
          <p:nvPr>
            <p:ph type="sldNum" sz="quarter" idx="5"/>
          </p:nvPr>
        </p:nvSpPr>
        <p:spPr>
          <a:ln/>
        </p:spPr>
        <p:txBody>
          <a:bodyPr/>
          <a:lstStyle/>
          <a:p>
            <a:fld id="{CB47087D-3450-4E3E-B5C7-77A72B49983B}" type="slidenum">
              <a:rPr lang="en-US"/>
              <a:pPr/>
              <a:t>14</a:t>
            </a:fld>
            <a:endParaRPr lang="en-US"/>
          </a:p>
        </p:txBody>
      </p:sp>
      <p:sp>
        <p:nvSpPr>
          <p:cNvPr id="1429506" name="Rectangle 2"/>
          <p:cNvSpPr>
            <a:spLocks noGrp="1" noRot="1" noChangeAspect="1" noChangeArrowheads="1" noTextEdit="1"/>
          </p:cNvSpPr>
          <p:nvPr>
            <p:ph type="sldImg"/>
          </p:nvPr>
        </p:nvSpPr>
        <p:spPr>
          <a:xfrm>
            <a:off x="1185863" y="698500"/>
            <a:ext cx="4649787" cy="3487738"/>
          </a:xfrm>
          <a:ln/>
        </p:spPr>
      </p:sp>
      <p:sp>
        <p:nvSpPr>
          <p:cNvPr id="1429507" name="Rectangle 3"/>
          <p:cNvSpPr>
            <a:spLocks noGrp="1" noChangeArrowheads="1"/>
          </p:cNvSpPr>
          <p:nvPr>
            <p:ph type="body" idx="1"/>
          </p:nvPr>
        </p:nvSpPr>
        <p:spPr>
          <a:xfrm>
            <a:off x="652462" y="4335463"/>
            <a:ext cx="5616575" cy="4970462"/>
          </a:xfrm>
        </p:spPr>
        <p:txBody>
          <a:bodyPr/>
          <a:lstStyle/>
          <a:p>
            <a:pPr>
              <a:buFontTx/>
              <a:buChar char="•"/>
            </a:pPr>
            <a:r>
              <a:rPr lang="en-US" dirty="0" smtClean="0"/>
              <a:t>On </a:t>
            </a:r>
            <a:r>
              <a:rPr lang="en-US" dirty="0"/>
              <a:t>the left is how we have typically thought about cataloging, or metadata in libraries.</a:t>
            </a:r>
          </a:p>
          <a:p>
            <a:pPr>
              <a:buFontTx/>
              <a:buChar char="•"/>
            </a:pPr>
            <a:r>
              <a:rPr lang="en-US" dirty="0" smtClean="0"/>
              <a:t>But there are many attributes or aspects of a work that users can find important.  The list on the right contains some of them.  </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October 2008</a:t>
            </a:r>
          </a:p>
        </p:txBody>
      </p:sp>
      <p:sp>
        <p:nvSpPr>
          <p:cNvPr id="6" name="Rectangle 6"/>
          <p:cNvSpPr>
            <a:spLocks noGrp="1" noChangeArrowheads="1"/>
          </p:cNvSpPr>
          <p:nvPr>
            <p:ph type="ftr" sz="quarter" idx="4"/>
          </p:nvPr>
        </p:nvSpPr>
        <p:spPr>
          <a:ln/>
        </p:spPr>
        <p:txBody>
          <a:bodyPr/>
          <a:lstStyle/>
          <a:p>
            <a:r>
              <a:rPr lang="en-US"/>
              <a:t>Karen Calhoun - University of Kansas</a:t>
            </a:r>
          </a:p>
        </p:txBody>
      </p:sp>
      <p:sp>
        <p:nvSpPr>
          <p:cNvPr id="7" name="Rectangle 7"/>
          <p:cNvSpPr>
            <a:spLocks noGrp="1" noChangeArrowheads="1"/>
          </p:cNvSpPr>
          <p:nvPr>
            <p:ph type="sldNum" sz="quarter" idx="5"/>
          </p:nvPr>
        </p:nvSpPr>
        <p:spPr>
          <a:ln/>
        </p:spPr>
        <p:txBody>
          <a:bodyPr/>
          <a:lstStyle/>
          <a:p>
            <a:fld id="{51F67957-E69C-48EB-A6ED-F903D57C36C6}" type="slidenum">
              <a:rPr lang="en-US"/>
              <a:pPr/>
              <a:t>15</a:t>
            </a:fld>
            <a:endParaRPr lang="en-US"/>
          </a:p>
        </p:txBody>
      </p:sp>
      <p:sp>
        <p:nvSpPr>
          <p:cNvPr id="1431554" name="Rectangle 2"/>
          <p:cNvSpPr>
            <a:spLocks noGrp="1" noRot="1" noChangeAspect="1" noChangeArrowheads="1" noTextEdit="1"/>
          </p:cNvSpPr>
          <p:nvPr>
            <p:ph type="sldImg"/>
          </p:nvPr>
        </p:nvSpPr>
        <p:spPr>
          <a:xfrm>
            <a:off x="1187450" y="696913"/>
            <a:ext cx="4649788" cy="3487737"/>
          </a:xfrm>
          <a:ln/>
        </p:spPr>
      </p:sp>
      <p:sp>
        <p:nvSpPr>
          <p:cNvPr id="1431555" name="Rectangle 3"/>
          <p:cNvSpPr>
            <a:spLocks noGrp="1" noChangeArrowheads="1"/>
          </p:cNvSpPr>
          <p:nvPr>
            <p:ph type="body" idx="1"/>
          </p:nvPr>
        </p:nvSpPr>
        <p:spPr>
          <a:xfrm>
            <a:off x="652462" y="4224337"/>
            <a:ext cx="5616575" cy="4189413"/>
          </a:xfrm>
        </p:spPr>
        <p:txBody>
          <a:bodyPr/>
          <a:lstStyle/>
          <a:p>
            <a:r>
              <a:rPr lang="en-US" sz="1600" dirty="0" smtClean="0"/>
              <a:t> And, as much as we fuss inside our profession about encoding levels of records, the fullness and quality of library metadata, and how library metadata for books is “better”—is it really?</a:t>
            </a:r>
          </a:p>
          <a:p>
            <a:r>
              <a:rPr lang="en-US" sz="1600" dirty="0" smtClean="0"/>
              <a:t>I would argue that library style metadata is pretty darn sparse compared to what can be done if one accepts and embraces the premise that lots of kinds of metadata, from lots of sources, is both useful and necessary.  </a:t>
            </a:r>
          </a:p>
          <a:p>
            <a:r>
              <a:rPr lang="en-US" sz="1600" dirty="0" smtClean="0"/>
              <a:t>Don’t </a:t>
            </a:r>
            <a:r>
              <a:rPr lang="en-US" sz="1600" dirty="0"/>
              <a:t>worry that you can’t read these screen shots.  It is the visual effect that is important.</a:t>
            </a:r>
          </a:p>
          <a:p>
            <a:r>
              <a:rPr lang="en-US" sz="1600" dirty="0"/>
              <a:t>These screen shots </a:t>
            </a:r>
            <a:r>
              <a:rPr lang="en-US" sz="1600" dirty="0" smtClean="0"/>
              <a:t>describe </a:t>
            </a:r>
            <a:r>
              <a:rPr lang="en-US" sz="1600" dirty="0"/>
              <a:t>the novel ‘My Brilliant Career.’  The one on the left is from </a:t>
            </a:r>
            <a:r>
              <a:rPr lang="en-US" sz="1600" dirty="0" err="1" smtClean="0"/>
              <a:t>WorldCat</a:t>
            </a:r>
            <a:r>
              <a:rPr lang="en-US" sz="1600" dirty="0" smtClean="0"/>
              <a:t>, on the right from Amazon. </a:t>
            </a:r>
            <a:endParaRPr lang="en-US" sz="1600" dirty="0"/>
          </a:p>
          <a:p>
            <a:r>
              <a:rPr lang="en-US" sz="1600" dirty="0"/>
              <a:t>Now, from a user’s perspective – from a user’s perspective – which one is the “full” record? [pause and look at audience]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p:spPr>
        <p:txBody>
          <a:bodyPr/>
          <a:lstStyle/>
          <a:p>
            <a:r>
              <a:rPr lang="en-US" dirty="0" smtClean="0"/>
              <a:t>We have come from a useful place, we know a lot about metadata and knowledge organization. But it is a mistake to fall in love with the library metadata methods we have used up to this point in the history of libraries. </a:t>
            </a:r>
          </a:p>
          <a:p>
            <a:r>
              <a:rPr lang="en-US" dirty="0" smtClean="0"/>
              <a:t>We need to focus on the needs we meet rather the methods we have used.</a:t>
            </a:r>
          </a:p>
          <a:p>
            <a:r>
              <a:rPr lang="en-US" dirty="0" smtClean="0"/>
              <a:t>We need to learn and commit to the needs that our metadata meets for the communities we serve, and not be afraid to start over with how we think about metadata and what we do with it.</a:t>
            </a:r>
          </a:p>
          <a:p>
            <a:endParaRPr lang="en-US" dirty="0" smtClean="0"/>
          </a:p>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xfrm>
            <a:off x="1184275" y="698500"/>
            <a:ext cx="4652963" cy="3489325"/>
          </a:xfrm>
          <a:ln/>
        </p:spPr>
      </p:sp>
      <p:sp>
        <p:nvSpPr>
          <p:cNvPr id="163843" name="Rectangle 3"/>
          <p:cNvSpPr>
            <a:spLocks noGrp="1" noChangeArrowheads="1"/>
          </p:cNvSpPr>
          <p:nvPr>
            <p:ph type="body" idx="1"/>
          </p:nvPr>
        </p:nvSpPr>
        <p:spPr>
          <a:xfrm>
            <a:off x="936625" y="4419600"/>
            <a:ext cx="5146675" cy="4187825"/>
          </a:xfrm>
          <a:noFill/>
          <a:ln/>
        </p:spPr>
        <p:txBody>
          <a:bodyPr/>
          <a:lstStyle/>
          <a:p>
            <a:pPr>
              <a:lnSpc>
                <a:spcPct val="90000"/>
              </a:lnSpc>
            </a:pPr>
            <a:r>
              <a:rPr lang="en-US" dirty="0" smtClean="0"/>
              <a:t>We can learn from the last decade of participating with many players in the effort to describe and provide access to licensed e-resources.  </a:t>
            </a:r>
          </a:p>
          <a:p>
            <a:pPr>
              <a:lnSpc>
                <a:spcPct val="90000"/>
              </a:lnSpc>
            </a:pPr>
            <a:r>
              <a:rPr lang="en-US" dirty="0" smtClean="0"/>
              <a:t>This illustration is adapted from an article I wrote in 2000 about new sources of metadata and redesigned workflows for e-resources. </a:t>
            </a:r>
          </a:p>
          <a:p>
            <a:pPr>
              <a:lnSpc>
                <a:spcPct val="90000"/>
              </a:lnSpc>
            </a:pPr>
            <a:r>
              <a:rPr lang="en-US" dirty="0" smtClean="0"/>
              <a:t>Ten years after I drew this picture, libraries have by now basically outsourced the means for describing licensed electronic content at both the title and article level.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Here is a quick look at the percentage of the materials budget spent on electronic resources – journals, aggregations of full text, and the like – comparing the average research library in North America with our hosts today.  A great deal is now being invested in these types of materials. </a:t>
            </a:r>
            <a:endParaRPr lang="en-US" sz="1400" dirty="0"/>
          </a:p>
        </p:txBody>
      </p:sp>
      <p:sp>
        <p:nvSpPr>
          <p:cNvPr id="4" name="Slide Number Placeholder 3"/>
          <p:cNvSpPr>
            <a:spLocks noGrp="1"/>
          </p:cNvSpPr>
          <p:nvPr>
            <p:ph type="sldNum" sz="quarter" idx="10"/>
          </p:nvPr>
        </p:nvSpPr>
        <p:spPr/>
        <p:txBody>
          <a:bodyPr/>
          <a:lstStyle/>
          <a:p>
            <a:pPr>
              <a:defRPr/>
            </a:pPr>
            <a:fld id="{756B66DC-2B1A-4B62-863B-E13CDBB98FC2}"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p:spPr>
        <p:txBody>
          <a:bodyPr/>
          <a:lstStyle/>
          <a:p>
            <a:r>
              <a:rPr lang="en-US" sz="1600" dirty="0" smtClean="0"/>
              <a:t>The impact of large full text aggregations of articles has had a profound impact on the role of library metadata as well.</a:t>
            </a:r>
          </a:p>
          <a:p>
            <a:r>
              <a:rPr lang="en-US" sz="1600" dirty="0" smtClean="0"/>
              <a:t>The ability to access the literature online at the article level, from a search engine, creates thousands and thousands of searches that bypass the catalog completely.</a:t>
            </a:r>
          </a:p>
          <a:p>
            <a:r>
              <a:rPr lang="en-US" sz="1600" dirty="0" smtClean="0"/>
              <a:t>The pie chart shows where hits on a journal title in </a:t>
            </a:r>
            <a:r>
              <a:rPr lang="en-US" sz="1600" dirty="0" err="1" smtClean="0"/>
              <a:t>BioOne</a:t>
            </a:r>
            <a:r>
              <a:rPr lang="en-US" sz="1600" dirty="0" smtClean="0"/>
              <a:t> came from over the course of 7 months in 2005.  Almost all of the hits came from Google.  The small orange slice are the hits that came to this online journal from all library URLs—the catalog, the </a:t>
            </a:r>
            <a:r>
              <a:rPr lang="en-US" sz="1600" dirty="0" err="1" smtClean="0"/>
              <a:t>metasearch</a:t>
            </a:r>
            <a:r>
              <a:rPr lang="en-US" sz="1600" dirty="0" smtClean="0"/>
              <a:t> service, the library’s A to Z list. And this was at a university library that had records for all e-journals in its catalog, plus the other two services. </a:t>
            </a:r>
          </a:p>
          <a:p>
            <a:r>
              <a:rPr lang="en-US" sz="1600" dirty="0" smtClean="0"/>
              <a:t>This is certainly not a statistically valid result—just a look at some available data—but it is likely to show another trend affecting the future relevance of traditional library metadata, which as we know describes journals at the title level.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F96F75-31A1-4B81-B788-3604DBE144A2}"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t> Another thing that has happened is that the framework for managing e-collections metadata is being redundantly created and maintained in thousands of libraries.  The complexity and cost of what is being done is enormous.  </a:t>
            </a:r>
          </a:p>
          <a:p>
            <a:pPr eaLnBrk="1" hangingPunct="1">
              <a:spcBef>
                <a:spcPct val="0"/>
              </a:spcBef>
            </a:pPr>
            <a:endParaRPr lang="en-US" sz="1400" dirty="0" smtClean="0"/>
          </a:p>
          <a:p>
            <a:pPr eaLnBrk="1" hangingPunct="1">
              <a:spcBef>
                <a:spcPct val="0"/>
              </a:spcBef>
            </a:pPr>
            <a:r>
              <a:rPr lang="en-US" sz="1400" dirty="0" smtClean="0"/>
              <a:t>This is a slide that Mackenzie Smith of MIT used recently to describe the complex, labor intensive infrastructure her library maintains behind the scenes.  So many systems and interrelationships!  So much effort and cost to create what is arguably a marginally useful system, given the </a:t>
            </a:r>
            <a:r>
              <a:rPr lang="en-US" sz="1400" dirty="0" err="1" smtClean="0"/>
              <a:t>Ithaka</a:t>
            </a:r>
            <a:r>
              <a:rPr lang="en-US" sz="1400" dirty="0" smtClean="0"/>
              <a:t> study results of what tools scholars use as starting points for their research. </a:t>
            </a:r>
          </a:p>
          <a:p>
            <a:pPr eaLnBrk="1" hangingPunct="1">
              <a:spcBef>
                <a:spcPct val="0"/>
              </a:spcBef>
            </a:pPr>
            <a:endParaRPr lang="en-US" sz="1400" dirty="0" smtClean="0"/>
          </a:p>
          <a:p>
            <a:pPr eaLnBrk="1" hangingPunct="1">
              <a:spcBef>
                <a:spcPct val="0"/>
              </a:spcBef>
            </a:pPr>
            <a:r>
              <a:rPr lang="en-US" sz="1400" dirty="0" smtClean="0"/>
              <a:t>I claim that the cost of keeping this framework going is unsustainable for the long term and it will soon, if it has not already, failed the test of benefit delivered for effort and dollars invested. </a:t>
            </a:r>
          </a:p>
          <a:p>
            <a:pPr eaLnBrk="1" hangingPunct="1">
              <a:spcBef>
                <a:spcPct val="0"/>
              </a:spcBef>
            </a:pPr>
            <a:endParaRPr lang="en-US" sz="1400" dirty="0" smtClean="0"/>
          </a:p>
          <a:p>
            <a:pPr eaLnBrk="1" hangingPunct="1">
              <a:spcBef>
                <a:spcPct val="0"/>
              </a:spcBef>
            </a:pPr>
            <a:r>
              <a:rPr lang="en-US" sz="1400" dirty="0" smtClean="0"/>
              <a:t>One piece of the puzzle is how we might take out complexity and reduce cost through cooperative effort.  Research libraries have cooperated before, as we all know, but perhaps not at the scale that is now required.</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9E0984-9B01-45EB-B9C8-C26F22F22901}"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sz="1400" dirty="0" smtClean="0"/>
              <a:t>Turning away from online licensed collections to digital collections.  There are indications that digital library collections, for example,  are attracting more attention than expected. </a:t>
            </a:r>
          </a:p>
          <a:p>
            <a:r>
              <a:rPr lang="en-US" sz="1400" dirty="0" smtClean="0"/>
              <a:t>This is a chart from </a:t>
            </a:r>
            <a:r>
              <a:rPr lang="en-US" sz="1400" dirty="0" err="1" smtClean="0"/>
              <a:t>Alexa</a:t>
            </a:r>
            <a:r>
              <a:rPr lang="en-US" sz="1400" dirty="0" smtClean="0"/>
              <a:t>. com, a Web traffic analysis service, showing Web traffic to the bnf.fr and loc.gov domains.  </a:t>
            </a:r>
            <a:r>
              <a:rPr lang="en-US" sz="1400" dirty="0" err="1" smtClean="0"/>
              <a:t>Alexa</a:t>
            </a:r>
            <a:r>
              <a:rPr lang="en-US" sz="1400" dirty="0" smtClean="0"/>
              <a:t> provides data about where users go once they are on a site. </a:t>
            </a:r>
          </a:p>
          <a:p>
            <a:r>
              <a:rPr lang="en-US" sz="1400" dirty="0" smtClean="0"/>
              <a:t>In the case of those who visit bnf.fr, 30% visit the expositions pages—a virtual gallery of </a:t>
            </a:r>
            <a:r>
              <a:rPr lang="en-US" sz="1400" dirty="0" err="1" smtClean="0"/>
              <a:t>curated</a:t>
            </a:r>
            <a:r>
              <a:rPr lang="en-US" sz="1400" dirty="0" smtClean="0"/>
              <a:t> exhibits around the collections.  More than 50% of the traffic is split between the </a:t>
            </a:r>
            <a:r>
              <a:rPr lang="en-US" sz="1400" dirty="0" err="1" smtClean="0"/>
              <a:t>BnF</a:t>
            </a:r>
            <a:r>
              <a:rPr lang="en-US" sz="1400" dirty="0" smtClean="0"/>
              <a:t> library catalog and </a:t>
            </a:r>
            <a:r>
              <a:rPr lang="en-US" sz="1400" dirty="0" err="1" smtClean="0"/>
              <a:t>Gallica</a:t>
            </a:r>
            <a:r>
              <a:rPr lang="en-US" sz="1400" dirty="0" smtClean="0"/>
              <a:t>—the digital library of France. </a:t>
            </a:r>
          </a:p>
          <a:p>
            <a:r>
              <a:rPr lang="en-US" sz="1400" dirty="0" smtClean="0"/>
              <a:t>Over 40% of the visitors to the Library of Congress web  site go to American Memory, which LC describes it as a digital record of American history and creativity. </a:t>
            </a:r>
          </a:p>
          <a:p>
            <a:r>
              <a:rPr lang="en-US" sz="1400" dirty="0" smtClean="0"/>
              <a:t>Contrast this with the other two most popular destinations for loc.gov visitors—the catalog, at 17%, and federal legislative information at 6%.</a:t>
            </a:r>
          </a:p>
        </p:txBody>
      </p:sp>
      <p:sp>
        <p:nvSpPr>
          <p:cNvPr id="100356" name="Slide Number Placeholder 3"/>
          <p:cNvSpPr>
            <a:spLocks noGrp="1"/>
          </p:cNvSpPr>
          <p:nvPr>
            <p:ph type="sldNum" sz="quarter" idx="5"/>
          </p:nvPr>
        </p:nvSpPr>
        <p:spPr>
          <a:noFill/>
        </p:spPr>
        <p:txBody>
          <a:bodyPr/>
          <a:lstStyle/>
          <a:p>
            <a:fld id="{6718E2A7-8D29-45ED-8712-BC62136B3903}"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r>
              <a:rPr lang="en-US" sz="1400" dirty="0" smtClean="0"/>
              <a:t>Open access repositories, especially discipline-based ones, are also gaining in visibility and impact. </a:t>
            </a:r>
          </a:p>
          <a:p>
            <a:r>
              <a:rPr lang="en-US" sz="1400" dirty="0" smtClean="0"/>
              <a:t>This chart, also from Alexa.com, tracks traffic in 2008 and 2009 to three of the top open access repositories, as ranked by the </a:t>
            </a:r>
            <a:r>
              <a:rPr lang="en-US" sz="1400" dirty="0" err="1" smtClean="0"/>
              <a:t>Cybermetrics</a:t>
            </a:r>
            <a:r>
              <a:rPr lang="en-US" sz="1400" dirty="0" smtClean="0"/>
              <a:t> Lab, against the traffic to bl.uk, the British Library’s domain, to give you a sense of the scope and scale of attention received by these repositories. </a:t>
            </a:r>
          </a:p>
        </p:txBody>
      </p:sp>
      <p:sp>
        <p:nvSpPr>
          <p:cNvPr id="103428" name="Slide Number Placeholder 3"/>
          <p:cNvSpPr>
            <a:spLocks noGrp="1"/>
          </p:cNvSpPr>
          <p:nvPr>
            <p:ph type="sldNum" sz="quarter" idx="5"/>
          </p:nvPr>
        </p:nvSpPr>
        <p:spPr>
          <a:noFill/>
        </p:spPr>
        <p:txBody>
          <a:bodyPr/>
          <a:lstStyle/>
          <a:p>
            <a:fld id="{186D4EF2-64B4-486C-814F-4C324D165BC4}"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there is a big pile of challenging news </a:t>
            </a:r>
          </a:p>
          <a:p>
            <a:r>
              <a:rPr lang="en-US" dirty="0" smtClean="0"/>
              <a:t>There is better news to be had, but we need to step back and take a look at the metadata scene as a whole, not just library metadata</a:t>
            </a:r>
          </a:p>
          <a:p>
            <a:endParaRPr lang="en-US" dirty="0"/>
          </a:p>
        </p:txBody>
      </p:sp>
      <p:sp>
        <p:nvSpPr>
          <p:cNvPr id="4" name="Slide Number Placeholder 3"/>
          <p:cNvSpPr>
            <a:spLocks noGrp="1"/>
          </p:cNvSpPr>
          <p:nvPr>
            <p:ph type="sldNum" sz="quarter" idx="10"/>
          </p:nvPr>
        </p:nvSpPr>
        <p:spPr/>
        <p:txBody>
          <a:bodyPr/>
          <a:lstStyle/>
          <a:p>
            <a:pPr>
              <a:defRPr/>
            </a:pPr>
            <a:fld id="{73F96F75-31A1-4B81-B788-3604DBE144A2}"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There are a lot of metadata communities that professionally produce metadata.  The web, and how end users are interacting with information on the web, are gradually erasing the lines between formerly clearly demarcated metadata communities, who’ve not needed or cared to know much about one another’s practices. One thing we can do is proactively reach out and study what other metadata communities are doing, what has worked, what the challenges are, and the possibilities for exchange, mapping, enrichment, interoperability.</a:t>
            </a:r>
          </a:p>
          <a:p>
            <a:r>
              <a:rPr lang="en-US" sz="1400" dirty="0" smtClean="0"/>
              <a:t>We are beginning to see in addition  a good deal of author and/or user contributed metadata which needs to be usefully folded into what we have in some way. Some call this “crowd sourcing” of metadata.</a:t>
            </a:r>
          </a:p>
          <a:p>
            <a:r>
              <a:rPr lang="en-US" sz="1400" dirty="0" smtClean="0"/>
              <a:t>On top of that there is metadata being produced through large scale metadata mining and manipulation.  Inside the library community, aggregations like </a:t>
            </a:r>
            <a:r>
              <a:rPr lang="en-US" sz="1400" dirty="0" err="1" smtClean="0"/>
              <a:t>WorldCat</a:t>
            </a:r>
            <a:r>
              <a:rPr lang="en-US" sz="1400" dirty="0" smtClean="0"/>
              <a:t>, for example to produce FRBR work sets and other new services like </a:t>
            </a:r>
            <a:r>
              <a:rPr lang="en-US" sz="1400" dirty="0" err="1" smtClean="0"/>
              <a:t>WorldCat</a:t>
            </a:r>
            <a:r>
              <a:rPr lang="en-US" sz="1400" dirty="0" smtClean="0"/>
              <a:t> Identifies, are good examples.</a:t>
            </a:r>
          </a:p>
          <a:p>
            <a:r>
              <a:rPr lang="en-US" sz="1400" dirty="0" smtClean="0"/>
              <a:t> </a:t>
            </a:r>
          </a:p>
          <a:p>
            <a:endParaRPr lang="en-US" sz="1400" dirty="0"/>
          </a:p>
        </p:txBody>
      </p:sp>
      <p:sp>
        <p:nvSpPr>
          <p:cNvPr id="4" name="Slide Number Placeholder 3"/>
          <p:cNvSpPr>
            <a:spLocks noGrp="1"/>
          </p:cNvSpPr>
          <p:nvPr>
            <p:ph type="sldNum" sz="quarter" idx="10"/>
          </p:nvPr>
        </p:nvSpPr>
        <p:spPr/>
        <p:txBody>
          <a:bodyPr/>
          <a:lstStyle/>
          <a:p>
            <a:pPr>
              <a:defRPr/>
            </a:pPr>
            <a:fld id="{756B66DC-2B1A-4B62-863B-E13CDBB98FC2}"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3F96F75-31A1-4B81-B788-3604DBE144A2}"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nSpc>
                <a:spcPct val="110000"/>
              </a:lnSpc>
              <a:buFontTx/>
              <a:buChar char="•"/>
            </a:pPr>
            <a:r>
              <a:rPr lang="en-US" sz="2400" dirty="0" smtClean="0"/>
              <a:t>Commit to and invest in collective action—it is the only way that library metadata can remain relevant over the long term. Our current approaches simply cannot and will not scale to what libraries need to do to serve researchers and students today.</a:t>
            </a:r>
          </a:p>
          <a:p>
            <a:pPr>
              <a:lnSpc>
                <a:spcPct val="110000"/>
              </a:lnSpc>
              <a:buFontTx/>
              <a:buChar char="•"/>
            </a:pPr>
            <a:r>
              <a:rPr lang="en-US" sz="2400" dirty="0" smtClean="0"/>
              <a:t>Collaborate on information and knowledge organization with:</a:t>
            </a:r>
          </a:p>
          <a:p>
            <a:pPr lvl="1">
              <a:lnSpc>
                <a:spcPct val="110000"/>
              </a:lnSpc>
              <a:buFontTx/>
              <a:buNone/>
            </a:pPr>
            <a:r>
              <a:rPr lang="en-US" sz="2400" dirty="0" smtClean="0"/>
              <a:t>  </a:t>
            </a:r>
            <a:r>
              <a:rPr lang="en-US" sz="2000" dirty="0" smtClean="0"/>
              <a:t>--other libraries and consortia</a:t>
            </a:r>
            <a:br>
              <a:rPr lang="en-US" sz="2000" dirty="0" smtClean="0"/>
            </a:br>
            <a:r>
              <a:rPr lang="en-US" sz="2000" dirty="0" smtClean="0"/>
              <a:t>--OCLC</a:t>
            </a:r>
            <a:br>
              <a:rPr lang="en-US" sz="2000" dirty="0" smtClean="0"/>
            </a:br>
            <a:r>
              <a:rPr lang="en-US" sz="2000" dirty="0" smtClean="0"/>
              <a:t>--like organizations (local museums, archives, historical societies, cultural organizations)</a:t>
            </a:r>
            <a:br>
              <a:rPr lang="en-US" sz="2000" dirty="0" smtClean="0"/>
            </a:br>
            <a:r>
              <a:rPr lang="en-US" sz="2000" dirty="0" smtClean="0"/>
              <a:t>--vendors</a:t>
            </a:r>
            <a:br>
              <a:rPr lang="en-US" sz="2000" dirty="0" smtClean="0"/>
            </a:br>
            <a:r>
              <a:rPr lang="en-US" sz="2000" dirty="0" smtClean="0"/>
              <a:t>--other metadata communities</a:t>
            </a:r>
            <a:br>
              <a:rPr lang="en-US" sz="2000" dirty="0" smtClean="0"/>
            </a:br>
            <a:r>
              <a:rPr lang="en-US" sz="2000" dirty="0" smtClean="0"/>
              <a:t>--end users (your local communities</a:t>
            </a:r>
            <a:endParaRPr lang="en-US" dirty="0"/>
          </a:p>
        </p:txBody>
      </p:sp>
      <p:sp>
        <p:nvSpPr>
          <p:cNvPr id="4" name="Slide Number Placeholder 3"/>
          <p:cNvSpPr>
            <a:spLocks noGrp="1"/>
          </p:cNvSpPr>
          <p:nvPr>
            <p:ph type="sldNum" sz="quarter" idx="10"/>
          </p:nvPr>
        </p:nvSpPr>
        <p:spPr/>
        <p:txBody>
          <a:bodyPr/>
          <a:lstStyle/>
          <a:p>
            <a:pPr>
              <a:defRPr/>
            </a:pPr>
            <a:fld id="{73F96F75-31A1-4B81-B788-3604DBE144A2}"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Syndication and synchronization.  A team at the University of Minnesota Libraries produced an excellent report called Discoverability that provides evidence for the importance of syndicating library collections in as many places as possible on the web. </a:t>
            </a:r>
          </a:p>
          <a:p>
            <a:r>
              <a:rPr lang="en-US" sz="1400" dirty="0" smtClean="0"/>
              <a:t>These are the trends they uncovered in their investigation.</a:t>
            </a:r>
          </a:p>
          <a:p>
            <a:r>
              <a:rPr lang="en-US" sz="1400" dirty="0" smtClean="0"/>
              <a:t>Their users find materials of interest on the larger network, </a:t>
            </a:r>
            <a:r>
              <a:rPr lang="en-US" sz="1400" dirty="0" err="1" smtClean="0"/>
              <a:t>esp</a:t>
            </a:r>
            <a:r>
              <a:rPr lang="en-US" sz="1400" dirty="0" smtClean="0"/>
              <a:t> search engines. The team is placing a lot of emphasis on tools that capture this traffic, for example from Google Scholar, and lead it back to the U of M collections. </a:t>
            </a:r>
          </a:p>
          <a:p>
            <a:r>
              <a:rPr lang="en-US" sz="1400" dirty="0" smtClean="0"/>
              <a:t> </a:t>
            </a:r>
            <a:endParaRPr lang="en-US" sz="1400" dirty="0"/>
          </a:p>
        </p:txBody>
      </p:sp>
      <p:sp>
        <p:nvSpPr>
          <p:cNvPr id="4" name="Slide Number Placeholder 3"/>
          <p:cNvSpPr>
            <a:spLocks noGrp="1"/>
          </p:cNvSpPr>
          <p:nvPr>
            <p:ph type="sldNum" sz="quarter" idx="10"/>
          </p:nvPr>
        </p:nvSpPr>
        <p:spPr/>
        <p:txBody>
          <a:bodyPr/>
          <a:lstStyle/>
          <a:p>
            <a:pPr>
              <a:defRPr/>
            </a:pPr>
            <a:fld id="{756B66DC-2B1A-4B62-863B-E13CDBB98FC2}"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en-US" sz="1400" dirty="0" smtClean="0"/>
              <a:t>All over the world, libraries are working to capture as much attention on the Web outside their own system as they can.  I’ve tried to illustrate this visually for the NLZ. </a:t>
            </a:r>
          </a:p>
          <a:p>
            <a:r>
              <a:rPr lang="en-US" sz="1400" dirty="0" smtClean="0"/>
              <a:t>The NLZ puts a big digitized photo collection out on the </a:t>
            </a:r>
            <a:r>
              <a:rPr lang="en-US" sz="1400" dirty="0" err="1" smtClean="0"/>
              <a:t>Flickr</a:t>
            </a:r>
            <a:r>
              <a:rPr lang="en-US" sz="1400" dirty="0" smtClean="0"/>
              <a:t> Commons; they push their content out into the NZ library catalogue, and so on.</a:t>
            </a:r>
          </a:p>
          <a:p>
            <a:r>
              <a:rPr lang="en-US" sz="1400" dirty="0" smtClean="0"/>
              <a:t>I’ve called this “outward integration” of the collections into the Web—Collections data is </a:t>
            </a:r>
            <a:r>
              <a:rPr lang="en-US" sz="1400" i="1" dirty="0" smtClean="0"/>
              <a:t>synchronized</a:t>
            </a:r>
            <a:r>
              <a:rPr lang="en-US" sz="1400" dirty="0" smtClean="0"/>
              <a:t> with other aggregations and </a:t>
            </a:r>
            <a:r>
              <a:rPr lang="en-US" sz="1400" i="1" dirty="0" smtClean="0"/>
              <a:t>syndicated </a:t>
            </a:r>
            <a:r>
              <a:rPr lang="en-US" sz="1400" dirty="0" smtClean="0"/>
              <a:t>in other Web environments.</a:t>
            </a:r>
          </a:p>
          <a:p>
            <a:r>
              <a:rPr lang="en-US" sz="1400" dirty="0" smtClean="0"/>
              <a:t>As you know, one of the places that the NLZ is outwardly integrating its collections is WorldCat.org—and thus their collections show up in places like Google Book Search as well.</a:t>
            </a:r>
          </a:p>
          <a:p>
            <a:endParaRPr lang="en-US" sz="1400" dirty="0" smtClean="0"/>
          </a:p>
        </p:txBody>
      </p:sp>
      <p:sp>
        <p:nvSpPr>
          <p:cNvPr id="89092" name="Slide Number Placeholder 3"/>
          <p:cNvSpPr>
            <a:spLocks noGrp="1"/>
          </p:cNvSpPr>
          <p:nvPr>
            <p:ph type="sldNum" sz="quarter" idx="5"/>
          </p:nvPr>
        </p:nvSpPr>
        <p:spPr>
          <a:noFill/>
        </p:spPr>
        <p:txBody>
          <a:bodyPr/>
          <a:lstStyle/>
          <a:p>
            <a:fld id="{DD8A2FEA-9F34-43DC-9433-0AA0D25C057E}"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Surprise: OCLC has been giving a lot of thought to library metadata</a:t>
            </a:r>
          </a:p>
          <a:p>
            <a:r>
              <a:rPr lang="en-US" dirty="0" smtClean="0"/>
              <a:t>A few months ago, my team and I finished a five year plan for OCLC metadata management services—the future of the core cataloging service</a:t>
            </a:r>
          </a:p>
          <a:p>
            <a:r>
              <a:rPr lang="en-US" dirty="0" smtClean="0"/>
              <a:t>Conclude with just a few words about it</a:t>
            </a:r>
          </a:p>
          <a:p>
            <a:r>
              <a:rPr lang="en-US" dirty="0" smtClean="0"/>
              <a:t>Interested in your reactions and hope to talk further with some of you over the course of the day today and tomorrow</a:t>
            </a:r>
          </a:p>
          <a:p>
            <a:r>
              <a:rPr lang="en-US" dirty="0" smtClean="0"/>
              <a:t>Would welcome your comments either in person or by email</a:t>
            </a:r>
            <a:endParaRPr lang="en-US" dirty="0"/>
          </a:p>
        </p:txBody>
      </p:sp>
      <p:sp>
        <p:nvSpPr>
          <p:cNvPr id="4" name="Slide Number Placeholder 3"/>
          <p:cNvSpPr>
            <a:spLocks noGrp="1"/>
          </p:cNvSpPr>
          <p:nvPr>
            <p:ph type="sldNum" sz="quarter" idx="10"/>
          </p:nvPr>
        </p:nvSpPr>
        <p:spPr/>
        <p:txBody>
          <a:bodyPr/>
          <a:lstStyle/>
          <a:p>
            <a:pPr>
              <a:defRPr/>
            </a:pPr>
            <a:fld id="{73F96F75-31A1-4B81-B788-3604DBE144A2}"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xfrm>
            <a:off x="1233488" y="741363"/>
            <a:ext cx="4554537" cy="3416300"/>
          </a:xfrm>
          <a:ln w="12700" cap="flat">
            <a:solidFill>
              <a:schemeClr val="tx1"/>
            </a:solidFill>
          </a:ln>
        </p:spPr>
      </p:sp>
      <p:sp>
        <p:nvSpPr>
          <p:cNvPr id="168963" name="Rectangle 3"/>
          <p:cNvSpPr>
            <a:spLocks noGrp="1" noChangeArrowheads="1"/>
          </p:cNvSpPr>
          <p:nvPr>
            <p:ph type="body" idx="1"/>
          </p:nvPr>
        </p:nvSpPr>
        <p:spPr>
          <a:xfrm>
            <a:off x="936625" y="4408488"/>
            <a:ext cx="5146675" cy="4164012"/>
          </a:xfrm>
          <a:noFill/>
          <a:ln/>
        </p:spPr>
        <p:txBody>
          <a:bodyPr lIns="96672" tIns="48337" rIns="96672" bIns="48337"/>
          <a:lstStyle/>
          <a:p>
            <a:r>
              <a:rPr lang="en-US" sz="1400" dirty="0" smtClean="0"/>
              <a:t>Here is a chart from a 2003 article that I continue to find useful. Look at the four highlighted areas. We are moving to an environment in which there are many sources of metadata and the metadata is not so much produced by our staff members internally, record by record, by hand.  Instead we use scripts and programs and external metadata providers to manipulate and reuse existing metadata.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r>
              <a:rPr lang="en-US" sz="1400" dirty="0" smtClean="0"/>
              <a:t>Near and dear to my heart is what’s next for expanded library cooperation around metadata. What if …</a:t>
            </a:r>
          </a:p>
        </p:txBody>
      </p:sp>
      <p:sp>
        <p:nvSpPr>
          <p:cNvPr id="122884" name="Slide Number Placeholder 3"/>
          <p:cNvSpPr>
            <a:spLocks noGrp="1"/>
          </p:cNvSpPr>
          <p:nvPr>
            <p:ph type="sldNum" sz="quarter" idx="5"/>
          </p:nvPr>
        </p:nvSpPr>
        <p:spPr>
          <a:noFill/>
        </p:spPr>
        <p:txBody>
          <a:bodyPr/>
          <a:lstStyle/>
          <a:p>
            <a:fld id="{F79249DC-7797-4EEC-A04B-F9936E37236F}"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before the five year plan, I think you can see traces of where OCLC is headed in what we are already doing</a:t>
            </a:r>
          </a:p>
          <a:p>
            <a:r>
              <a:rPr lang="en-US" dirty="0" smtClean="0"/>
              <a:t>Embed member libraries in many places on the web and attract more attention to their collections</a:t>
            </a:r>
          </a:p>
          <a:p>
            <a:r>
              <a:rPr lang="en-US" dirty="0" smtClean="0"/>
              <a:t>Begin to more accurately represent the collections of the global library network of OCLC members</a:t>
            </a:r>
          </a:p>
          <a:p>
            <a:r>
              <a:rPr lang="en-US" dirty="0" smtClean="0"/>
              <a:t>And not just the bibliographic collections, but collections with new types of information content</a:t>
            </a:r>
          </a:p>
          <a:p>
            <a:r>
              <a:rPr lang="en-US" dirty="0" smtClean="0"/>
              <a:t>And improve the value and utility of library metadata by creatively deploying it and by blending it with metadata from other communities, specifically publishers and vendors who use ONIX </a:t>
            </a:r>
            <a:endParaRPr lang="en-US" dirty="0"/>
          </a:p>
        </p:txBody>
      </p:sp>
      <p:sp>
        <p:nvSpPr>
          <p:cNvPr id="4" name="Slide Number Placeholder 3"/>
          <p:cNvSpPr>
            <a:spLocks noGrp="1"/>
          </p:cNvSpPr>
          <p:nvPr>
            <p:ph type="sldNum" sz="quarter" idx="10"/>
          </p:nvPr>
        </p:nvSpPr>
        <p:spPr/>
        <p:txBody>
          <a:bodyPr/>
          <a:lstStyle/>
          <a:p>
            <a:pPr>
              <a:defRPr/>
            </a:pPr>
            <a:fld id="{756B66DC-2B1A-4B62-863B-E13CDBB98FC2}"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Publication data supply chain metadata can be re-used with library metadata and thus be more valuable to both metadata communities  </a:t>
            </a:r>
          </a:p>
          <a:p>
            <a:r>
              <a:rPr lang="en-US" dirty="0" smtClean="0"/>
              <a:t>My team’s new service, introduced last summer, takes in ONIX, enriches it through data mining of </a:t>
            </a:r>
            <a:r>
              <a:rPr lang="en-US" dirty="0" err="1" smtClean="0"/>
              <a:t>WorldCat</a:t>
            </a:r>
            <a:r>
              <a:rPr lang="en-US" dirty="0" smtClean="0"/>
              <a:t>,, and produces output for publishers and member libraries to use. </a:t>
            </a:r>
          </a:p>
          <a:p>
            <a:endParaRPr lang="en-US" dirty="0"/>
          </a:p>
        </p:txBody>
      </p:sp>
      <p:sp>
        <p:nvSpPr>
          <p:cNvPr id="4" name="Slide Number Placeholder 3"/>
          <p:cNvSpPr>
            <a:spLocks noGrp="1"/>
          </p:cNvSpPr>
          <p:nvPr>
            <p:ph type="sldNum" sz="quarter" idx="10"/>
          </p:nvPr>
        </p:nvSpPr>
        <p:spPr/>
        <p:txBody>
          <a:bodyPr/>
          <a:lstStyle/>
          <a:p>
            <a:pPr>
              <a:defRPr/>
            </a:pPr>
            <a:fld id="{756B66DC-2B1A-4B62-863B-E13CDBB98FC2}"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Jean </a:t>
            </a:r>
            <a:r>
              <a:rPr lang="en-US" dirty="0" err="1" smtClean="0"/>
              <a:t>Godby</a:t>
            </a:r>
            <a:r>
              <a:rPr lang="en-US" dirty="0" smtClean="0"/>
              <a:t> of OCLC’s office of research was a key team member of this project, and she has done us all the great favor of documenting what we learned.  I commend her work to you.</a:t>
            </a:r>
            <a:endParaRPr lang="en-US" dirty="0"/>
          </a:p>
        </p:txBody>
      </p:sp>
      <p:sp>
        <p:nvSpPr>
          <p:cNvPr id="4" name="Slide Number Placeholder 3"/>
          <p:cNvSpPr>
            <a:spLocks noGrp="1"/>
          </p:cNvSpPr>
          <p:nvPr>
            <p:ph type="sldNum" sz="quarter" idx="10"/>
          </p:nvPr>
        </p:nvSpPr>
        <p:spPr/>
        <p:txBody>
          <a:bodyPr/>
          <a:lstStyle/>
          <a:p>
            <a:pPr>
              <a:defRPr/>
            </a:pPr>
            <a:fld id="{73F96F75-31A1-4B81-B788-3604DBE144A2}"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r>
              <a:rPr lang="en-US" dirty="0" smtClean="0"/>
              <a:t>We have been aware for years of the publication metadata supply chain.  Increasingly, there is now a metadata supply chain for digital library </a:t>
            </a:r>
            <a:r>
              <a:rPr lang="en-US" dirty="0" err="1" smtClean="0"/>
              <a:t>colledctions</a:t>
            </a:r>
            <a:r>
              <a:rPr lang="en-US" dirty="0" smtClean="0"/>
              <a:t>.  </a:t>
            </a:r>
          </a:p>
          <a:p>
            <a:r>
              <a:rPr lang="en-US" dirty="0" smtClean="0"/>
              <a:t>We have introduced the Digital Collections Gateway to make it easier to aggregate and syndicate metadata from OAI-harvestable collections into </a:t>
            </a:r>
            <a:r>
              <a:rPr lang="en-US" dirty="0" err="1" smtClean="0"/>
              <a:t>WorldCat</a:t>
            </a:r>
            <a:r>
              <a:rPr lang="en-US" dirty="0" smtClean="0"/>
              <a:t>, where it can be discovered more widely. </a:t>
            </a:r>
          </a:p>
          <a:p>
            <a:r>
              <a:rPr lang="en-US" dirty="0" smtClean="0"/>
              <a:t>Our goal is to aggregate the metadata from a very large number of digital library repositories, to make them easier for students, citizens, and scholars around the world to find and connect to.</a:t>
            </a:r>
          </a:p>
          <a:p>
            <a:r>
              <a:rPr lang="en-US" dirty="0" smtClean="0"/>
              <a:t>Next month, we introduce a version of the Digital Collections Gateway that can be used by anyone with an OAI-harvestable collection.</a:t>
            </a:r>
          </a:p>
        </p:txBody>
      </p:sp>
      <p:sp>
        <p:nvSpPr>
          <p:cNvPr id="121860" name="Slide Number Placeholder 3"/>
          <p:cNvSpPr>
            <a:spLocks noGrp="1"/>
          </p:cNvSpPr>
          <p:nvPr>
            <p:ph type="sldNum" sz="quarter" idx="5"/>
          </p:nvPr>
        </p:nvSpPr>
        <p:spPr>
          <a:noFill/>
        </p:spPr>
        <p:txBody>
          <a:bodyPr/>
          <a:lstStyle/>
          <a:p>
            <a:fld id="{98DA4C05-4F03-40BA-BA54-17B8FB6C574E}"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after those two quick asides, back to the five year plan.</a:t>
            </a:r>
          </a:p>
          <a:p>
            <a:r>
              <a:rPr lang="en-US" dirty="0" smtClean="0"/>
              <a:t>First, what we are calling the “platform” strategy. Up to now, with a few notable exceptions, if you want to get at </a:t>
            </a:r>
            <a:r>
              <a:rPr lang="en-US" dirty="0" err="1" smtClean="0"/>
              <a:t>WorldCat</a:t>
            </a:r>
            <a:r>
              <a:rPr lang="en-US" dirty="0" smtClean="0"/>
              <a:t> metadata or services, you need to have an OCLC application to do so.</a:t>
            </a:r>
          </a:p>
          <a:p>
            <a:r>
              <a:rPr lang="en-US" dirty="0" smtClean="0"/>
              <a:t>A key part of the new plan is to introduce a service-neutral platform that exposes </a:t>
            </a:r>
            <a:r>
              <a:rPr lang="en-US" dirty="0" err="1" smtClean="0"/>
              <a:t>WorldCat</a:t>
            </a:r>
            <a:r>
              <a:rPr lang="en-US" dirty="0" smtClean="0"/>
              <a:t> metadata and services in OCLC applications, if that is what you want to use, but ALSO allows for the consumption of </a:t>
            </a:r>
            <a:r>
              <a:rPr lang="en-US" dirty="0" err="1" smtClean="0"/>
              <a:t>WorldCat</a:t>
            </a:r>
            <a:r>
              <a:rPr lang="en-US" dirty="0" smtClean="0"/>
              <a:t> data and services in external applications.</a:t>
            </a:r>
          </a:p>
          <a:p>
            <a:r>
              <a:rPr lang="en-US" dirty="0" smtClean="0"/>
              <a:t>More specific to metadata, [go through rest of points]</a:t>
            </a:r>
            <a:endParaRPr lang="en-US" dirty="0"/>
          </a:p>
        </p:txBody>
      </p:sp>
      <p:sp>
        <p:nvSpPr>
          <p:cNvPr id="4" name="Slide Number Placeholder 3"/>
          <p:cNvSpPr>
            <a:spLocks noGrp="1"/>
          </p:cNvSpPr>
          <p:nvPr>
            <p:ph type="sldNum" sz="quarter" idx="10"/>
          </p:nvPr>
        </p:nvSpPr>
        <p:spPr/>
        <p:txBody>
          <a:bodyPr/>
          <a:lstStyle/>
          <a:p>
            <a:pPr>
              <a:defRPr/>
            </a:pPr>
            <a:fld id="{73F96F75-31A1-4B81-B788-3604DBE144A2}"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F96F75-31A1-4B81-B788-3604DBE144A2}"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r>
              <a:rPr lang="en-US" dirty="0" smtClean="0"/>
              <a:t>I think library metadata can have a great future.  </a:t>
            </a:r>
          </a:p>
          <a:p>
            <a:r>
              <a:rPr lang="en-US" dirty="0" smtClean="0"/>
              <a:t>But, library metadata experts need to focus on what they know about how to organize information, and not so much on one library-centric set of rules and standards that they have become accustomed to using for books and journals.  They need to be willing to use a blend of approaches and metadata tools and techniques.</a:t>
            </a:r>
          </a:p>
          <a:p>
            <a:r>
              <a:rPr lang="en-US" dirty="0" smtClean="0"/>
              <a:t>To a degree, this is already happening.  But, IMO, not fast enough to keep pace with the changing preferences and behaviors of the researchers and students that libraries have served so well for so long.</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p:spPr>
        <p:txBody>
          <a:bodyPr/>
          <a:lstStyle/>
          <a:p>
            <a:r>
              <a:rPr lang="en-US" dirty="0" smtClean="0"/>
              <a:t>But beyond moving from catalog record creation to metadata creation, there are many more new jobs to be done by metadata experts, now and into the future. </a:t>
            </a:r>
          </a:p>
          <a:p>
            <a:r>
              <a:rPr lang="en-US" dirty="0" smtClean="0"/>
              <a:t>Some will contribute technically or procedurally by continuously improving how things get done.</a:t>
            </a:r>
          </a:p>
          <a:p>
            <a:r>
              <a:rPr lang="en-US" dirty="0" smtClean="0"/>
              <a:t>Others will specialize in data analysis, harvesting, data mining and manipulation. Others in interoperability and crosswalks. </a:t>
            </a:r>
          </a:p>
          <a:p>
            <a:r>
              <a:rPr lang="en-US" dirty="0" smtClean="0"/>
              <a:t>Others will be consultants to the research community, helping community members organize their content. </a:t>
            </a:r>
          </a:p>
          <a:p>
            <a:r>
              <a:rPr lang="en-US" dirty="0" smtClean="0"/>
              <a:t>It would make an interesting publication if someone drafted and shared job descriptions for these kinds of positions.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lines between metadata communities, once drawn so firmly and clearly, are fading and need to fade. We need to know more about what works in other metadata communities, especially those approaches that have been so successful on the Web. </a:t>
            </a:r>
          </a:p>
          <a:p>
            <a:r>
              <a:rPr lang="en-US" dirty="0" smtClean="0"/>
              <a:t>As this occurs, I believe that [read slide]</a:t>
            </a:r>
            <a:endParaRPr lang="en-US" dirty="0"/>
          </a:p>
        </p:txBody>
      </p:sp>
      <p:sp>
        <p:nvSpPr>
          <p:cNvPr id="4" name="Slide Number Placeholder 3"/>
          <p:cNvSpPr>
            <a:spLocks noGrp="1"/>
          </p:cNvSpPr>
          <p:nvPr>
            <p:ph type="sldNum" sz="quarter" idx="10"/>
          </p:nvPr>
        </p:nvSpPr>
        <p:spPr/>
        <p:txBody>
          <a:bodyPr/>
          <a:lstStyle/>
          <a:p>
            <a:pPr>
              <a:defRPr/>
            </a:pPr>
            <a:fld id="{73F96F75-31A1-4B81-B788-3604DBE144A2}"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1192213" y="703263"/>
            <a:ext cx="4637087" cy="3478212"/>
          </a:xfrm>
          <a:ln/>
        </p:spPr>
      </p:sp>
      <p:sp>
        <p:nvSpPr>
          <p:cNvPr id="150531" name="Rectangle 3"/>
          <p:cNvSpPr>
            <a:spLocks noGrp="1" noChangeArrowheads="1"/>
          </p:cNvSpPr>
          <p:nvPr>
            <p:ph type="body" idx="1"/>
          </p:nvPr>
        </p:nvSpPr>
        <p:spPr>
          <a:xfrm>
            <a:off x="936625" y="4422775"/>
            <a:ext cx="5146675" cy="4186238"/>
          </a:xfrm>
          <a:noFill/>
          <a:ln/>
        </p:spPr>
        <p:txBody>
          <a:bodyPr/>
          <a:lstStyle/>
          <a:p>
            <a:endParaRPr lang="en-US" sz="2000" dirty="0" smtClean="0"/>
          </a:p>
          <a:p>
            <a:r>
              <a:rPr lang="en-US" sz="2000" dirty="0" smtClean="0"/>
              <a:t>We need to embrace how metadata has changed, how it has a social life, is more varied in its sources, more technology-based, and more important in more communities besides our own.   </a:t>
            </a:r>
          </a:p>
          <a:p>
            <a:endParaRPr lang="en-US" sz="2000"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1184275" y="698500"/>
            <a:ext cx="4652963" cy="3489325"/>
          </a:xfrm>
          <a:ln/>
        </p:spPr>
      </p:sp>
      <p:sp>
        <p:nvSpPr>
          <p:cNvPr id="187395" name="Rectangle 3"/>
          <p:cNvSpPr>
            <a:spLocks noGrp="1" noChangeArrowheads="1"/>
          </p:cNvSpPr>
          <p:nvPr>
            <p:ph type="body" idx="1"/>
          </p:nvPr>
        </p:nvSpPr>
        <p:spPr>
          <a:xfrm>
            <a:off x="936625" y="4419600"/>
            <a:ext cx="5146675" cy="4187825"/>
          </a:xfrm>
          <a:noFill/>
          <a:ln/>
        </p:spPr>
        <p:txBody>
          <a:bodyPr/>
          <a:lstStyle/>
          <a:p>
            <a:r>
              <a:rPr lang="en-US" dirty="0" smtClean="0"/>
              <a:t>Thanks for your time and attention. I look forward to hearing your thoughts. </a:t>
            </a:r>
          </a:p>
          <a:p>
            <a:r>
              <a:rPr lang="en-US" dirty="0" smtClean="0"/>
              <a:t>Here is my email and the URL of my blog. The citation is from an article that provides further detail about some of things I have been saying about metadata experts of the future.</a:t>
            </a:r>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txBox="1">
            <a:spLocks noGrp="1" noChangeArrowheads="1"/>
          </p:cNvSpPr>
          <p:nvPr/>
        </p:nvSpPr>
        <p:spPr bwMode="auto">
          <a:xfrm>
            <a:off x="3976688" y="0"/>
            <a:ext cx="3041650" cy="465138"/>
          </a:xfrm>
          <a:prstGeom prst="rect">
            <a:avLst/>
          </a:prstGeom>
          <a:noFill/>
          <a:ln w="9525">
            <a:noFill/>
            <a:miter lim="800000"/>
            <a:headEnd/>
            <a:tailEnd/>
          </a:ln>
        </p:spPr>
        <p:txBody>
          <a:bodyPr lIns="93287" tIns="46644" rIns="93287" bIns="46644"/>
          <a:lstStyle/>
          <a:p>
            <a:pPr algn="r" defTabSz="933450">
              <a:lnSpc>
                <a:spcPct val="100000"/>
              </a:lnSpc>
              <a:spcBef>
                <a:spcPct val="0"/>
              </a:spcBef>
            </a:pPr>
            <a:r>
              <a:rPr lang="en-US" sz="1200" b="0">
                <a:solidFill>
                  <a:schemeClr val="tx1"/>
                </a:solidFill>
                <a:latin typeface="Arial" charset="0"/>
                <a:cs typeface="Arial" charset="0"/>
              </a:rPr>
              <a:t>August 2008</a:t>
            </a:r>
          </a:p>
        </p:txBody>
      </p:sp>
      <p:sp>
        <p:nvSpPr>
          <p:cNvPr id="134148" name="Rectangle 7"/>
          <p:cNvSpPr txBox="1">
            <a:spLocks noGrp="1" noChangeArrowheads="1"/>
          </p:cNvSpPr>
          <p:nvPr/>
        </p:nvSpPr>
        <p:spPr bwMode="auto">
          <a:xfrm>
            <a:off x="3976688" y="8839200"/>
            <a:ext cx="3041650" cy="465138"/>
          </a:xfrm>
          <a:prstGeom prst="rect">
            <a:avLst/>
          </a:prstGeom>
          <a:noFill/>
          <a:ln w="9525">
            <a:noFill/>
            <a:miter lim="800000"/>
            <a:headEnd/>
            <a:tailEnd/>
          </a:ln>
        </p:spPr>
        <p:txBody>
          <a:bodyPr lIns="93287" tIns="46644" rIns="93287" bIns="46644" anchor="b"/>
          <a:lstStyle/>
          <a:p>
            <a:pPr algn="r" defTabSz="933450">
              <a:lnSpc>
                <a:spcPct val="100000"/>
              </a:lnSpc>
              <a:spcBef>
                <a:spcPct val="0"/>
              </a:spcBef>
            </a:pPr>
            <a:fld id="{D1033D76-6B00-4D6C-8888-7479B6F78853}" type="slidenum">
              <a:rPr lang="en-US" sz="1200" b="0">
                <a:solidFill>
                  <a:schemeClr val="tx1"/>
                </a:solidFill>
                <a:latin typeface="Arial" charset="0"/>
                <a:cs typeface="Arial" charset="0"/>
              </a:rPr>
              <a:pPr algn="r" defTabSz="933450">
                <a:lnSpc>
                  <a:spcPct val="100000"/>
                </a:lnSpc>
                <a:spcBef>
                  <a:spcPct val="0"/>
                </a:spcBef>
              </a:pPr>
              <a:t>5</a:t>
            </a:fld>
            <a:endParaRPr lang="en-US" sz="1200" b="0">
              <a:solidFill>
                <a:schemeClr val="tx1"/>
              </a:solidFill>
              <a:latin typeface="Arial" charset="0"/>
              <a:cs typeface="Arial" charset="0"/>
            </a:endParaRPr>
          </a:p>
        </p:txBody>
      </p:sp>
      <p:sp>
        <p:nvSpPr>
          <p:cNvPr id="134149" name="Rectangle 2"/>
          <p:cNvSpPr>
            <a:spLocks noGrp="1" noRot="1" noChangeAspect="1" noChangeArrowheads="1" noTextEdit="1"/>
          </p:cNvSpPr>
          <p:nvPr>
            <p:ph type="sldImg"/>
          </p:nvPr>
        </p:nvSpPr>
        <p:spPr>
          <a:xfrm>
            <a:off x="1171575" y="704850"/>
            <a:ext cx="4652963" cy="3489325"/>
          </a:xfrm>
          <a:ln/>
        </p:spPr>
      </p:sp>
      <p:sp>
        <p:nvSpPr>
          <p:cNvPr id="134150" name="Rectangle 3"/>
          <p:cNvSpPr>
            <a:spLocks noGrp="1" noChangeArrowheads="1"/>
          </p:cNvSpPr>
          <p:nvPr>
            <p:ph type="body" idx="1"/>
          </p:nvPr>
        </p:nvSpPr>
        <p:spPr>
          <a:xfrm>
            <a:off x="701675" y="4419600"/>
            <a:ext cx="5616575" cy="4187825"/>
          </a:xfrm>
          <a:noFill/>
          <a:ln/>
        </p:spPr>
        <p:txBody>
          <a:bodyPr lIns="93287" tIns="46644" rIns="93287" bIns="46644"/>
          <a:lstStyle/>
          <a:p>
            <a:r>
              <a:rPr lang="en-US" sz="1400" dirty="0" smtClean="0"/>
              <a:t>There are many new types of information objects in which students and scholars take an interest, not just books and serials. Some are listed in this grid; there are more types of information appearing every day. </a:t>
            </a:r>
          </a:p>
          <a:p>
            <a:r>
              <a:rPr lang="en-US" sz="1400" dirty="0" smtClean="0"/>
              <a:t>Yet, the domain of library technical services remains books and serials.  This is what we are vested in in terms of staffing and budget. And many other organizations now provide discovery and access to the books, arguably better than we do.</a:t>
            </a:r>
          </a:p>
          <a:p>
            <a:r>
              <a:rPr lang="en-US" sz="1400" dirty="0" smtClean="0"/>
              <a:t>I can imagine a world in which the organization of published books and serials is done outside libraries. To a certain extent, that world is already here. Yet libraries continue to allocate a large proportion of their staffing resources to buying and processing books, and to debate the fine points of describing them, leaving a small amount of staffing left over for organizing special collections, if they are lucky. </a:t>
            </a:r>
          </a:p>
          <a:p>
            <a:r>
              <a:rPr lang="en-US" sz="1400" dirty="0" smtClean="0"/>
              <a:t>And, I have argued, it is the unique and special collections, and the local collections of faculty and other researchers, that are now more important for the library to concern itself with stewarding. </a:t>
            </a:r>
          </a:p>
          <a:p>
            <a:endParaRPr lang="en-US" sz="14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F96F75-31A1-4B81-B788-3604DBE144A2}"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r>
              <a:rPr lang="en-US" sz="1400" dirty="0" smtClean="0"/>
              <a:t>Some of you may have known Ross Atkinson, who was my colleague at Cornell. He was an exceptional librarian and thought leader who helped to define research library collection development and then, how to transform it. </a:t>
            </a:r>
          </a:p>
          <a:p>
            <a:r>
              <a:rPr lang="en-US" sz="1400" dirty="0" smtClean="0"/>
              <a:t>In late 2005 Ross convened  the Janus conference, whose goal was to re-envision collection development in research libraries. </a:t>
            </a:r>
          </a:p>
          <a:p>
            <a:r>
              <a:rPr lang="en-US" sz="1400" dirty="0" smtClean="0"/>
              <a:t>Click. The paper Ross gave  at the Janus conference, cited here, was a kind of ‘last lecture”—in which  he urged us to consider these  fundamental challenges to building collections in the digital age. </a:t>
            </a:r>
          </a:p>
          <a:p>
            <a:r>
              <a:rPr lang="en-US" sz="1400" dirty="0" smtClean="0"/>
              <a:t>He began with the recognition that collections are becoming more universally available and less institutionally focused.  </a:t>
            </a:r>
          </a:p>
          <a:p>
            <a:r>
              <a:rPr lang="en-US" sz="1400" dirty="0" smtClean="0"/>
              <a:t>Given the points on this slide, he wondered if we know any longer what the “collections” are that we are privileging on behalf of the communities we serve, and how much control and influence we really have over shaping them on behalf of those communities. </a:t>
            </a:r>
          </a:p>
          <a:p>
            <a:r>
              <a:rPr lang="en-US" sz="1400" dirty="0" smtClean="0"/>
              <a:t> </a:t>
            </a:r>
          </a:p>
          <a:p>
            <a:endParaRPr lang="en-US" sz="1400" dirty="0" smtClean="0"/>
          </a:p>
        </p:txBody>
      </p:sp>
      <p:sp>
        <p:nvSpPr>
          <p:cNvPr id="82948" name="Slide Number Placeholder 3"/>
          <p:cNvSpPr>
            <a:spLocks noGrp="1"/>
          </p:cNvSpPr>
          <p:nvPr>
            <p:ph type="sldNum" sz="quarter" idx="5"/>
          </p:nvPr>
        </p:nvSpPr>
        <p:spPr>
          <a:noFill/>
        </p:spPr>
        <p:txBody>
          <a:bodyPr/>
          <a:lstStyle/>
          <a:p>
            <a:fld id="{614F6C41-0F05-421A-82F4-832CAFFB1E1B}"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r>
              <a:rPr lang="en-US" dirty="0" smtClean="0"/>
              <a:t>Pushing those points a bit further, if we know that the collections of interest to our communities are greater in scope than what we have made available in our buildings or through licensing, then we know by extension that the metadata needed to describe and manage those collections is greater in scope than library metadata.  </a:t>
            </a:r>
          </a:p>
          <a:p>
            <a:r>
              <a:rPr lang="en-US" dirty="0" smtClean="0"/>
              <a:t>Ross asked, ‘do we know any longer what it means to build a library collection?’</a:t>
            </a:r>
          </a:p>
          <a:p>
            <a:r>
              <a:rPr lang="en-US" dirty="0" smtClean="0"/>
              <a:t>I ask, ‘do we know any longer what it means to create and manage metadata for a library collection?’  </a:t>
            </a:r>
          </a:p>
          <a:p>
            <a:r>
              <a:rPr lang="en-US" dirty="0" smtClean="0"/>
              <a:t>I think that this question is a largely unexplored one in our profession.</a:t>
            </a:r>
          </a:p>
        </p:txBody>
      </p:sp>
      <p:sp>
        <p:nvSpPr>
          <p:cNvPr id="98308" name="Header Placeholder 3"/>
          <p:cNvSpPr>
            <a:spLocks noGrp="1"/>
          </p:cNvSpPr>
          <p:nvPr>
            <p:ph type="hdr" sz="quarter"/>
          </p:nvPr>
        </p:nvSpPr>
        <p:spPr>
          <a:noFill/>
        </p:spPr>
        <p:txBody>
          <a:bodyPr/>
          <a:lstStyle/>
          <a:p>
            <a:r>
              <a:rPr lang="en-US" smtClean="0"/>
              <a:t>VALA Conference</a:t>
            </a:r>
          </a:p>
        </p:txBody>
      </p:sp>
      <p:sp>
        <p:nvSpPr>
          <p:cNvPr id="98309" name="Date Placeholder 4"/>
          <p:cNvSpPr>
            <a:spLocks noGrp="1"/>
          </p:cNvSpPr>
          <p:nvPr>
            <p:ph type="dt" sz="quarter" idx="1"/>
          </p:nvPr>
        </p:nvSpPr>
        <p:spPr>
          <a:noFill/>
        </p:spPr>
        <p:txBody>
          <a:bodyPr/>
          <a:lstStyle/>
          <a:p>
            <a:r>
              <a:rPr lang="en-US" smtClean="0"/>
              <a:t>February 2010</a:t>
            </a:r>
          </a:p>
        </p:txBody>
      </p:sp>
      <p:sp>
        <p:nvSpPr>
          <p:cNvPr id="98310" name="Footer Placeholder 5"/>
          <p:cNvSpPr>
            <a:spLocks noGrp="1"/>
          </p:cNvSpPr>
          <p:nvPr>
            <p:ph type="ftr" sz="quarter" idx="4"/>
          </p:nvPr>
        </p:nvSpPr>
        <p:spPr>
          <a:noFill/>
        </p:spPr>
        <p:txBody>
          <a:bodyPr/>
          <a:lstStyle/>
          <a:p>
            <a:r>
              <a:rPr lang="en-US" smtClean="0"/>
              <a:t>Calhoun</a:t>
            </a:r>
          </a:p>
        </p:txBody>
      </p:sp>
      <p:sp>
        <p:nvSpPr>
          <p:cNvPr id="98311" name="Slide Number Placeholder 6"/>
          <p:cNvSpPr>
            <a:spLocks noGrp="1"/>
          </p:cNvSpPr>
          <p:nvPr>
            <p:ph type="sldNum" sz="quarter" idx="5"/>
          </p:nvPr>
        </p:nvSpPr>
        <p:spPr>
          <a:noFill/>
        </p:spPr>
        <p:txBody>
          <a:bodyPr/>
          <a:lstStyle/>
          <a:p>
            <a:fld id="{97D4D212-486D-4A19-802B-45E7F8572A50}"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we know pretty well where we have been, where we came from</a:t>
            </a:r>
            <a:endParaRPr lang="en-US" dirty="0"/>
          </a:p>
        </p:txBody>
      </p:sp>
      <p:sp>
        <p:nvSpPr>
          <p:cNvPr id="4" name="Slide Number Placeholder 3"/>
          <p:cNvSpPr>
            <a:spLocks noGrp="1"/>
          </p:cNvSpPr>
          <p:nvPr>
            <p:ph type="sldNum" sz="quarter" idx="10"/>
          </p:nvPr>
        </p:nvSpPr>
        <p:spPr/>
        <p:txBody>
          <a:bodyPr/>
          <a:lstStyle/>
          <a:p>
            <a:pPr>
              <a:defRPr/>
            </a:pPr>
            <a:fld id="{73F96F75-31A1-4B81-B788-3604DBE144A2}"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5" name="Oval 14"/>
          <p:cNvSpPr>
            <a:spLocks noChangeArrowheads="1"/>
          </p:cNvSpPr>
          <p:nvPr/>
        </p:nvSpPr>
        <p:spPr bwMode="auto">
          <a:xfrm>
            <a:off x="5711825" y="-279400"/>
            <a:ext cx="2425700" cy="2425700"/>
          </a:xfrm>
          <a:prstGeom prst="ellipse">
            <a:avLst/>
          </a:prstGeom>
          <a:solidFill>
            <a:srgbClr val="FFFFFF">
              <a:alpha val="7001"/>
            </a:srgbClr>
          </a:solidFill>
          <a:ln w="9525">
            <a:noFill/>
            <a:round/>
            <a:headEnd/>
            <a:tailEnd/>
          </a:ln>
          <a:effectLst/>
        </p:spPr>
        <p:txBody>
          <a:bodyPr wrap="none" anchor="ctr"/>
          <a:lstStyle/>
          <a:p>
            <a:pPr>
              <a:defRPr/>
            </a:pPr>
            <a:endParaRPr lang="en-US"/>
          </a:p>
        </p:txBody>
      </p:sp>
      <p:sp>
        <p:nvSpPr>
          <p:cNvPr id="6" name="Oval 15"/>
          <p:cNvSpPr>
            <a:spLocks noChangeArrowheads="1"/>
          </p:cNvSpPr>
          <p:nvPr/>
        </p:nvSpPr>
        <p:spPr bwMode="auto">
          <a:xfrm>
            <a:off x="7567613" y="719138"/>
            <a:ext cx="1711325" cy="1711325"/>
          </a:xfrm>
          <a:prstGeom prst="ellipse">
            <a:avLst/>
          </a:prstGeom>
          <a:solidFill>
            <a:srgbClr val="FFFFFF">
              <a:alpha val="14999"/>
            </a:srgbClr>
          </a:solidFill>
          <a:ln w="9525">
            <a:noFill/>
            <a:round/>
            <a:headEnd/>
            <a:tailEnd/>
          </a:ln>
          <a:effectLst/>
        </p:spPr>
        <p:txBody>
          <a:bodyPr wrap="none" anchor="ctr"/>
          <a:lstStyle/>
          <a:p>
            <a:pPr>
              <a:defRPr/>
            </a:pPr>
            <a:endParaRPr lang="en-US"/>
          </a:p>
        </p:txBody>
      </p:sp>
      <p:sp>
        <p:nvSpPr>
          <p:cNvPr id="7" name="Oval 16"/>
          <p:cNvSpPr>
            <a:spLocks noChangeArrowheads="1"/>
          </p:cNvSpPr>
          <p:nvPr/>
        </p:nvSpPr>
        <p:spPr bwMode="auto">
          <a:xfrm>
            <a:off x="6997700" y="1860550"/>
            <a:ext cx="1139825" cy="1139825"/>
          </a:xfrm>
          <a:prstGeom prst="ellipse">
            <a:avLst/>
          </a:prstGeom>
          <a:solidFill>
            <a:srgbClr val="FFFFFF">
              <a:alpha val="20000"/>
            </a:srgbClr>
          </a:solidFill>
          <a:ln w="9525">
            <a:noFill/>
            <a:round/>
            <a:headEnd/>
            <a:tailEnd/>
          </a:ln>
          <a:effectLst/>
        </p:spPr>
        <p:txBody>
          <a:bodyPr wrap="none" anchor="ctr"/>
          <a:lstStyle/>
          <a:p>
            <a:pPr>
              <a:defRPr/>
            </a:pPr>
            <a:endParaRPr lang="en-US"/>
          </a:p>
        </p:txBody>
      </p:sp>
      <p:pic>
        <p:nvPicPr>
          <p:cNvPr id="8" name="Picture 13" descr="logo with tag"/>
          <p:cNvPicPr>
            <a:picLocks noChangeAspect="1" noChangeArrowheads="1"/>
          </p:cNvPicPr>
          <p:nvPr/>
        </p:nvPicPr>
        <p:blipFill>
          <a:blip r:embed="rId2" cstate="print"/>
          <a:srcRect/>
          <a:stretch>
            <a:fillRect/>
          </a:stretch>
        </p:blipFill>
        <p:spPr bwMode="auto">
          <a:xfrm>
            <a:off x="3244850" y="5570538"/>
            <a:ext cx="3138488" cy="854075"/>
          </a:xfrm>
          <a:prstGeom prst="rect">
            <a:avLst/>
          </a:prstGeom>
          <a:noFill/>
          <a:ln w="9525">
            <a:noFill/>
            <a:miter lim="800000"/>
            <a:headEnd/>
            <a:tailEnd/>
          </a:ln>
        </p:spPr>
      </p:pic>
      <p:grpSp>
        <p:nvGrpSpPr>
          <p:cNvPr id="9" name="Group 21"/>
          <p:cNvGrpSpPr>
            <a:grpSpLocks/>
          </p:cNvGrpSpPr>
          <p:nvPr/>
        </p:nvGrpSpPr>
        <p:grpSpPr bwMode="auto">
          <a:xfrm>
            <a:off x="0" y="0"/>
            <a:ext cx="9144000" cy="6858000"/>
            <a:chOff x="0" y="0"/>
            <a:chExt cx="5760" cy="4320"/>
          </a:xfrm>
        </p:grpSpPr>
        <p:pic>
          <p:nvPicPr>
            <p:cNvPr id="10" name="Picture 17" descr="lite border top"/>
            <p:cNvPicPr>
              <a:picLocks noChangeAspect="1" noChangeArrowheads="1"/>
            </p:cNvPicPr>
            <p:nvPr userDrawn="1"/>
          </p:nvPicPr>
          <p:blipFill>
            <a:blip r:embed="rId3" cstate="print"/>
            <a:srcRect/>
            <a:stretch>
              <a:fillRect/>
            </a:stretch>
          </p:blipFill>
          <p:spPr bwMode="auto">
            <a:xfrm>
              <a:off x="0" y="0"/>
              <a:ext cx="5760" cy="90"/>
            </a:xfrm>
            <a:prstGeom prst="rect">
              <a:avLst/>
            </a:prstGeom>
            <a:noFill/>
            <a:ln w="9525">
              <a:noFill/>
              <a:miter lim="800000"/>
              <a:headEnd/>
              <a:tailEnd/>
            </a:ln>
          </p:spPr>
        </p:pic>
        <p:pic>
          <p:nvPicPr>
            <p:cNvPr id="11" name="Picture 18" descr="lite border bottom"/>
            <p:cNvPicPr>
              <a:picLocks noChangeAspect="1" noChangeArrowheads="1"/>
            </p:cNvPicPr>
            <p:nvPr userDrawn="1"/>
          </p:nvPicPr>
          <p:blipFill>
            <a:blip r:embed="rId4" cstate="print"/>
            <a:srcRect/>
            <a:stretch>
              <a:fillRect/>
            </a:stretch>
          </p:blipFill>
          <p:spPr bwMode="auto">
            <a:xfrm>
              <a:off x="0" y="4230"/>
              <a:ext cx="5760" cy="90"/>
            </a:xfrm>
            <a:prstGeom prst="rect">
              <a:avLst/>
            </a:prstGeom>
            <a:noFill/>
            <a:ln w="9525">
              <a:noFill/>
              <a:miter lim="800000"/>
              <a:headEnd/>
              <a:tailEnd/>
            </a:ln>
          </p:spPr>
        </p:pic>
        <p:pic>
          <p:nvPicPr>
            <p:cNvPr id="12" name="Picture 19" descr="lite border left"/>
            <p:cNvPicPr>
              <a:picLocks noChangeAspect="1" noChangeArrowheads="1"/>
            </p:cNvPicPr>
            <p:nvPr userDrawn="1"/>
          </p:nvPicPr>
          <p:blipFill>
            <a:blip r:embed="rId5" cstate="print"/>
            <a:srcRect/>
            <a:stretch>
              <a:fillRect/>
            </a:stretch>
          </p:blipFill>
          <p:spPr bwMode="auto">
            <a:xfrm>
              <a:off x="0" y="0"/>
              <a:ext cx="281" cy="4320"/>
            </a:xfrm>
            <a:prstGeom prst="rect">
              <a:avLst/>
            </a:prstGeom>
            <a:noFill/>
            <a:ln w="9525">
              <a:noFill/>
              <a:miter lim="800000"/>
              <a:headEnd/>
              <a:tailEnd/>
            </a:ln>
          </p:spPr>
        </p:pic>
        <p:pic>
          <p:nvPicPr>
            <p:cNvPr id="13" name="Picture 20" descr="lite border right"/>
            <p:cNvPicPr>
              <a:picLocks noChangeAspect="1" noChangeArrowheads="1"/>
            </p:cNvPicPr>
            <p:nvPr userDrawn="1"/>
          </p:nvPicPr>
          <p:blipFill>
            <a:blip r:embed="rId6" cstate="print"/>
            <a:srcRect/>
            <a:stretch>
              <a:fillRect/>
            </a:stretch>
          </p:blipFill>
          <p:spPr bwMode="auto">
            <a:xfrm>
              <a:off x="5479" y="0"/>
              <a:ext cx="281" cy="4320"/>
            </a:xfrm>
            <a:prstGeom prst="rect">
              <a:avLst/>
            </a:prstGeom>
            <a:noFill/>
            <a:ln w="9525">
              <a:noFill/>
              <a:miter lim="800000"/>
              <a:headEnd/>
              <a:tailEnd/>
            </a:ln>
          </p:spPr>
        </p:pic>
      </p:grpSp>
      <p:sp>
        <p:nvSpPr>
          <p:cNvPr id="14" name="Oval 22"/>
          <p:cNvSpPr>
            <a:spLocks noChangeArrowheads="1"/>
          </p:cNvSpPr>
          <p:nvPr/>
        </p:nvSpPr>
        <p:spPr bwMode="auto">
          <a:xfrm>
            <a:off x="1006475" y="862013"/>
            <a:ext cx="1854200" cy="1854200"/>
          </a:xfrm>
          <a:prstGeom prst="ellipse">
            <a:avLst/>
          </a:prstGeom>
          <a:solidFill>
            <a:srgbClr val="409A3C"/>
          </a:solidFill>
          <a:ln w="88900">
            <a:solidFill>
              <a:srgbClr val="FFFFFF"/>
            </a:solidFill>
            <a:round/>
            <a:headEnd/>
            <a:tailEnd/>
          </a:ln>
          <a:effectLst/>
        </p:spPr>
        <p:txBody>
          <a:bodyPr wrap="none" anchor="ctr"/>
          <a:lstStyle/>
          <a:p>
            <a:pPr algn="ctr">
              <a:defRPr/>
            </a:pPr>
            <a:endParaRPr lang="en-US" sz="2400">
              <a:solidFill>
                <a:schemeClr val="accent1"/>
              </a:solidFill>
              <a:latin typeface="Trebuchet MS" pitchFamily="34" charset="0"/>
            </a:endParaRPr>
          </a:p>
        </p:txBody>
      </p:sp>
      <p:sp>
        <p:nvSpPr>
          <p:cNvPr id="6146" name="Rectangle 2"/>
          <p:cNvSpPr>
            <a:spLocks noGrp="1" noChangeArrowheads="1"/>
          </p:cNvSpPr>
          <p:nvPr>
            <p:ph type="ctrTitle"/>
          </p:nvPr>
        </p:nvSpPr>
        <p:spPr>
          <a:xfrm>
            <a:off x="3573463" y="862013"/>
            <a:ext cx="4808537" cy="1751012"/>
          </a:xfrm>
        </p:spPr>
        <p:txBody>
          <a:bodyPr lIns="0" rIns="0" anchor="b"/>
          <a:lstStyle>
            <a:lvl1pPr>
              <a:defRPr sz="3000"/>
            </a:lvl1pPr>
          </a:lstStyle>
          <a:p>
            <a:r>
              <a:rPr lang="en-US"/>
              <a:t>Click to edit Master title style</a:t>
            </a:r>
          </a:p>
        </p:txBody>
      </p:sp>
      <p:sp>
        <p:nvSpPr>
          <p:cNvPr id="6147" name="Rectangle 3"/>
          <p:cNvSpPr>
            <a:spLocks noGrp="1" noChangeArrowheads="1"/>
          </p:cNvSpPr>
          <p:nvPr>
            <p:ph type="subTitle" idx="1"/>
          </p:nvPr>
        </p:nvSpPr>
        <p:spPr>
          <a:xfrm>
            <a:off x="3573463" y="3352800"/>
            <a:ext cx="4198937" cy="1930400"/>
          </a:xfrm>
        </p:spPr>
        <p:txBody>
          <a:bodyPr tIns="45720" bIns="45720"/>
          <a:lstStyle>
            <a:lvl1pPr marL="0" indent="12700">
              <a:spcBef>
                <a:spcPct val="0"/>
              </a:spcBef>
              <a:defRPr/>
            </a:lvl1pPr>
          </a:lstStyle>
          <a:p>
            <a:r>
              <a:rPr lang="en-US"/>
              <a:t>Speaker’s Name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26200" y="147638"/>
            <a:ext cx="1997075" cy="5991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147638"/>
            <a:ext cx="5838825" cy="599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34975" y="147638"/>
            <a:ext cx="6989763" cy="12842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20725" y="1936750"/>
            <a:ext cx="3775075" cy="2024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36750"/>
            <a:ext cx="3775075" cy="2024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20725" y="4113213"/>
            <a:ext cx="3775075" cy="2025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3213"/>
            <a:ext cx="3775075" cy="2025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6989763" cy="1284287"/>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20725" y="1936750"/>
            <a:ext cx="3775075" cy="4202113"/>
          </a:xfrm>
        </p:spPr>
        <p:txBody>
          <a:bodyPr/>
          <a:lstStyle/>
          <a:p>
            <a:pPr lvl="0"/>
            <a:endParaRPr lang="en-US" noProof="0" smtClean="0"/>
          </a:p>
        </p:txBody>
      </p:sp>
      <p:sp>
        <p:nvSpPr>
          <p:cNvPr id="4" name="Text Placeholder 3"/>
          <p:cNvSpPr>
            <a:spLocks noGrp="1"/>
          </p:cNvSpPr>
          <p:nvPr>
            <p:ph type="body" sz="half" idx="2"/>
          </p:nvPr>
        </p:nvSpPr>
        <p:spPr>
          <a:xfrm>
            <a:off x="4648200" y="1936750"/>
            <a:ext cx="3775075" cy="4202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6989763" cy="1284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20725" y="1936750"/>
            <a:ext cx="3775075" cy="4202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4975" y="147638"/>
            <a:ext cx="7988300" cy="5991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6989763" cy="1284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20725" y="1936750"/>
            <a:ext cx="3775075" cy="4202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36750"/>
            <a:ext cx="3775075" cy="4202113"/>
          </a:xfrm>
        </p:spPr>
        <p:txBody>
          <a:body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4975" y="147638"/>
            <a:ext cx="6989763" cy="1284287"/>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720725" y="1936750"/>
            <a:ext cx="7702550" cy="4202113"/>
          </a:xfrm>
        </p:spPr>
        <p:txBody>
          <a:body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36750"/>
            <a:ext cx="3775075" cy="420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431925"/>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1026" name="Rectangle 2"/>
          <p:cNvSpPr>
            <a:spLocks noGrp="1" noChangeArrowheads="1"/>
          </p:cNvSpPr>
          <p:nvPr>
            <p:ph type="title"/>
          </p:nvPr>
        </p:nvSpPr>
        <p:spPr bwMode="auto">
          <a:xfrm>
            <a:off x="434975" y="147638"/>
            <a:ext cx="6989763" cy="1284287"/>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3"/>
          <p:cNvSpPr>
            <a:spLocks noGrp="1" noChangeArrowheads="1"/>
          </p:cNvSpPr>
          <p:nvPr>
            <p:ph type="body" idx="1"/>
          </p:nvPr>
        </p:nvSpPr>
        <p:spPr bwMode="auto">
          <a:xfrm>
            <a:off x="720725" y="1936750"/>
            <a:ext cx="7702550" cy="42021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01" name="Picture 10" descr="logo white small"/>
          <p:cNvPicPr>
            <a:picLocks noChangeAspect="1" noChangeArrowheads="1"/>
          </p:cNvPicPr>
          <p:nvPr/>
        </p:nvPicPr>
        <p:blipFill>
          <a:blip r:embed="rId20" cstate="print"/>
          <a:srcRect/>
          <a:stretch>
            <a:fillRect/>
          </a:stretch>
        </p:blipFill>
        <p:spPr bwMode="auto">
          <a:xfrm>
            <a:off x="7686675" y="628650"/>
            <a:ext cx="996950" cy="374650"/>
          </a:xfrm>
          <a:prstGeom prst="rect">
            <a:avLst/>
          </a:prstGeom>
          <a:noFill/>
          <a:ln w="9525">
            <a:noFill/>
            <a:miter lim="800000"/>
            <a:headEnd/>
            <a:tailEnd/>
          </a:ln>
        </p:spPr>
      </p:pic>
      <p:grpSp>
        <p:nvGrpSpPr>
          <p:cNvPr id="4102" name="Group 15"/>
          <p:cNvGrpSpPr>
            <a:grpSpLocks/>
          </p:cNvGrpSpPr>
          <p:nvPr/>
        </p:nvGrpSpPr>
        <p:grpSpPr bwMode="auto">
          <a:xfrm>
            <a:off x="0" y="0"/>
            <a:ext cx="9144000" cy="6858000"/>
            <a:chOff x="0" y="0"/>
            <a:chExt cx="5760" cy="4320"/>
          </a:xfrm>
        </p:grpSpPr>
        <p:pic>
          <p:nvPicPr>
            <p:cNvPr id="4103" name="Picture 11" descr="lite border top"/>
            <p:cNvPicPr>
              <a:picLocks noChangeAspect="1" noChangeArrowheads="1"/>
            </p:cNvPicPr>
            <p:nvPr userDrawn="1"/>
          </p:nvPicPr>
          <p:blipFill>
            <a:blip r:embed="rId21" cstate="print"/>
            <a:srcRect/>
            <a:stretch>
              <a:fillRect/>
            </a:stretch>
          </p:blipFill>
          <p:spPr bwMode="auto">
            <a:xfrm>
              <a:off x="0" y="0"/>
              <a:ext cx="5760" cy="90"/>
            </a:xfrm>
            <a:prstGeom prst="rect">
              <a:avLst/>
            </a:prstGeom>
            <a:noFill/>
            <a:ln w="9525">
              <a:noFill/>
              <a:miter lim="800000"/>
              <a:headEnd/>
              <a:tailEnd/>
            </a:ln>
          </p:spPr>
        </p:pic>
        <p:pic>
          <p:nvPicPr>
            <p:cNvPr id="4104" name="Picture 12" descr="lite border bottom"/>
            <p:cNvPicPr>
              <a:picLocks noChangeAspect="1" noChangeArrowheads="1"/>
            </p:cNvPicPr>
            <p:nvPr userDrawn="1"/>
          </p:nvPicPr>
          <p:blipFill>
            <a:blip r:embed="rId22" cstate="print"/>
            <a:srcRect/>
            <a:stretch>
              <a:fillRect/>
            </a:stretch>
          </p:blipFill>
          <p:spPr bwMode="auto">
            <a:xfrm>
              <a:off x="0" y="4230"/>
              <a:ext cx="5760" cy="90"/>
            </a:xfrm>
            <a:prstGeom prst="rect">
              <a:avLst/>
            </a:prstGeom>
            <a:noFill/>
            <a:ln w="9525">
              <a:noFill/>
              <a:miter lim="800000"/>
              <a:headEnd/>
              <a:tailEnd/>
            </a:ln>
          </p:spPr>
        </p:pic>
        <p:pic>
          <p:nvPicPr>
            <p:cNvPr id="4105" name="Picture 13" descr="lite border left"/>
            <p:cNvPicPr>
              <a:picLocks noChangeAspect="1" noChangeArrowheads="1"/>
            </p:cNvPicPr>
            <p:nvPr userDrawn="1"/>
          </p:nvPicPr>
          <p:blipFill>
            <a:blip r:embed="rId23" cstate="print"/>
            <a:srcRect/>
            <a:stretch>
              <a:fillRect/>
            </a:stretch>
          </p:blipFill>
          <p:spPr bwMode="auto">
            <a:xfrm>
              <a:off x="0" y="0"/>
              <a:ext cx="281" cy="4320"/>
            </a:xfrm>
            <a:prstGeom prst="rect">
              <a:avLst/>
            </a:prstGeom>
            <a:noFill/>
            <a:ln w="9525">
              <a:noFill/>
              <a:miter lim="800000"/>
              <a:headEnd/>
              <a:tailEnd/>
            </a:ln>
          </p:spPr>
        </p:pic>
        <p:pic>
          <p:nvPicPr>
            <p:cNvPr id="4106" name="Picture 14" descr="lite border right"/>
            <p:cNvPicPr>
              <a:picLocks noChangeAspect="1" noChangeArrowheads="1"/>
            </p:cNvPicPr>
            <p:nvPr userDrawn="1"/>
          </p:nvPicPr>
          <p:blipFill>
            <a:blip r:embed="rId24" cstate="print"/>
            <a:srcRect/>
            <a:stretch>
              <a:fillRect/>
            </a:stretch>
          </p:blipFill>
          <p:spPr bwMode="auto">
            <a:xfrm>
              <a:off x="5479" y="0"/>
              <a:ext cx="281" cy="4320"/>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89" r:id="rId1"/>
    <p:sldLayoutId id="2147483785" r:id="rId2"/>
    <p:sldLayoutId id="2147483784" r:id="rId3"/>
    <p:sldLayoutId id="2147483783" r:id="rId4"/>
    <p:sldLayoutId id="2147483782" r:id="rId5"/>
    <p:sldLayoutId id="2147483781" r:id="rId6"/>
    <p:sldLayoutId id="2147483780" r:id="rId7"/>
    <p:sldLayoutId id="2147483779" r:id="rId8"/>
    <p:sldLayoutId id="2147483778" r:id="rId9"/>
    <p:sldLayoutId id="2147483777" r:id="rId10"/>
    <p:sldLayoutId id="2147483776" r:id="rId11"/>
    <p:sldLayoutId id="2147483775" r:id="rId12"/>
    <p:sldLayoutId id="2147483774" r:id="rId13"/>
    <p:sldLayoutId id="2147483773" r:id="rId14"/>
    <p:sldLayoutId id="2147483772" r:id="rId15"/>
    <p:sldLayoutId id="2147483786" r:id="rId16"/>
    <p:sldLayoutId id="2147483787" r:id="rId17"/>
    <p:sldLayoutId id="2147483788" r:id="rId18"/>
  </p:sldLayoutIdLst>
  <p:txStyles>
    <p:titleStyle>
      <a:lvl1pPr algn="l" rtl="0" eaLnBrk="0" fontAlgn="base" hangingPunct="0">
        <a:spcBef>
          <a:spcPct val="0"/>
        </a:spcBef>
        <a:spcAft>
          <a:spcPct val="0"/>
        </a:spcAft>
        <a:defRPr sz="2500" b="1">
          <a:solidFill>
            <a:schemeClr val="tx2"/>
          </a:solidFill>
          <a:latin typeface="+mj-lt"/>
          <a:ea typeface="+mj-ea"/>
          <a:cs typeface="+mj-cs"/>
        </a:defRPr>
      </a:lvl1pPr>
      <a:lvl2pPr algn="l" rtl="0" eaLnBrk="0" fontAlgn="base" hangingPunct="0">
        <a:spcBef>
          <a:spcPct val="0"/>
        </a:spcBef>
        <a:spcAft>
          <a:spcPct val="0"/>
        </a:spcAft>
        <a:defRPr sz="2500" b="1">
          <a:solidFill>
            <a:schemeClr val="tx2"/>
          </a:solidFill>
          <a:latin typeface="Trebuchet MS" pitchFamily="34" charset="0"/>
        </a:defRPr>
      </a:lvl2pPr>
      <a:lvl3pPr algn="l" rtl="0" eaLnBrk="0" fontAlgn="base" hangingPunct="0">
        <a:spcBef>
          <a:spcPct val="0"/>
        </a:spcBef>
        <a:spcAft>
          <a:spcPct val="0"/>
        </a:spcAft>
        <a:defRPr sz="2500" b="1">
          <a:solidFill>
            <a:schemeClr val="tx2"/>
          </a:solidFill>
          <a:latin typeface="Trebuchet MS" pitchFamily="34" charset="0"/>
        </a:defRPr>
      </a:lvl3pPr>
      <a:lvl4pPr algn="l" rtl="0" eaLnBrk="0" fontAlgn="base" hangingPunct="0">
        <a:spcBef>
          <a:spcPct val="0"/>
        </a:spcBef>
        <a:spcAft>
          <a:spcPct val="0"/>
        </a:spcAft>
        <a:defRPr sz="2500" b="1">
          <a:solidFill>
            <a:schemeClr val="tx2"/>
          </a:solidFill>
          <a:latin typeface="Trebuchet MS" pitchFamily="34" charset="0"/>
        </a:defRPr>
      </a:lvl4pPr>
      <a:lvl5pPr algn="l" rtl="0" eaLnBrk="0" fontAlgn="base" hangingPunct="0">
        <a:spcBef>
          <a:spcPct val="0"/>
        </a:spcBef>
        <a:spcAft>
          <a:spcPct val="0"/>
        </a:spcAft>
        <a:defRPr sz="2500" b="1">
          <a:solidFill>
            <a:schemeClr val="tx2"/>
          </a:solidFill>
          <a:latin typeface="Trebuchet MS" pitchFamily="34" charset="0"/>
        </a:defRPr>
      </a:lvl5pPr>
      <a:lvl6pPr marL="457200" algn="l" rtl="0" fontAlgn="base">
        <a:spcBef>
          <a:spcPct val="0"/>
        </a:spcBef>
        <a:spcAft>
          <a:spcPct val="0"/>
        </a:spcAft>
        <a:defRPr sz="2500" b="1">
          <a:solidFill>
            <a:schemeClr val="tx2"/>
          </a:solidFill>
          <a:latin typeface="Trebuchet MS" pitchFamily="34" charset="0"/>
        </a:defRPr>
      </a:lvl6pPr>
      <a:lvl7pPr marL="914400" algn="l" rtl="0" fontAlgn="base">
        <a:spcBef>
          <a:spcPct val="0"/>
        </a:spcBef>
        <a:spcAft>
          <a:spcPct val="0"/>
        </a:spcAft>
        <a:defRPr sz="2500" b="1">
          <a:solidFill>
            <a:schemeClr val="tx2"/>
          </a:solidFill>
          <a:latin typeface="Trebuchet MS" pitchFamily="34" charset="0"/>
        </a:defRPr>
      </a:lvl7pPr>
      <a:lvl8pPr marL="1371600" algn="l" rtl="0" fontAlgn="base">
        <a:spcBef>
          <a:spcPct val="0"/>
        </a:spcBef>
        <a:spcAft>
          <a:spcPct val="0"/>
        </a:spcAft>
        <a:defRPr sz="2500" b="1">
          <a:solidFill>
            <a:schemeClr val="tx2"/>
          </a:solidFill>
          <a:latin typeface="Trebuchet MS" pitchFamily="34" charset="0"/>
        </a:defRPr>
      </a:lvl8pPr>
      <a:lvl9pPr marL="1828800" algn="l" rtl="0" fontAlgn="base">
        <a:spcBef>
          <a:spcPct val="0"/>
        </a:spcBef>
        <a:spcAft>
          <a:spcPct val="0"/>
        </a:spcAft>
        <a:defRPr sz="2500" b="1">
          <a:solidFill>
            <a:schemeClr val="tx2"/>
          </a:solidFill>
          <a:latin typeface="Trebuchet MS" pitchFamily="34" charset="0"/>
        </a:defRPr>
      </a:lvl9pPr>
    </p:titleStyle>
    <p:bodyStyle>
      <a:lvl1pPr marL="238125" indent="-225425" algn="l" rtl="0" eaLnBrk="0" fontAlgn="base" hangingPunct="0">
        <a:lnSpc>
          <a:spcPct val="120000"/>
        </a:lnSpc>
        <a:spcBef>
          <a:spcPct val="50000"/>
        </a:spcBef>
        <a:spcAft>
          <a:spcPct val="0"/>
        </a:spcAft>
        <a:buClr>
          <a:srgbClr val="FF7600"/>
        </a:buClr>
        <a:defRPr sz="2100" b="1">
          <a:solidFill>
            <a:schemeClr val="tx1"/>
          </a:solidFill>
          <a:latin typeface="+mn-lt"/>
          <a:ea typeface="+mn-ea"/>
          <a:cs typeface="+mn-cs"/>
        </a:defRPr>
      </a:lvl1pPr>
      <a:lvl2pPr marL="692150" indent="-222250" algn="l" rtl="0" eaLnBrk="0" fontAlgn="base" hangingPunct="0">
        <a:lnSpc>
          <a:spcPct val="120000"/>
        </a:lnSpc>
        <a:spcBef>
          <a:spcPct val="50000"/>
        </a:spcBef>
        <a:spcAft>
          <a:spcPct val="0"/>
        </a:spcAft>
        <a:buClr>
          <a:srgbClr val="FF7600"/>
        </a:buClr>
        <a:buChar char="•"/>
        <a:defRPr sz="1900" b="1">
          <a:solidFill>
            <a:schemeClr val="tx1"/>
          </a:solidFill>
          <a:latin typeface="+mn-lt"/>
        </a:defRPr>
      </a:lvl2pPr>
      <a:lvl3pPr marL="1150938" indent="-223838" algn="l" rtl="0" eaLnBrk="0" fontAlgn="base" hangingPunct="0">
        <a:lnSpc>
          <a:spcPct val="120000"/>
        </a:lnSpc>
        <a:spcBef>
          <a:spcPct val="50000"/>
        </a:spcBef>
        <a:spcAft>
          <a:spcPct val="0"/>
        </a:spcAft>
        <a:buClr>
          <a:srgbClr val="FF7600"/>
        </a:buClr>
        <a:buChar char="•"/>
        <a:defRPr sz="1700" b="1">
          <a:solidFill>
            <a:schemeClr val="tx1"/>
          </a:solidFill>
          <a:latin typeface="+mn-lt"/>
        </a:defRPr>
      </a:lvl3pPr>
      <a:lvl4pPr marL="1608138" indent="-223838" algn="l" rtl="0" eaLnBrk="0" fontAlgn="base" hangingPunct="0">
        <a:lnSpc>
          <a:spcPct val="120000"/>
        </a:lnSpc>
        <a:spcBef>
          <a:spcPct val="50000"/>
        </a:spcBef>
        <a:spcAft>
          <a:spcPct val="0"/>
        </a:spcAft>
        <a:buClr>
          <a:srgbClr val="FF7600"/>
        </a:buClr>
        <a:buChar char="•"/>
        <a:defRPr sz="1500" b="1">
          <a:solidFill>
            <a:schemeClr val="tx1"/>
          </a:solidFill>
          <a:latin typeface="+mn-lt"/>
        </a:defRPr>
      </a:lvl4pPr>
      <a:lvl5pPr marL="2063750" indent="-222250" algn="l" rtl="0" eaLnBrk="0" fontAlgn="base" hangingPunct="0">
        <a:lnSpc>
          <a:spcPct val="120000"/>
        </a:lnSpc>
        <a:spcBef>
          <a:spcPct val="50000"/>
        </a:spcBef>
        <a:spcAft>
          <a:spcPct val="0"/>
        </a:spcAft>
        <a:buClr>
          <a:srgbClr val="FF7600"/>
        </a:buClr>
        <a:buChar char="•"/>
        <a:defRPr sz="1300" b="1">
          <a:solidFill>
            <a:schemeClr val="tx1"/>
          </a:solidFill>
          <a:latin typeface="+mn-lt"/>
        </a:defRPr>
      </a:lvl5pPr>
      <a:lvl6pPr marL="2520950" indent="-222250" algn="l" rtl="0" fontAlgn="base">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fontAlgn="base">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fontAlgn="base">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fontAlgn="base">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Data\My%20Music\Amazon%20MP3\Train\Calling%20All%20Angels%20(Radio%20Version)\01%20-%20Calling%20All%20Angels%20(Radio%20Version).mp3" TargetMode="External"/><Relationship Id="rId6" Type="http://schemas.openxmlformats.org/officeDocument/2006/relationships/hyperlink" Target="http://flickr.com/photos/amcclen/281983490/" TargetMode="Externa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www.oclc.org/reports/pdfs/Percept_pt3.pdf"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6.wmf"/></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www.ithaka.org/ithaka-s-r/research/faculty-surveys-2000-2009/faculty-survey-200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libraryjournal.com/article/CA6566451.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5.xml"/><Relationship Id="rId7"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hyperlink" Target="http://www.flickr.com/photos/imagebuilders/2877401212/"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hyperlink" Target="http://lcweb.loc.gov/catdir/bibcontrol/" TargetMode="External"/><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hyperlink" Target="http://repositories.webometrics.info/about.html"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conservancy.umn.edu/handle/48258" TargetMode="External"/><Relationship Id="rId7" Type="http://schemas.openxmlformats.org/officeDocument/2006/relationships/diagramColors" Target="../diagrams/colors2.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hyperlink" Target="http://www.sciencedirect.com/science/journal/14649055" TargetMode="External"/><Relationship Id="rId4" Type="http://schemas.openxmlformats.org/officeDocument/2006/relationships/oleObject" Target="../embeddings/Microsoft_Office_Word_97_-_2003_Document1.doc"/></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hyperlink" Target="http://www.oclc.org/research/publications/library/2010/2010-14.pdf"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hyperlink" Target="http://flickr.com/photos/amcclen/281983490/"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mailto:calhounk@oclc.org" TargetMode="External"/><Relationship Id="rId2" Type="http://schemas.openxmlformats.org/officeDocument/2006/relationships/notesSlide" Target="../notesSlides/notesSlide40.xml"/><Relationship Id="rId1" Type="http://schemas.openxmlformats.org/officeDocument/2006/relationships/slideLayout" Target="../slideLayouts/slideLayout18.xml"/><Relationship Id="rId6" Type="http://schemas.openxmlformats.org/officeDocument/2006/relationships/hyperlink" Target="http://ecommons.library.cornell.edu/bitstream/1813/2231/1/Calhoun-20041217-final-preprint1.pdf" TargetMode="External"/><Relationship Id="rId5" Type="http://schemas.openxmlformats.org/officeDocument/2006/relationships/hyperlink" Target="http://www.ingentaconnect.com/content/mcb/238;jsessionid=i0rcfkojidsb.victoria" TargetMode="External"/><Relationship Id="rId4" Type="http://schemas.openxmlformats.org/officeDocument/2006/relationships/hyperlink" Target="http://community.oclc.org/metalogu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www.oclc.org/research/publications/archive/2004/dempsey-mslitaguide.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hyperlink" Target="http://ecommons.library.cornell.edu/bitstream/1813/2608/1/Atkinson_Talk.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ubTitle" idx="1"/>
          </p:nvPr>
        </p:nvSpPr>
        <p:spPr>
          <a:xfrm>
            <a:off x="4002088" y="3143250"/>
            <a:ext cx="4706937" cy="2425700"/>
          </a:xfrm>
        </p:spPr>
        <p:txBody>
          <a:bodyPr/>
          <a:lstStyle/>
          <a:p>
            <a:pPr eaLnBrk="1" hangingPunct="1">
              <a:lnSpc>
                <a:spcPct val="110000"/>
              </a:lnSpc>
            </a:pPr>
            <a:r>
              <a:rPr lang="en-US" sz="2500" dirty="0" smtClean="0"/>
              <a:t>Karen Calhoun</a:t>
            </a:r>
          </a:p>
          <a:p>
            <a:pPr eaLnBrk="1" hangingPunct="1">
              <a:lnSpc>
                <a:spcPct val="110000"/>
              </a:lnSpc>
            </a:pPr>
            <a:r>
              <a:rPr lang="en-US" sz="2500" dirty="0" smtClean="0"/>
              <a:t>Vice President, </a:t>
            </a:r>
            <a:r>
              <a:rPr lang="en-US" sz="2500" dirty="0" err="1" smtClean="0"/>
              <a:t>WorldCat</a:t>
            </a:r>
            <a:r>
              <a:rPr lang="en-US" sz="2500" smtClean="0"/>
              <a:t> and Metadata Services </a:t>
            </a:r>
          </a:p>
          <a:p>
            <a:pPr eaLnBrk="1" hangingPunct="1"/>
            <a:endParaRPr lang="en-US" sz="2800" smtClean="0">
              <a:solidFill>
                <a:schemeClr val="folHlink"/>
              </a:solidFill>
            </a:endParaRPr>
          </a:p>
        </p:txBody>
      </p:sp>
      <p:sp>
        <p:nvSpPr>
          <p:cNvPr id="2056" name="Rectangle 8"/>
          <p:cNvSpPr>
            <a:spLocks noGrp="1" noChangeArrowheads="1"/>
          </p:cNvSpPr>
          <p:nvPr>
            <p:ph type="ctrTitle"/>
          </p:nvPr>
        </p:nvSpPr>
        <p:spPr>
          <a:xfrm>
            <a:off x="3143250" y="2000250"/>
            <a:ext cx="5181600" cy="895350"/>
          </a:xfrm>
        </p:spPr>
        <p:txBody>
          <a:bodyPr/>
          <a:lstStyle/>
          <a:p>
            <a:pPr eaLnBrk="1" hangingPunct="1"/>
            <a:r>
              <a:rPr lang="en-US" sz="2800" dirty="0" smtClean="0"/>
              <a:t>The Future of Library Metadata</a:t>
            </a:r>
            <a:br>
              <a:rPr lang="en-US" sz="2800" dirty="0" smtClean="0"/>
            </a:br>
            <a:r>
              <a:rPr lang="en-US" sz="2800" dirty="0" smtClean="0"/>
              <a:t/>
            </a:r>
            <a:br>
              <a:rPr lang="en-US" sz="2800" dirty="0" smtClean="0"/>
            </a:br>
            <a:r>
              <a:rPr lang="en-US" sz="2000" dirty="0" smtClean="0"/>
              <a:t>Prepared for the Annual RLG Partnership Meeting, Chicago</a:t>
            </a:r>
            <a:r>
              <a:rPr lang="en-US" sz="2800" dirty="0" smtClean="0"/>
              <a:t/>
            </a:r>
            <a:br>
              <a:rPr lang="en-US" sz="2800" dirty="0" smtClean="0"/>
            </a:br>
            <a:endParaRPr lang="en-US" sz="2800" dirty="0" smtClean="0"/>
          </a:p>
        </p:txBody>
      </p:sp>
      <p:sp>
        <p:nvSpPr>
          <p:cNvPr id="7172" name="Text Box 10"/>
          <p:cNvSpPr txBox="1">
            <a:spLocks noChangeArrowheads="1"/>
          </p:cNvSpPr>
          <p:nvPr/>
        </p:nvSpPr>
        <p:spPr bwMode="auto">
          <a:xfrm>
            <a:off x="1006475" y="1289050"/>
            <a:ext cx="1854200" cy="854075"/>
          </a:xfrm>
          <a:prstGeom prst="rect">
            <a:avLst/>
          </a:prstGeom>
          <a:noFill/>
          <a:ln w="9525">
            <a:noFill/>
            <a:miter lim="800000"/>
            <a:headEnd/>
            <a:tailEnd/>
          </a:ln>
        </p:spPr>
        <p:txBody>
          <a:bodyPr anchor="b">
            <a:spAutoFit/>
          </a:bodyPr>
          <a:lstStyle/>
          <a:p>
            <a:pPr algn="ctr">
              <a:lnSpc>
                <a:spcPct val="100000"/>
              </a:lnSpc>
            </a:pPr>
            <a:r>
              <a:rPr lang="en-US" dirty="0" smtClean="0">
                <a:solidFill>
                  <a:srgbClr val="CCFFFF"/>
                </a:solidFill>
                <a:latin typeface="Trebuchet MS" pitchFamily="34" charset="0"/>
              </a:rPr>
              <a:t>June  </a:t>
            </a:r>
            <a:endParaRPr lang="en-US" dirty="0">
              <a:solidFill>
                <a:srgbClr val="CCFFFF"/>
              </a:solidFill>
              <a:latin typeface="Trebuchet MS" pitchFamily="34" charset="0"/>
            </a:endParaRPr>
          </a:p>
          <a:p>
            <a:pPr algn="ctr">
              <a:lnSpc>
                <a:spcPct val="100000"/>
              </a:lnSpc>
            </a:pPr>
            <a:r>
              <a:rPr lang="en-US" dirty="0" smtClean="0">
                <a:solidFill>
                  <a:srgbClr val="CCFFFF"/>
                </a:solidFill>
                <a:latin typeface="Trebuchet MS" pitchFamily="34" charset="0"/>
              </a:rPr>
              <a:t>2010</a:t>
            </a:r>
            <a:endParaRPr lang="en-US" dirty="0">
              <a:solidFill>
                <a:srgbClr val="CCFFFF"/>
              </a:solidFill>
              <a:latin typeface="Trebuchet MS" pitchFamily="34" charset="0"/>
            </a:endParaRPr>
          </a:p>
        </p:txBody>
      </p:sp>
      <p:sp>
        <p:nvSpPr>
          <p:cNvPr id="7175" name="Text Box 7"/>
          <p:cNvSpPr txBox="1">
            <a:spLocks noChangeArrowheads="1"/>
          </p:cNvSpPr>
          <p:nvPr/>
        </p:nvSpPr>
        <p:spPr bwMode="auto">
          <a:xfrm>
            <a:off x="3144838" y="1574800"/>
            <a:ext cx="184150" cy="457200"/>
          </a:xfrm>
          <a:prstGeom prst="rect">
            <a:avLst/>
          </a:prstGeom>
          <a:noFill/>
          <a:ln w="9525" algn="ctr">
            <a:noFill/>
            <a:miter lim="800000"/>
            <a:headEnd/>
            <a:tailEnd/>
          </a:ln>
          <a:effectLst/>
        </p:spPr>
        <p:txBody>
          <a:bodyPr wrap="none">
            <a:spAutoFit/>
          </a:bodyPr>
          <a:lstStyle/>
          <a:p>
            <a:endParaRPr lang="en-US"/>
          </a:p>
        </p:txBody>
      </p:sp>
      <p:pic>
        <p:nvPicPr>
          <p:cNvPr id="7177" name="01 - Calling All Angels (Radio Version).mp3">
            <a:hlinkClick r:id="" action="ppaction://media"/>
          </p:cNvPr>
          <p:cNvPicPr>
            <a:picLocks noRot="1" noChangeAspect="1" noChangeArrowheads="1"/>
          </p:cNvPicPr>
          <p:nvPr>
            <a:audioFile r:link="rId1"/>
          </p:nvPr>
        </p:nvPicPr>
        <p:blipFill>
          <a:blip r:embed="rId4" cstate="print"/>
          <a:srcRect/>
          <a:stretch>
            <a:fillRect/>
          </a:stretch>
        </p:blipFill>
        <p:spPr bwMode="auto">
          <a:xfrm>
            <a:off x="292100" y="6281738"/>
            <a:ext cx="304800" cy="304800"/>
          </a:xfrm>
          <a:prstGeom prst="rect">
            <a:avLst/>
          </a:prstGeom>
          <a:noFill/>
        </p:spPr>
      </p:pic>
      <p:pic>
        <p:nvPicPr>
          <p:cNvPr id="10" name="Picture 5" descr="metadata for food"/>
          <p:cNvPicPr>
            <a:picLocks noChangeAspect="1" noChangeArrowheads="1"/>
          </p:cNvPicPr>
          <p:nvPr/>
        </p:nvPicPr>
        <p:blipFill>
          <a:blip r:embed="rId5" cstate="print"/>
          <a:srcRect/>
          <a:stretch>
            <a:fillRect/>
          </a:stretch>
        </p:blipFill>
        <p:spPr bwMode="auto">
          <a:xfrm>
            <a:off x="571500" y="3000375"/>
            <a:ext cx="3175000" cy="2381250"/>
          </a:xfrm>
          <a:prstGeom prst="rect">
            <a:avLst/>
          </a:prstGeom>
          <a:noFill/>
        </p:spPr>
      </p:pic>
      <p:sp>
        <p:nvSpPr>
          <p:cNvPr id="11" name="Text Box 6"/>
          <p:cNvSpPr txBox="1">
            <a:spLocks noChangeArrowheads="1"/>
          </p:cNvSpPr>
          <p:nvPr/>
        </p:nvSpPr>
        <p:spPr bwMode="auto">
          <a:xfrm>
            <a:off x="285750" y="5429250"/>
            <a:ext cx="3675750" cy="738664"/>
          </a:xfrm>
          <a:prstGeom prst="rect">
            <a:avLst/>
          </a:prstGeom>
          <a:noFill/>
          <a:ln w="9525">
            <a:noFill/>
            <a:miter lim="800000"/>
            <a:headEnd/>
            <a:tailEnd/>
          </a:ln>
          <a:effectLst/>
        </p:spPr>
        <p:txBody>
          <a:bodyPr wrap="none">
            <a:spAutoFit/>
          </a:bodyPr>
          <a:lstStyle/>
          <a:p>
            <a:pPr>
              <a:lnSpc>
                <a:spcPct val="100000"/>
              </a:lnSpc>
              <a:spcBef>
                <a:spcPct val="0"/>
              </a:spcBef>
            </a:pPr>
            <a:r>
              <a:rPr lang="en-US" sz="1400" b="0" dirty="0">
                <a:solidFill>
                  <a:schemeClr val="tx1"/>
                </a:solidFill>
                <a:latin typeface="Arial" charset="0"/>
                <a:cs typeface="Arial" charset="0"/>
              </a:rPr>
              <a:t>By Angela Ben de </a:t>
            </a:r>
            <a:r>
              <a:rPr lang="en-US" sz="1400" b="0" dirty="0" err="1">
                <a:solidFill>
                  <a:schemeClr val="tx1"/>
                </a:solidFill>
                <a:latin typeface="Arial" charset="0"/>
                <a:cs typeface="Arial" charset="0"/>
              </a:rPr>
              <a:t>Cosanostra</a:t>
            </a:r>
            <a:endParaRPr lang="en-US" sz="1400" b="0" dirty="0">
              <a:solidFill>
                <a:schemeClr val="tx1"/>
              </a:solidFill>
              <a:latin typeface="Arial" charset="0"/>
              <a:cs typeface="Arial" charset="0"/>
            </a:endParaRPr>
          </a:p>
          <a:p>
            <a:pPr>
              <a:lnSpc>
                <a:spcPct val="100000"/>
              </a:lnSpc>
              <a:spcBef>
                <a:spcPct val="0"/>
              </a:spcBef>
            </a:pPr>
            <a:r>
              <a:rPr lang="en-US" sz="1400" b="0" dirty="0">
                <a:solidFill>
                  <a:schemeClr val="tx1"/>
                </a:solidFill>
                <a:latin typeface="Arial" charset="0"/>
                <a:cs typeface="Arial" charset="0"/>
                <a:hlinkClick r:id="rId6"/>
              </a:rPr>
              <a:t>http://flickr.com/photos/amcclen/281983490/</a:t>
            </a:r>
            <a:endParaRPr lang="en-US" sz="1400" b="0" dirty="0">
              <a:solidFill>
                <a:schemeClr val="tx1"/>
              </a:solidFill>
              <a:latin typeface="Arial" charset="0"/>
              <a:cs typeface="Arial" charset="0"/>
            </a:endParaRPr>
          </a:p>
          <a:p>
            <a:pPr>
              <a:lnSpc>
                <a:spcPct val="100000"/>
              </a:lnSpc>
              <a:spcBef>
                <a:spcPct val="0"/>
              </a:spcBef>
            </a:pPr>
            <a:endParaRPr lang="en-US" sz="1400" b="0" dirty="0">
              <a:solidFill>
                <a:schemeClr val="tx1"/>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xit" presetSubtype="0" fill="hold" grpId="0" nodeType="clickEffect">
                                  <p:stCondLst>
                                    <p:cond delay="0"/>
                                  </p:stCondLst>
                                  <p:iterate type="lt">
                                    <p:tmPct val="50000"/>
                                  </p:iterate>
                                  <p:childTnLst>
                                    <p:anim calcmode="discrete" valueType="clr">
                                      <p:cBhvr override="childStyle">
                                        <p:cTn id="6" dur="80"/>
                                        <p:tgtEl>
                                          <p:spTgt spid="2056"/>
                                        </p:tgtEl>
                                        <p:attrNameLst>
                                          <p:attrName>style.color</p:attrName>
                                        </p:attrNameLst>
                                      </p:cBhvr>
                                      <p:tavLst>
                                        <p:tav tm="0">
                                          <p:val>
                                            <p:clrVal>
                                              <a:schemeClr val="hlink"/>
                                            </p:clrVal>
                                          </p:val>
                                        </p:tav>
                                        <p:tav tm="50000">
                                          <p:val>
                                            <p:clrVal>
                                              <a:schemeClr val="accent2"/>
                                            </p:clrVal>
                                          </p:val>
                                        </p:tav>
                                      </p:tavLst>
                                    </p:anim>
                                    <p:anim calcmode="discrete" valueType="clr">
                                      <p:cBhvr>
                                        <p:cTn id="7" dur="80"/>
                                        <p:tgtEl>
                                          <p:spTgt spid="2056"/>
                                        </p:tgtEl>
                                        <p:attrNameLst>
                                          <p:attrName>fillcolor</p:attrName>
                                        </p:attrNameLst>
                                      </p:cBhvr>
                                      <p:tavLst>
                                        <p:tav tm="0">
                                          <p:val>
                                            <p:clrVal>
                                              <a:schemeClr val="hlink"/>
                                            </p:clrVal>
                                          </p:val>
                                        </p:tav>
                                        <p:tav tm="50000">
                                          <p:val>
                                            <p:clrVal>
                                              <a:schemeClr val="accent2"/>
                                            </p:clrVal>
                                          </p:val>
                                        </p:tav>
                                      </p:tavLst>
                                    </p:anim>
                                    <p:set>
                                      <p:cBhvr>
                                        <p:cTn id="8" dur="80"/>
                                        <p:tgtEl>
                                          <p:spTgt spid="2056"/>
                                        </p:tgtEl>
                                        <p:attrNameLst>
                                          <p:attrName>fill.type</p:attrName>
                                        </p:attrNameLst>
                                      </p:cBhvr>
                                      <p:to>
                                        <p:strVal val="solid"/>
                                      </p:to>
                                    </p:set>
                                    <p:set>
                                      <p:cBhvr>
                                        <p:cTn id="9" dur="1" fill="hold">
                                          <p:stCondLst>
                                            <p:cond delay="79"/>
                                          </p:stCondLst>
                                        </p:cTn>
                                        <p:tgtEl>
                                          <p:spTgt spid="20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177"/>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436771" fill="hold"/>
                                        <p:tgtEl>
                                          <p:spTgt spid="7177"/>
                                        </p:tgtEl>
                                      </p:cBhvr>
                                    </p:cmd>
                                  </p:childTnLst>
                                </p:cTn>
                              </p:par>
                            </p:childTnLst>
                          </p:cTn>
                        </p:par>
                      </p:childTnLst>
                    </p:cTn>
                  </p:par>
                </p:childTnLst>
              </p:cTn>
              <p:nextCondLst>
                <p:cond evt="onClick" delay="0">
                  <p:tgtEl>
                    <p:spTgt spid="7177"/>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7177"/>
                </p:tgtEl>
              </p:cMediaNode>
            </p:audio>
          </p:childTnLst>
        </p:cTn>
      </p:par>
    </p:tnLst>
    <p:bldLst>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Grp="1" noChangeArrowheads="1"/>
          </p:cNvSpPr>
          <p:nvPr>
            <p:ph type="title"/>
          </p:nvPr>
        </p:nvSpPr>
        <p:spPr>
          <a:noFill/>
          <a:ln/>
          <a:effectLst/>
        </p:spPr>
        <p:txBody>
          <a:bodyPr/>
          <a:lstStyle/>
          <a:p>
            <a:r>
              <a:rPr lang="en-US" sz="3200" smtClean="0"/>
              <a:t>The Library “Brand” Is Books</a:t>
            </a:r>
          </a:p>
        </p:txBody>
      </p:sp>
      <p:sp>
        <p:nvSpPr>
          <p:cNvPr id="135173" name="Rectangle 5"/>
          <p:cNvSpPr>
            <a:spLocks noChangeArrowheads="1"/>
          </p:cNvSpPr>
          <p:nvPr/>
        </p:nvSpPr>
        <p:spPr bwMode="auto">
          <a:xfrm>
            <a:off x="577850" y="5126038"/>
            <a:ext cx="8274050" cy="1403350"/>
          </a:xfrm>
          <a:prstGeom prst="rect">
            <a:avLst/>
          </a:prstGeom>
          <a:noFill/>
          <a:ln w="9525" algn="ctr">
            <a:noFill/>
            <a:miter lim="800000"/>
            <a:headEnd/>
            <a:tailEnd/>
          </a:ln>
          <a:effectLst/>
        </p:spPr>
        <p:txBody>
          <a:bodyPr>
            <a:spAutoFit/>
          </a:bodyPr>
          <a:lstStyle/>
          <a:p>
            <a:r>
              <a:rPr lang="en-US" sz="1400" b="0">
                <a:latin typeface="Trebuchet MS" pitchFamily="34" charset="0"/>
              </a:rPr>
              <a:t>Source: </a:t>
            </a:r>
            <a:r>
              <a:rPr lang="en-US" sz="1400" b="0" i="1">
                <a:latin typeface="Trebuchet MS" pitchFamily="34" charset="0"/>
              </a:rPr>
              <a:t>Perceptions of Libraries and Information Resources, </a:t>
            </a:r>
            <a:r>
              <a:rPr lang="en-US" sz="1400" b="0">
                <a:latin typeface="Trebuchet MS" pitchFamily="34" charset="0"/>
              </a:rPr>
              <a:t>OCLC, 2005, question 807.</a:t>
            </a:r>
            <a:br>
              <a:rPr lang="en-US" sz="1400" b="0">
                <a:latin typeface="Trebuchet MS" pitchFamily="34" charset="0"/>
              </a:rPr>
            </a:br>
            <a:r>
              <a:rPr lang="en-US" sz="1200" b="0">
                <a:latin typeface="Trebuchet MS" pitchFamily="34" charset="0"/>
              </a:rPr>
              <a:t>Note: The percentage is based on the number of comments received divided by the number of respondents. Some respondents chose to provide more than one response, and all responses were included.</a:t>
            </a:r>
            <a:r>
              <a:rPr lang="en-US" sz="1400" b="0">
                <a:latin typeface="Trebuchet MS" pitchFamily="34" charset="0"/>
              </a:rPr>
              <a:t/>
            </a:r>
            <a:br>
              <a:rPr lang="en-US" sz="1400" b="0">
                <a:latin typeface="Trebuchet MS" pitchFamily="34" charset="0"/>
              </a:rPr>
            </a:br>
            <a:r>
              <a:rPr lang="en-US" sz="1400" b="0">
                <a:latin typeface="Trebuchet MS" pitchFamily="34" charset="0"/>
                <a:hlinkClick r:id="rId3"/>
              </a:rPr>
              <a:t>http://www.oclc.org/reports/pdfs/Percept_pt3.pdf</a:t>
            </a:r>
            <a:endParaRPr lang="en-US" sz="1400" b="0">
              <a:latin typeface="Trebuchet MS" pitchFamily="34" charset="0"/>
            </a:endParaRPr>
          </a:p>
          <a:p>
            <a:endParaRPr lang="en-US" sz="1400" b="0">
              <a:latin typeface="Trebuchet MS" pitchFamily="34" charset="0"/>
            </a:endParaRPr>
          </a:p>
        </p:txBody>
      </p:sp>
      <p:pic>
        <p:nvPicPr>
          <p:cNvPr id="135176" name="Picture 8"/>
          <p:cNvPicPr preferRelativeResize="0">
            <a:picLocks noChangeAspect="1" noChangeArrowheads="1"/>
          </p:cNvPicPr>
          <p:nvPr/>
        </p:nvPicPr>
        <p:blipFill>
          <a:blip r:embed="rId4" cstate="print"/>
          <a:srcRect t="18086" b="6068"/>
          <a:stretch>
            <a:fillRect/>
          </a:stretch>
        </p:blipFill>
        <p:spPr bwMode="auto">
          <a:xfrm>
            <a:off x="1006475" y="1860550"/>
            <a:ext cx="7321550" cy="2995613"/>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 3"/>
          <p:cNvGraphicFramePr/>
          <p:nvPr/>
        </p:nvGraphicFramePr>
        <p:xfrm>
          <a:off x="285750" y="1428750"/>
          <a:ext cx="7893281" cy="424316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85750" y="5715000"/>
            <a:ext cx="8286750" cy="757130"/>
          </a:xfrm>
          <a:prstGeom prst="rect">
            <a:avLst/>
          </a:prstGeom>
          <a:noFill/>
        </p:spPr>
        <p:txBody>
          <a:bodyPr wrap="square" rtlCol="0">
            <a:spAutoFit/>
          </a:bodyPr>
          <a:lstStyle/>
          <a:p>
            <a:r>
              <a:rPr lang="en-US" sz="1800" dirty="0" err="1">
                <a:latin typeface="Arial" pitchFamily="34" charset="0"/>
                <a:cs typeface="Arial" pitchFamily="34" charset="0"/>
              </a:rPr>
              <a:t>WorldCat</a:t>
            </a:r>
            <a:r>
              <a:rPr lang="en-US" sz="1800" dirty="0">
                <a:latin typeface="Arial" pitchFamily="34" charset="0"/>
                <a:cs typeface="Arial" pitchFamily="34" charset="0"/>
              </a:rPr>
              <a:t> by Type of Material Described, 1999-2008</a:t>
            </a:r>
            <a:br>
              <a:rPr lang="en-US" sz="1800" dirty="0">
                <a:latin typeface="Arial" pitchFamily="34" charset="0"/>
                <a:cs typeface="Arial" pitchFamily="34" charset="0"/>
              </a:rPr>
            </a:br>
            <a:r>
              <a:rPr lang="en-US" sz="1400" dirty="0">
                <a:latin typeface="Arial" pitchFamily="34" charset="0"/>
                <a:cs typeface="Arial" pitchFamily="34" charset="0"/>
              </a:rPr>
              <a:t>Source: data from OCLC annual reports </a:t>
            </a:r>
            <a:r>
              <a:rPr lang="en-US" sz="1400" dirty="0" smtClean="0">
                <a:latin typeface="Arial" pitchFamily="34" charset="0"/>
                <a:cs typeface="Arial" pitchFamily="34" charset="0"/>
              </a:rPr>
              <a:t>describing </a:t>
            </a:r>
            <a:r>
              <a:rPr lang="en-US" sz="1400" dirty="0" err="1">
                <a:latin typeface="Arial" pitchFamily="34" charset="0"/>
                <a:cs typeface="Arial" pitchFamily="34" charset="0"/>
              </a:rPr>
              <a:t>WorldCat</a:t>
            </a:r>
            <a:r>
              <a:rPr lang="en-US" sz="1400" dirty="0">
                <a:latin typeface="Arial" pitchFamily="34" charset="0"/>
                <a:cs typeface="Arial" pitchFamily="34" charset="0"/>
              </a:rPr>
              <a:t> </a:t>
            </a:r>
            <a:r>
              <a:rPr lang="en-US" sz="1400" dirty="0" smtClean="0">
                <a:latin typeface="Arial" pitchFamily="34" charset="0"/>
                <a:cs typeface="Arial" pitchFamily="34" charset="0"/>
              </a:rPr>
              <a:t>bibliographic and holdings data</a:t>
            </a:r>
            <a:r>
              <a:rPr lang="en-US" sz="1800" dirty="0" smtClean="0">
                <a:latin typeface="Arial" pitchFamily="34" charset="0"/>
                <a:cs typeface="Arial" pitchFamily="34" charset="0"/>
              </a:rPr>
              <a:t> </a:t>
            </a:r>
            <a:endParaRPr lang="en-US"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89" name="Picture 1"/>
          <p:cNvPicPr>
            <a:picLocks noChangeAspect="1" noChangeArrowheads="1"/>
          </p:cNvPicPr>
          <p:nvPr/>
        </p:nvPicPr>
        <p:blipFill>
          <a:blip r:embed="rId3" cstate="print"/>
          <a:srcRect l="4894" r="27814"/>
          <a:stretch>
            <a:fillRect/>
          </a:stretch>
        </p:blipFill>
        <p:spPr bwMode="auto">
          <a:xfrm>
            <a:off x="428625" y="1285875"/>
            <a:ext cx="7071428" cy="4517143"/>
          </a:xfrm>
          <a:prstGeom prst="rect">
            <a:avLst/>
          </a:prstGeom>
          <a:noFill/>
          <a:ln w="9525">
            <a:noFill/>
            <a:miter lim="800000"/>
            <a:headEnd/>
            <a:tailEnd/>
          </a:ln>
        </p:spPr>
      </p:pic>
      <p:sp>
        <p:nvSpPr>
          <p:cNvPr id="7" name="Title 6"/>
          <p:cNvSpPr>
            <a:spLocks noGrp="1"/>
          </p:cNvSpPr>
          <p:nvPr>
            <p:ph type="title"/>
          </p:nvPr>
        </p:nvSpPr>
        <p:spPr/>
        <p:txBody>
          <a:bodyPr/>
          <a:lstStyle/>
          <a:p>
            <a:r>
              <a:rPr lang="en-US" sz="2800" dirty="0" smtClean="0"/>
              <a:t>An Eroding Role for Library-Created Metadata: 2003-2009</a:t>
            </a:r>
            <a:endParaRPr lang="en-US" dirty="0"/>
          </a:p>
        </p:txBody>
      </p:sp>
      <p:sp>
        <p:nvSpPr>
          <p:cNvPr id="8" name="TextBox 7"/>
          <p:cNvSpPr txBox="1"/>
          <p:nvPr/>
        </p:nvSpPr>
        <p:spPr>
          <a:xfrm>
            <a:off x="571500" y="5715000"/>
            <a:ext cx="8009565" cy="1397306"/>
          </a:xfrm>
          <a:prstGeom prst="rect">
            <a:avLst/>
          </a:prstGeom>
          <a:noFill/>
        </p:spPr>
        <p:txBody>
          <a:bodyPr wrap="none" rtlCol="0">
            <a:spAutoFit/>
          </a:bodyPr>
          <a:lstStyle/>
          <a:p>
            <a:r>
              <a:rPr lang="en-US" sz="1600" dirty="0" err="1" smtClean="0">
                <a:latin typeface="Arial Narrow" pitchFamily="34" charset="0"/>
              </a:rPr>
              <a:t>Schonfeld</a:t>
            </a:r>
            <a:r>
              <a:rPr lang="en-US" sz="1600" dirty="0" smtClean="0">
                <a:latin typeface="Arial Narrow" pitchFamily="34" charset="0"/>
              </a:rPr>
              <a:t>, Roger C., and Ross </a:t>
            </a:r>
            <a:r>
              <a:rPr lang="en-US" sz="1600" dirty="0" err="1" smtClean="0">
                <a:latin typeface="Arial Narrow" pitchFamily="34" charset="0"/>
              </a:rPr>
              <a:t>Housewright</a:t>
            </a:r>
            <a:r>
              <a:rPr lang="en-US" sz="1600" dirty="0" smtClean="0">
                <a:latin typeface="Arial Narrow" pitchFamily="34" charset="0"/>
              </a:rPr>
              <a:t>. 2010. </a:t>
            </a:r>
            <a:r>
              <a:rPr lang="en-US" sz="1600" i="1" dirty="0" smtClean="0">
                <a:latin typeface="Arial Narrow" pitchFamily="34" charset="0"/>
              </a:rPr>
              <a:t>Faculty survey 2009 :key strategic insights </a:t>
            </a:r>
            <a:br>
              <a:rPr lang="en-US" sz="1600" i="1" dirty="0" smtClean="0">
                <a:latin typeface="Arial Narrow" pitchFamily="34" charset="0"/>
              </a:rPr>
            </a:br>
            <a:r>
              <a:rPr lang="en-US" sz="1600" i="1" dirty="0" smtClean="0">
                <a:latin typeface="Arial Narrow" pitchFamily="34" charset="0"/>
              </a:rPr>
              <a:t>for libraries, publishers, and societies</a:t>
            </a:r>
            <a:r>
              <a:rPr lang="en-US" sz="1600" dirty="0" smtClean="0">
                <a:latin typeface="Arial Narrow" pitchFamily="34" charset="0"/>
              </a:rPr>
              <a:t>. [United States]: </a:t>
            </a:r>
            <a:r>
              <a:rPr lang="en-US" sz="1600" dirty="0" err="1" smtClean="0">
                <a:latin typeface="Arial Narrow" pitchFamily="34" charset="0"/>
              </a:rPr>
              <a:t>Ithaka</a:t>
            </a:r>
            <a:r>
              <a:rPr lang="en-US" sz="1600" dirty="0" smtClean="0">
                <a:latin typeface="Arial Narrow" pitchFamily="34" charset="0"/>
              </a:rPr>
              <a:t> S + R, p. 5</a:t>
            </a:r>
            <a:br>
              <a:rPr lang="en-US" sz="1600" dirty="0" smtClean="0">
                <a:latin typeface="Arial Narrow" pitchFamily="34" charset="0"/>
              </a:rPr>
            </a:br>
            <a:r>
              <a:rPr lang="en-US" sz="1600" dirty="0" smtClean="0">
                <a:latin typeface="Arial Narrow" pitchFamily="34" charset="0"/>
              </a:rPr>
              <a:t>Available: </a:t>
            </a:r>
            <a:r>
              <a:rPr lang="en-US" sz="1600" dirty="0" smtClean="0">
                <a:latin typeface="Arial Narrow" pitchFamily="34" charset="0"/>
                <a:hlinkClick r:id="rId4"/>
              </a:rPr>
              <a:t>http://www.ithaka.org/ithaka-s-r/research/faculty-surveys-2000-2009/faculty-survey-2009</a:t>
            </a:r>
            <a:endParaRPr lang="en-US" sz="1600" dirty="0" smtClean="0">
              <a:latin typeface="Arial Narrow" pitchFamily="34" charset="0"/>
            </a:endParaRPr>
          </a:p>
          <a:p>
            <a:endParaRPr lang="en-US" sz="1600" dirty="0">
              <a:latin typeface="Arial Narrow"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2" name="Rectangle 2"/>
          <p:cNvSpPr>
            <a:spLocks noGrp="1" noChangeArrowheads="1"/>
          </p:cNvSpPr>
          <p:nvPr>
            <p:ph type="title" idx="4294967295"/>
          </p:nvPr>
        </p:nvSpPr>
        <p:spPr/>
        <p:txBody>
          <a:bodyPr/>
          <a:lstStyle/>
          <a:p>
            <a:pPr eaLnBrk="1" hangingPunct="1"/>
            <a:r>
              <a:rPr lang="en-US" sz="3200" smtClean="0"/>
              <a:t>Will Google Books usurp </a:t>
            </a:r>
            <a:br>
              <a:rPr lang="en-US" sz="3200" smtClean="0"/>
            </a:br>
            <a:r>
              <a:rPr lang="en-US" sz="3200" smtClean="0"/>
              <a:t>the library catalog?</a:t>
            </a:r>
          </a:p>
        </p:txBody>
      </p:sp>
      <p:pic>
        <p:nvPicPr>
          <p:cNvPr id="116739" name="Picture 3" descr="bison vs google books"/>
          <p:cNvPicPr>
            <a:picLocks noChangeAspect="1" noChangeArrowheads="1"/>
          </p:cNvPicPr>
          <p:nvPr/>
        </p:nvPicPr>
        <p:blipFill>
          <a:blip r:embed="rId3" cstate="print"/>
          <a:srcRect/>
          <a:stretch>
            <a:fillRect/>
          </a:stretch>
        </p:blipFill>
        <p:spPr bwMode="auto">
          <a:xfrm>
            <a:off x="1433513" y="1431925"/>
            <a:ext cx="6097587" cy="4289425"/>
          </a:xfrm>
          <a:prstGeom prst="rect">
            <a:avLst/>
          </a:prstGeom>
          <a:noFill/>
          <a:ln w="9525">
            <a:noFill/>
            <a:miter lim="800000"/>
            <a:headEnd/>
            <a:tailEnd/>
          </a:ln>
        </p:spPr>
      </p:pic>
      <p:sp>
        <p:nvSpPr>
          <p:cNvPr id="116740" name="Text Box 4"/>
          <p:cNvSpPr txBox="1">
            <a:spLocks noChangeArrowheads="1"/>
          </p:cNvSpPr>
          <p:nvPr/>
        </p:nvSpPr>
        <p:spPr bwMode="auto">
          <a:xfrm>
            <a:off x="457200" y="5562600"/>
            <a:ext cx="7918450" cy="915988"/>
          </a:xfrm>
          <a:prstGeom prst="rect">
            <a:avLst/>
          </a:prstGeom>
          <a:noFill/>
          <a:ln w="9525">
            <a:noFill/>
            <a:miter lim="800000"/>
            <a:headEnd/>
            <a:tailEnd/>
          </a:ln>
        </p:spPr>
        <p:txBody>
          <a:bodyPr wrap="none">
            <a:spAutoFit/>
          </a:bodyPr>
          <a:lstStyle/>
          <a:p>
            <a:pPr>
              <a:lnSpc>
                <a:spcPct val="100000"/>
              </a:lnSpc>
              <a:spcBef>
                <a:spcPct val="0"/>
              </a:spcBef>
            </a:pPr>
            <a:r>
              <a:rPr lang="en-US" sz="1800" b="0">
                <a:solidFill>
                  <a:schemeClr val="tx1"/>
                </a:solidFill>
                <a:latin typeface="Arial" charset="0"/>
                <a:cs typeface="Arial" charset="0"/>
              </a:rPr>
              <a:t>Ludwig, Mark J. and Margaret R. Wells. “Google Books vs. BISON.” </a:t>
            </a:r>
            <a:r>
              <a:rPr lang="en-US" sz="1800" b="0" i="1">
                <a:solidFill>
                  <a:schemeClr val="tx1"/>
                </a:solidFill>
                <a:latin typeface="Arial" charset="0"/>
                <a:cs typeface="Arial" charset="0"/>
              </a:rPr>
              <a:t>Library</a:t>
            </a:r>
          </a:p>
          <a:p>
            <a:pPr>
              <a:lnSpc>
                <a:spcPct val="100000"/>
              </a:lnSpc>
              <a:spcBef>
                <a:spcPct val="0"/>
              </a:spcBef>
            </a:pPr>
            <a:r>
              <a:rPr lang="en-US" sz="1800" b="0" i="1">
                <a:solidFill>
                  <a:schemeClr val="tx1"/>
                </a:solidFill>
                <a:latin typeface="Arial" charset="0"/>
                <a:cs typeface="Arial" charset="0"/>
              </a:rPr>
              <a:t>Journal</a:t>
            </a:r>
            <a:r>
              <a:rPr lang="en-US" sz="1800" b="0">
                <a:solidFill>
                  <a:schemeClr val="tx1"/>
                </a:solidFill>
                <a:latin typeface="Arial" charset="0"/>
                <a:cs typeface="Arial" charset="0"/>
              </a:rPr>
              <a:t>, July 15, 2008. </a:t>
            </a:r>
            <a:r>
              <a:rPr lang="en-US" sz="1800" b="0">
                <a:solidFill>
                  <a:schemeClr val="tx1"/>
                </a:solidFill>
                <a:latin typeface="Arial" charset="0"/>
                <a:cs typeface="Arial" charset="0"/>
                <a:hlinkClick r:id="rId4"/>
              </a:rPr>
              <a:t>http://www.libraryjournal.com/article/CA6566451.html</a:t>
            </a:r>
            <a:endParaRPr lang="en-US" sz="1800" b="0">
              <a:solidFill>
                <a:schemeClr val="tx1"/>
              </a:solidFill>
              <a:latin typeface="Arial" charset="0"/>
              <a:cs typeface="Arial" charset="0"/>
            </a:endParaRPr>
          </a:p>
          <a:p>
            <a:pPr>
              <a:lnSpc>
                <a:spcPct val="100000"/>
              </a:lnSpc>
              <a:spcBef>
                <a:spcPct val="0"/>
              </a:spcBef>
            </a:pPr>
            <a:endParaRPr lang="en-US" sz="1800" b="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482" name="Rectangle 2"/>
          <p:cNvSpPr>
            <a:spLocks noGrp="1" noChangeArrowheads="1"/>
          </p:cNvSpPr>
          <p:nvPr>
            <p:ph type="title"/>
          </p:nvPr>
        </p:nvSpPr>
        <p:spPr>
          <a:xfrm>
            <a:off x="434975" y="147638"/>
            <a:ext cx="7561263" cy="1570037"/>
          </a:xfrm>
        </p:spPr>
        <p:txBody>
          <a:bodyPr/>
          <a:lstStyle/>
          <a:p>
            <a:pPr marL="476250" indent="-476250"/>
            <a:r>
              <a:rPr lang="en-US" sz="2800" dirty="0" smtClean="0"/>
              <a:t>Not </a:t>
            </a:r>
            <a:r>
              <a:rPr lang="en-US" sz="2800" dirty="0"/>
              <a:t>Your Mother’s Metadata</a:t>
            </a:r>
          </a:p>
        </p:txBody>
      </p:sp>
      <p:pic>
        <p:nvPicPr>
          <p:cNvPr id="1428483" name="Picture 3" descr="miscellaneousthebookcover_1186156649"/>
          <p:cNvPicPr>
            <a:picLocks noChangeAspect="1" noChangeArrowheads="1"/>
          </p:cNvPicPr>
          <p:nvPr/>
        </p:nvPicPr>
        <p:blipFill>
          <a:blip r:embed="rId3" cstate="print"/>
          <a:srcRect/>
          <a:stretch>
            <a:fillRect/>
          </a:stretch>
        </p:blipFill>
        <p:spPr bwMode="auto">
          <a:xfrm>
            <a:off x="2146300" y="1860550"/>
            <a:ext cx="4762500" cy="4762500"/>
          </a:xfrm>
          <a:prstGeom prst="rect">
            <a:avLst/>
          </a:prstGeom>
          <a:noFill/>
        </p:spPr>
      </p:pic>
      <p:sp>
        <p:nvSpPr>
          <p:cNvPr id="1428484" name="Text Box 4"/>
          <p:cNvSpPr txBox="1">
            <a:spLocks noChangeArrowheads="1"/>
          </p:cNvSpPr>
          <p:nvPr/>
        </p:nvSpPr>
        <p:spPr bwMode="auto">
          <a:xfrm>
            <a:off x="571500" y="1571625"/>
            <a:ext cx="1867819" cy="5844677"/>
          </a:xfrm>
          <a:prstGeom prst="rect">
            <a:avLst/>
          </a:prstGeom>
          <a:noFill/>
          <a:ln w="9525">
            <a:noFill/>
            <a:miter lim="800000"/>
            <a:headEnd/>
            <a:tailEnd/>
          </a:ln>
          <a:effectLst/>
        </p:spPr>
        <p:txBody>
          <a:bodyPr wrap="square">
            <a:spAutoFit/>
          </a:bodyPr>
          <a:lstStyle/>
          <a:p>
            <a:r>
              <a:rPr lang="en-US" sz="1400" u="sng" dirty="0">
                <a:latin typeface="Arial" pitchFamily="34" charset="0"/>
                <a:cs typeface="Arial" pitchFamily="34" charset="0"/>
              </a:rPr>
              <a:t>Library metadata</a:t>
            </a:r>
          </a:p>
          <a:p>
            <a:r>
              <a:rPr lang="en-US" sz="1400" u="sng" dirty="0">
                <a:latin typeface="Arial" pitchFamily="34" charset="0"/>
                <a:cs typeface="Arial" pitchFamily="34" charset="0"/>
              </a:rPr>
              <a:t>practices:</a:t>
            </a:r>
          </a:p>
          <a:p>
            <a:r>
              <a:rPr lang="en-US" sz="1400" dirty="0" smtClean="0">
                <a:latin typeface="Arial" pitchFamily="34" charset="0"/>
                <a:cs typeface="Arial" pitchFamily="34" charset="0"/>
              </a:rPr>
              <a:t>Title</a:t>
            </a:r>
            <a:endParaRPr lang="en-US" sz="1400" dirty="0">
              <a:latin typeface="Arial" pitchFamily="34" charset="0"/>
              <a:cs typeface="Arial" pitchFamily="34" charset="0"/>
            </a:endParaRPr>
          </a:p>
          <a:p>
            <a:r>
              <a:rPr lang="en-US" sz="1400" dirty="0">
                <a:latin typeface="Arial" pitchFamily="34" charset="0"/>
                <a:cs typeface="Arial" pitchFamily="34" charset="0"/>
              </a:rPr>
              <a:t>Author(s)</a:t>
            </a:r>
          </a:p>
          <a:p>
            <a:r>
              <a:rPr lang="en-US" sz="1400" dirty="0">
                <a:latin typeface="Arial" pitchFamily="34" charset="0"/>
                <a:cs typeface="Arial" pitchFamily="34" charset="0"/>
              </a:rPr>
              <a:t>Publication details</a:t>
            </a:r>
          </a:p>
          <a:p>
            <a:r>
              <a:rPr lang="en-US" sz="1400" dirty="0">
                <a:latin typeface="Arial" pitchFamily="34" charset="0"/>
                <a:cs typeface="Arial" pitchFamily="34" charset="0"/>
              </a:rPr>
              <a:t>Pagination, etc.</a:t>
            </a:r>
          </a:p>
          <a:p>
            <a:r>
              <a:rPr lang="en-US" sz="1400" dirty="0">
                <a:latin typeface="Arial" pitchFamily="34" charset="0"/>
                <a:cs typeface="Arial" pitchFamily="34" charset="0"/>
              </a:rPr>
              <a:t>Series</a:t>
            </a:r>
          </a:p>
          <a:p>
            <a:r>
              <a:rPr lang="en-US" sz="1400" dirty="0">
                <a:latin typeface="Arial" pitchFamily="34" charset="0"/>
                <a:cs typeface="Arial" pitchFamily="34" charset="0"/>
              </a:rPr>
              <a:t>Knowledge </a:t>
            </a:r>
          </a:p>
          <a:p>
            <a:r>
              <a:rPr lang="en-US" sz="1400" dirty="0">
                <a:latin typeface="Arial" pitchFamily="34" charset="0"/>
                <a:cs typeface="Arial" pitchFamily="34" charset="0"/>
              </a:rPr>
              <a:t>‘categories’:</a:t>
            </a:r>
          </a:p>
          <a:p>
            <a:pPr lvl="1"/>
            <a:r>
              <a:rPr lang="en-US" sz="1400" dirty="0">
                <a:latin typeface="Arial" pitchFamily="34" charset="0"/>
                <a:cs typeface="Arial" pitchFamily="34" charset="0"/>
              </a:rPr>
              <a:t>-Classification</a:t>
            </a:r>
          </a:p>
          <a:p>
            <a:pPr lvl="1"/>
            <a:r>
              <a:rPr lang="en-US" sz="1400" dirty="0">
                <a:latin typeface="Arial" pitchFamily="34" charset="0"/>
                <a:cs typeface="Arial" pitchFamily="34" charset="0"/>
              </a:rPr>
              <a:t>-Subject</a:t>
            </a:r>
          </a:p>
          <a:p>
            <a:r>
              <a:rPr lang="en-US" sz="1400" dirty="0">
                <a:latin typeface="Arial" pitchFamily="34" charset="0"/>
                <a:cs typeface="Arial" pitchFamily="34" charset="0"/>
              </a:rPr>
              <a:t>ISBN</a:t>
            </a:r>
          </a:p>
          <a:p>
            <a:r>
              <a:rPr lang="en-US" sz="1400" dirty="0">
                <a:latin typeface="Arial" pitchFamily="34" charset="0"/>
                <a:cs typeface="Arial" pitchFamily="34" charset="0"/>
              </a:rPr>
              <a:t>Etc.</a:t>
            </a:r>
          </a:p>
          <a:p>
            <a:endParaRPr lang="en-US" sz="1400" dirty="0">
              <a:latin typeface="Arial" pitchFamily="34" charset="0"/>
              <a:cs typeface="Arial" pitchFamily="34" charset="0"/>
            </a:endParaRPr>
          </a:p>
          <a:p>
            <a:endParaRPr lang="en-US" sz="1400" dirty="0">
              <a:latin typeface="Arial" pitchFamily="34" charset="0"/>
              <a:cs typeface="Arial" pitchFamily="34" charset="0"/>
            </a:endParaRPr>
          </a:p>
          <a:p>
            <a:endParaRPr lang="en-US" sz="1400" dirty="0">
              <a:latin typeface="Arial" pitchFamily="34" charset="0"/>
              <a:cs typeface="Arial" pitchFamily="34" charset="0"/>
            </a:endParaRPr>
          </a:p>
        </p:txBody>
      </p:sp>
      <p:sp>
        <p:nvSpPr>
          <p:cNvPr id="1428485" name="Text Box 5"/>
          <p:cNvSpPr txBox="1">
            <a:spLocks noChangeArrowheads="1"/>
          </p:cNvSpPr>
          <p:nvPr/>
        </p:nvSpPr>
        <p:spPr bwMode="auto">
          <a:xfrm>
            <a:off x="6283325" y="1574800"/>
            <a:ext cx="2398713" cy="5722785"/>
          </a:xfrm>
          <a:prstGeom prst="rect">
            <a:avLst/>
          </a:prstGeom>
          <a:noFill/>
          <a:ln w="9525">
            <a:noFill/>
            <a:miter lim="800000"/>
            <a:headEnd/>
            <a:tailEnd/>
          </a:ln>
          <a:effectLst/>
        </p:spPr>
        <p:txBody>
          <a:bodyPr>
            <a:spAutoFit/>
          </a:bodyPr>
          <a:lstStyle/>
          <a:p>
            <a:r>
              <a:rPr lang="en-US" sz="1200" u="sng" dirty="0">
                <a:latin typeface="Arial" pitchFamily="34" charset="0"/>
                <a:cs typeface="Arial" pitchFamily="34" charset="0"/>
              </a:rPr>
              <a:t>Other attributes:</a:t>
            </a:r>
          </a:p>
          <a:p>
            <a:r>
              <a:rPr lang="en-US" sz="1200" dirty="0">
                <a:latin typeface="Arial" pitchFamily="34" charset="0"/>
                <a:cs typeface="Arial" pitchFamily="34" charset="0"/>
              </a:rPr>
              <a:t>How/where to get </a:t>
            </a:r>
            <a:r>
              <a:rPr lang="en-US" sz="1200" dirty="0" smtClean="0">
                <a:latin typeface="Arial" pitchFamily="34" charset="0"/>
                <a:cs typeface="Arial" pitchFamily="34" charset="0"/>
              </a:rPr>
              <a:t>it</a:t>
            </a:r>
            <a:br>
              <a:rPr lang="en-US" sz="1200" dirty="0" smtClean="0">
                <a:latin typeface="Arial" pitchFamily="34" charset="0"/>
                <a:cs typeface="Arial" pitchFamily="34" charset="0"/>
              </a:rPr>
            </a:br>
            <a:r>
              <a:rPr lang="en-US" sz="1200" dirty="0" smtClean="0">
                <a:latin typeface="Arial" pitchFamily="34" charset="0"/>
                <a:cs typeface="Arial" pitchFamily="34" charset="0"/>
              </a:rPr>
              <a:t>Rights</a:t>
            </a:r>
            <a:br>
              <a:rPr lang="en-US" sz="1200" dirty="0" smtClean="0">
                <a:latin typeface="Arial" pitchFamily="34" charset="0"/>
                <a:cs typeface="Arial" pitchFamily="34" charset="0"/>
              </a:rPr>
            </a:br>
            <a:r>
              <a:rPr lang="en-US" sz="1200" dirty="0" smtClean="0">
                <a:latin typeface="Arial" pitchFamily="34" charset="0"/>
                <a:cs typeface="Arial" pitchFamily="34" charset="0"/>
              </a:rPr>
              <a:t>How </a:t>
            </a:r>
            <a:r>
              <a:rPr lang="en-US" sz="1200" dirty="0">
                <a:latin typeface="Arial" pitchFamily="34" charset="0"/>
                <a:cs typeface="Arial" pitchFamily="34" charset="0"/>
              </a:rPr>
              <a:t>many </a:t>
            </a:r>
            <a:r>
              <a:rPr lang="en-US" sz="1200" dirty="0" smtClean="0">
                <a:latin typeface="Arial" pitchFamily="34" charset="0"/>
                <a:cs typeface="Arial" pitchFamily="34" charset="0"/>
              </a:rPr>
              <a:t>sold</a:t>
            </a:r>
            <a:br>
              <a:rPr lang="en-US" sz="1200" dirty="0" smtClean="0">
                <a:latin typeface="Arial" pitchFamily="34" charset="0"/>
                <a:cs typeface="Arial" pitchFamily="34" charset="0"/>
              </a:rPr>
            </a:br>
            <a:r>
              <a:rPr lang="en-US" sz="1200" dirty="0" smtClean="0">
                <a:latin typeface="Arial" pitchFamily="34" charset="0"/>
                <a:cs typeface="Arial" pitchFamily="34" charset="0"/>
              </a:rPr>
              <a:t>How </a:t>
            </a:r>
            <a:r>
              <a:rPr lang="en-US" sz="1200" dirty="0">
                <a:latin typeface="Arial" pitchFamily="34" charset="0"/>
                <a:cs typeface="Arial" pitchFamily="34" charset="0"/>
              </a:rPr>
              <a:t>many </a:t>
            </a:r>
            <a:r>
              <a:rPr lang="en-US" sz="1200" dirty="0" smtClean="0">
                <a:latin typeface="Arial" pitchFamily="34" charset="0"/>
                <a:cs typeface="Arial" pitchFamily="34" charset="0"/>
              </a:rPr>
              <a:t>circulations</a:t>
            </a:r>
            <a:br>
              <a:rPr lang="en-US" sz="1200" dirty="0" smtClean="0">
                <a:latin typeface="Arial" pitchFamily="34" charset="0"/>
                <a:cs typeface="Arial" pitchFamily="34" charset="0"/>
              </a:rPr>
            </a:br>
            <a:r>
              <a:rPr lang="en-US" sz="1200" dirty="0" smtClean="0">
                <a:latin typeface="Arial" pitchFamily="34" charset="0"/>
                <a:cs typeface="Arial" pitchFamily="34" charset="0"/>
              </a:rPr>
              <a:t>Banned </a:t>
            </a:r>
            <a:r>
              <a:rPr lang="en-US" sz="1200" dirty="0">
                <a:latin typeface="Arial" pitchFamily="34" charset="0"/>
                <a:cs typeface="Arial" pitchFamily="34" charset="0"/>
              </a:rPr>
              <a:t>anywhere</a:t>
            </a:r>
            <a:r>
              <a:rPr lang="en-US" sz="1200" dirty="0" smtClean="0">
                <a:latin typeface="Arial" pitchFamily="34" charset="0"/>
                <a:cs typeface="Arial" pitchFamily="34" charset="0"/>
              </a:rPr>
              <a:t>?</a:t>
            </a:r>
            <a:br>
              <a:rPr lang="en-US" sz="1200" dirty="0" smtClean="0">
                <a:latin typeface="Arial" pitchFamily="34" charset="0"/>
                <a:cs typeface="Arial" pitchFamily="34" charset="0"/>
              </a:rPr>
            </a:br>
            <a:r>
              <a:rPr lang="en-US" sz="1200" dirty="0" smtClean="0">
                <a:latin typeface="Arial" pitchFamily="34" charset="0"/>
                <a:cs typeface="Arial" pitchFamily="34" charset="0"/>
              </a:rPr>
              <a:t>Awards </a:t>
            </a:r>
            <a:r>
              <a:rPr lang="en-US" sz="1200" dirty="0">
                <a:latin typeface="Arial" pitchFamily="34" charset="0"/>
                <a:cs typeface="Arial" pitchFamily="34" charset="0"/>
              </a:rPr>
              <a:t>won</a:t>
            </a:r>
            <a:r>
              <a:rPr lang="en-US" sz="1200" dirty="0" smtClean="0">
                <a:latin typeface="Arial" pitchFamily="34" charset="0"/>
                <a:cs typeface="Arial" pitchFamily="34" charset="0"/>
              </a:rPr>
              <a:t>?</a:t>
            </a:r>
            <a:br>
              <a:rPr lang="en-US" sz="1200" dirty="0" smtClean="0">
                <a:latin typeface="Arial" pitchFamily="34" charset="0"/>
                <a:cs typeface="Arial" pitchFamily="34" charset="0"/>
              </a:rPr>
            </a:br>
            <a:r>
              <a:rPr lang="en-US" sz="1200" dirty="0" smtClean="0">
                <a:latin typeface="Arial" pitchFamily="34" charset="0"/>
                <a:cs typeface="Arial" pitchFamily="34" charset="0"/>
              </a:rPr>
              <a:t>Works </a:t>
            </a:r>
            <a:r>
              <a:rPr lang="en-US" sz="1200" dirty="0">
                <a:latin typeface="Arial" pitchFamily="34" charset="0"/>
                <a:cs typeface="Arial" pitchFamily="34" charset="0"/>
              </a:rPr>
              <a:t>cited by this one</a:t>
            </a:r>
            <a:r>
              <a:rPr lang="en-US" sz="1200" dirty="0" smtClean="0">
                <a:latin typeface="Arial" pitchFamily="34" charset="0"/>
                <a:cs typeface="Arial" pitchFamily="34" charset="0"/>
              </a:rPr>
              <a:t>?</a:t>
            </a:r>
            <a:br>
              <a:rPr lang="en-US" sz="1200" dirty="0" smtClean="0">
                <a:latin typeface="Arial" pitchFamily="34" charset="0"/>
                <a:cs typeface="Arial" pitchFamily="34" charset="0"/>
              </a:rPr>
            </a:br>
            <a:r>
              <a:rPr lang="en-US" sz="1200" dirty="0" smtClean="0">
                <a:latin typeface="Arial" pitchFamily="34" charset="0"/>
                <a:cs typeface="Arial" pitchFamily="34" charset="0"/>
              </a:rPr>
              <a:t>Reviews</a:t>
            </a:r>
            <a:br>
              <a:rPr lang="en-US" sz="1200" dirty="0" smtClean="0">
                <a:latin typeface="Arial" pitchFamily="34" charset="0"/>
                <a:cs typeface="Arial" pitchFamily="34" charset="0"/>
              </a:rPr>
            </a:br>
            <a:r>
              <a:rPr lang="en-US" sz="1200" dirty="0" smtClean="0">
                <a:latin typeface="Arial" pitchFamily="34" charset="0"/>
                <a:cs typeface="Arial" pitchFamily="34" charset="0"/>
              </a:rPr>
              <a:t>     -Publisher    </a:t>
            </a:r>
            <a:br>
              <a:rPr lang="en-US" sz="1200" dirty="0" smtClean="0">
                <a:latin typeface="Arial" pitchFamily="34" charset="0"/>
                <a:cs typeface="Arial" pitchFamily="34" charset="0"/>
              </a:rPr>
            </a:br>
            <a:r>
              <a:rPr lang="en-US" sz="1200" dirty="0" smtClean="0">
                <a:latin typeface="Arial" pitchFamily="34" charset="0"/>
                <a:cs typeface="Arial" pitchFamily="34" charset="0"/>
              </a:rPr>
              <a:t>     -</a:t>
            </a:r>
            <a:r>
              <a:rPr lang="en-US" sz="1200" dirty="0">
                <a:latin typeface="Arial" pitchFamily="34" charset="0"/>
                <a:cs typeface="Arial" pitchFamily="34" charset="0"/>
              </a:rPr>
              <a:t>Reader</a:t>
            </a:r>
          </a:p>
          <a:p>
            <a:r>
              <a:rPr lang="en-US" sz="1200" dirty="0">
                <a:latin typeface="Arial" pitchFamily="34" charset="0"/>
                <a:cs typeface="Arial" pitchFamily="34" charset="0"/>
              </a:rPr>
              <a:t>Author </a:t>
            </a:r>
            <a:r>
              <a:rPr lang="en-US" sz="1200" dirty="0" smtClean="0">
                <a:latin typeface="Arial" pitchFamily="34" charset="0"/>
                <a:cs typeface="Arial" pitchFamily="34" charset="0"/>
              </a:rPr>
              <a:t>information</a:t>
            </a:r>
            <a:br>
              <a:rPr lang="en-US" sz="1200" dirty="0" smtClean="0">
                <a:latin typeface="Arial" pitchFamily="34" charset="0"/>
                <a:cs typeface="Arial" pitchFamily="34" charset="0"/>
              </a:rPr>
            </a:br>
            <a:r>
              <a:rPr lang="en-US" sz="1200" dirty="0" smtClean="0">
                <a:latin typeface="Arial" pitchFamily="34" charset="0"/>
                <a:cs typeface="Arial" pitchFamily="34" charset="0"/>
              </a:rPr>
              <a:t>Other editions</a:t>
            </a:r>
            <a:br>
              <a:rPr lang="en-US" sz="1200" dirty="0" smtClean="0">
                <a:latin typeface="Arial" pitchFamily="34" charset="0"/>
                <a:cs typeface="Arial" pitchFamily="34" charset="0"/>
              </a:rPr>
            </a:br>
            <a:r>
              <a:rPr lang="en-US" sz="1200" dirty="0" smtClean="0">
                <a:latin typeface="Arial" pitchFamily="34" charset="0"/>
                <a:cs typeface="Arial" pitchFamily="34" charset="0"/>
              </a:rPr>
              <a:t>Technical metadata</a:t>
            </a:r>
            <a:br>
              <a:rPr lang="en-US" sz="1200" dirty="0" smtClean="0">
                <a:latin typeface="Arial" pitchFamily="34" charset="0"/>
                <a:cs typeface="Arial" pitchFamily="34" charset="0"/>
              </a:rPr>
            </a:br>
            <a:r>
              <a:rPr lang="en-US" sz="1200" dirty="0" smtClean="0">
                <a:latin typeface="Arial" pitchFamily="34" charset="0"/>
                <a:cs typeface="Arial" pitchFamily="34" charset="0"/>
              </a:rPr>
              <a:t>Identifiers</a:t>
            </a:r>
            <a:br>
              <a:rPr lang="en-US" sz="1200" dirty="0" smtClean="0">
                <a:latin typeface="Arial" pitchFamily="34" charset="0"/>
                <a:cs typeface="Arial" pitchFamily="34" charset="0"/>
              </a:rPr>
            </a:br>
            <a:r>
              <a:rPr lang="en-US" sz="1200" dirty="0" smtClean="0">
                <a:latin typeface="Arial" pitchFamily="34" charset="0"/>
                <a:cs typeface="Arial" pitchFamily="34" charset="0"/>
              </a:rPr>
              <a:t>Related works</a:t>
            </a:r>
            <a:br>
              <a:rPr lang="en-US" sz="1200" dirty="0" smtClean="0">
                <a:latin typeface="Arial" pitchFamily="34" charset="0"/>
                <a:cs typeface="Arial" pitchFamily="34" charset="0"/>
              </a:rPr>
            </a:br>
            <a:r>
              <a:rPr lang="en-US" sz="1200" dirty="0" smtClean="0">
                <a:latin typeface="Arial" pitchFamily="34" charset="0"/>
                <a:cs typeface="Arial" pitchFamily="34" charset="0"/>
              </a:rPr>
              <a:t>Blog conversations</a:t>
            </a:r>
            <a:br>
              <a:rPr lang="en-US" sz="1200" dirty="0" smtClean="0">
                <a:latin typeface="Arial" pitchFamily="34" charset="0"/>
                <a:cs typeface="Arial" pitchFamily="34" charset="0"/>
              </a:rPr>
            </a:br>
            <a:r>
              <a:rPr lang="en-US" sz="1200" dirty="0" smtClean="0">
                <a:latin typeface="Arial" pitchFamily="34" charset="0"/>
                <a:cs typeface="Arial" pitchFamily="34" charset="0"/>
              </a:rPr>
              <a:t>User tags</a:t>
            </a:r>
            <a:br>
              <a:rPr lang="en-US" sz="1200" dirty="0" smtClean="0">
                <a:latin typeface="Arial" pitchFamily="34" charset="0"/>
                <a:cs typeface="Arial" pitchFamily="34" charset="0"/>
              </a:rPr>
            </a:br>
            <a:r>
              <a:rPr lang="en-US" sz="1200" dirty="0" smtClean="0">
                <a:latin typeface="Arial" pitchFamily="34" charset="0"/>
                <a:cs typeface="Arial" pitchFamily="34" charset="0"/>
              </a:rPr>
              <a:t>Derivative </a:t>
            </a:r>
            <a:r>
              <a:rPr lang="en-US" sz="1200" dirty="0">
                <a:latin typeface="Arial" pitchFamily="34" charset="0"/>
                <a:cs typeface="Arial" pitchFamily="34" charset="0"/>
              </a:rPr>
              <a:t>works</a:t>
            </a:r>
          </a:p>
          <a:p>
            <a:r>
              <a:rPr lang="en-US" sz="1200" dirty="0">
                <a:latin typeface="Arial" pitchFamily="34" charset="0"/>
                <a:cs typeface="Arial" pitchFamily="34" charset="0"/>
              </a:rPr>
              <a:t>And on and on …</a:t>
            </a:r>
          </a:p>
          <a:p>
            <a:endParaRPr lang="en-US" sz="1200" dirty="0">
              <a:latin typeface="Arial" pitchFamily="34" charset="0"/>
              <a:cs typeface="Arial" pitchFamily="34" charset="0"/>
            </a:endParaRPr>
          </a:p>
          <a:p>
            <a:endParaRPr lang="en-US" sz="1200" dirty="0">
              <a:latin typeface="Arial" pitchFamily="34" charset="0"/>
              <a:cs typeface="Arial" pitchFamily="34" charset="0"/>
            </a:endParaRPr>
          </a:p>
          <a:p>
            <a:endParaRPr lang="en-US" sz="1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28484"/>
                                        </p:tgtEl>
                                        <p:attrNameLst>
                                          <p:attrName>style.visibility</p:attrName>
                                        </p:attrNameLst>
                                      </p:cBhvr>
                                      <p:to>
                                        <p:strVal val="visible"/>
                                      </p:to>
                                    </p:set>
                                    <p:animEffect transition="in" filter="dissolve">
                                      <p:cBhvr>
                                        <p:cTn id="7" dur="500"/>
                                        <p:tgtEl>
                                          <p:spTgt spid="142848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28485"/>
                                        </p:tgtEl>
                                        <p:attrNameLst>
                                          <p:attrName>style.visibility</p:attrName>
                                        </p:attrNameLst>
                                      </p:cBhvr>
                                      <p:to>
                                        <p:strVal val="visible"/>
                                      </p:to>
                                    </p:set>
                                    <p:animEffect transition="in" filter="dissolve">
                                      <p:cBhvr>
                                        <p:cTn id="12" dur="500"/>
                                        <p:tgtEl>
                                          <p:spTgt spid="1428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8484" grpId="0"/>
      <p:bldP spid="14284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0530" name="Rectangle 2"/>
          <p:cNvSpPr>
            <a:spLocks noGrp="1" noChangeArrowheads="1"/>
          </p:cNvSpPr>
          <p:nvPr>
            <p:ph type="title"/>
          </p:nvPr>
        </p:nvSpPr>
        <p:spPr>
          <a:xfrm>
            <a:off x="577850" y="433388"/>
            <a:ext cx="7715250" cy="682625"/>
          </a:xfrm>
        </p:spPr>
        <p:txBody>
          <a:bodyPr/>
          <a:lstStyle/>
          <a:p>
            <a:r>
              <a:rPr lang="en-US" sz="2800" dirty="0" smtClean="0"/>
              <a:t>What </a:t>
            </a:r>
            <a:r>
              <a:rPr lang="en-US" sz="2800" dirty="0"/>
              <a:t>is a “Full” Record</a:t>
            </a:r>
            <a:r>
              <a:rPr lang="en-US" sz="2800" dirty="0" smtClean="0"/>
              <a:t>?</a:t>
            </a:r>
            <a:br>
              <a:rPr lang="en-US" sz="2800" dirty="0" smtClean="0"/>
            </a:br>
            <a:r>
              <a:rPr lang="en-US" sz="2800" dirty="0" smtClean="0"/>
              <a:t>What is Metadata “Quality’?</a:t>
            </a:r>
            <a:endParaRPr lang="en-US" sz="2800" dirty="0"/>
          </a:p>
        </p:txBody>
      </p:sp>
      <p:pic>
        <p:nvPicPr>
          <p:cNvPr id="1430531" name="Picture 3"/>
          <p:cNvPicPr>
            <a:picLocks noChangeAspect="1" noChangeArrowheads="1"/>
          </p:cNvPicPr>
          <p:nvPr/>
        </p:nvPicPr>
        <p:blipFill>
          <a:blip r:embed="rId4" cstate="print"/>
          <a:srcRect t="20877" r="3094" b="11502"/>
          <a:stretch>
            <a:fillRect/>
          </a:stretch>
        </p:blipFill>
        <p:spPr bwMode="auto">
          <a:xfrm>
            <a:off x="6296025" y="1104900"/>
            <a:ext cx="1981200" cy="984250"/>
          </a:xfrm>
          <a:prstGeom prst="rect">
            <a:avLst/>
          </a:prstGeom>
          <a:noFill/>
          <a:ln w="9525">
            <a:noFill/>
            <a:miter lim="800000"/>
            <a:headEnd/>
            <a:tailEnd/>
          </a:ln>
          <a:effectLst/>
        </p:spPr>
      </p:pic>
      <p:pic>
        <p:nvPicPr>
          <p:cNvPr id="1430532" name="Picture 4"/>
          <p:cNvPicPr>
            <a:picLocks noChangeAspect="1" noChangeArrowheads="1"/>
          </p:cNvPicPr>
          <p:nvPr/>
        </p:nvPicPr>
        <p:blipFill>
          <a:blip r:embed="rId5" cstate="print"/>
          <a:srcRect t="22878" r="5438" b="9377"/>
          <a:stretch>
            <a:fillRect/>
          </a:stretch>
        </p:blipFill>
        <p:spPr bwMode="auto">
          <a:xfrm>
            <a:off x="6296025" y="2019300"/>
            <a:ext cx="1981200" cy="985838"/>
          </a:xfrm>
          <a:prstGeom prst="rect">
            <a:avLst/>
          </a:prstGeom>
          <a:noFill/>
          <a:ln w="9525">
            <a:noFill/>
            <a:miter lim="800000"/>
            <a:headEnd/>
            <a:tailEnd/>
          </a:ln>
          <a:effectLst/>
        </p:spPr>
      </p:pic>
      <p:pic>
        <p:nvPicPr>
          <p:cNvPr id="1430533" name="Picture 5"/>
          <p:cNvPicPr>
            <a:picLocks noChangeAspect="1" noChangeArrowheads="1"/>
          </p:cNvPicPr>
          <p:nvPr/>
        </p:nvPicPr>
        <p:blipFill>
          <a:blip r:embed="rId6" cstate="print"/>
          <a:srcRect t="19753" r="3094" b="7251"/>
          <a:stretch>
            <a:fillRect/>
          </a:stretch>
        </p:blipFill>
        <p:spPr bwMode="auto">
          <a:xfrm>
            <a:off x="6296025" y="3009900"/>
            <a:ext cx="1981200" cy="1068388"/>
          </a:xfrm>
          <a:prstGeom prst="rect">
            <a:avLst/>
          </a:prstGeom>
          <a:noFill/>
          <a:ln w="9525">
            <a:noFill/>
            <a:miter lim="800000"/>
            <a:headEnd/>
            <a:tailEnd/>
          </a:ln>
          <a:effectLst/>
        </p:spPr>
      </p:pic>
      <p:pic>
        <p:nvPicPr>
          <p:cNvPr id="1430534" name="Picture 6"/>
          <p:cNvPicPr>
            <a:picLocks noChangeAspect="1" noChangeArrowheads="1"/>
          </p:cNvPicPr>
          <p:nvPr/>
        </p:nvPicPr>
        <p:blipFill>
          <a:blip r:embed="rId7" cstate="print"/>
          <a:srcRect t="19753" b="14627"/>
          <a:stretch>
            <a:fillRect/>
          </a:stretch>
        </p:blipFill>
        <p:spPr bwMode="auto">
          <a:xfrm>
            <a:off x="6286500" y="3429000"/>
            <a:ext cx="1981200" cy="958850"/>
          </a:xfrm>
          <a:prstGeom prst="rect">
            <a:avLst/>
          </a:prstGeom>
          <a:noFill/>
          <a:ln w="9525">
            <a:noFill/>
            <a:miter lim="800000"/>
            <a:headEnd/>
            <a:tailEnd/>
          </a:ln>
          <a:effectLst/>
        </p:spPr>
      </p:pic>
      <p:pic>
        <p:nvPicPr>
          <p:cNvPr id="1430535" name="Picture 7"/>
          <p:cNvPicPr>
            <a:picLocks noChangeAspect="1" noChangeArrowheads="1"/>
          </p:cNvPicPr>
          <p:nvPr/>
        </p:nvPicPr>
        <p:blipFill>
          <a:blip r:embed="rId8" cstate="print"/>
          <a:srcRect t="18753" b="10376"/>
          <a:stretch>
            <a:fillRect/>
          </a:stretch>
        </p:blipFill>
        <p:spPr bwMode="auto">
          <a:xfrm>
            <a:off x="6286500" y="4429125"/>
            <a:ext cx="1981200" cy="1035050"/>
          </a:xfrm>
          <a:prstGeom prst="rect">
            <a:avLst/>
          </a:prstGeom>
          <a:noFill/>
          <a:ln w="9525">
            <a:noFill/>
            <a:miter lim="800000"/>
            <a:headEnd/>
            <a:tailEnd/>
          </a:ln>
          <a:effectLst/>
        </p:spPr>
      </p:pic>
      <p:sp>
        <p:nvSpPr>
          <p:cNvPr id="1430536" name="Text Box 8"/>
          <p:cNvSpPr txBox="1">
            <a:spLocks noChangeArrowheads="1"/>
          </p:cNvSpPr>
          <p:nvPr/>
        </p:nvSpPr>
        <p:spPr bwMode="auto">
          <a:xfrm>
            <a:off x="6143625" y="5715000"/>
            <a:ext cx="2439988" cy="376238"/>
          </a:xfrm>
          <a:prstGeom prst="rect">
            <a:avLst/>
          </a:prstGeom>
          <a:noFill/>
          <a:ln w="9525">
            <a:solidFill>
              <a:schemeClr val="bg1"/>
            </a:solidFill>
            <a:miter lim="800000"/>
            <a:headEnd/>
            <a:tailEnd/>
          </a:ln>
          <a:effectLst/>
        </p:spPr>
        <p:txBody>
          <a:bodyPr wrap="none">
            <a:spAutoFit/>
          </a:bodyPr>
          <a:lstStyle/>
          <a:p>
            <a:pPr eaLnBrk="0" hangingPunct="0"/>
            <a:r>
              <a:rPr lang="en-US" b="1" dirty="0">
                <a:latin typeface="Verdana" pitchFamily="34" charset="0"/>
              </a:rPr>
              <a:t>+ 3 more screens</a:t>
            </a:r>
          </a:p>
        </p:txBody>
      </p:sp>
      <p:sp>
        <p:nvSpPr>
          <p:cNvPr id="1430537" name="Text Box 9"/>
          <p:cNvSpPr txBox="1">
            <a:spLocks noChangeArrowheads="1"/>
          </p:cNvSpPr>
          <p:nvPr/>
        </p:nvSpPr>
        <p:spPr bwMode="auto">
          <a:xfrm>
            <a:off x="4429125" y="1471910"/>
            <a:ext cx="1752600" cy="5386090"/>
          </a:xfrm>
          <a:prstGeom prst="rect">
            <a:avLst/>
          </a:prstGeom>
          <a:noFill/>
          <a:ln w="9525">
            <a:solidFill>
              <a:schemeClr val="bg1"/>
            </a:solidFill>
            <a:miter lim="800000"/>
            <a:headEnd/>
            <a:tailEnd/>
          </a:ln>
          <a:effectLst/>
        </p:spPr>
        <p:txBody>
          <a:bodyPr>
            <a:spAutoFit/>
          </a:bodyPr>
          <a:lstStyle/>
          <a:p>
            <a:pPr eaLnBrk="0" hangingPunct="0"/>
            <a:r>
              <a:rPr lang="en-US" sz="1600" dirty="0" smtClean="0">
                <a:latin typeface="Verdana" pitchFamily="34" charset="0"/>
              </a:rPr>
              <a:t>Product</a:t>
            </a:r>
            <a:br>
              <a:rPr lang="en-US" sz="1600" dirty="0" smtClean="0">
                <a:latin typeface="Verdana" pitchFamily="34" charset="0"/>
              </a:rPr>
            </a:br>
            <a:r>
              <a:rPr lang="en-US" sz="1600" dirty="0" smtClean="0">
                <a:latin typeface="Verdana" pitchFamily="34" charset="0"/>
              </a:rPr>
              <a:t>Description</a:t>
            </a:r>
            <a:br>
              <a:rPr lang="en-US" sz="1600" dirty="0" smtClean="0">
                <a:latin typeface="Verdana" pitchFamily="34" charset="0"/>
              </a:rPr>
            </a:br>
            <a:r>
              <a:rPr lang="en-US" sz="1600" dirty="0" smtClean="0">
                <a:latin typeface="Verdana" pitchFamily="34" charset="0"/>
              </a:rPr>
              <a:t>&amp; Purchase</a:t>
            </a:r>
            <a:br>
              <a:rPr lang="en-US" sz="1600" dirty="0" smtClean="0">
                <a:latin typeface="Verdana" pitchFamily="34" charset="0"/>
              </a:rPr>
            </a:br>
            <a:r>
              <a:rPr lang="en-US" sz="1600" dirty="0" smtClean="0">
                <a:latin typeface="Verdana" pitchFamily="34" charset="0"/>
              </a:rPr>
              <a:t>Information</a:t>
            </a:r>
            <a:endParaRPr lang="en-US" sz="1600" dirty="0">
              <a:latin typeface="Verdana" pitchFamily="34" charset="0"/>
            </a:endParaRPr>
          </a:p>
          <a:p>
            <a:pPr eaLnBrk="0" hangingPunct="0"/>
            <a:r>
              <a:rPr lang="en-US" sz="1600" dirty="0">
                <a:latin typeface="Verdana" pitchFamily="34" charset="0"/>
              </a:rPr>
              <a:t>More like this</a:t>
            </a:r>
          </a:p>
          <a:p>
            <a:pPr eaLnBrk="0" hangingPunct="0"/>
            <a:r>
              <a:rPr lang="en-US" sz="1600" dirty="0" smtClean="0">
                <a:latin typeface="Verdana" pitchFamily="34" charset="0"/>
              </a:rPr>
              <a:t>Editorial</a:t>
            </a:r>
            <a:br>
              <a:rPr lang="en-US" sz="1600" dirty="0" smtClean="0">
                <a:latin typeface="Verdana" pitchFamily="34" charset="0"/>
              </a:rPr>
            </a:br>
            <a:r>
              <a:rPr lang="en-US" sz="1600" dirty="0" smtClean="0">
                <a:latin typeface="Verdana" pitchFamily="34" charset="0"/>
              </a:rPr>
              <a:t>Reviews &amp;</a:t>
            </a:r>
            <a:br>
              <a:rPr lang="en-US" sz="1600" dirty="0" smtClean="0">
                <a:latin typeface="Verdana" pitchFamily="34" charset="0"/>
              </a:rPr>
            </a:br>
            <a:r>
              <a:rPr lang="en-US" sz="1600" dirty="0" smtClean="0">
                <a:latin typeface="Verdana" pitchFamily="34" charset="0"/>
              </a:rPr>
              <a:t>Author </a:t>
            </a:r>
            <a:r>
              <a:rPr lang="en-US" sz="1600" dirty="0">
                <a:latin typeface="Verdana" pitchFamily="34" charset="0"/>
              </a:rPr>
              <a:t>Info</a:t>
            </a:r>
          </a:p>
          <a:p>
            <a:pPr eaLnBrk="0" hangingPunct="0"/>
            <a:r>
              <a:rPr lang="en-US" sz="1600" dirty="0" smtClean="0">
                <a:latin typeface="Verdana" pitchFamily="34" charset="0"/>
              </a:rPr>
              <a:t>Inside the Book</a:t>
            </a:r>
            <a:endParaRPr lang="en-US" sz="1600" dirty="0">
              <a:latin typeface="Verdana" pitchFamily="34" charset="0"/>
            </a:endParaRPr>
          </a:p>
          <a:p>
            <a:pPr eaLnBrk="0" hangingPunct="0"/>
            <a:r>
              <a:rPr lang="en-US" sz="1600" dirty="0">
                <a:latin typeface="Verdana" pitchFamily="34" charset="0"/>
              </a:rPr>
              <a:t>Tags, Ratings</a:t>
            </a:r>
          </a:p>
          <a:p>
            <a:pPr eaLnBrk="0" hangingPunct="0"/>
            <a:r>
              <a:rPr lang="en-US" sz="1600" dirty="0" smtClean="0">
                <a:latin typeface="Verdana" pitchFamily="34" charset="0"/>
              </a:rPr>
              <a:t>Customer</a:t>
            </a:r>
            <a:br>
              <a:rPr lang="en-US" sz="1600" dirty="0" smtClean="0">
                <a:latin typeface="Verdana" pitchFamily="34" charset="0"/>
              </a:rPr>
            </a:br>
            <a:r>
              <a:rPr lang="en-US" sz="1600" dirty="0" smtClean="0">
                <a:latin typeface="Verdana" pitchFamily="34" charset="0"/>
              </a:rPr>
              <a:t>Reviews</a:t>
            </a:r>
            <a:endParaRPr lang="en-US" sz="1600" dirty="0">
              <a:latin typeface="Verdana" pitchFamily="34" charset="0"/>
            </a:endParaRPr>
          </a:p>
          <a:p>
            <a:pPr eaLnBrk="0" hangingPunct="0"/>
            <a:r>
              <a:rPr lang="en-US" sz="1600" dirty="0">
                <a:latin typeface="Verdana" pitchFamily="34" charset="0"/>
              </a:rPr>
              <a:t>Lists</a:t>
            </a:r>
          </a:p>
          <a:p>
            <a:pPr eaLnBrk="0" hangingPunct="0"/>
            <a:r>
              <a:rPr lang="en-US" sz="1600" dirty="0">
                <a:latin typeface="Verdana" pitchFamily="34" charset="0"/>
              </a:rPr>
              <a:t>More</a:t>
            </a:r>
          </a:p>
        </p:txBody>
      </p:sp>
      <p:pic>
        <p:nvPicPr>
          <p:cNvPr id="1430539" name="Picture 11"/>
          <p:cNvPicPr>
            <a:picLocks noChangeAspect="1" noChangeArrowheads="1"/>
          </p:cNvPicPr>
          <p:nvPr/>
        </p:nvPicPr>
        <p:blipFill>
          <a:blip r:embed="rId9" cstate="print"/>
          <a:srcRect t="15627" b="8376"/>
          <a:stretch>
            <a:fillRect/>
          </a:stretch>
        </p:blipFill>
        <p:spPr bwMode="auto">
          <a:xfrm>
            <a:off x="1000125" y="1647825"/>
            <a:ext cx="1981200" cy="1114425"/>
          </a:xfrm>
          <a:prstGeom prst="rect">
            <a:avLst/>
          </a:prstGeom>
          <a:noFill/>
          <a:ln w="9525">
            <a:noFill/>
            <a:miter lim="800000"/>
            <a:headEnd/>
            <a:tailEnd/>
          </a:ln>
          <a:effectLst/>
        </p:spPr>
      </p:pic>
      <p:pic>
        <p:nvPicPr>
          <p:cNvPr id="1430540" name="Picture 12"/>
          <p:cNvPicPr>
            <a:picLocks noChangeAspect="1" noChangeArrowheads="1"/>
          </p:cNvPicPr>
          <p:nvPr/>
        </p:nvPicPr>
        <p:blipFill>
          <a:blip r:embed="rId10" cstate="print"/>
          <a:srcRect t="17752" b="10376"/>
          <a:stretch>
            <a:fillRect/>
          </a:stretch>
        </p:blipFill>
        <p:spPr bwMode="auto">
          <a:xfrm>
            <a:off x="1000125" y="2714625"/>
            <a:ext cx="1981200" cy="1049338"/>
          </a:xfrm>
          <a:prstGeom prst="rect">
            <a:avLst/>
          </a:prstGeom>
          <a:noFill/>
          <a:ln w="9525">
            <a:noFill/>
            <a:miter lim="800000"/>
            <a:headEnd/>
            <a:tailEnd/>
          </a:ln>
          <a:effectLst/>
        </p:spPr>
      </p:pic>
      <p:sp>
        <p:nvSpPr>
          <p:cNvPr id="1430541" name="Text Box 13"/>
          <p:cNvSpPr txBox="1">
            <a:spLocks noChangeArrowheads="1"/>
          </p:cNvSpPr>
          <p:nvPr/>
        </p:nvSpPr>
        <p:spPr bwMode="auto">
          <a:xfrm>
            <a:off x="1076325" y="3857625"/>
            <a:ext cx="2087431" cy="2776145"/>
          </a:xfrm>
          <a:prstGeom prst="rect">
            <a:avLst/>
          </a:prstGeom>
          <a:noFill/>
          <a:ln w="9525">
            <a:solidFill>
              <a:schemeClr val="bg1"/>
            </a:solidFill>
            <a:miter lim="800000"/>
            <a:headEnd/>
            <a:tailEnd/>
          </a:ln>
          <a:effectLst/>
        </p:spPr>
        <p:txBody>
          <a:bodyPr wrap="none">
            <a:spAutoFit/>
          </a:bodyPr>
          <a:lstStyle/>
          <a:p>
            <a:pPr eaLnBrk="0" hangingPunct="0"/>
            <a:r>
              <a:rPr lang="en-US" sz="1600" dirty="0" smtClean="0">
                <a:latin typeface="Verdana" pitchFamily="34" charset="0"/>
              </a:rPr>
              <a:t>Bibliographic</a:t>
            </a:r>
            <a:br>
              <a:rPr lang="en-US" sz="1600" dirty="0" smtClean="0">
                <a:latin typeface="Verdana" pitchFamily="34" charset="0"/>
              </a:rPr>
            </a:br>
            <a:r>
              <a:rPr lang="en-US" sz="1600" dirty="0" smtClean="0">
                <a:latin typeface="Verdana" pitchFamily="34" charset="0"/>
              </a:rPr>
              <a:t>Information</a:t>
            </a:r>
            <a:endParaRPr lang="en-US" sz="1600" dirty="0">
              <a:latin typeface="Verdana" pitchFamily="34" charset="0"/>
            </a:endParaRPr>
          </a:p>
          <a:p>
            <a:pPr eaLnBrk="0" hangingPunct="0"/>
            <a:r>
              <a:rPr lang="en-US" sz="1600" dirty="0" smtClean="0">
                <a:latin typeface="Verdana" pitchFamily="34" charset="0"/>
              </a:rPr>
              <a:t>Library </a:t>
            </a:r>
            <a:r>
              <a:rPr lang="en-US" sz="1600" dirty="0">
                <a:latin typeface="Verdana" pitchFamily="34" charset="0"/>
              </a:rPr>
              <a:t>Holdings</a:t>
            </a:r>
          </a:p>
          <a:p>
            <a:pPr eaLnBrk="0" hangingPunct="0"/>
            <a:r>
              <a:rPr lang="en-US" sz="1600" dirty="0">
                <a:latin typeface="Verdana" pitchFamily="34" charset="0"/>
              </a:rPr>
              <a:t>Details</a:t>
            </a:r>
          </a:p>
          <a:p>
            <a:pPr eaLnBrk="0" hangingPunct="0"/>
            <a:r>
              <a:rPr lang="en-US" sz="1600" dirty="0">
                <a:latin typeface="Verdana" pitchFamily="34" charset="0"/>
              </a:rPr>
              <a:t>Subjects</a:t>
            </a:r>
          </a:p>
          <a:p>
            <a:pPr eaLnBrk="0" hangingPunct="0"/>
            <a:r>
              <a:rPr lang="en-US" sz="1600" dirty="0">
                <a:latin typeface="Verdana" pitchFamily="34" charset="0"/>
              </a:rPr>
              <a:t>Editions</a:t>
            </a:r>
          </a:p>
          <a:p>
            <a:pPr eaLnBrk="0" hangingPunct="0"/>
            <a:r>
              <a:rPr lang="en-US" sz="1600" dirty="0" smtClean="0">
                <a:latin typeface="Verdana" pitchFamily="34" charset="0"/>
              </a:rPr>
              <a:t>Reviews (a few)</a:t>
            </a:r>
            <a:endParaRPr lang="en-US" sz="1600" dirty="0">
              <a:latin typeface="Verdana"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noFill/>
          <a:ln/>
          <a:effectLst/>
        </p:spPr>
        <p:txBody>
          <a:bodyPr/>
          <a:lstStyle/>
          <a:p>
            <a:r>
              <a:rPr lang="en-US" sz="3200" smtClean="0"/>
              <a:t>Why Change Is Critical</a:t>
            </a:r>
          </a:p>
        </p:txBody>
      </p:sp>
      <p:sp>
        <p:nvSpPr>
          <p:cNvPr id="126979" name="Rectangle 3"/>
          <p:cNvSpPr>
            <a:spLocks noGrp="1" noChangeArrowheads="1"/>
          </p:cNvSpPr>
          <p:nvPr>
            <p:ph type="body" idx="1"/>
          </p:nvPr>
        </p:nvSpPr>
        <p:spPr>
          <a:xfrm>
            <a:off x="571500" y="2428875"/>
            <a:ext cx="7772400" cy="1500187"/>
          </a:xfrm>
        </p:spPr>
        <p:txBody>
          <a:bodyPr/>
          <a:lstStyle/>
          <a:p>
            <a:r>
              <a:rPr lang="en-US" sz="3200" dirty="0" smtClean="0"/>
              <a:t>Library metadata has reached a point of discontinuous change</a:t>
            </a:r>
          </a:p>
          <a:p>
            <a:r>
              <a:rPr lang="en-US" sz="3200" dirty="0" smtClean="0"/>
              <a:t>We must change how we think about it and what we do</a:t>
            </a:r>
          </a:p>
        </p:txBody>
      </p:sp>
      <p:sp>
        <p:nvSpPr>
          <p:cNvPr id="126980" name="Rectangle 4"/>
          <p:cNvSpPr>
            <a:spLocks noChangeArrowheads="1"/>
          </p:cNvSpPr>
          <p:nvPr/>
        </p:nvSpPr>
        <p:spPr bwMode="auto">
          <a:xfrm>
            <a:off x="3859213" y="5892800"/>
            <a:ext cx="5113708" cy="975652"/>
          </a:xfrm>
          <a:prstGeom prst="rect">
            <a:avLst/>
          </a:prstGeom>
          <a:noFill/>
          <a:ln w="9525" algn="ctr">
            <a:noFill/>
            <a:miter lim="800000"/>
            <a:headEnd/>
            <a:tailEnd/>
          </a:ln>
          <a:effectLst/>
        </p:spPr>
        <p:txBody>
          <a:bodyPr wrap="none">
            <a:spAutoFit/>
          </a:bodyPr>
          <a:lstStyle/>
          <a:p>
            <a:r>
              <a:rPr lang="en-US" sz="1400" dirty="0" smtClean="0">
                <a:latin typeface="Trebuchet MS" pitchFamily="34" charset="0"/>
              </a:rPr>
              <a:t>Photo by</a:t>
            </a:r>
            <a:r>
              <a:rPr lang="en-US" sz="1400" dirty="0">
                <a:latin typeface="Trebuchet MS" pitchFamily="34" charset="0"/>
              </a:rPr>
              <a:t>: OMG Ventures</a:t>
            </a:r>
            <a:br>
              <a:rPr lang="en-US" sz="1400" dirty="0">
                <a:latin typeface="Trebuchet MS" pitchFamily="34" charset="0"/>
              </a:rPr>
            </a:br>
            <a:r>
              <a:rPr lang="en-US" sz="1400" dirty="0">
                <a:latin typeface="Trebuchet MS" pitchFamily="34" charset="0"/>
                <a:hlinkClick r:id="rId3"/>
              </a:rPr>
              <a:t>http://www.flickr.com/photos/imagebuilders/2877401212/</a:t>
            </a:r>
            <a:endParaRPr lang="en-US" sz="1400" dirty="0">
              <a:latin typeface="Trebuchet MS" pitchFamily="34" charset="0"/>
            </a:endParaRPr>
          </a:p>
          <a:p>
            <a:endParaRPr lang="en-US" sz="1400" dirty="0">
              <a:latin typeface="Trebuchet MS" pitchFamily="34" charset="0"/>
            </a:endParaRPr>
          </a:p>
        </p:txBody>
      </p:sp>
      <p:pic>
        <p:nvPicPr>
          <p:cNvPr id="126981" name="Picture 5" descr="game changes"/>
          <p:cNvPicPr>
            <a:picLocks noChangeAspect="1" noChangeArrowheads="1"/>
          </p:cNvPicPr>
          <p:nvPr/>
        </p:nvPicPr>
        <p:blipFill>
          <a:blip r:embed="rId4" cstate="print"/>
          <a:srcRect/>
          <a:stretch>
            <a:fillRect/>
          </a:stretch>
        </p:blipFill>
        <p:spPr bwMode="auto">
          <a:xfrm>
            <a:off x="1571625" y="4000500"/>
            <a:ext cx="1909762" cy="25463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2818" name="Object 2"/>
          <p:cNvGraphicFramePr>
            <a:graphicFrameLocks noChangeAspect="1"/>
          </p:cNvGraphicFramePr>
          <p:nvPr/>
        </p:nvGraphicFramePr>
        <p:xfrm>
          <a:off x="1147763" y="1289050"/>
          <a:ext cx="6667500" cy="4708525"/>
        </p:xfrm>
        <a:graphic>
          <a:graphicData uri="http://schemas.openxmlformats.org/presentationml/2006/ole">
            <p:oleObj spid="_x0000_s208898" name="Slide" r:id="rId4" imgW="4174349" imgH="3130437" progId="PowerPoint.Slide.8">
              <p:embed/>
            </p:oleObj>
          </a:graphicData>
        </a:graphic>
      </p:graphicFrame>
      <p:sp>
        <p:nvSpPr>
          <p:cNvPr id="162819" name="Text Box 3"/>
          <p:cNvSpPr txBox="1">
            <a:spLocks noChangeArrowheads="1"/>
          </p:cNvSpPr>
          <p:nvPr/>
        </p:nvSpPr>
        <p:spPr bwMode="auto">
          <a:xfrm>
            <a:off x="434975" y="239713"/>
            <a:ext cx="7132638" cy="1373187"/>
          </a:xfrm>
          <a:prstGeom prst="rect">
            <a:avLst/>
          </a:prstGeom>
          <a:noFill/>
          <a:ln w="9525">
            <a:noFill/>
            <a:miter lim="800000"/>
            <a:headEnd/>
            <a:tailEnd/>
          </a:ln>
          <a:effectLst/>
        </p:spPr>
        <p:txBody>
          <a:bodyPr>
            <a:spAutoFit/>
          </a:bodyPr>
          <a:lstStyle/>
          <a:p>
            <a:pPr eaLnBrk="0" hangingPunct="0">
              <a:lnSpc>
                <a:spcPct val="100000"/>
              </a:lnSpc>
              <a:spcBef>
                <a:spcPct val="0"/>
              </a:spcBef>
            </a:pPr>
            <a:r>
              <a:rPr lang="en-US" sz="2800">
                <a:solidFill>
                  <a:schemeClr val="bg1"/>
                </a:solidFill>
                <a:latin typeface="Trebuchet MS" pitchFamily="34" charset="0"/>
              </a:rPr>
              <a:t>A Widely Distributed E-Resource </a:t>
            </a:r>
          </a:p>
          <a:p>
            <a:pPr eaLnBrk="0" hangingPunct="0">
              <a:lnSpc>
                <a:spcPct val="100000"/>
              </a:lnSpc>
              <a:spcBef>
                <a:spcPct val="0"/>
              </a:spcBef>
            </a:pPr>
            <a:r>
              <a:rPr lang="en-US" sz="2800">
                <a:solidFill>
                  <a:schemeClr val="bg1"/>
                </a:solidFill>
                <a:latin typeface="Trebuchet MS" pitchFamily="34" charset="0"/>
              </a:rPr>
              <a:t>Metadata Management Process </a:t>
            </a:r>
          </a:p>
          <a:p>
            <a:pPr eaLnBrk="0" hangingPunct="0">
              <a:lnSpc>
                <a:spcPct val="100000"/>
              </a:lnSpc>
              <a:spcBef>
                <a:spcPct val="0"/>
              </a:spcBef>
            </a:pPr>
            <a:endParaRPr lang="en-US" sz="2800">
              <a:solidFill>
                <a:schemeClr val="bg1"/>
              </a:solidFill>
              <a:latin typeface="Trebuchet MS" pitchFamily="34" charset="0"/>
            </a:endParaRPr>
          </a:p>
        </p:txBody>
      </p:sp>
      <p:sp>
        <p:nvSpPr>
          <p:cNvPr id="162820" name="Text Box 4"/>
          <p:cNvSpPr txBox="1">
            <a:spLocks noChangeArrowheads="1"/>
          </p:cNvSpPr>
          <p:nvPr/>
        </p:nvSpPr>
        <p:spPr bwMode="auto">
          <a:xfrm>
            <a:off x="577850" y="5995988"/>
            <a:ext cx="7702550" cy="822325"/>
          </a:xfrm>
          <a:prstGeom prst="rect">
            <a:avLst/>
          </a:prstGeom>
          <a:noFill/>
          <a:ln w="9525">
            <a:noFill/>
            <a:miter lim="800000"/>
            <a:headEnd/>
            <a:tailEnd/>
          </a:ln>
          <a:effectLst/>
        </p:spPr>
        <p:txBody>
          <a:bodyPr>
            <a:spAutoFit/>
          </a:bodyPr>
          <a:lstStyle/>
          <a:p>
            <a:pPr>
              <a:lnSpc>
                <a:spcPct val="100000"/>
              </a:lnSpc>
              <a:spcBef>
                <a:spcPct val="0"/>
              </a:spcBef>
            </a:pPr>
            <a:r>
              <a:rPr lang="en-US" sz="1200" b="0">
                <a:solidFill>
                  <a:schemeClr val="tx1"/>
                </a:solidFill>
                <a:latin typeface="Arial" charset="0"/>
              </a:rPr>
              <a:t>Adapted from Calhoun, Karen. 2000. “Redesign of Library Workflows: Experimental Models for Electronic Resource Description.” In:</a:t>
            </a:r>
            <a:r>
              <a:rPr lang="en-US" sz="1200">
                <a:solidFill>
                  <a:schemeClr val="tx1"/>
                </a:solidFill>
                <a:latin typeface="Arial" charset="0"/>
              </a:rPr>
              <a:t> </a:t>
            </a:r>
            <a:r>
              <a:rPr lang="en-US" sz="1200" b="0">
                <a:solidFill>
                  <a:schemeClr val="tx1"/>
                </a:solidFill>
                <a:latin typeface="Arial" charset="0"/>
              </a:rPr>
              <a:t> </a:t>
            </a:r>
            <a:r>
              <a:rPr lang="en-US" sz="1200" b="0" i="1">
                <a:solidFill>
                  <a:schemeClr val="tx1"/>
                </a:solidFill>
                <a:latin typeface="Arial" charset="0"/>
              </a:rPr>
              <a:t>Bicentennial Conference on Bibliographic Control for the New Millennium: </a:t>
            </a:r>
            <a:r>
              <a:rPr lang="en-US" sz="1200" b="0">
                <a:solidFill>
                  <a:schemeClr val="tx1"/>
                </a:solidFill>
                <a:latin typeface="Arial" charset="0"/>
              </a:rPr>
              <a:t>[Washington, D.C.]: Library of Congress. </a:t>
            </a:r>
            <a:r>
              <a:rPr lang="en-US" sz="1200" b="0">
                <a:solidFill>
                  <a:schemeClr val="tx1"/>
                </a:solidFill>
                <a:latin typeface="Arial" charset="0"/>
                <a:hlinkClick r:id="rId5"/>
              </a:rPr>
              <a:t>http://lcweb.loc.gov/catdir/bibcontrol/</a:t>
            </a:r>
            <a:endParaRPr lang="en-US" sz="1200" b="0">
              <a:solidFill>
                <a:schemeClr val="tx1"/>
              </a:solidFill>
              <a:latin typeface="Arial" charset="0"/>
            </a:endParaRPr>
          </a:p>
          <a:p>
            <a:pPr>
              <a:lnSpc>
                <a:spcPct val="100000"/>
              </a:lnSpc>
              <a:spcBef>
                <a:spcPct val="0"/>
              </a:spcBef>
            </a:pPr>
            <a:endParaRPr lang="en-US" sz="1200" b="0">
              <a:solidFill>
                <a:schemeClr val="tx1"/>
              </a:solidFill>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Expenditure on E-Resources: 2008 ARL Average</a:t>
            </a:r>
            <a:endParaRPr lang="en-US" dirty="0"/>
          </a:p>
        </p:txBody>
      </p:sp>
      <p:graphicFrame>
        <p:nvGraphicFramePr>
          <p:cNvPr id="8" name="Content Placeholder 7"/>
          <p:cNvGraphicFramePr>
            <a:graphicFrameLocks noGrp="1"/>
          </p:cNvGraphicFramePr>
          <p:nvPr>
            <p:ph idx="1"/>
          </p:nvPr>
        </p:nvGraphicFramePr>
        <p:xfrm>
          <a:off x="720725" y="1936750"/>
          <a:ext cx="7702550" cy="42021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noFill/>
          <a:ln/>
          <a:effectLst/>
        </p:spPr>
        <p:txBody>
          <a:bodyPr/>
          <a:lstStyle/>
          <a:p>
            <a:r>
              <a:rPr lang="en-US" sz="2800" smtClean="0"/>
              <a:t>The Impact of Article Level Metadata and Linking to Full Text</a:t>
            </a:r>
          </a:p>
        </p:txBody>
      </p:sp>
      <p:sp>
        <p:nvSpPr>
          <p:cNvPr id="115715" name="Rectangle 3"/>
          <p:cNvSpPr>
            <a:spLocks noGrp="1" noChangeArrowheads="1"/>
          </p:cNvSpPr>
          <p:nvPr>
            <p:ph type="body" sz="half" idx="1"/>
          </p:nvPr>
        </p:nvSpPr>
        <p:spPr>
          <a:xfrm>
            <a:off x="577850" y="2144713"/>
            <a:ext cx="3505200" cy="3138487"/>
          </a:xfrm>
          <a:ln w="28575">
            <a:solidFill>
              <a:schemeClr val="hlink"/>
            </a:solidFill>
          </a:ln>
        </p:spPr>
        <p:txBody>
          <a:bodyPr/>
          <a:lstStyle/>
          <a:p>
            <a:pPr marL="12700" indent="0">
              <a:lnSpc>
                <a:spcPct val="90000"/>
              </a:lnSpc>
            </a:pPr>
            <a:r>
              <a:rPr lang="en-US" sz="2400" smtClean="0"/>
              <a:t>Access is increasingly at the journal article level, not the journal title level</a:t>
            </a:r>
          </a:p>
          <a:p>
            <a:pPr lvl="1">
              <a:lnSpc>
                <a:spcPct val="90000"/>
              </a:lnSpc>
            </a:pPr>
            <a:r>
              <a:rPr lang="en-US" sz="2400" smtClean="0"/>
              <a:t>… Causing searches to often bypass the catalog</a:t>
            </a:r>
          </a:p>
          <a:p>
            <a:pPr lvl="1">
              <a:lnSpc>
                <a:spcPct val="90000"/>
              </a:lnSpc>
              <a:buFontTx/>
              <a:buNone/>
            </a:pPr>
            <a:r>
              <a:rPr lang="en-US" sz="2400" smtClean="0"/>
              <a:t> </a:t>
            </a:r>
          </a:p>
        </p:txBody>
      </p:sp>
      <p:graphicFrame>
        <p:nvGraphicFramePr>
          <p:cNvPr id="115716" name="Object 4"/>
          <p:cNvGraphicFramePr>
            <a:graphicFrameLocks noChangeAspect="1"/>
          </p:cNvGraphicFramePr>
          <p:nvPr>
            <p:ph sz="half" idx="2"/>
          </p:nvPr>
        </p:nvGraphicFramePr>
        <p:xfrm>
          <a:off x="3705225" y="1717675"/>
          <a:ext cx="5438775" cy="3822700"/>
        </p:xfrm>
        <a:graphic>
          <a:graphicData uri="http://schemas.openxmlformats.org/presentationml/2006/ole">
            <p:oleObj spid="_x0000_s267266" name="Chart" r:id="rId4" imgW="7696335" imgH="5410200" progId="MSGraph.Chart.8">
              <p:embed followColorScheme="full"/>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3200" dirty="0" smtClean="0"/>
              <a:t>Metadata: The outlook in 2003</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074" name="Object 9"/>
          <p:cNvGraphicFramePr>
            <a:graphicFrameLocks noChangeAspect="1"/>
          </p:cNvGraphicFramePr>
          <p:nvPr/>
        </p:nvGraphicFramePr>
        <p:xfrm>
          <a:off x="285750" y="0"/>
          <a:ext cx="8551863" cy="6324600"/>
        </p:xfrm>
        <a:graphic>
          <a:graphicData uri="http://schemas.openxmlformats.org/presentationml/2006/ole">
            <p:oleObj spid="_x0000_s217090" name="Acrobat Document" r:id="rId4" imgW="6516720" imgH="5035680" progId="AcroExch.Document.7">
              <p:embed/>
            </p:oleObj>
          </a:graphicData>
        </a:graphic>
      </p:graphicFrame>
      <p:sp>
        <p:nvSpPr>
          <p:cNvPr id="3075" name="Footer Placeholder 3"/>
          <p:cNvSpPr>
            <a:spLocks noGrp="1"/>
          </p:cNvSpPr>
          <p:nvPr>
            <p:ph type="ftr" sz="quarter" idx="4294967295"/>
          </p:nvPr>
        </p:nvSpPr>
        <p:spPr bwMode="auto">
          <a:xfrm>
            <a:off x="571500" y="6356351"/>
            <a:ext cx="7715250" cy="501649"/>
          </a:xfrm>
          <a:prstGeom prst="rect">
            <a:avLst/>
          </a:prstGeom>
          <a:noFill/>
          <a:ln>
            <a:miter lim="800000"/>
            <a:headEnd/>
            <a:tailEnd/>
          </a:ln>
        </p:spPr>
        <p:txBody>
          <a:bodyPr wrap="square" lIns="91440" tIns="45720" rIns="91440" bIns="45720" numCol="1" anchor="t" anchorCtr="0" compatLnSpc="1">
            <a:prstTxWarp prst="textNoShape">
              <a:avLst/>
            </a:prstTxWarp>
          </a:bodyPr>
          <a:lstStyle/>
          <a:p>
            <a:r>
              <a:rPr lang="en-US" sz="1800" dirty="0" smtClean="0">
                <a:latin typeface="Arial" pitchFamily="34" charset="0"/>
                <a:cs typeface="Arial" pitchFamily="34" charset="0"/>
              </a:rPr>
              <a:t>Source Mackenzie Smith, NISO Forum on LRMS ©MIT, 2009</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z="2800" b="1" dirty="0" smtClean="0"/>
              <a:t>Rising Interest in Digital Collections on the </a:t>
            </a:r>
            <a:r>
              <a:rPr lang="en-US" sz="2800" b="1" dirty="0" err="1" smtClean="0"/>
              <a:t>BnF</a:t>
            </a:r>
            <a:r>
              <a:rPr lang="en-US" sz="2800" b="1" dirty="0" smtClean="0"/>
              <a:t> and LC Web Sites</a:t>
            </a:r>
          </a:p>
        </p:txBody>
      </p:sp>
      <p:sp>
        <p:nvSpPr>
          <p:cNvPr id="38915" name="TextBox 3"/>
          <p:cNvSpPr txBox="1">
            <a:spLocks noChangeArrowheads="1"/>
          </p:cNvSpPr>
          <p:nvPr/>
        </p:nvSpPr>
        <p:spPr bwMode="auto">
          <a:xfrm>
            <a:off x="428625" y="4857750"/>
            <a:ext cx="3715504" cy="394210"/>
          </a:xfrm>
          <a:prstGeom prst="rect">
            <a:avLst/>
          </a:prstGeom>
          <a:noFill/>
          <a:ln w="9525">
            <a:noFill/>
            <a:miter lim="800000"/>
            <a:headEnd/>
            <a:tailEnd/>
          </a:ln>
        </p:spPr>
        <p:txBody>
          <a:bodyPr wrap="none">
            <a:spAutoFit/>
          </a:bodyPr>
          <a:lstStyle/>
          <a:p>
            <a:pPr eaLnBrk="0" hangingPunct="0"/>
            <a:r>
              <a:rPr lang="en-US" sz="1800" dirty="0">
                <a:latin typeface="Arial" pitchFamily="34" charset="0"/>
                <a:cs typeface="Arial" pitchFamily="34" charset="0"/>
              </a:rPr>
              <a:t>Source: Alexa.com, 15 Nov 2009</a:t>
            </a:r>
          </a:p>
        </p:txBody>
      </p:sp>
      <p:sp>
        <p:nvSpPr>
          <p:cNvPr id="38916" name="TextBox 4"/>
          <p:cNvSpPr txBox="1">
            <a:spLocks noChangeArrowheads="1"/>
          </p:cNvSpPr>
          <p:nvPr/>
        </p:nvSpPr>
        <p:spPr bwMode="auto">
          <a:xfrm>
            <a:off x="5715000" y="1571625"/>
            <a:ext cx="3124200" cy="5576911"/>
          </a:xfrm>
          <a:prstGeom prst="rect">
            <a:avLst/>
          </a:prstGeom>
          <a:noFill/>
          <a:ln w="9525">
            <a:noFill/>
            <a:miter lim="800000"/>
            <a:headEnd/>
            <a:tailEnd/>
          </a:ln>
        </p:spPr>
        <p:txBody>
          <a:bodyPr>
            <a:spAutoFit/>
          </a:bodyPr>
          <a:lstStyle/>
          <a:p>
            <a:pPr eaLnBrk="0" hangingPunct="0"/>
            <a:r>
              <a:rPr lang="en-US" sz="2400" b="1" u="sng" dirty="0">
                <a:latin typeface="Arial" charset="0"/>
                <a:cs typeface="Arial" charset="0"/>
              </a:rPr>
              <a:t>Where do people </a:t>
            </a:r>
            <a:r>
              <a:rPr lang="en-US" sz="2400" b="1" u="sng" dirty="0" smtClean="0">
                <a:latin typeface="Arial" charset="0"/>
                <a:cs typeface="Arial" charset="0"/>
              </a:rPr>
              <a:t>go</a:t>
            </a:r>
            <a:br>
              <a:rPr lang="en-US" sz="2400" b="1" u="sng" dirty="0" smtClean="0">
                <a:latin typeface="Arial" charset="0"/>
                <a:cs typeface="Arial" charset="0"/>
              </a:rPr>
            </a:br>
            <a:r>
              <a:rPr lang="en-US" sz="2400" b="1" u="sng" dirty="0" smtClean="0">
                <a:latin typeface="Arial" charset="0"/>
                <a:cs typeface="Arial" charset="0"/>
              </a:rPr>
              <a:t>on </a:t>
            </a:r>
            <a:r>
              <a:rPr lang="en-US" sz="2400" b="1" u="sng" dirty="0">
                <a:latin typeface="Arial" charset="0"/>
                <a:cs typeface="Arial" charset="0"/>
              </a:rPr>
              <a:t>bnf.fr </a:t>
            </a:r>
            <a:r>
              <a:rPr lang="en-US" sz="2400" b="1" u="sng" dirty="0" smtClean="0">
                <a:latin typeface="Arial" charset="0"/>
                <a:cs typeface="Arial" charset="0"/>
              </a:rPr>
              <a:t>and loc.gov</a:t>
            </a:r>
            <a:r>
              <a:rPr lang="en-US" sz="2400" b="1" u="sng" dirty="0">
                <a:latin typeface="Arial" charset="0"/>
                <a:cs typeface="Arial" charset="0"/>
              </a:rPr>
              <a:t>?</a:t>
            </a:r>
          </a:p>
          <a:p>
            <a:pPr eaLnBrk="0" hangingPunct="0"/>
            <a:r>
              <a:rPr lang="en-US" sz="2000" b="1" u="sng" dirty="0" err="1" smtClean="0">
                <a:solidFill>
                  <a:srgbClr val="0000FF"/>
                </a:solidFill>
                <a:latin typeface="Arial" charset="0"/>
                <a:cs typeface="Arial" charset="0"/>
              </a:rPr>
              <a:t>BnF</a:t>
            </a:r>
            <a:r>
              <a:rPr lang="en-US" sz="2000" b="1" u="sng" dirty="0" smtClean="0">
                <a:solidFill>
                  <a:srgbClr val="0000FF"/>
                </a:solidFill>
                <a:latin typeface="Arial" charset="0"/>
                <a:cs typeface="Arial" charset="0"/>
              </a:rPr>
              <a:t>:</a:t>
            </a:r>
            <a:br>
              <a:rPr lang="en-US" sz="2000" b="1" u="sng" dirty="0" smtClean="0">
                <a:solidFill>
                  <a:srgbClr val="0000FF"/>
                </a:solidFill>
                <a:latin typeface="Arial" charset="0"/>
                <a:cs typeface="Arial" charset="0"/>
              </a:rPr>
            </a:br>
            <a:r>
              <a:rPr lang="en-US" sz="2000" b="1" dirty="0" smtClean="0">
                <a:solidFill>
                  <a:srgbClr val="0000FF"/>
                </a:solidFill>
                <a:latin typeface="Arial" charset="0"/>
                <a:cs typeface="Arial" charset="0"/>
              </a:rPr>
              <a:t>Expositions</a:t>
            </a:r>
            <a:r>
              <a:rPr lang="en-US" sz="2000" b="1" dirty="0">
                <a:solidFill>
                  <a:srgbClr val="0000FF"/>
                </a:solidFill>
                <a:latin typeface="Arial" charset="0"/>
                <a:cs typeface="Arial" charset="0"/>
              </a:rPr>
              <a:t>: </a:t>
            </a:r>
            <a:r>
              <a:rPr lang="en-US" sz="2000" b="1" dirty="0" smtClean="0">
                <a:solidFill>
                  <a:srgbClr val="0000FF"/>
                </a:solidFill>
                <a:latin typeface="Arial" charset="0"/>
                <a:cs typeface="Arial" charset="0"/>
              </a:rPr>
              <a:t>30%</a:t>
            </a:r>
            <a:br>
              <a:rPr lang="en-US" sz="2000" b="1" dirty="0" smtClean="0">
                <a:solidFill>
                  <a:srgbClr val="0000FF"/>
                </a:solidFill>
                <a:latin typeface="Arial" charset="0"/>
                <a:cs typeface="Arial" charset="0"/>
              </a:rPr>
            </a:br>
            <a:r>
              <a:rPr lang="en-US" sz="2000" b="1" dirty="0" smtClean="0">
                <a:solidFill>
                  <a:srgbClr val="0000FF"/>
                </a:solidFill>
                <a:latin typeface="Arial" charset="0"/>
                <a:cs typeface="Arial" charset="0"/>
              </a:rPr>
              <a:t>Catalogue</a:t>
            </a:r>
            <a:r>
              <a:rPr lang="en-US" sz="2000" b="1" dirty="0">
                <a:solidFill>
                  <a:srgbClr val="0000FF"/>
                </a:solidFill>
                <a:latin typeface="Arial" charset="0"/>
                <a:cs typeface="Arial" charset="0"/>
              </a:rPr>
              <a:t>: </a:t>
            </a:r>
            <a:r>
              <a:rPr lang="en-US" sz="2000" b="1" dirty="0" smtClean="0">
                <a:solidFill>
                  <a:srgbClr val="0000FF"/>
                </a:solidFill>
                <a:latin typeface="Arial" charset="0"/>
                <a:cs typeface="Arial" charset="0"/>
              </a:rPr>
              <a:t>26%</a:t>
            </a:r>
            <a:br>
              <a:rPr lang="en-US" sz="2000" b="1" dirty="0" smtClean="0">
                <a:solidFill>
                  <a:srgbClr val="0000FF"/>
                </a:solidFill>
                <a:latin typeface="Arial" charset="0"/>
                <a:cs typeface="Arial" charset="0"/>
              </a:rPr>
            </a:br>
            <a:r>
              <a:rPr lang="en-US" sz="2000" b="1" dirty="0" err="1" smtClean="0">
                <a:solidFill>
                  <a:srgbClr val="0000FF"/>
                </a:solidFill>
                <a:latin typeface="Arial" charset="0"/>
                <a:cs typeface="Arial" charset="0"/>
              </a:rPr>
              <a:t>Gallica</a:t>
            </a:r>
            <a:r>
              <a:rPr lang="en-US" sz="2000" b="1" dirty="0">
                <a:solidFill>
                  <a:srgbClr val="0000FF"/>
                </a:solidFill>
                <a:latin typeface="Arial" charset="0"/>
                <a:cs typeface="Arial" charset="0"/>
              </a:rPr>
              <a:t>: 26%</a:t>
            </a:r>
          </a:p>
          <a:p>
            <a:pPr eaLnBrk="0" hangingPunct="0"/>
            <a:r>
              <a:rPr lang="en-US" sz="2000" b="1" u="sng" dirty="0" smtClean="0">
                <a:solidFill>
                  <a:srgbClr val="C00000"/>
                </a:solidFill>
                <a:latin typeface="Arial" charset="0"/>
                <a:cs typeface="Arial" charset="0"/>
              </a:rPr>
              <a:t>LC:</a:t>
            </a:r>
            <a:br>
              <a:rPr lang="en-US" sz="2000" b="1" u="sng" dirty="0" smtClean="0">
                <a:solidFill>
                  <a:srgbClr val="C00000"/>
                </a:solidFill>
                <a:latin typeface="Arial" charset="0"/>
                <a:cs typeface="Arial" charset="0"/>
              </a:rPr>
            </a:br>
            <a:r>
              <a:rPr lang="en-US" sz="2000" b="1" dirty="0" smtClean="0">
                <a:solidFill>
                  <a:srgbClr val="C00000"/>
                </a:solidFill>
                <a:latin typeface="Arial" charset="0"/>
                <a:cs typeface="Arial" charset="0"/>
              </a:rPr>
              <a:t>American </a:t>
            </a:r>
            <a:r>
              <a:rPr lang="en-US" sz="2000" b="1" dirty="0">
                <a:solidFill>
                  <a:srgbClr val="C00000"/>
                </a:solidFill>
                <a:latin typeface="Arial" charset="0"/>
                <a:cs typeface="Arial" charset="0"/>
              </a:rPr>
              <a:t>Memory: </a:t>
            </a:r>
            <a:r>
              <a:rPr lang="en-US" sz="2000" b="1" dirty="0" smtClean="0">
                <a:solidFill>
                  <a:srgbClr val="C00000"/>
                </a:solidFill>
                <a:latin typeface="Arial" charset="0"/>
                <a:cs typeface="Arial" charset="0"/>
              </a:rPr>
              <a:t>41%</a:t>
            </a:r>
            <a:br>
              <a:rPr lang="en-US" sz="2000" b="1" dirty="0" smtClean="0">
                <a:solidFill>
                  <a:srgbClr val="C00000"/>
                </a:solidFill>
                <a:latin typeface="Arial" charset="0"/>
                <a:cs typeface="Arial" charset="0"/>
              </a:rPr>
            </a:br>
            <a:r>
              <a:rPr lang="en-US" sz="2000" b="1" dirty="0" smtClean="0">
                <a:solidFill>
                  <a:srgbClr val="C00000"/>
                </a:solidFill>
                <a:latin typeface="Arial" charset="0"/>
                <a:cs typeface="Arial" charset="0"/>
              </a:rPr>
              <a:t>Catalog</a:t>
            </a:r>
            <a:r>
              <a:rPr lang="en-US" sz="2000" b="1" dirty="0">
                <a:solidFill>
                  <a:srgbClr val="C00000"/>
                </a:solidFill>
                <a:latin typeface="Arial" charset="0"/>
                <a:cs typeface="Arial" charset="0"/>
              </a:rPr>
              <a:t>: </a:t>
            </a:r>
            <a:r>
              <a:rPr lang="en-US" sz="2000" b="1" dirty="0" smtClean="0">
                <a:solidFill>
                  <a:srgbClr val="C00000"/>
                </a:solidFill>
                <a:latin typeface="Arial" charset="0"/>
                <a:cs typeface="Arial" charset="0"/>
              </a:rPr>
              <a:t>17</a:t>
            </a:r>
            <a:r>
              <a:rPr lang="en-US" dirty="0" smtClean="0">
                <a:solidFill>
                  <a:srgbClr val="C00000"/>
                </a:solidFill>
                <a:latin typeface="Arial" charset="0"/>
                <a:cs typeface="Arial" charset="0"/>
              </a:rPr>
              <a:t>%</a:t>
            </a:r>
            <a:br>
              <a:rPr lang="en-US" dirty="0" smtClean="0">
                <a:solidFill>
                  <a:srgbClr val="C00000"/>
                </a:solidFill>
                <a:latin typeface="Arial" charset="0"/>
                <a:cs typeface="Arial" charset="0"/>
              </a:rPr>
            </a:br>
            <a:r>
              <a:rPr lang="en-US" sz="2000" b="1" dirty="0" smtClean="0">
                <a:solidFill>
                  <a:srgbClr val="C00000"/>
                </a:solidFill>
                <a:latin typeface="Arial" charset="0"/>
                <a:cs typeface="Arial" charset="0"/>
              </a:rPr>
              <a:t>Legislative </a:t>
            </a:r>
            <a:r>
              <a:rPr lang="en-US" sz="2000" b="1" dirty="0">
                <a:solidFill>
                  <a:srgbClr val="C00000"/>
                </a:solidFill>
                <a:latin typeface="Arial" charset="0"/>
                <a:cs typeface="Arial" charset="0"/>
              </a:rPr>
              <a:t>information </a:t>
            </a:r>
            <a:r>
              <a:rPr lang="en-US" sz="2000" b="1" dirty="0" smtClean="0">
                <a:solidFill>
                  <a:srgbClr val="C00000"/>
                </a:solidFill>
                <a:latin typeface="Arial" charset="0"/>
                <a:cs typeface="Arial" charset="0"/>
              </a:rPr>
              <a:t/>
            </a:r>
            <a:br>
              <a:rPr lang="en-US" sz="2000" b="1" dirty="0" smtClean="0">
                <a:solidFill>
                  <a:srgbClr val="C00000"/>
                </a:solidFill>
                <a:latin typeface="Arial" charset="0"/>
                <a:cs typeface="Arial" charset="0"/>
              </a:rPr>
            </a:br>
            <a:r>
              <a:rPr lang="en-US" sz="2000" b="1" dirty="0" smtClean="0">
                <a:solidFill>
                  <a:srgbClr val="C00000"/>
                </a:solidFill>
                <a:latin typeface="Arial" charset="0"/>
                <a:cs typeface="Arial" charset="0"/>
              </a:rPr>
              <a:t> </a:t>
            </a:r>
            <a:r>
              <a:rPr lang="en-US" sz="2000" b="1" dirty="0">
                <a:solidFill>
                  <a:srgbClr val="C00000"/>
                </a:solidFill>
                <a:latin typeface="Arial" charset="0"/>
                <a:cs typeface="Arial" charset="0"/>
              </a:rPr>
              <a:t>(THOMAS): 6%</a:t>
            </a:r>
          </a:p>
          <a:p>
            <a:pPr eaLnBrk="0" hangingPunct="0"/>
            <a:endParaRPr lang="en-US" sz="2000" dirty="0">
              <a:latin typeface="Arial" charset="0"/>
              <a:cs typeface="Arial" charset="0"/>
            </a:endParaRPr>
          </a:p>
        </p:txBody>
      </p:sp>
      <p:pic>
        <p:nvPicPr>
          <p:cNvPr id="38917" name="Picture 5" descr="bnf and lc.png"/>
          <p:cNvPicPr>
            <a:picLocks noChangeAspect="1"/>
          </p:cNvPicPr>
          <p:nvPr/>
        </p:nvPicPr>
        <p:blipFill>
          <a:blip r:embed="rId3" cstate="print"/>
          <a:srcRect/>
          <a:stretch>
            <a:fillRect/>
          </a:stretch>
        </p:blipFill>
        <p:spPr bwMode="auto">
          <a:xfrm>
            <a:off x="304800" y="1524000"/>
            <a:ext cx="5448300" cy="2997200"/>
          </a:xfrm>
          <a:prstGeom prst="rect">
            <a:avLst/>
          </a:prstGeom>
          <a:noFill/>
          <a:ln w="9525">
            <a:noFill/>
            <a:miter lim="800000"/>
            <a:headEnd/>
            <a:tailEnd/>
          </a:ln>
        </p:spPr>
      </p:pic>
      <p:pic>
        <p:nvPicPr>
          <p:cNvPr id="38918" name="Picture 7" descr="abraham lincoln.gif"/>
          <p:cNvPicPr>
            <a:picLocks noChangeAspect="1"/>
          </p:cNvPicPr>
          <p:nvPr/>
        </p:nvPicPr>
        <p:blipFill>
          <a:blip r:embed="rId4" cstate="print"/>
          <a:srcRect/>
          <a:stretch>
            <a:fillRect/>
          </a:stretch>
        </p:blipFill>
        <p:spPr bwMode="auto">
          <a:xfrm>
            <a:off x="4286250" y="4857750"/>
            <a:ext cx="1312863" cy="1620838"/>
          </a:xfrm>
          <a:prstGeom prst="rect">
            <a:avLst/>
          </a:prstGeom>
          <a:noFill/>
          <a:ln w="9525">
            <a:noFill/>
            <a:miter lim="800000"/>
            <a:headEnd/>
            <a:tailEnd/>
          </a:ln>
        </p:spPr>
      </p:pic>
      <p:pic>
        <p:nvPicPr>
          <p:cNvPr id="38919" name="Picture 8" descr="gallica america.jpg"/>
          <p:cNvPicPr>
            <a:picLocks noChangeAspect="1"/>
          </p:cNvPicPr>
          <p:nvPr/>
        </p:nvPicPr>
        <p:blipFill>
          <a:blip r:embed="rId5" cstate="print"/>
          <a:srcRect/>
          <a:stretch>
            <a:fillRect/>
          </a:stretch>
        </p:blipFill>
        <p:spPr bwMode="auto">
          <a:xfrm>
            <a:off x="2000250" y="5286375"/>
            <a:ext cx="1638300" cy="100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Open Access Repositories Gaining Visibility and Impact</a:t>
            </a:r>
            <a:endParaRPr lang="en-US" dirty="0"/>
          </a:p>
        </p:txBody>
      </p:sp>
      <p:sp>
        <p:nvSpPr>
          <p:cNvPr id="41987" name="TextBox 2"/>
          <p:cNvSpPr txBox="1">
            <a:spLocks noChangeArrowheads="1"/>
          </p:cNvSpPr>
          <p:nvPr/>
        </p:nvSpPr>
        <p:spPr bwMode="auto">
          <a:xfrm>
            <a:off x="142875" y="5000625"/>
            <a:ext cx="5918608" cy="2092881"/>
          </a:xfrm>
          <a:prstGeom prst="rect">
            <a:avLst/>
          </a:prstGeom>
          <a:noFill/>
          <a:ln w="9525">
            <a:noFill/>
            <a:miter lim="800000"/>
            <a:headEnd/>
            <a:tailEnd/>
          </a:ln>
        </p:spPr>
        <p:txBody>
          <a:bodyPr wrap="none">
            <a:spAutoFit/>
          </a:bodyPr>
          <a:lstStyle/>
          <a:p>
            <a:pPr eaLnBrk="0" hangingPunct="0"/>
            <a:r>
              <a:rPr lang="en-US" sz="2000" dirty="0">
                <a:latin typeface="Arial" charset="0"/>
                <a:cs typeface="Arial" charset="0"/>
              </a:rPr>
              <a:t>Sources: Alexa.com 15 Nov </a:t>
            </a:r>
            <a:r>
              <a:rPr lang="en-US" sz="2000" dirty="0" smtClean="0">
                <a:latin typeface="Arial" charset="0"/>
                <a:cs typeface="Arial" charset="0"/>
              </a:rPr>
              <a:t>2009</a:t>
            </a:r>
            <a:br>
              <a:rPr lang="en-US" sz="2000" dirty="0" smtClean="0">
                <a:latin typeface="Arial" charset="0"/>
                <a:cs typeface="Arial" charset="0"/>
              </a:rPr>
            </a:br>
            <a:r>
              <a:rPr lang="en-US" sz="2000" dirty="0" smtClean="0">
                <a:latin typeface="Arial" charset="0"/>
                <a:cs typeface="Arial" charset="0"/>
              </a:rPr>
              <a:t> </a:t>
            </a:r>
            <a:r>
              <a:rPr lang="en-US" sz="2000" dirty="0">
                <a:latin typeface="Arial" charset="0"/>
                <a:cs typeface="Arial" charset="0"/>
              </a:rPr>
              <a:t>and the </a:t>
            </a:r>
            <a:r>
              <a:rPr lang="en-US" sz="2000" dirty="0" err="1">
                <a:latin typeface="Arial" charset="0"/>
                <a:cs typeface="Arial" charset="0"/>
              </a:rPr>
              <a:t>Cybermetrics</a:t>
            </a:r>
            <a:r>
              <a:rPr lang="en-US" sz="2000" dirty="0">
                <a:latin typeface="Arial" charset="0"/>
                <a:cs typeface="Arial" charset="0"/>
              </a:rPr>
              <a:t> Lab’s ranking of top </a:t>
            </a:r>
            <a:r>
              <a:rPr lang="en-US" sz="2000" dirty="0" smtClean="0">
                <a:latin typeface="Arial" charset="0"/>
                <a:cs typeface="Arial" charset="0"/>
              </a:rPr>
              <a:t/>
            </a:r>
            <a:br>
              <a:rPr lang="en-US" sz="2000" dirty="0" smtClean="0">
                <a:latin typeface="Arial" charset="0"/>
                <a:cs typeface="Arial" charset="0"/>
              </a:rPr>
            </a:br>
            <a:r>
              <a:rPr lang="en-US" sz="2000" dirty="0" smtClean="0">
                <a:latin typeface="Arial" charset="0"/>
                <a:cs typeface="Arial" charset="0"/>
              </a:rPr>
              <a:t> Repositories </a:t>
            </a:r>
            <a:r>
              <a:rPr lang="en-US" sz="2000" dirty="0">
                <a:latin typeface="Arial" charset="0"/>
                <a:cs typeface="Arial" charset="0"/>
              </a:rPr>
              <a:t>(disciplinary and institutional) </a:t>
            </a:r>
            <a:r>
              <a:rPr lang="en-US" sz="2000" dirty="0" smtClean="0">
                <a:latin typeface="Arial" charset="0"/>
                <a:cs typeface="Arial" charset="0"/>
              </a:rPr>
              <a:t>at</a:t>
            </a:r>
            <a:br>
              <a:rPr lang="en-US" sz="2000" dirty="0" smtClean="0">
                <a:latin typeface="Arial" charset="0"/>
                <a:cs typeface="Arial" charset="0"/>
              </a:rPr>
            </a:br>
            <a:r>
              <a:rPr lang="en-US" sz="2000" dirty="0" smtClean="0">
                <a:latin typeface="Arial" charset="0"/>
                <a:cs typeface="Arial" charset="0"/>
                <a:hlinkClick r:id="rId3"/>
              </a:rPr>
              <a:t>http</a:t>
            </a:r>
            <a:r>
              <a:rPr lang="en-US" sz="2000" dirty="0">
                <a:latin typeface="Arial" charset="0"/>
                <a:cs typeface="Arial" charset="0"/>
                <a:hlinkClick r:id="rId3"/>
              </a:rPr>
              <a:t>://repositories.webometrics.info/about.html</a:t>
            </a:r>
            <a:endParaRPr lang="en-US" sz="2000" dirty="0">
              <a:latin typeface="Arial" charset="0"/>
              <a:cs typeface="Arial" charset="0"/>
            </a:endParaRPr>
          </a:p>
          <a:p>
            <a:pPr eaLnBrk="0" hangingPunct="0"/>
            <a:endParaRPr lang="en-US" sz="2000" dirty="0">
              <a:latin typeface="Arial" charset="0"/>
              <a:cs typeface="Arial" charset="0"/>
            </a:endParaRPr>
          </a:p>
        </p:txBody>
      </p:sp>
      <p:pic>
        <p:nvPicPr>
          <p:cNvPr id="41988" name="Picture 4" descr="repos traffic and bl.png"/>
          <p:cNvPicPr>
            <a:picLocks noChangeAspect="1"/>
          </p:cNvPicPr>
          <p:nvPr/>
        </p:nvPicPr>
        <p:blipFill>
          <a:blip r:embed="rId4" cstate="print"/>
          <a:srcRect/>
          <a:stretch>
            <a:fillRect/>
          </a:stretch>
        </p:blipFill>
        <p:spPr bwMode="auto">
          <a:xfrm>
            <a:off x="142875" y="1714500"/>
            <a:ext cx="5829300" cy="3206750"/>
          </a:xfrm>
          <a:prstGeom prst="rect">
            <a:avLst/>
          </a:prstGeom>
          <a:noFill/>
          <a:ln w="9525">
            <a:noFill/>
            <a:miter lim="800000"/>
            <a:headEnd/>
            <a:tailEnd/>
          </a:ln>
        </p:spPr>
      </p:pic>
      <p:sp>
        <p:nvSpPr>
          <p:cNvPr id="41989" name="TextBox 5"/>
          <p:cNvSpPr txBox="1">
            <a:spLocks noChangeArrowheads="1"/>
          </p:cNvSpPr>
          <p:nvPr/>
        </p:nvSpPr>
        <p:spPr bwMode="auto">
          <a:xfrm>
            <a:off x="5715000" y="1571625"/>
            <a:ext cx="3305713" cy="3964162"/>
          </a:xfrm>
          <a:prstGeom prst="rect">
            <a:avLst/>
          </a:prstGeom>
          <a:noFill/>
          <a:ln w="9525">
            <a:noFill/>
            <a:miter lim="800000"/>
            <a:headEnd/>
            <a:tailEnd/>
          </a:ln>
        </p:spPr>
        <p:txBody>
          <a:bodyPr wrap="none">
            <a:spAutoFit/>
          </a:bodyPr>
          <a:lstStyle/>
          <a:p>
            <a:pPr eaLnBrk="0" hangingPunct="0"/>
            <a:r>
              <a:rPr lang="en-US" sz="2400" b="1" u="sng" dirty="0">
                <a:latin typeface="Arial" charset="0"/>
                <a:cs typeface="Arial" charset="0"/>
              </a:rPr>
              <a:t>2008-2009 </a:t>
            </a:r>
            <a:r>
              <a:rPr lang="en-US" sz="2400" b="1" u="sng" dirty="0" smtClean="0">
                <a:latin typeface="Arial" charset="0"/>
                <a:cs typeface="Arial" charset="0"/>
              </a:rPr>
              <a:t>Traffic</a:t>
            </a:r>
            <a:br>
              <a:rPr lang="en-US" sz="2400" b="1" u="sng" dirty="0" smtClean="0">
                <a:latin typeface="Arial" charset="0"/>
                <a:cs typeface="Arial" charset="0"/>
              </a:rPr>
            </a:br>
            <a:r>
              <a:rPr lang="en-US" sz="2400" b="1" u="sng" dirty="0" smtClean="0">
                <a:latin typeface="Arial" charset="0"/>
                <a:cs typeface="Arial" charset="0"/>
              </a:rPr>
              <a:t>Compared</a:t>
            </a:r>
            <a:r>
              <a:rPr lang="en-US" sz="2400" b="1" u="sng" dirty="0">
                <a:latin typeface="Arial" charset="0"/>
                <a:cs typeface="Arial" charset="0"/>
              </a:rPr>
              <a:t>:</a:t>
            </a:r>
          </a:p>
          <a:p>
            <a:pPr eaLnBrk="0" hangingPunct="0"/>
            <a:r>
              <a:rPr lang="en-US" sz="2000" b="1" dirty="0" smtClean="0">
                <a:solidFill>
                  <a:srgbClr val="0000FF"/>
                </a:solidFill>
                <a:latin typeface="Arial" charset="0"/>
                <a:cs typeface="Arial" charset="0"/>
              </a:rPr>
              <a:t>*</a:t>
            </a:r>
            <a:r>
              <a:rPr lang="en-US" sz="2000" b="1" dirty="0">
                <a:solidFill>
                  <a:srgbClr val="0000FF"/>
                </a:solidFill>
                <a:latin typeface="Arial" charset="0"/>
                <a:cs typeface="Arial" charset="0"/>
              </a:rPr>
              <a:t>Social Science </a:t>
            </a:r>
            <a:r>
              <a:rPr lang="en-US" sz="2000" b="1" dirty="0" smtClean="0">
                <a:solidFill>
                  <a:srgbClr val="0000FF"/>
                </a:solidFill>
                <a:latin typeface="Arial" charset="0"/>
                <a:cs typeface="Arial" charset="0"/>
              </a:rPr>
              <a:t>Research</a:t>
            </a:r>
            <a:br>
              <a:rPr lang="en-US" sz="2000" b="1" dirty="0" smtClean="0">
                <a:solidFill>
                  <a:srgbClr val="0000FF"/>
                </a:solidFill>
                <a:latin typeface="Arial" charset="0"/>
                <a:cs typeface="Arial" charset="0"/>
              </a:rPr>
            </a:br>
            <a:r>
              <a:rPr lang="en-US" sz="2000" b="1" dirty="0" smtClean="0">
                <a:solidFill>
                  <a:srgbClr val="0000FF"/>
                </a:solidFill>
                <a:latin typeface="Arial" charset="0"/>
                <a:cs typeface="Arial" charset="0"/>
              </a:rPr>
              <a:t>   </a:t>
            </a:r>
            <a:r>
              <a:rPr lang="en-US" sz="2000" b="1" dirty="0">
                <a:solidFill>
                  <a:srgbClr val="0000FF"/>
                </a:solidFill>
                <a:latin typeface="Arial" charset="0"/>
                <a:cs typeface="Arial" charset="0"/>
              </a:rPr>
              <a:t>Network</a:t>
            </a:r>
          </a:p>
          <a:p>
            <a:pPr eaLnBrk="0" hangingPunct="0"/>
            <a:r>
              <a:rPr lang="en-US" sz="2000" b="1" dirty="0">
                <a:solidFill>
                  <a:srgbClr val="C00000"/>
                </a:solidFill>
                <a:latin typeface="Arial" charset="0"/>
                <a:cs typeface="Arial" charset="0"/>
              </a:rPr>
              <a:t>*</a:t>
            </a:r>
            <a:r>
              <a:rPr lang="en-US" sz="2000" b="1" dirty="0" err="1">
                <a:solidFill>
                  <a:srgbClr val="C00000"/>
                </a:solidFill>
                <a:latin typeface="Arial" charset="0"/>
                <a:cs typeface="Arial" charset="0"/>
              </a:rPr>
              <a:t>arXiv.org</a:t>
            </a:r>
            <a:endParaRPr lang="en-US" sz="2000" b="1" dirty="0">
              <a:solidFill>
                <a:srgbClr val="C00000"/>
              </a:solidFill>
              <a:latin typeface="Arial" charset="0"/>
              <a:cs typeface="Arial" charset="0"/>
            </a:endParaRPr>
          </a:p>
          <a:p>
            <a:pPr eaLnBrk="0" hangingPunct="0"/>
            <a:r>
              <a:rPr lang="en-US" sz="2000" b="1" dirty="0">
                <a:solidFill>
                  <a:srgbClr val="456A1C"/>
                </a:solidFill>
                <a:latin typeface="Arial" charset="0"/>
                <a:cs typeface="Arial" charset="0"/>
              </a:rPr>
              <a:t>*Research Papers in</a:t>
            </a:r>
          </a:p>
          <a:p>
            <a:pPr eaLnBrk="0" hangingPunct="0"/>
            <a:r>
              <a:rPr lang="en-US" sz="2000" b="1" dirty="0">
                <a:solidFill>
                  <a:srgbClr val="456A1C"/>
                </a:solidFill>
                <a:latin typeface="Arial" charset="0"/>
                <a:cs typeface="Arial" charset="0"/>
              </a:rPr>
              <a:t>   Economics</a:t>
            </a:r>
          </a:p>
          <a:p>
            <a:pPr eaLnBrk="0" hangingPunct="0"/>
            <a:r>
              <a:rPr lang="en-US" sz="2000" b="1" dirty="0">
                <a:solidFill>
                  <a:srgbClr val="005A7A"/>
                </a:solidFill>
                <a:latin typeface="Arial" charset="0"/>
                <a:cs typeface="Arial" charset="0"/>
              </a:rPr>
              <a:t>*British Library (bl.uk)</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3200" dirty="0" smtClean="0"/>
              <a:t>Where metadata comes from (and will come from)</a:t>
            </a:r>
            <a:endParaRPr lang="en-US" sz="3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1143000"/>
          </a:xfrm>
        </p:spPr>
        <p:txBody>
          <a:bodyPr/>
          <a:lstStyle/>
          <a:p>
            <a:r>
              <a:rPr lang="en-US" dirty="0" smtClean="0"/>
              <a:t>Where Metadata Comes From </a:t>
            </a:r>
            <a:br>
              <a:rPr lang="en-US" dirty="0" smtClean="0"/>
            </a:br>
            <a:r>
              <a:rPr lang="en-US" dirty="0" smtClean="0"/>
              <a:t>(and will come from) </a:t>
            </a:r>
            <a:endParaRPr lang="en-US" dirty="0"/>
          </a:p>
        </p:txBody>
      </p:sp>
      <p:graphicFrame>
        <p:nvGraphicFramePr>
          <p:cNvPr id="3" name="Diagram 2"/>
          <p:cNvGraphicFramePr>
            <a:graphicFrameLocks noChangeAspect="1"/>
          </p:cNvGraphicFramePr>
          <p:nvPr/>
        </p:nvGraphicFramePr>
        <p:xfrm>
          <a:off x="1428750" y="1857375"/>
          <a:ext cx="6096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3200" dirty="0" smtClean="0"/>
              <a:t>Swimming (as opposed to drowning) in a sea of metadata</a:t>
            </a:r>
            <a:endParaRPr lang="en-US"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Advice for Swimmers</a:t>
            </a:r>
            <a:endParaRPr lang="en-US" dirty="0"/>
          </a:p>
        </p:txBody>
      </p:sp>
      <p:sp>
        <p:nvSpPr>
          <p:cNvPr id="3" name="Content Placeholder 2"/>
          <p:cNvSpPr>
            <a:spLocks noGrp="1"/>
          </p:cNvSpPr>
          <p:nvPr>
            <p:ph idx="1"/>
          </p:nvPr>
        </p:nvSpPr>
        <p:spPr>
          <a:xfrm>
            <a:off x="714375" y="1571625"/>
            <a:ext cx="7702550" cy="4202113"/>
          </a:xfrm>
        </p:spPr>
        <p:txBody>
          <a:bodyPr/>
          <a:lstStyle/>
          <a:p>
            <a:pPr marL="469900" indent="-457200">
              <a:buFont typeface="+mj-lt"/>
              <a:buAutoNum type="arabicPeriod"/>
            </a:pPr>
            <a:r>
              <a:rPr lang="en-US" u="sng" dirty="0" smtClean="0"/>
              <a:t>Cooperate (don’t go it alone)</a:t>
            </a:r>
          </a:p>
          <a:p>
            <a:pPr marL="469900" indent="-457200">
              <a:buFont typeface="+mj-lt"/>
              <a:buAutoNum type="arabicPeriod"/>
            </a:pPr>
            <a:r>
              <a:rPr lang="en-US" u="sng" dirty="0" smtClean="0"/>
              <a:t>Use a blend of metadata techniques to:</a:t>
            </a:r>
          </a:p>
          <a:p>
            <a:pPr lvl="1"/>
            <a:r>
              <a:rPr lang="en-US" dirty="0" smtClean="0"/>
              <a:t>Create many paths to your collections (print, licensed, digital)</a:t>
            </a:r>
            <a:br>
              <a:rPr lang="en-US" dirty="0" smtClean="0"/>
            </a:br>
            <a:r>
              <a:rPr lang="en-US" dirty="0" smtClean="0"/>
              <a:t>	Synchronize</a:t>
            </a:r>
            <a:br>
              <a:rPr lang="en-US" dirty="0" smtClean="0"/>
            </a:br>
            <a:r>
              <a:rPr lang="en-US" dirty="0" smtClean="0"/>
              <a:t>	Syndicate</a:t>
            </a:r>
          </a:p>
          <a:p>
            <a:pPr lvl="1"/>
            <a:r>
              <a:rPr lang="en-US" dirty="0" smtClean="0"/>
              <a:t>Call attention to a wide array of collections on behalf of your communities (not just your own holdings)</a:t>
            </a:r>
          </a:p>
          <a:p>
            <a:pPr lvl="1"/>
            <a:r>
              <a:rPr lang="en-US" dirty="0" smtClean="0"/>
              <a:t>Manage metadata at the collection level when feasible and appropriate</a:t>
            </a:r>
          </a:p>
          <a:p>
            <a:pPr marL="469900" indent="-457200">
              <a:buFont typeface="+mj-lt"/>
              <a:buAutoNum type="arabicPeriod"/>
            </a:pPr>
            <a:r>
              <a:rPr lang="en-US" u="sng" dirty="0" smtClean="0"/>
              <a:t>Think of library metadata as one of many approaches</a:t>
            </a:r>
            <a:r>
              <a:rPr lang="en-US" dirty="0" smtClean="0"/>
              <a:t> </a:t>
            </a:r>
          </a:p>
          <a:p>
            <a:endParaRPr lang="en-US" dirty="0" smtClean="0"/>
          </a:p>
          <a:p>
            <a:endParaRPr lang="en-US" dirty="0" smtClean="0"/>
          </a:p>
          <a:p>
            <a:endParaRPr lang="en-US" dirty="0" smtClean="0"/>
          </a:p>
          <a:p>
            <a:r>
              <a:rPr lang="en-US" dirty="0" smtClean="0"/>
              <a:t>		</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428625"/>
            <a:ext cx="6989763" cy="1284287"/>
          </a:xfrm>
        </p:spPr>
        <p:txBody>
          <a:bodyPr/>
          <a:lstStyle/>
          <a:p>
            <a:r>
              <a:rPr lang="en-US" sz="2400" dirty="0" smtClean="0"/>
              <a:t>“Discoverability” Report: University of Minnesota Libraries, February 2009</a:t>
            </a:r>
            <a:br>
              <a:rPr lang="en-US" sz="2400" dirty="0" smtClean="0"/>
            </a:br>
            <a:r>
              <a:rPr lang="en-US" sz="2400" dirty="0" smtClean="0">
                <a:hlinkClick r:id="rId3"/>
              </a:rPr>
              <a:t>http://conservancy.umn.edu/handle/48258</a:t>
            </a:r>
            <a:r>
              <a:rPr lang="en-US" sz="2400" dirty="0" smtClean="0"/>
              <a:t/>
            </a:r>
            <a:br>
              <a:rPr lang="en-US" sz="2400" dirty="0" smtClean="0"/>
            </a:br>
            <a:endParaRPr lang="en-US" sz="2400" dirty="0"/>
          </a:p>
        </p:txBody>
      </p:sp>
      <p:graphicFrame>
        <p:nvGraphicFramePr>
          <p:cNvPr id="4" name="Diagram 3"/>
          <p:cNvGraphicFramePr/>
          <p:nvPr/>
        </p:nvGraphicFramePr>
        <p:xfrm>
          <a:off x="1285875" y="200025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3714750" y="6143625"/>
            <a:ext cx="1193596" cy="494751"/>
          </a:xfrm>
          <a:prstGeom prst="rect">
            <a:avLst/>
          </a:prstGeom>
          <a:solidFill>
            <a:srgbClr val="FF7600"/>
          </a:solidFill>
        </p:spPr>
        <p:txBody>
          <a:bodyPr wrap="none" rtlCol="0">
            <a:spAutoFit/>
          </a:bodyPr>
          <a:lstStyle/>
          <a:p>
            <a:r>
              <a:rPr lang="en-US" sz="2400" dirty="0" smtClean="0">
                <a:latin typeface="Arial" pitchFamily="34" charset="0"/>
                <a:cs typeface="Arial" pitchFamily="34" charset="0"/>
              </a:rPr>
              <a:t>Trends</a:t>
            </a:r>
            <a:endParaRPr lang="en-US" sz="2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457200" y="304800"/>
            <a:ext cx="7772400" cy="1143000"/>
          </a:xfrm>
        </p:spPr>
        <p:txBody>
          <a:bodyPr/>
          <a:lstStyle/>
          <a:p>
            <a:pPr eaLnBrk="1" hangingPunct="1"/>
            <a:r>
              <a:rPr lang="en-US" sz="3600" b="1" smtClean="0"/>
              <a:t>Data Synchronization and Syndication </a:t>
            </a:r>
          </a:p>
        </p:txBody>
      </p:sp>
      <p:sp>
        <p:nvSpPr>
          <p:cNvPr id="49" name="Cloud Callout 48"/>
          <p:cNvSpPr>
            <a:spLocks noChangeArrowheads="1"/>
          </p:cNvSpPr>
          <p:nvPr/>
        </p:nvSpPr>
        <p:spPr bwMode="auto">
          <a:xfrm>
            <a:off x="292100" y="1860550"/>
            <a:ext cx="2571750" cy="2143125"/>
          </a:xfrm>
          <a:prstGeom prst="cloudCallout">
            <a:avLst>
              <a:gd name="adj1" fmla="val -32162"/>
              <a:gd name="adj2" fmla="val 42519"/>
            </a:avLst>
          </a:prstGeom>
          <a:solidFill>
            <a:schemeClr val="bg1"/>
          </a:solidFill>
          <a:ln w="25400" algn="ctr">
            <a:solidFill>
              <a:srgbClr val="89A4A7"/>
            </a:solidFill>
            <a:round/>
            <a:headEnd/>
            <a:tailEnd/>
          </a:ln>
        </p:spPr>
        <p:txBody>
          <a:bodyPr anchor="ctr"/>
          <a:lstStyle/>
          <a:p>
            <a:pPr algn="ctr" eaLnBrk="0" hangingPunct="0">
              <a:defRPr/>
            </a:pPr>
            <a:endParaRPr lang="en-US" dirty="0">
              <a:solidFill>
                <a:schemeClr val="lt1"/>
              </a:solidFill>
              <a:latin typeface="+mn-lt"/>
            </a:endParaRPr>
          </a:p>
        </p:txBody>
      </p:sp>
      <p:sp>
        <p:nvSpPr>
          <p:cNvPr id="28676" name="TextBox 47"/>
          <p:cNvSpPr txBox="1">
            <a:spLocks noChangeArrowheads="1"/>
          </p:cNvSpPr>
          <p:nvPr/>
        </p:nvSpPr>
        <p:spPr bwMode="auto">
          <a:xfrm>
            <a:off x="434975" y="2430463"/>
            <a:ext cx="2419350" cy="641350"/>
          </a:xfrm>
          <a:prstGeom prst="rect">
            <a:avLst/>
          </a:prstGeom>
          <a:noFill/>
          <a:ln w="9525">
            <a:noFill/>
            <a:miter lim="800000"/>
            <a:headEnd/>
            <a:tailEnd/>
          </a:ln>
        </p:spPr>
        <p:txBody>
          <a:bodyPr wrap="none">
            <a:spAutoFit/>
          </a:bodyPr>
          <a:lstStyle/>
          <a:p>
            <a:pPr eaLnBrk="0" hangingPunct="0"/>
            <a:r>
              <a:rPr lang="en-GB" b="1">
                <a:solidFill>
                  <a:srgbClr val="FFC000"/>
                </a:solidFill>
                <a:latin typeface="Arial" charset="0"/>
              </a:rPr>
              <a:t>WorldCat &amp; </a:t>
            </a:r>
          </a:p>
          <a:p>
            <a:pPr eaLnBrk="0" hangingPunct="0"/>
            <a:r>
              <a:rPr lang="en-GB" b="1">
                <a:solidFill>
                  <a:srgbClr val="FFC000"/>
                </a:solidFill>
                <a:latin typeface="Arial" charset="0"/>
              </a:rPr>
              <a:t>WorldCat Partners…</a:t>
            </a:r>
            <a:endParaRPr lang="en-US" b="1">
              <a:solidFill>
                <a:srgbClr val="FFC000"/>
              </a:solidFill>
              <a:latin typeface="Arial" charset="0"/>
            </a:endParaRPr>
          </a:p>
        </p:txBody>
      </p:sp>
      <p:sp>
        <p:nvSpPr>
          <p:cNvPr id="45" name="Left Arrow 44"/>
          <p:cNvSpPr>
            <a:spLocks noChangeArrowheads="1"/>
          </p:cNvSpPr>
          <p:nvPr/>
        </p:nvSpPr>
        <p:spPr bwMode="auto">
          <a:xfrm rot="1032690">
            <a:off x="2860675" y="3143250"/>
            <a:ext cx="1000125" cy="428625"/>
          </a:xfrm>
          <a:prstGeom prst="leftArrow">
            <a:avLst>
              <a:gd name="adj1" fmla="val 50000"/>
              <a:gd name="adj2" fmla="val 50005"/>
            </a:avLst>
          </a:prstGeom>
          <a:solidFill>
            <a:srgbClr val="FFFF00"/>
          </a:solidFill>
          <a:ln w="19050" algn="ctr">
            <a:solidFill>
              <a:schemeClr val="tx1"/>
            </a:solidFill>
            <a:miter lim="800000"/>
            <a:headEnd/>
            <a:tailEnd/>
          </a:ln>
        </p:spPr>
        <p:txBody>
          <a:bodyPr anchor="ctr"/>
          <a:lstStyle/>
          <a:p>
            <a:pPr algn="ctr" eaLnBrk="0" hangingPunct="0">
              <a:defRPr/>
            </a:pPr>
            <a:endParaRPr lang="en-US" dirty="0">
              <a:solidFill>
                <a:schemeClr val="lt1"/>
              </a:solidFill>
              <a:latin typeface="+mn-lt"/>
            </a:endParaRPr>
          </a:p>
        </p:txBody>
      </p:sp>
      <p:sp>
        <p:nvSpPr>
          <p:cNvPr id="28678" name="AutoShape 10"/>
          <p:cNvSpPr>
            <a:spLocks noChangeArrowheads="1"/>
          </p:cNvSpPr>
          <p:nvPr/>
        </p:nvSpPr>
        <p:spPr bwMode="auto">
          <a:xfrm rot="912452">
            <a:off x="3003550" y="2716213"/>
            <a:ext cx="998538" cy="427037"/>
          </a:xfrm>
          <a:prstGeom prst="rightArrow">
            <a:avLst>
              <a:gd name="adj1" fmla="val 50000"/>
              <a:gd name="adj2" fmla="val 58457"/>
            </a:avLst>
          </a:prstGeom>
          <a:solidFill>
            <a:srgbClr val="FFFF00"/>
          </a:solidFill>
          <a:ln w="19050">
            <a:solidFill>
              <a:schemeClr val="tx1"/>
            </a:solidFill>
            <a:miter lim="800000"/>
            <a:headEnd/>
            <a:tailEnd/>
          </a:ln>
        </p:spPr>
        <p:txBody>
          <a:bodyPr wrap="none" anchor="ctr"/>
          <a:lstStyle/>
          <a:p>
            <a:pPr eaLnBrk="0" hangingPunct="0"/>
            <a:endParaRPr lang="en-US"/>
          </a:p>
        </p:txBody>
      </p:sp>
      <p:sp>
        <p:nvSpPr>
          <p:cNvPr id="28679" name="Text Box 11"/>
          <p:cNvSpPr txBox="1">
            <a:spLocks noChangeArrowheads="1"/>
          </p:cNvSpPr>
          <p:nvPr/>
        </p:nvSpPr>
        <p:spPr bwMode="auto">
          <a:xfrm rot="921338">
            <a:off x="2860675" y="2287588"/>
            <a:ext cx="1468438" cy="396875"/>
          </a:xfrm>
          <a:prstGeom prst="rect">
            <a:avLst/>
          </a:prstGeom>
          <a:noFill/>
          <a:ln w="9525">
            <a:noFill/>
            <a:miter lim="800000"/>
            <a:headEnd/>
            <a:tailEnd/>
          </a:ln>
        </p:spPr>
        <p:txBody>
          <a:bodyPr wrap="none">
            <a:spAutoFit/>
          </a:bodyPr>
          <a:lstStyle/>
          <a:p>
            <a:pPr algn="ctr" eaLnBrk="0" hangingPunct="0"/>
            <a:r>
              <a:rPr lang="en-US" sz="2000" b="1">
                <a:latin typeface="Trebuchet MS" pitchFamily="34" charset="0"/>
              </a:rPr>
              <a:t>Data synch</a:t>
            </a:r>
          </a:p>
        </p:txBody>
      </p:sp>
      <p:sp>
        <p:nvSpPr>
          <p:cNvPr id="2" name="Left Arrow 44"/>
          <p:cNvSpPr>
            <a:spLocks noChangeArrowheads="1"/>
          </p:cNvSpPr>
          <p:nvPr/>
        </p:nvSpPr>
        <p:spPr bwMode="auto">
          <a:xfrm rot="-2511747">
            <a:off x="3003550" y="4713288"/>
            <a:ext cx="1000125" cy="428625"/>
          </a:xfrm>
          <a:prstGeom prst="leftArrow">
            <a:avLst>
              <a:gd name="adj1" fmla="val 50000"/>
              <a:gd name="adj2" fmla="val 50005"/>
            </a:avLst>
          </a:prstGeom>
          <a:solidFill>
            <a:srgbClr val="FFFF00"/>
          </a:solidFill>
          <a:ln w="19050" algn="ctr">
            <a:solidFill>
              <a:schemeClr val="tx1"/>
            </a:solidFill>
            <a:miter lim="800000"/>
            <a:headEnd/>
            <a:tailEnd/>
          </a:ln>
        </p:spPr>
        <p:txBody>
          <a:bodyPr anchor="ctr"/>
          <a:lstStyle/>
          <a:p>
            <a:pPr algn="ctr" eaLnBrk="0" hangingPunct="0">
              <a:defRPr/>
            </a:pPr>
            <a:endParaRPr lang="en-US" dirty="0">
              <a:solidFill>
                <a:schemeClr val="lt1"/>
              </a:solidFill>
              <a:latin typeface="+mn-lt"/>
            </a:endParaRPr>
          </a:p>
        </p:txBody>
      </p:sp>
      <p:sp>
        <p:nvSpPr>
          <p:cNvPr id="3" name="Left Arrow 44"/>
          <p:cNvSpPr>
            <a:spLocks noChangeArrowheads="1"/>
          </p:cNvSpPr>
          <p:nvPr/>
        </p:nvSpPr>
        <p:spPr bwMode="auto">
          <a:xfrm rot="16200000">
            <a:off x="4429125" y="4856163"/>
            <a:ext cx="1000125" cy="428625"/>
          </a:xfrm>
          <a:prstGeom prst="leftArrow">
            <a:avLst>
              <a:gd name="adj1" fmla="val 50000"/>
              <a:gd name="adj2" fmla="val 50005"/>
            </a:avLst>
          </a:prstGeom>
          <a:solidFill>
            <a:srgbClr val="FFFF00"/>
          </a:solidFill>
          <a:ln w="19050" algn="ctr">
            <a:solidFill>
              <a:schemeClr val="tx1"/>
            </a:solidFill>
            <a:miter lim="800000"/>
            <a:headEnd/>
            <a:tailEnd/>
          </a:ln>
        </p:spPr>
        <p:txBody>
          <a:bodyPr vert="eaVert" anchor="ctr"/>
          <a:lstStyle/>
          <a:p>
            <a:pPr algn="ctr" eaLnBrk="0" hangingPunct="0">
              <a:defRPr/>
            </a:pPr>
            <a:endParaRPr lang="en-US" dirty="0">
              <a:solidFill>
                <a:schemeClr val="lt1"/>
              </a:solidFill>
              <a:latin typeface="+mn-lt"/>
            </a:endParaRPr>
          </a:p>
        </p:txBody>
      </p:sp>
      <p:sp>
        <p:nvSpPr>
          <p:cNvPr id="4" name="Left Arrow 44"/>
          <p:cNvSpPr>
            <a:spLocks noChangeArrowheads="1"/>
          </p:cNvSpPr>
          <p:nvPr/>
        </p:nvSpPr>
        <p:spPr bwMode="auto">
          <a:xfrm rot="-9793572">
            <a:off x="6283325" y="4427538"/>
            <a:ext cx="1000125" cy="428625"/>
          </a:xfrm>
          <a:prstGeom prst="leftArrow">
            <a:avLst>
              <a:gd name="adj1" fmla="val 50000"/>
              <a:gd name="adj2" fmla="val 50005"/>
            </a:avLst>
          </a:prstGeom>
          <a:solidFill>
            <a:srgbClr val="FFFF00"/>
          </a:solidFill>
          <a:ln w="19050" algn="ctr">
            <a:solidFill>
              <a:schemeClr val="tx1"/>
            </a:solidFill>
            <a:miter lim="800000"/>
            <a:headEnd/>
            <a:tailEnd/>
          </a:ln>
        </p:spPr>
        <p:txBody>
          <a:bodyPr rot="10800000" anchor="ctr"/>
          <a:lstStyle/>
          <a:p>
            <a:pPr algn="ctr" eaLnBrk="0" hangingPunct="0">
              <a:defRPr/>
            </a:pPr>
            <a:endParaRPr lang="en-US" dirty="0">
              <a:solidFill>
                <a:schemeClr val="lt1"/>
              </a:solidFill>
              <a:latin typeface="+mn-lt"/>
            </a:endParaRPr>
          </a:p>
        </p:txBody>
      </p:sp>
      <p:sp>
        <p:nvSpPr>
          <p:cNvPr id="5" name="Left Arrow 44"/>
          <p:cNvSpPr>
            <a:spLocks noChangeArrowheads="1"/>
          </p:cNvSpPr>
          <p:nvPr/>
        </p:nvSpPr>
        <p:spPr bwMode="auto">
          <a:xfrm rot="9003835">
            <a:off x="6283325" y="2716213"/>
            <a:ext cx="1000125" cy="428625"/>
          </a:xfrm>
          <a:prstGeom prst="leftArrow">
            <a:avLst>
              <a:gd name="adj1" fmla="val 50000"/>
              <a:gd name="adj2" fmla="val 50005"/>
            </a:avLst>
          </a:prstGeom>
          <a:solidFill>
            <a:srgbClr val="FFFF00"/>
          </a:solidFill>
          <a:ln w="19050" algn="ctr">
            <a:solidFill>
              <a:schemeClr val="tx1"/>
            </a:solidFill>
            <a:miter lim="800000"/>
            <a:headEnd/>
            <a:tailEnd/>
          </a:ln>
        </p:spPr>
        <p:txBody>
          <a:bodyPr rot="10800000" anchor="ctr"/>
          <a:lstStyle/>
          <a:p>
            <a:pPr algn="ctr" eaLnBrk="0" hangingPunct="0">
              <a:defRPr/>
            </a:pPr>
            <a:endParaRPr lang="en-US" dirty="0">
              <a:solidFill>
                <a:schemeClr val="lt1"/>
              </a:solidFill>
              <a:latin typeface="+mn-lt"/>
            </a:endParaRPr>
          </a:p>
        </p:txBody>
      </p:sp>
      <p:sp>
        <p:nvSpPr>
          <p:cNvPr id="6" name="Left Arrow 44"/>
          <p:cNvSpPr>
            <a:spLocks noChangeArrowheads="1"/>
          </p:cNvSpPr>
          <p:nvPr/>
        </p:nvSpPr>
        <p:spPr bwMode="auto">
          <a:xfrm rot="5400000">
            <a:off x="4429125" y="1860550"/>
            <a:ext cx="1000125" cy="428625"/>
          </a:xfrm>
          <a:prstGeom prst="leftArrow">
            <a:avLst>
              <a:gd name="adj1" fmla="val 50000"/>
              <a:gd name="adj2" fmla="val 50005"/>
            </a:avLst>
          </a:prstGeom>
          <a:solidFill>
            <a:srgbClr val="FFFF00"/>
          </a:solidFill>
          <a:ln w="19050" algn="ctr">
            <a:solidFill>
              <a:schemeClr val="tx1"/>
            </a:solidFill>
            <a:miter lim="800000"/>
            <a:headEnd/>
            <a:tailEnd/>
          </a:ln>
        </p:spPr>
        <p:txBody>
          <a:bodyPr rot="10800000" vert="eaVert" anchor="ctr"/>
          <a:lstStyle/>
          <a:p>
            <a:pPr algn="ctr" eaLnBrk="0" hangingPunct="0">
              <a:defRPr/>
            </a:pPr>
            <a:endParaRPr lang="en-US" dirty="0">
              <a:solidFill>
                <a:schemeClr val="lt1"/>
              </a:solidFill>
              <a:latin typeface="+mn-lt"/>
            </a:endParaRPr>
          </a:p>
        </p:txBody>
      </p:sp>
      <p:sp>
        <p:nvSpPr>
          <p:cNvPr id="28685" name="Text Box 18"/>
          <p:cNvSpPr txBox="1">
            <a:spLocks noChangeArrowheads="1"/>
          </p:cNvSpPr>
          <p:nvPr/>
        </p:nvSpPr>
        <p:spPr bwMode="auto">
          <a:xfrm>
            <a:off x="3143250" y="5715000"/>
            <a:ext cx="1874838" cy="400050"/>
          </a:xfrm>
          <a:prstGeom prst="rect">
            <a:avLst/>
          </a:prstGeom>
          <a:noFill/>
          <a:ln w="9525">
            <a:noFill/>
            <a:miter lim="800000"/>
            <a:headEnd/>
            <a:tailEnd/>
          </a:ln>
        </p:spPr>
        <p:txBody>
          <a:bodyPr wrap="none">
            <a:spAutoFit/>
          </a:bodyPr>
          <a:lstStyle/>
          <a:p>
            <a:pPr eaLnBrk="0" hangingPunct="0"/>
            <a:r>
              <a:rPr lang="en-US" sz="2000">
                <a:latin typeface="Trebuchet MS" pitchFamily="34" charset="0"/>
              </a:rPr>
              <a:t>Other partners</a:t>
            </a:r>
          </a:p>
        </p:txBody>
      </p:sp>
      <p:sp>
        <p:nvSpPr>
          <p:cNvPr id="28686" name="Text Box 18"/>
          <p:cNvSpPr txBox="1">
            <a:spLocks noChangeArrowheads="1"/>
          </p:cNvSpPr>
          <p:nvPr/>
        </p:nvSpPr>
        <p:spPr bwMode="auto">
          <a:xfrm>
            <a:off x="6715125" y="2000250"/>
            <a:ext cx="2078038" cy="400050"/>
          </a:xfrm>
          <a:prstGeom prst="rect">
            <a:avLst/>
          </a:prstGeom>
          <a:noFill/>
          <a:ln w="9525">
            <a:noFill/>
            <a:miter lim="800000"/>
            <a:headEnd/>
            <a:tailEnd/>
          </a:ln>
        </p:spPr>
        <p:txBody>
          <a:bodyPr wrap="none">
            <a:spAutoFit/>
          </a:bodyPr>
          <a:lstStyle/>
          <a:p>
            <a:pPr eaLnBrk="0" hangingPunct="0"/>
            <a:r>
              <a:rPr lang="en-US" sz="2000">
                <a:solidFill>
                  <a:srgbClr val="C00000"/>
                </a:solidFill>
                <a:latin typeface="Trebuchet MS" pitchFamily="34" charset="0"/>
              </a:rPr>
              <a:t>Flickr Commons </a:t>
            </a:r>
          </a:p>
        </p:txBody>
      </p:sp>
      <p:pic>
        <p:nvPicPr>
          <p:cNvPr id="28687" name="Picture 16" descr="national-library-logo-large.gif"/>
          <p:cNvPicPr>
            <a:picLocks noChangeAspect="1"/>
          </p:cNvPicPr>
          <p:nvPr/>
        </p:nvPicPr>
        <p:blipFill>
          <a:blip r:embed="rId3" cstate="print"/>
          <a:srcRect/>
          <a:stretch>
            <a:fillRect/>
          </a:stretch>
        </p:blipFill>
        <p:spPr bwMode="auto">
          <a:xfrm>
            <a:off x="4000500" y="3429000"/>
            <a:ext cx="2614613" cy="842963"/>
          </a:xfrm>
          <a:prstGeom prst="rect">
            <a:avLst/>
          </a:prstGeom>
          <a:noFill/>
          <a:ln w="9525">
            <a:noFill/>
            <a:miter lim="800000"/>
            <a:headEnd/>
            <a:tailEnd/>
          </a:ln>
        </p:spPr>
      </p:pic>
      <p:pic>
        <p:nvPicPr>
          <p:cNvPr id="28688" name="Picture 17" descr="nzlc.gif"/>
          <p:cNvPicPr>
            <a:picLocks noChangeAspect="1"/>
          </p:cNvPicPr>
          <p:nvPr/>
        </p:nvPicPr>
        <p:blipFill>
          <a:blip r:embed="rId4" cstate="print"/>
          <a:srcRect/>
          <a:stretch>
            <a:fillRect/>
          </a:stretch>
        </p:blipFill>
        <p:spPr bwMode="auto">
          <a:xfrm>
            <a:off x="5715000" y="5000625"/>
            <a:ext cx="3238500" cy="48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Text Placeholder 3"/>
          <p:cNvSpPr>
            <a:spLocks noGrp="1"/>
          </p:cNvSpPr>
          <p:nvPr>
            <p:ph type="body" idx="1"/>
          </p:nvPr>
        </p:nvSpPr>
        <p:spPr/>
        <p:txBody>
          <a:bodyPr/>
          <a:lstStyle/>
          <a:p>
            <a:r>
              <a:rPr lang="en-US" sz="3200" dirty="0" smtClean="0"/>
              <a:t>An OCLC metadata five-year plan</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noFill/>
          <a:ln/>
          <a:effectLst/>
        </p:spPr>
        <p:txBody>
          <a:bodyPr lIns="92075" tIns="46038" rIns="92075" bIns="46038" anchor="b"/>
          <a:lstStyle/>
          <a:p>
            <a:r>
              <a:rPr lang="en-US" sz="2800" smtClean="0">
                <a:latin typeface="Arial" charset="0"/>
              </a:rPr>
              <a:t>A New Context for Catalogs and Cataloging</a:t>
            </a:r>
          </a:p>
        </p:txBody>
      </p:sp>
      <p:graphicFrame>
        <p:nvGraphicFramePr>
          <p:cNvPr id="167939" name="Object 3"/>
          <p:cNvGraphicFramePr>
            <a:graphicFrameLocks/>
          </p:cNvGraphicFramePr>
          <p:nvPr/>
        </p:nvGraphicFramePr>
        <p:xfrm>
          <a:off x="434975" y="1860550"/>
          <a:ext cx="7932738" cy="3848100"/>
        </p:xfrm>
        <a:graphic>
          <a:graphicData uri="http://schemas.openxmlformats.org/presentationml/2006/ole">
            <p:oleObj spid="_x0000_s206850" name="Document" r:id="rId4" imgW="8405012" imgH="4070206" progId="Word.Document.8">
              <p:embed/>
            </p:oleObj>
          </a:graphicData>
        </a:graphic>
      </p:graphicFrame>
      <p:sp>
        <p:nvSpPr>
          <p:cNvPr id="167940" name="Text Box 4"/>
          <p:cNvSpPr txBox="1">
            <a:spLocks noChangeArrowheads="1"/>
          </p:cNvSpPr>
          <p:nvPr/>
        </p:nvSpPr>
        <p:spPr bwMode="auto">
          <a:xfrm>
            <a:off x="577850" y="5854700"/>
            <a:ext cx="6796088" cy="825500"/>
          </a:xfrm>
          <a:prstGeom prst="rect">
            <a:avLst/>
          </a:prstGeom>
          <a:noFill/>
          <a:ln w="9525">
            <a:noFill/>
            <a:miter lim="800000"/>
            <a:headEnd/>
            <a:tailEnd/>
          </a:ln>
          <a:effectLst/>
        </p:spPr>
        <p:txBody>
          <a:bodyPr wrap="none">
            <a:spAutoFit/>
          </a:bodyPr>
          <a:lstStyle/>
          <a:p>
            <a:pPr>
              <a:lnSpc>
                <a:spcPct val="100000"/>
              </a:lnSpc>
              <a:spcBef>
                <a:spcPct val="0"/>
              </a:spcBef>
            </a:pPr>
            <a:r>
              <a:rPr lang="en-US" sz="1600" b="0">
                <a:solidFill>
                  <a:schemeClr val="tx1"/>
                </a:solidFill>
                <a:latin typeface="Tahoma" pitchFamily="34" charset="0"/>
              </a:rPr>
              <a:t>Adapted from Calhoun, Karen. Technology, productivity, and change</a:t>
            </a:r>
          </a:p>
          <a:p>
            <a:pPr>
              <a:lnSpc>
                <a:spcPct val="100000"/>
              </a:lnSpc>
              <a:spcBef>
                <a:spcPct val="0"/>
              </a:spcBef>
            </a:pPr>
            <a:r>
              <a:rPr lang="en-US" sz="1600" b="0">
                <a:solidFill>
                  <a:schemeClr val="tx1"/>
                </a:solidFill>
                <a:latin typeface="Tahoma" pitchFamily="34" charset="0"/>
              </a:rPr>
              <a:t>in library technical services. </a:t>
            </a:r>
            <a:r>
              <a:rPr lang="en-US" sz="1600" b="0">
                <a:solidFill>
                  <a:schemeClr val="tx1"/>
                </a:solidFill>
                <a:latin typeface="Tahoma" pitchFamily="34" charset="0"/>
                <a:hlinkClick r:id="rId5"/>
              </a:rPr>
              <a:t>Library Collections, Acquisitions, </a:t>
            </a:r>
          </a:p>
          <a:p>
            <a:pPr>
              <a:lnSpc>
                <a:spcPct val="100000"/>
              </a:lnSpc>
              <a:spcBef>
                <a:spcPct val="0"/>
              </a:spcBef>
            </a:pPr>
            <a:r>
              <a:rPr lang="en-US" sz="1600" b="0">
                <a:solidFill>
                  <a:schemeClr val="tx1"/>
                </a:solidFill>
                <a:latin typeface="Tahoma" pitchFamily="34" charset="0"/>
                <a:hlinkClick r:id="rId5"/>
              </a:rPr>
              <a:t>and Technical Services</a:t>
            </a:r>
            <a:r>
              <a:rPr lang="en-US" sz="1600" b="0">
                <a:solidFill>
                  <a:schemeClr val="tx1"/>
                </a:solidFill>
                <a:latin typeface="Tahoma" pitchFamily="34" charset="0"/>
              </a:rPr>
              <a:t> Volume 27, Issue 3, Autumn 2003, Pages 281-289</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z="4400" smtClean="0"/>
              <a:t>What If …</a:t>
            </a:r>
          </a:p>
        </p:txBody>
      </p:sp>
      <p:sp>
        <p:nvSpPr>
          <p:cNvPr id="61443" name="Content Placeholder 2"/>
          <p:cNvSpPr>
            <a:spLocks noGrp="1"/>
          </p:cNvSpPr>
          <p:nvPr>
            <p:ph idx="1"/>
          </p:nvPr>
        </p:nvSpPr>
        <p:spPr/>
        <p:txBody>
          <a:bodyPr/>
          <a:lstStyle/>
          <a:p>
            <a:pPr eaLnBrk="1" hangingPunct="1"/>
            <a:r>
              <a:rPr lang="en-US" sz="3200" smtClean="0">
                <a:latin typeface="Arial" charset="0"/>
                <a:cs typeface="Arial" charset="0"/>
              </a:rPr>
              <a:t>We could collectively take better advantage of</a:t>
            </a:r>
          </a:p>
          <a:p>
            <a:pPr lvl="1" eaLnBrk="1" hangingPunct="1"/>
            <a:r>
              <a:rPr lang="en-US" smtClean="0">
                <a:latin typeface="Arial" charset="0"/>
                <a:cs typeface="Arial" charset="0"/>
              </a:rPr>
              <a:t>The metadata we have already produced?</a:t>
            </a:r>
          </a:p>
          <a:p>
            <a:pPr lvl="1" eaLnBrk="1" hangingPunct="1"/>
            <a:r>
              <a:rPr lang="en-US" smtClean="0">
                <a:latin typeface="Arial" charset="0"/>
                <a:cs typeface="Arial" charset="0"/>
              </a:rPr>
              <a:t>Metadata we can get from other places?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Selection of initiatives already in play: OCLC deploying metadata to help members gain efficiencies, visibility and impact</a:t>
            </a:r>
            <a:endParaRPr lang="en-US" sz="2000" dirty="0"/>
          </a:p>
        </p:txBody>
      </p:sp>
      <p:graphicFrame>
        <p:nvGraphicFramePr>
          <p:cNvPr id="4" name="Content Placeholder 3"/>
          <p:cNvGraphicFramePr>
            <a:graphicFrameLocks noGrp="1"/>
          </p:cNvGraphicFramePr>
          <p:nvPr>
            <p:ph idx="1"/>
          </p:nvPr>
        </p:nvGraphicFramePr>
        <p:xfrm>
          <a:off x="571500" y="1285875"/>
          <a:ext cx="7702550" cy="5308600"/>
        </p:xfrm>
        <a:graphic>
          <a:graphicData uri="http://schemas.openxmlformats.org/drawingml/2006/table">
            <a:tbl>
              <a:tblPr firstRow="1" bandRow="1">
                <a:tableStyleId>{21E4AEA4-8DFA-4A89-87EB-49C32662AFE0}</a:tableStyleId>
              </a:tblPr>
              <a:tblGrid>
                <a:gridCol w="3851275"/>
                <a:gridCol w="3851275"/>
              </a:tblGrid>
              <a:tr h="370840">
                <a:tc>
                  <a:txBody>
                    <a:bodyPr/>
                    <a:lstStyle/>
                    <a:p>
                      <a:r>
                        <a:rPr lang="en-US" dirty="0" smtClean="0"/>
                        <a:t>Strategic direction</a:t>
                      </a:r>
                      <a:endParaRPr lang="en-US" dirty="0"/>
                    </a:p>
                  </a:txBody>
                  <a:tcPr/>
                </a:tc>
                <a:tc>
                  <a:txBody>
                    <a:bodyPr/>
                    <a:lstStyle/>
                    <a:p>
                      <a:r>
                        <a:rPr lang="en-US" dirty="0" smtClean="0"/>
                        <a:t>Results</a:t>
                      </a:r>
                      <a:endParaRPr lang="en-US" dirty="0"/>
                    </a:p>
                  </a:txBody>
                  <a:tcPr/>
                </a:tc>
              </a:tr>
              <a:tr h="370840">
                <a:tc>
                  <a:txBody>
                    <a:bodyPr/>
                    <a:lstStyle/>
                    <a:p>
                      <a:r>
                        <a:rPr lang="en-US" dirty="0" smtClean="0"/>
                        <a:t>“Everywhere</a:t>
                      </a:r>
                      <a:r>
                        <a:rPr lang="en-US" baseline="0" dirty="0" smtClean="0"/>
                        <a:t> the library”</a:t>
                      </a:r>
                      <a:endParaRPr lang="en-US" dirty="0"/>
                    </a:p>
                  </a:txBody>
                  <a:tcPr/>
                </a:tc>
                <a:tc>
                  <a:txBody>
                    <a:bodyPr/>
                    <a:lstStyle/>
                    <a:p>
                      <a:pPr>
                        <a:buFont typeface="Arial" pitchFamily="34" charset="0"/>
                        <a:buChar char="•"/>
                      </a:pPr>
                      <a:r>
                        <a:rPr lang="en-US" dirty="0" smtClean="0"/>
                        <a:t>WorldCat.org</a:t>
                      </a:r>
                    </a:p>
                    <a:p>
                      <a:pPr>
                        <a:buFont typeface="Arial" pitchFamily="34" charset="0"/>
                        <a:buChar char="•"/>
                      </a:pPr>
                      <a:r>
                        <a:rPr lang="en-US" dirty="0" err="1" smtClean="0"/>
                        <a:t>WorldCat</a:t>
                      </a:r>
                      <a:r>
                        <a:rPr lang="en-US" dirty="0" smtClean="0"/>
                        <a:t> Registry</a:t>
                      </a:r>
                    </a:p>
                    <a:p>
                      <a:pPr>
                        <a:buFont typeface="Arial" pitchFamily="34" charset="0"/>
                        <a:buChar char="•"/>
                      </a:pPr>
                      <a:r>
                        <a:rPr lang="en-US" dirty="0" smtClean="0"/>
                        <a:t>Syndication</a:t>
                      </a:r>
                      <a:r>
                        <a:rPr lang="en-US" baseline="0" dirty="0" smtClean="0"/>
                        <a:t> of your collections on other Web sites</a:t>
                      </a:r>
                    </a:p>
                    <a:p>
                      <a:pPr>
                        <a:buFont typeface="Arial" pitchFamily="34" charset="0"/>
                        <a:buChar char="•"/>
                      </a:pPr>
                      <a:r>
                        <a:rPr lang="en-US" baseline="0" dirty="0" smtClean="0"/>
                        <a:t>Synchronization with </a:t>
                      </a:r>
                      <a:r>
                        <a:rPr lang="en-US" baseline="0" dirty="0" err="1" smtClean="0"/>
                        <a:t>WorldCat</a:t>
                      </a:r>
                      <a:endParaRPr lang="en-US" baseline="0" dirty="0" smtClean="0"/>
                    </a:p>
                    <a:p>
                      <a:endParaRPr lang="en-US" dirty="0" smtClean="0"/>
                    </a:p>
                  </a:txBody>
                  <a:tcPr/>
                </a:tc>
              </a:tr>
              <a:tr h="370840">
                <a:tc>
                  <a:txBody>
                    <a:bodyPr/>
                    <a:lstStyle/>
                    <a:p>
                      <a:r>
                        <a:rPr lang="en-US" baseline="0" dirty="0" smtClean="0"/>
                        <a:t>Representing the collection of member collections at Web scale</a:t>
                      </a:r>
                      <a:endParaRPr lang="en-US" dirty="0"/>
                    </a:p>
                  </a:txBody>
                  <a:tcPr/>
                </a:tc>
                <a:tc>
                  <a:txBody>
                    <a:bodyPr/>
                    <a:lstStyle/>
                    <a:p>
                      <a:pPr>
                        <a:buFont typeface="Arial" pitchFamily="34" charset="0"/>
                        <a:buChar char="•"/>
                      </a:pPr>
                      <a:r>
                        <a:rPr lang="en-US" dirty="0" smtClean="0"/>
                        <a:t>Global</a:t>
                      </a:r>
                      <a:r>
                        <a:rPr lang="en-US" baseline="0" dirty="0" smtClean="0"/>
                        <a:t> coverage of </a:t>
                      </a:r>
                      <a:r>
                        <a:rPr lang="en-US" baseline="0" dirty="0" err="1" smtClean="0"/>
                        <a:t>WorldCat</a:t>
                      </a:r>
                      <a:endParaRPr lang="en-US" baseline="0" dirty="0" smtClean="0"/>
                    </a:p>
                    <a:p>
                      <a:pPr>
                        <a:buFont typeface="Arial" pitchFamily="34" charset="0"/>
                        <a:buChar char="•"/>
                      </a:pPr>
                      <a:r>
                        <a:rPr lang="en-US" baseline="0" dirty="0" smtClean="0"/>
                        <a:t>More, and more up to date holdings information</a:t>
                      </a:r>
                    </a:p>
                    <a:p>
                      <a:pPr>
                        <a:buFont typeface="Arial" pitchFamily="34" charset="0"/>
                        <a:buChar char="•"/>
                      </a:pPr>
                      <a:r>
                        <a:rPr lang="en-US" baseline="0" dirty="0" smtClean="0"/>
                        <a:t>Print + digital collections</a:t>
                      </a:r>
                    </a:p>
                    <a:p>
                      <a:pPr>
                        <a:buFont typeface="Arial" pitchFamily="34" charset="0"/>
                        <a:buChar char="•"/>
                      </a:pPr>
                      <a:r>
                        <a:rPr lang="en-US" baseline="0" dirty="0" err="1" smtClean="0"/>
                        <a:t>OAIster</a:t>
                      </a:r>
                      <a:r>
                        <a:rPr lang="en-US" baseline="0" dirty="0" smtClean="0"/>
                        <a:t> in </a:t>
                      </a:r>
                      <a:r>
                        <a:rPr lang="en-US" baseline="0" dirty="0" err="1" smtClean="0"/>
                        <a:t>WorldCat</a:t>
                      </a:r>
                      <a:endParaRPr lang="en-US" baseline="0" dirty="0" smtClean="0"/>
                    </a:p>
                    <a:p>
                      <a:pPr>
                        <a:buFont typeface="Arial" pitchFamily="34" charset="0"/>
                        <a:buChar char="•"/>
                      </a:pPr>
                      <a:r>
                        <a:rPr lang="en-US" baseline="0" dirty="0" smtClean="0"/>
                        <a:t>Digital Collections Gateway</a:t>
                      </a:r>
                    </a:p>
                  </a:txBody>
                  <a:tcPr/>
                </a:tc>
              </a:tr>
              <a:tr h="370840">
                <a:tc>
                  <a:txBody>
                    <a:bodyPr/>
                    <a:lstStyle/>
                    <a:p>
                      <a:r>
                        <a:rPr lang="en-US" dirty="0" smtClean="0"/>
                        <a:t>Making</a:t>
                      </a:r>
                      <a:r>
                        <a:rPr lang="en-US" baseline="0" dirty="0" smtClean="0"/>
                        <a:t> metadata work harder</a:t>
                      </a:r>
                      <a:endParaRPr lang="en-US" dirty="0"/>
                    </a:p>
                  </a:txBody>
                  <a:tcPr/>
                </a:tc>
                <a:tc>
                  <a:txBody>
                    <a:bodyPr/>
                    <a:lstStyle/>
                    <a:p>
                      <a:pPr>
                        <a:buFont typeface="Arial" pitchFamily="34" charset="0"/>
                        <a:buChar char="•"/>
                      </a:pPr>
                      <a:r>
                        <a:rPr lang="en-US" dirty="0" smtClean="0"/>
                        <a:t>ONIX</a:t>
                      </a:r>
                      <a:r>
                        <a:rPr lang="en-US" baseline="0" dirty="0" smtClean="0"/>
                        <a:t> to MARC and back again</a:t>
                      </a:r>
                      <a:endParaRPr lang="en-US" dirty="0" smtClean="0"/>
                    </a:p>
                    <a:p>
                      <a:pPr>
                        <a:buFont typeface="Arial" pitchFamily="34" charset="0"/>
                        <a:buChar char="•"/>
                      </a:pPr>
                      <a:r>
                        <a:rPr lang="en-US" baseline="0" dirty="0" err="1" smtClean="0"/>
                        <a:t>WorldCat</a:t>
                      </a:r>
                      <a:r>
                        <a:rPr lang="en-US" baseline="0" dirty="0" smtClean="0"/>
                        <a:t> Identities</a:t>
                      </a:r>
                    </a:p>
                    <a:p>
                      <a:pPr>
                        <a:buFont typeface="Arial" pitchFamily="34" charset="0"/>
                        <a:buChar char="•"/>
                      </a:pPr>
                      <a:r>
                        <a:rPr lang="en-US" baseline="0" dirty="0" smtClean="0"/>
                        <a:t>VIAF</a:t>
                      </a:r>
                    </a:p>
                    <a:p>
                      <a:pPr>
                        <a:buFont typeface="Arial" pitchFamily="34" charset="0"/>
                        <a:buChar char="•"/>
                      </a:pPr>
                      <a:r>
                        <a:rPr lang="en-US" baseline="0" dirty="0" smtClean="0"/>
                        <a:t>Work level records</a:t>
                      </a:r>
                    </a:p>
                    <a:p>
                      <a:pPr>
                        <a:buFont typeface="Arial" pitchFamily="34" charset="0"/>
                        <a:buChar char="•"/>
                      </a:pPr>
                      <a:r>
                        <a:rPr lang="en-US" baseline="0" dirty="0" smtClean="0"/>
                        <a:t>More …</a:t>
                      </a:r>
                      <a:endParaRPr lang="en-US" dirty="0"/>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Re-Using Publisher/Vendor Metadata</a:t>
            </a:r>
            <a:endParaRPr lang="en-US" dirty="0"/>
          </a:p>
        </p:txBody>
      </p:sp>
      <p:pic>
        <p:nvPicPr>
          <p:cNvPr id="3" name="Picture 2" descr="metadata_services_publishers.gif"/>
          <p:cNvPicPr>
            <a:picLocks noChangeAspect="1"/>
          </p:cNvPicPr>
          <p:nvPr/>
        </p:nvPicPr>
        <p:blipFill>
          <a:blip r:embed="rId3" cstate="print"/>
          <a:stretch>
            <a:fillRect/>
          </a:stretch>
        </p:blipFill>
        <p:spPr>
          <a:xfrm>
            <a:off x="1000125" y="1714500"/>
            <a:ext cx="6972300" cy="2771775"/>
          </a:xfrm>
          <a:prstGeom prst="rect">
            <a:avLst/>
          </a:prstGeom>
        </p:spPr>
      </p:pic>
      <p:sp>
        <p:nvSpPr>
          <p:cNvPr id="4" name="Down Arrow 3"/>
          <p:cNvSpPr/>
          <p:nvPr/>
        </p:nvSpPr>
        <p:spPr>
          <a:xfrm>
            <a:off x="4000500" y="4572000"/>
            <a:ext cx="484632" cy="978408"/>
          </a:xfrm>
          <a:prstGeom prst="downArrow">
            <a:avLst/>
          </a:prstGeom>
          <a:solidFill>
            <a:srgbClr val="33892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_wcmasthead_en.png"/>
          <p:cNvPicPr>
            <a:picLocks noChangeAspect="1"/>
          </p:cNvPicPr>
          <p:nvPr/>
        </p:nvPicPr>
        <p:blipFill>
          <a:blip r:embed="rId4" cstate="print"/>
          <a:stretch>
            <a:fillRect/>
          </a:stretch>
        </p:blipFill>
        <p:spPr>
          <a:xfrm>
            <a:off x="3286125" y="5572125"/>
            <a:ext cx="2514600" cy="77724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ONIX to MARC and Back Again</a:t>
            </a:r>
            <a:endParaRPr lang="en-US" dirty="0"/>
          </a:p>
        </p:txBody>
      </p:sp>
      <p:sp>
        <p:nvSpPr>
          <p:cNvPr id="3" name="TextBox 2"/>
          <p:cNvSpPr txBox="1"/>
          <p:nvPr/>
        </p:nvSpPr>
        <p:spPr>
          <a:xfrm>
            <a:off x="5286376" y="2143125"/>
            <a:ext cx="3143250" cy="3200876"/>
          </a:xfrm>
          <a:prstGeom prst="rect">
            <a:avLst/>
          </a:prstGeom>
          <a:solidFill>
            <a:srgbClr val="FFC000"/>
          </a:solidFill>
          <a:ln>
            <a:solidFill>
              <a:schemeClr val="tx1"/>
            </a:solidFill>
          </a:ln>
        </p:spPr>
        <p:txBody>
          <a:bodyPr wrap="square" rtlCol="0">
            <a:spAutoFit/>
          </a:bodyPr>
          <a:lstStyle/>
          <a:p>
            <a:r>
              <a:rPr lang="en-US" dirty="0" err="1" smtClean="0">
                <a:latin typeface="Arial Narrow" pitchFamily="34" charset="0"/>
              </a:rPr>
              <a:t>Godby</a:t>
            </a:r>
            <a:r>
              <a:rPr lang="en-US" dirty="0" smtClean="0">
                <a:latin typeface="Arial Narrow" pitchFamily="34" charset="0"/>
              </a:rPr>
              <a:t>, Carol Jean. 2010. </a:t>
            </a:r>
            <a:r>
              <a:rPr lang="en-US" i="1" dirty="0" smtClean="0">
                <a:latin typeface="Arial Narrow" pitchFamily="34" charset="0"/>
              </a:rPr>
              <a:t>Mapping ONIX to MARC</a:t>
            </a:r>
            <a:r>
              <a:rPr lang="en-US" dirty="0" smtClean="0">
                <a:latin typeface="Arial Narrow" pitchFamily="34" charset="0"/>
              </a:rPr>
              <a:t>. Dublin, Ohio: OCLC Research. </a:t>
            </a:r>
            <a:br>
              <a:rPr lang="en-US" dirty="0" smtClean="0">
                <a:latin typeface="Arial Narrow" pitchFamily="34" charset="0"/>
              </a:rPr>
            </a:br>
            <a:r>
              <a:rPr lang="en-US" dirty="0" smtClean="0">
                <a:latin typeface="Arial Narrow" pitchFamily="34" charset="0"/>
                <a:hlinkClick r:id="rId3"/>
              </a:rPr>
              <a:t>http://www.oclc.org/research/publications/library/2010/2010-14.pdf</a:t>
            </a:r>
            <a:endParaRPr lang="en-US" dirty="0" smtClean="0">
              <a:latin typeface="Arial Narrow" pitchFamily="34" charset="0"/>
            </a:endParaRPr>
          </a:p>
          <a:p>
            <a:endParaRPr lang="en-US" dirty="0">
              <a:latin typeface="Arial Narrow" pitchFamily="34" charset="0"/>
            </a:endParaRPr>
          </a:p>
        </p:txBody>
      </p:sp>
      <p:pic>
        <p:nvPicPr>
          <p:cNvPr id="266242" name="Picture 2"/>
          <p:cNvPicPr>
            <a:picLocks noChangeAspect="1" noChangeArrowheads="1"/>
          </p:cNvPicPr>
          <p:nvPr/>
        </p:nvPicPr>
        <p:blipFill>
          <a:blip r:embed="rId4" cstate="print"/>
          <a:srcRect l="3165"/>
          <a:stretch>
            <a:fillRect/>
          </a:stretch>
        </p:blipFill>
        <p:spPr bwMode="auto">
          <a:xfrm>
            <a:off x="571500" y="1571625"/>
            <a:ext cx="4371975" cy="5143500"/>
          </a:xfrm>
          <a:prstGeom prst="rect">
            <a:avLst/>
          </a:prstGeom>
          <a:noFill/>
          <a:ln w="9525">
            <a:solidFill>
              <a:schemeClr val="accent1"/>
            </a:solid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smtClean="0"/>
              <a:t>OCLC Digital Collections Gateway</a:t>
            </a:r>
          </a:p>
        </p:txBody>
      </p:sp>
      <p:sp>
        <p:nvSpPr>
          <p:cNvPr id="60419" name="Content Placeholder 2"/>
          <p:cNvSpPr>
            <a:spLocks noGrp="1"/>
          </p:cNvSpPr>
          <p:nvPr>
            <p:ph idx="1"/>
          </p:nvPr>
        </p:nvSpPr>
        <p:spPr>
          <a:xfrm>
            <a:off x="685800" y="1752600"/>
            <a:ext cx="7702550" cy="4202113"/>
          </a:xfrm>
        </p:spPr>
        <p:txBody>
          <a:bodyPr/>
          <a:lstStyle/>
          <a:p>
            <a:pPr eaLnBrk="1" hangingPunct="1"/>
            <a:r>
              <a:rPr lang="en-US" dirty="0" smtClean="0">
                <a:latin typeface="Arial" charset="0"/>
                <a:cs typeface="Arial" charset="0"/>
              </a:rPr>
              <a:t>A Web-based, self-service tool to contribute digital repository metadata to </a:t>
            </a:r>
            <a:r>
              <a:rPr lang="en-US" dirty="0" err="1" smtClean="0">
                <a:latin typeface="Arial" charset="0"/>
                <a:cs typeface="Arial" charset="0"/>
              </a:rPr>
              <a:t>WorldCat</a:t>
            </a:r>
            <a:endParaRPr lang="en-US" dirty="0" smtClean="0">
              <a:latin typeface="Arial" charset="0"/>
              <a:cs typeface="Arial" charset="0"/>
            </a:endParaRPr>
          </a:p>
          <a:p>
            <a:pPr eaLnBrk="1" hangingPunct="1"/>
            <a:r>
              <a:rPr lang="en-US" dirty="0" smtClean="0">
                <a:latin typeface="Arial" charset="0"/>
                <a:cs typeface="Arial" charset="0"/>
              </a:rPr>
              <a:t>OAI (Open Archives Initiative) compliant repositories (July 2010) </a:t>
            </a:r>
          </a:p>
          <a:p>
            <a:pPr eaLnBrk="1" hangingPunct="1"/>
            <a:r>
              <a:rPr lang="en-US" dirty="0" smtClean="0">
                <a:latin typeface="Arial" charset="0"/>
                <a:cs typeface="Arial" charset="0"/>
              </a:rPr>
              <a:t>Two paths to </a:t>
            </a:r>
            <a:r>
              <a:rPr lang="en-US" dirty="0" err="1" smtClean="0">
                <a:latin typeface="Arial" charset="0"/>
                <a:cs typeface="Arial" charset="0"/>
              </a:rPr>
              <a:t>WorldCat</a:t>
            </a:r>
            <a:r>
              <a:rPr lang="en-US" dirty="0" smtClean="0">
                <a:latin typeface="Arial" charset="0"/>
                <a:cs typeface="Arial" charset="0"/>
              </a:rPr>
              <a:t>:  </a:t>
            </a:r>
          </a:p>
          <a:p>
            <a:pPr lvl="1" eaLnBrk="1" hangingPunct="1"/>
            <a:r>
              <a:rPr lang="en-US" dirty="0" smtClean="0">
                <a:latin typeface="Arial" charset="0"/>
                <a:cs typeface="Arial" charset="0"/>
              </a:rPr>
              <a:t>Self-use of the Gateway</a:t>
            </a:r>
          </a:p>
          <a:p>
            <a:pPr lvl="1" eaLnBrk="1" hangingPunct="1"/>
            <a:r>
              <a:rPr lang="en-US" dirty="0" smtClean="0">
                <a:latin typeface="Arial" charset="0"/>
                <a:cs typeface="Arial" charset="0"/>
              </a:rPr>
              <a:t>OCLC harvesting </a:t>
            </a:r>
          </a:p>
        </p:txBody>
      </p:sp>
      <p:sp>
        <p:nvSpPr>
          <p:cNvPr id="7" name="Text Box 7"/>
          <p:cNvSpPr txBox="1">
            <a:spLocks noChangeArrowheads="1"/>
          </p:cNvSpPr>
          <p:nvPr/>
        </p:nvSpPr>
        <p:spPr bwMode="auto">
          <a:xfrm>
            <a:off x="4429125" y="3429000"/>
            <a:ext cx="4279900" cy="3194050"/>
          </a:xfrm>
          <a:prstGeom prst="rect">
            <a:avLst/>
          </a:prstGeom>
          <a:solidFill>
            <a:schemeClr val="accent1"/>
          </a:solidFill>
          <a:ln w="28575" algn="ctr">
            <a:solidFill>
              <a:schemeClr val="accent2"/>
            </a:solidFill>
            <a:miter lim="800000"/>
            <a:headEnd/>
            <a:tailEnd/>
          </a:ln>
        </p:spPr>
        <p:txBody>
          <a:bodyPr>
            <a:spAutoFit/>
          </a:bodyPr>
          <a:lstStyle/>
          <a:p>
            <a:pPr eaLnBrk="0" hangingPunct="0">
              <a:lnSpc>
                <a:spcPct val="120000"/>
              </a:lnSpc>
              <a:spcBef>
                <a:spcPct val="50000"/>
              </a:spcBef>
            </a:pPr>
            <a:r>
              <a:rPr lang="en-US" sz="2000" b="1" dirty="0">
                <a:solidFill>
                  <a:srgbClr val="000000"/>
                </a:solidFill>
                <a:latin typeface="Trebuchet MS" pitchFamily="34" charset="0"/>
              </a:rPr>
              <a:t>“The function of searching across collections is a dream frequently discussed but seldom realized at a robust level. This paper … discusses how we might move from isolated digital collections to interoperable digital libraries.”</a:t>
            </a:r>
          </a:p>
          <a:p>
            <a:pPr eaLnBrk="0" hangingPunct="0">
              <a:lnSpc>
                <a:spcPct val="120000"/>
              </a:lnSpc>
              <a:spcBef>
                <a:spcPct val="50000"/>
              </a:spcBef>
            </a:pPr>
            <a:r>
              <a:rPr lang="en-US" sz="2000" b="1" dirty="0">
                <a:solidFill>
                  <a:srgbClr val="000000"/>
                </a:solidFill>
                <a:latin typeface="Trebuchet MS" pitchFamily="34" charset="0"/>
              </a:rPr>
              <a:t>—Howard </a:t>
            </a:r>
            <a:r>
              <a:rPr lang="en-US" sz="2000" b="1" dirty="0" err="1" smtClean="0">
                <a:solidFill>
                  <a:srgbClr val="000000"/>
                </a:solidFill>
                <a:latin typeface="Trebuchet MS" pitchFamily="34" charset="0"/>
              </a:rPr>
              <a:t>Besser</a:t>
            </a:r>
            <a:endParaRPr lang="en-US" sz="2000" b="1" dirty="0">
              <a:solidFill>
                <a:srgbClr val="000000"/>
              </a:solidFill>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Five Year Vision For OCLC Metadata Management and Collections Services</a:t>
            </a:r>
            <a:endParaRPr lang="en-US" dirty="0"/>
          </a:p>
        </p:txBody>
      </p:sp>
      <p:sp>
        <p:nvSpPr>
          <p:cNvPr id="5" name="Content Placeholder 4"/>
          <p:cNvSpPr>
            <a:spLocks noGrp="1"/>
          </p:cNvSpPr>
          <p:nvPr>
            <p:ph idx="1"/>
          </p:nvPr>
        </p:nvSpPr>
        <p:spPr/>
        <p:txBody>
          <a:bodyPr/>
          <a:lstStyle/>
          <a:p>
            <a:pPr>
              <a:buFont typeface="Arial" pitchFamily="34" charset="0"/>
              <a:buChar char="•"/>
            </a:pPr>
            <a:r>
              <a:rPr lang="en-US" sz="2000" dirty="0" smtClean="0"/>
              <a:t>A </a:t>
            </a:r>
            <a:r>
              <a:rPr lang="en-US" sz="2000" i="1" u="sng" dirty="0" smtClean="0"/>
              <a:t>service-neutral</a:t>
            </a:r>
            <a:r>
              <a:rPr lang="en-US" sz="2000" dirty="0" smtClean="0"/>
              <a:t> data platform</a:t>
            </a:r>
            <a:br>
              <a:rPr lang="en-US" sz="2000" dirty="0" smtClean="0"/>
            </a:br>
            <a:r>
              <a:rPr lang="en-US" sz="2000" dirty="0" smtClean="0"/>
              <a:t>	Integration with </a:t>
            </a:r>
            <a:r>
              <a:rPr lang="en-US" sz="2000" dirty="0" err="1" smtClean="0"/>
              <a:t>WorldCat</a:t>
            </a:r>
            <a:r>
              <a:rPr lang="en-US" sz="2000" dirty="0" smtClean="0"/>
              <a:t> apps and services  </a:t>
            </a:r>
            <a:br>
              <a:rPr lang="en-US" sz="2000" dirty="0" smtClean="0"/>
            </a:br>
            <a:r>
              <a:rPr lang="en-US" sz="2000" dirty="0" smtClean="0"/>
              <a:t>	Integration with other, external applications</a:t>
            </a:r>
          </a:p>
          <a:p>
            <a:pPr lvl="0">
              <a:buFont typeface="Arial" pitchFamily="34" charset="0"/>
              <a:buChar char="•"/>
            </a:pPr>
            <a:r>
              <a:rPr lang="en-US" sz="2000" dirty="0" smtClean="0"/>
              <a:t>Metadata management services for the myriad collections now delivered by libraries to their communities (physical, licensed, digital)</a:t>
            </a:r>
          </a:p>
          <a:p>
            <a:pPr lvl="0">
              <a:buFont typeface="Arial" pitchFamily="34" charset="0"/>
              <a:buChar char="•"/>
            </a:pPr>
            <a:r>
              <a:rPr lang="en-US" sz="2000" dirty="0" smtClean="0"/>
              <a:t>Functionality to efficiently create, manage and share metadata both at the collection level and at the level of a single information object</a:t>
            </a:r>
          </a:p>
          <a:p>
            <a:pPr lvl="0" algn="ctr"/>
            <a:r>
              <a:rPr lang="en-US" sz="2000" dirty="0" smtClean="0"/>
              <a:t>-CONTINUED-</a:t>
            </a:r>
          </a:p>
          <a:p>
            <a:pPr lvl="0"/>
            <a:endParaRPr lang="en-US" sz="2000" dirty="0" smtClean="0"/>
          </a:p>
          <a:p>
            <a:endParaRPr lang="en-US"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Year Vision -2-</a:t>
            </a:r>
            <a:endParaRPr lang="en-US" dirty="0"/>
          </a:p>
        </p:txBody>
      </p:sp>
      <p:sp>
        <p:nvSpPr>
          <p:cNvPr id="3" name="Content Placeholder 2"/>
          <p:cNvSpPr>
            <a:spLocks noGrp="1"/>
          </p:cNvSpPr>
          <p:nvPr>
            <p:ph idx="1"/>
          </p:nvPr>
        </p:nvSpPr>
        <p:spPr/>
        <p:txBody>
          <a:bodyPr/>
          <a:lstStyle/>
          <a:p>
            <a:pPr lvl="0">
              <a:buFont typeface="Arial" pitchFamily="34" charset="0"/>
              <a:buChar char="•"/>
            </a:pPr>
            <a:r>
              <a:rPr lang="en-US" sz="2000" dirty="0" err="1" smtClean="0"/>
              <a:t>WorldCat</a:t>
            </a:r>
            <a:r>
              <a:rPr lang="en-US" sz="2000" dirty="0" smtClean="0"/>
              <a:t> Community Environment:</a:t>
            </a:r>
            <a:br>
              <a:rPr lang="en-US" sz="2000" dirty="0" smtClean="0"/>
            </a:br>
            <a:r>
              <a:rPr lang="en-US" sz="2000" dirty="0" smtClean="0"/>
              <a:t>Shared metadata creation and management for individual titles and works, but also for people, places, concepts and other types of information objects</a:t>
            </a:r>
          </a:p>
          <a:p>
            <a:pPr lvl="0">
              <a:buFont typeface="Arial" pitchFamily="34" charset="0"/>
              <a:buChar char="•"/>
            </a:pPr>
            <a:r>
              <a:rPr lang="en-US" sz="2000" dirty="0" smtClean="0"/>
              <a:t>Easy, fast ways to ingest an OCLC member’s data and keep member holdings synchronized with </a:t>
            </a:r>
            <a:r>
              <a:rPr lang="en-US" sz="2000" dirty="0" err="1" smtClean="0"/>
              <a:t>WorldCat</a:t>
            </a:r>
            <a:r>
              <a:rPr lang="en-US" sz="2000" dirty="0" smtClean="0"/>
              <a:t> and syndicated on partner sites (e.g., Google Book Search) </a:t>
            </a:r>
          </a:p>
          <a:p>
            <a:pPr lvl="0">
              <a:buFont typeface="Arial" pitchFamily="34" charset="0"/>
              <a:buChar char="•"/>
            </a:pPr>
            <a:r>
              <a:rPr lang="en-US" sz="2000" dirty="0" smtClean="0"/>
              <a:t>Continuous improvement in quality and cohesiveness of </a:t>
            </a:r>
            <a:r>
              <a:rPr lang="en-US" sz="2000" dirty="0" err="1" smtClean="0"/>
              <a:t>WorldCat</a:t>
            </a:r>
            <a:r>
              <a:rPr lang="en-US" sz="2000" dirty="0" smtClean="0"/>
              <a:t> data for metadata experts, end-users and a variety of other constituencies</a:t>
            </a:r>
            <a:endParaRPr lang="en-US"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noFill/>
          <a:ln/>
          <a:effectLst/>
        </p:spPr>
        <p:txBody>
          <a:bodyPr/>
          <a:lstStyle/>
          <a:p>
            <a:r>
              <a:rPr lang="en-US" sz="2800" smtClean="0"/>
              <a:t>What Will It Mean “to Catalog”?</a:t>
            </a:r>
          </a:p>
        </p:txBody>
      </p:sp>
      <p:sp>
        <p:nvSpPr>
          <p:cNvPr id="152579" name="Rectangle 3"/>
          <p:cNvSpPr>
            <a:spLocks noGrp="1" noChangeArrowheads="1"/>
          </p:cNvSpPr>
          <p:nvPr>
            <p:ph type="body" sz="half" idx="1"/>
          </p:nvPr>
        </p:nvSpPr>
        <p:spPr>
          <a:xfrm>
            <a:off x="285750" y="1428750"/>
            <a:ext cx="4038600" cy="4525963"/>
          </a:xfrm>
        </p:spPr>
        <p:txBody>
          <a:bodyPr/>
          <a:lstStyle/>
          <a:p>
            <a:pPr marL="12700" indent="0"/>
            <a:r>
              <a:rPr lang="en-US" sz="2000" dirty="0" smtClean="0"/>
              <a:t>Many types of information objects (things, places, people, more)</a:t>
            </a:r>
          </a:p>
          <a:p>
            <a:pPr marL="12700" indent="0"/>
            <a:r>
              <a:rPr lang="en-US" sz="2000" dirty="0" smtClean="0"/>
              <a:t>Metadata production – manual and automated</a:t>
            </a:r>
          </a:p>
          <a:p>
            <a:pPr marL="12700" indent="0"/>
            <a:r>
              <a:rPr lang="en-US" sz="2000" dirty="0" smtClean="0"/>
              <a:t>Data mining</a:t>
            </a:r>
          </a:p>
          <a:p>
            <a:pPr marL="12700" indent="0"/>
            <a:r>
              <a:rPr lang="en-US" sz="2000" dirty="0" smtClean="0"/>
              <a:t>Metadata design and development</a:t>
            </a:r>
          </a:p>
          <a:p>
            <a:pPr marL="12700" indent="0"/>
            <a:r>
              <a:rPr lang="en-US" sz="2000" dirty="0" smtClean="0"/>
              <a:t>Metadata consulting</a:t>
            </a:r>
          </a:p>
          <a:p>
            <a:pPr marL="12700" indent="0"/>
            <a:r>
              <a:rPr lang="en-US" sz="2000" dirty="0" smtClean="0"/>
              <a:t>Metadata reuse/conversion/exchange</a:t>
            </a:r>
          </a:p>
          <a:p>
            <a:pPr marL="12700" indent="0"/>
            <a:r>
              <a:rPr lang="en-US" sz="2000" dirty="0" smtClean="0"/>
              <a:t>Metadata ‘mash-ups’</a:t>
            </a:r>
          </a:p>
        </p:txBody>
      </p:sp>
      <p:sp>
        <p:nvSpPr>
          <p:cNvPr id="152580" name="Rectangle 4"/>
          <p:cNvSpPr>
            <a:spLocks noGrp="1" noChangeArrowheads="1"/>
          </p:cNvSpPr>
          <p:nvPr>
            <p:ph type="body" sz="half" idx="2"/>
          </p:nvPr>
        </p:nvSpPr>
        <p:spPr>
          <a:xfrm>
            <a:off x="4643438" y="1936750"/>
            <a:ext cx="3779837" cy="4202113"/>
          </a:xfrm>
        </p:spPr>
        <p:txBody>
          <a:bodyPr/>
          <a:lstStyle/>
          <a:p>
            <a:pPr marL="12700" indent="0"/>
            <a:endParaRPr lang="en-US" sz="1900" smtClean="0"/>
          </a:p>
        </p:txBody>
      </p:sp>
      <p:pic>
        <p:nvPicPr>
          <p:cNvPr id="152581" name="Picture 5" descr="metadata for food"/>
          <p:cNvPicPr>
            <a:picLocks noChangeAspect="1" noChangeArrowheads="1"/>
          </p:cNvPicPr>
          <p:nvPr/>
        </p:nvPicPr>
        <p:blipFill>
          <a:blip r:embed="rId3" cstate="print"/>
          <a:srcRect/>
          <a:stretch>
            <a:fillRect/>
          </a:stretch>
        </p:blipFill>
        <p:spPr bwMode="auto">
          <a:xfrm>
            <a:off x="4114800" y="1600200"/>
            <a:ext cx="4781550" cy="3586163"/>
          </a:xfrm>
          <a:prstGeom prst="rect">
            <a:avLst/>
          </a:prstGeom>
          <a:noFill/>
        </p:spPr>
      </p:pic>
      <p:sp>
        <p:nvSpPr>
          <p:cNvPr id="152582" name="Text Box 6"/>
          <p:cNvSpPr txBox="1">
            <a:spLocks noChangeArrowheads="1"/>
          </p:cNvSpPr>
          <p:nvPr/>
        </p:nvSpPr>
        <p:spPr bwMode="auto">
          <a:xfrm>
            <a:off x="4343400" y="5257800"/>
            <a:ext cx="4654550" cy="915988"/>
          </a:xfrm>
          <a:prstGeom prst="rect">
            <a:avLst/>
          </a:prstGeom>
          <a:noFill/>
          <a:ln w="9525">
            <a:noFill/>
            <a:miter lim="800000"/>
            <a:headEnd/>
            <a:tailEnd/>
          </a:ln>
          <a:effectLst/>
        </p:spPr>
        <p:txBody>
          <a:bodyPr wrap="none">
            <a:spAutoFit/>
          </a:bodyPr>
          <a:lstStyle/>
          <a:p>
            <a:pPr>
              <a:lnSpc>
                <a:spcPct val="100000"/>
              </a:lnSpc>
              <a:spcBef>
                <a:spcPct val="0"/>
              </a:spcBef>
            </a:pPr>
            <a:r>
              <a:rPr lang="en-US" sz="1800" b="0" dirty="0">
                <a:solidFill>
                  <a:schemeClr val="tx1"/>
                </a:solidFill>
                <a:latin typeface="Arial" charset="0"/>
                <a:cs typeface="Arial" charset="0"/>
              </a:rPr>
              <a:t>By Angela Ben de </a:t>
            </a:r>
            <a:r>
              <a:rPr lang="en-US" sz="1800" b="0" dirty="0" err="1">
                <a:solidFill>
                  <a:schemeClr val="tx1"/>
                </a:solidFill>
                <a:latin typeface="Arial" charset="0"/>
                <a:cs typeface="Arial" charset="0"/>
              </a:rPr>
              <a:t>Cosanostra</a:t>
            </a:r>
            <a:endParaRPr lang="en-US" sz="1800" b="0" dirty="0">
              <a:solidFill>
                <a:schemeClr val="tx1"/>
              </a:solidFill>
              <a:latin typeface="Arial" charset="0"/>
              <a:cs typeface="Arial" charset="0"/>
            </a:endParaRPr>
          </a:p>
          <a:p>
            <a:pPr>
              <a:lnSpc>
                <a:spcPct val="100000"/>
              </a:lnSpc>
              <a:spcBef>
                <a:spcPct val="0"/>
              </a:spcBef>
            </a:pPr>
            <a:r>
              <a:rPr lang="en-US" sz="1800" b="0" dirty="0">
                <a:solidFill>
                  <a:schemeClr val="tx1"/>
                </a:solidFill>
                <a:latin typeface="Arial" charset="0"/>
                <a:cs typeface="Arial" charset="0"/>
                <a:hlinkClick r:id="rId4"/>
              </a:rPr>
              <a:t>http://flickr.com/photos/amcclen/281983490/</a:t>
            </a:r>
            <a:endParaRPr lang="en-US" sz="1800" b="0" dirty="0">
              <a:solidFill>
                <a:schemeClr val="tx1"/>
              </a:solidFill>
              <a:latin typeface="Arial" charset="0"/>
              <a:cs typeface="Arial" charset="0"/>
            </a:endParaRPr>
          </a:p>
          <a:p>
            <a:pPr>
              <a:lnSpc>
                <a:spcPct val="100000"/>
              </a:lnSpc>
              <a:spcBef>
                <a:spcPct val="0"/>
              </a:spcBef>
            </a:pPr>
            <a:endParaRPr lang="en-US" sz="1800" b="0" dirty="0">
              <a:solidFill>
                <a:schemeClr val="tx1"/>
              </a:solidFill>
              <a:latin typeface="Arial" charset="0"/>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a:ln/>
          <a:effectLst/>
        </p:spPr>
        <p:txBody>
          <a:bodyPr/>
          <a:lstStyle/>
          <a:p>
            <a:r>
              <a:rPr lang="en-US" sz="2800" dirty="0" smtClean="0"/>
              <a:t>Much More Than Metadata Creation and Revision – Other Possible Job Duties</a:t>
            </a:r>
          </a:p>
        </p:txBody>
      </p:sp>
      <p:sp>
        <p:nvSpPr>
          <p:cNvPr id="174083" name="Rectangle 3"/>
          <p:cNvSpPr>
            <a:spLocks noGrp="1" noChangeArrowheads="1"/>
          </p:cNvSpPr>
          <p:nvPr>
            <p:ph type="body" idx="1"/>
          </p:nvPr>
        </p:nvSpPr>
        <p:spPr/>
        <p:txBody>
          <a:bodyPr/>
          <a:lstStyle/>
          <a:p>
            <a:pPr>
              <a:buFontTx/>
              <a:buChar char="•"/>
            </a:pPr>
            <a:r>
              <a:rPr lang="en-US" dirty="0" smtClean="0"/>
              <a:t>Knowledge organization consulting</a:t>
            </a:r>
          </a:p>
          <a:p>
            <a:pPr>
              <a:buFontTx/>
              <a:buChar char="•"/>
            </a:pPr>
            <a:r>
              <a:rPr lang="en-US" dirty="0" smtClean="0"/>
              <a:t>Database moderator and support</a:t>
            </a:r>
          </a:p>
          <a:p>
            <a:pPr>
              <a:buFontTx/>
              <a:buChar char="•"/>
            </a:pPr>
            <a:r>
              <a:rPr lang="en-US" dirty="0" smtClean="0"/>
              <a:t>Data analyst</a:t>
            </a:r>
          </a:p>
          <a:p>
            <a:pPr>
              <a:buFontTx/>
              <a:buChar char="•"/>
            </a:pPr>
            <a:r>
              <a:rPr lang="en-US" dirty="0" smtClean="0"/>
              <a:t>Process engineering</a:t>
            </a:r>
          </a:p>
          <a:p>
            <a:pPr>
              <a:buFontTx/>
              <a:buChar char="•"/>
            </a:pPr>
            <a:r>
              <a:rPr lang="en-US" dirty="0" smtClean="0"/>
              <a:t>Digital publishing specialist</a:t>
            </a:r>
          </a:p>
          <a:p>
            <a:pPr>
              <a:buFontTx/>
              <a:buChar char="•"/>
            </a:pPr>
            <a:r>
              <a:rPr lang="en-US" dirty="0" smtClean="0"/>
              <a:t>Content and connections manager</a:t>
            </a:r>
          </a:p>
          <a:p>
            <a:pPr>
              <a:buFontTx/>
              <a:buChar char="•"/>
            </a:pPr>
            <a:r>
              <a:rPr lang="en-US" dirty="0" smtClean="0"/>
              <a:t>Campus learning system coordinator / liaison</a:t>
            </a:r>
          </a:p>
          <a:p>
            <a:pPr>
              <a:buFontTx/>
              <a:buChar char="•"/>
            </a:pPr>
            <a:r>
              <a:rPr lang="en-US" dirty="0" smtClean="0"/>
              <a:t>Metadata harvesting, ingest and conversion …</a:t>
            </a:r>
          </a:p>
          <a:p>
            <a:pPr>
              <a:buFontTx/>
              <a:buChar char="•"/>
            </a:pPr>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57375" y="2000250"/>
            <a:ext cx="5210081" cy="3539430"/>
          </a:xfrm>
          <a:prstGeom prst="rect">
            <a:avLst/>
          </a:prstGeom>
          <a:solidFill>
            <a:schemeClr val="accent1"/>
          </a:solidFill>
          <a:ln>
            <a:solidFill>
              <a:schemeClr val="accent1"/>
            </a:solidFill>
          </a:ln>
        </p:spPr>
        <p:txBody>
          <a:bodyPr wrap="square" rtlCol="0">
            <a:spAutoFit/>
          </a:bodyPr>
          <a:lstStyle/>
          <a:p>
            <a:r>
              <a:rPr lang="en-US" sz="3200" dirty="0" smtClean="0">
                <a:latin typeface="Gill Sans Ultra Bold" pitchFamily="34" charset="0"/>
              </a:rPr>
              <a:t>Metadata experts inside libraries </a:t>
            </a:r>
          </a:p>
          <a:p>
            <a:r>
              <a:rPr lang="en-US" sz="3200" dirty="0" smtClean="0">
                <a:latin typeface="Gill Sans Ultra Bold" pitchFamily="34" charset="0"/>
              </a:rPr>
              <a:t>will be more like</a:t>
            </a:r>
          </a:p>
          <a:p>
            <a:r>
              <a:rPr lang="en-US" sz="3200" dirty="0" smtClean="0">
                <a:latin typeface="Gill Sans Ultra Bold" pitchFamily="34" charset="0"/>
              </a:rPr>
              <a:t>metadata experts outside libraries.</a:t>
            </a:r>
            <a:endParaRPr lang="en-US" sz="3200" dirty="0">
              <a:latin typeface="Gill Sans Ultra Bold" pitchFamily="34" charset="0"/>
            </a:endParaRPr>
          </a:p>
        </p:txBody>
      </p:sp>
      <p:sp>
        <p:nvSpPr>
          <p:cNvPr id="4" name="Title 3"/>
          <p:cNvSpPr>
            <a:spLocks noGrp="1"/>
          </p:cNvSpPr>
          <p:nvPr>
            <p:ph type="title"/>
          </p:nvPr>
        </p:nvSpPr>
        <p:spPr/>
        <p:txBody>
          <a:bodyPr/>
          <a:lstStyle/>
          <a:p>
            <a:r>
              <a:rPr lang="en-US" sz="3200" dirty="0" smtClean="0"/>
              <a:t>The Gap is Closing</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50850" y="390525"/>
            <a:ext cx="8074025" cy="939800"/>
          </a:xfrm>
          <a:noFill/>
          <a:ln/>
          <a:effectLst/>
        </p:spPr>
        <p:txBody>
          <a:bodyPr/>
          <a:lstStyle/>
          <a:p>
            <a:r>
              <a:rPr lang="en-US" sz="3200" smtClean="0"/>
              <a:t>Metadata Is Changing</a:t>
            </a:r>
          </a:p>
        </p:txBody>
      </p:sp>
      <p:sp>
        <p:nvSpPr>
          <p:cNvPr id="149507" name="Rectangle 3"/>
          <p:cNvSpPr>
            <a:spLocks noGrp="1" noChangeArrowheads="1"/>
          </p:cNvSpPr>
          <p:nvPr>
            <p:ph type="body" sz="half" idx="1"/>
          </p:nvPr>
        </p:nvSpPr>
        <p:spPr>
          <a:xfrm>
            <a:off x="434975" y="1574800"/>
            <a:ext cx="3824288" cy="3849688"/>
          </a:xfrm>
        </p:spPr>
        <p:txBody>
          <a:bodyPr/>
          <a:lstStyle/>
          <a:p>
            <a:pPr marL="12700" indent="0">
              <a:lnSpc>
                <a:spcPct val="110000"/>
              </a:lnSpc>
            </a:pPr>
            <a:r>
              <a:rPr lang="en-US" sz="1900" b="0" smtClean="0"/>
              <a:t> </a:t>
            </a:r>
            <a:r>
              <a:rPr lang="en-US" sz="1900" smtClean="0"/>
              <a:t>B.W. (Before the Web)</a:t>
            </a:r>
          </a:p>
          <a:p>
            <a:pPr lvl="1">
              <a:lnSpc>
                <a:spcPct val="110000"/>
              </a:lnSpc>
            </a:pPr>
            <a:r>
              <a:rPr lang="en-US" sz="1900" smtClean="0"/>
              <a:t>For finding and managing  library materials (mostly print)</a:t>
            </a:r>
          </a:p>
          <a:p>
            <a:pPr lvl="1">
              <a:lnSpc>
                <a:spcPct val="110000"/>
              </a:lnSpc>
            </a:pPr>
            <a:r>
              <a:rPr lang="en-US" sz="1900" smtClean="0"/>
              <a:t>Catalog records (well-understood rules and encoding conventions)</a:t>
            </a:r>
          </a:p>
          <a:p>
            <a:pPr lvl="1">
              <a:lnSpc>
                <a:spcPct val="110000"/>
              </a:lnSpc>
            </a:pPr>
            <a:r>
              <a:rPr lang="en-US" sz="1900" smtClean="0"/>
              <a:t>Shared cooperative cataloging systems</a:t>
            </a:r>
          </a:p>
          <a:p>
            <a:pPr lvl="1">
              <a:lnSpc>
                <a:spcPct val="110000"/>
              </a:lnSpc>
            </a:pPr>
            <a:r>
              <a:rPr lang="en-US" sz="1900" smtClean="0"/>
              <a:t>Usually handcrafted, one at a time</a:t>
            </a:r>
          </a:p>
        </p:txBody>
      </p:sp>
      <p:sp>
        <p:nvSpPr>
          <p:cNvPr id="149508" name="Rectangle 4"/>
          <p:cNvSpPr>
            <a:spLocks noGrp="1" noChangeArrowheads="1"/>
          </p:cNvSpPr>
          <p:nvPr>
            <p:ph type="body" sz="half" idx="2"/>
          </p:nvPr>
        </p:nvSpPr>
        <p:spPr>
          <a:xfrm>
            <a:off x="4286250" y="1574800"/>
            <a:ext cx="4267200" cy="3849688"/>
          </a:xfrm>
        </p:spPr>
        <p:txBody>
          <a:bodyPr/>
          <a:lstStyle/>
          <a:p>
            <a:pPr marL="12700" indent="0">
              <a:lnSpc>
                <a:spcPct val="110000"/>
              </a:lnSpc>
            </a:pPr>
            <a:r>
              <a:rPr lang="en-US" sz="1900" smtClean="0"/>
              <a:t> A.W. (After the Web)</a:t>
            </a:r>
          </a:p>
          <a:p>
            <a:pPr lvl="1">
              <a:lnSpc>
                <a:spcPct val="110000"/>
              </a:lnSpc>
            </a:pPr>
            <a:r>
              <a:rPr lang="en-US" sz="1900" smtClean="0"/>
              <a:t>For finding and managing many types of materials, for many user communities</a:t>
            </a:r>
          </a:p>
          <a:p>
            <a:pPr lvl="1">
              <a:lnSpc>
                <a:spcPct val="110000"/>
              </a:lnSpc>
            </a:pPr>
            <a:r>
              <a:rPr lang="en-US" sz="1900" smtClean="0"/>
              <a:t>Many types of records, many sources</a:t>
            </a:r>
          </a:p>
          <a:p>
            <a:pPr lvl="1">
              <a:lnSpc>
                <a:spcPct val="110000"/>
              </a:lnSpc>
            </a:pPr>
            <a:r>
              <a:rPr lang="en-US" sz="1900" smtClean="0"/>
              <a:t>Loosely coupled metadata management, reuse and exchange services among multiple repositories</a:t>
            </a:r>
          </a:p>
          <a:p>
            <a:pPr lvl="1">
              <a:lnSpc>
                <a:spcPct val="110000"/>
              </a:lnSpc>
            </a:pPr>
            <a:r>
              <a:rPr lang="en-US" sz="1900" smtClean="0"/>
              <a:t>Mix of manual and automated creation and metadata extract, conversion, mapping, ingest and transfer 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9507">
                                            <p:txEl>
                                              <p:pRg st="1" end="1"/>
                                            </p:txEl>
                                          </p:spTgt>
                                        </p:tgtEl>
                                        <p:attrNameLst>
                                          <p:attrName>style.visibility</p:attrName>
                                        </p:attrNameLst>
                                      </p:cBhvr>
                                      <p:to>
                                        <p:strVal val="visible"/>
                                      </p:to>
                                    </p:set>
                                    <p:animEffect transition="in" filter="dissolve">
                                      <p:cBhvr>
                                        <p:cTn id="7" dur="500"/>
                                        <p:tgtEl>
                                          <p:spTgt spid="1495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9508">
                                            <p:txEl>
                                              <p:pRg st="1" end="1"/>
                                            </p:txEl>
                                          </p:spTgt>
                                        </p:tgtEl>
                                        <p:attrNameLst>
                                          <p:attrName>style.visibility</p:attrName>
                                        </p:attrNameLst>
                                      </p:cBhvr>
                                      <p:to>
                                        <p:strVal val="visible"/>
                                      </p:to>
                                    </p:set>
                                    <p:animEffect transition="in" filter="dissolve">
                                      <p:cBhvr>
                                        <p:cTn id="12" dur="500"/>
                                        <p:tgtEl>
                                          <p:spTgt spid="1495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9507">
                                            <p:txEl>
                                              <p:pRg st="2" end="2"/>
                                            </p:txEl>
                                          </p:spTgt>
                                        </p:tgtEl>
                                        <p:attrNameLst>
                                          <p:attrName>style.visibility</p:attrName>
                                        </p:attrNameLst>
                                      </p:cBhvr>
                                      <p:to>
                                        <p:strVal val="visible"/>
                                      </p:to>
                                    </p:set>
                                    <p:animEffect transition="in" filter="dissolve">
                                      <p:cBhvr>
                                        <p:cTn id="17" dur="500"/>
                                        <p:tgtEl>
                                          <p:spTgt spid="149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49508">
                                            <p:txEl>
                                              <p:pRg st="2" end="2"/>
                                            </p:txEl>
                                          </p:spTgt>
                                        </p:tgtEl>
                                        <p:attrNameLst>
                                          <p:attrName>style.visibility</p:attrName>
                                        </p:attrNameLst>
                                      </p:cBhvr>
                                      <p:to>
                                        <p:strVal val="visible"/>
                                      </p:to>
                                    </p:set>
                                    <p:animEffect transition="in" filter="dissolve">
                                      <p:cBhvr>
                                        <p:cTn id="22" dur="500"/>
                                        <p:tgtEl>
                                          <p:spTgt spid="14950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49507">
                                            <p:txEl>
                                              <p:pRg st="3" end="3"/>
                                            </p:txEl>
                                          </p:spTgt>
                                        </p:tgtEl>
                                        <p:attrNameLst>
                                          <p:attrName>style.visibility</p:attrName>
                                        </p:attrNameLst>
                                      </p:cBhvr>
                                      <p:to>
                                        <p:strVal val="visible"/>
                                      </p:to>
                                    </p:set>
                                    <p:animEffect transition="in" filter="dissolve">
                                      <p:cBhvr>
                                        <p:cTn id="27" dur="500"/>
                                        <p:tgtEl>
                                          <p:spTgt spid="14950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49508">
                                            <p:txEl>
                                              <p:pRg st="3" end="3"/>
                                            </p:txEl>
                                          </p:spTgt>
                                        </p:tgtEl>
                                        <p:attrNameLst>
                                          <p:attrName>style.visibility</p:attrName>
                                        </p:attrNameLst>
                                      </p:cBhvr>
                                      <p:to>
                                        <p:strVal val="visible"/>
                                      </p:to>
                                    </p:set>
                                    <p:animEffect transition="in" filter="dissolve">
                                      <p:cBhvr>
                                        <p:cTn id="32" dur="500"/>
                                        <p:tgtEl>
                                          <p:spTgt spid="14950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49507">
                                            <p:txEl>
                                              <p:pRg st="4" end="4"/>
                                            </p:txEl>
                                          </p:spTgt>
                                        </p:tgtEl>
                                        <p:attrNameLst>
                                          <p:attrName>style.visibility</p:attrName>
                                        </p:attrNameLst>
                                      </p:cBhvr>
                                      <p:to>
                                        <p:strVal val="visible"/>
                                      </p:to>
                                    </p:set>
                                    <p:animEffect transition="in" filter="dissolve">
                                      <p:cBhvr>
                                        <p:cTn id="37" dur="500"/>
                                        <p:tgtEl>
                                          <p:spTgt spid="14950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49508">
                                            <p:txEl>
                                              <p:pRg st="4" end="4"/>
                                            </p:txEl>
                                          </p:spTgt>
                                        </p:tgtEl>
                                        <p:attrNameLst>
                                          <p:attrName>style.visibility</p:attrName>
                                        </p:attrNameLst>
                                      </p:cBhvr>
                                      <p:to>
                                        <p:strVal val="visible"/>
                                      </p:to>
                                    </p:set>
                                    <p:animEffect transition="in" filter="dissolve">
                                      <p:cBhvr>
                                        <p:cTn id="42" dur="500"/>
                                        <p:tgtEl>
                                          <p:spTgt spid="14950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720725" y="290513"/>
            <a:ext cx="7661275" cy="1751012"/>
          </a:xfrm>
          <a:noFill/>
          <a:ln/>
          <a:effectLst/>
        </p:spPr>
        <p:txBody>
          <a:bodyPr/>
          <a:lstStyle/>
          <a:p>
            <a:pPr marL="407988" indent="-407988"/>
            <a:r>
              <a:rPr lang="en-US" sz="2800" smtClean="0"/>
              <a:t>	Thank You	Merci		Gracias</a:t>
            </a:r>
            <a:br>
              <a:rPr lang="en-US" sz="2800" smtClean="0"/>
            </a:br>
            <a:r>
              <a:rPr lang="en-US" sz="2800" smtClean="0"/>
              <a:t/>
            </a:r>
            <a:br>
              <a:rPr lang="en-US" sz="2800" smtClean="0"/>
            </a:br>
            <a:endParaRPr lang="en-US" sz="2800" smtClean="0"/>
          </a:p>
        </p:txBody>
      </p:sp>
      <p:sp>
        <p:nvSpPr>
          <p:cNvPr id="186371" name="Rectangle 3" descr="Rectangle: Click to edit Master text styles&#10;Second level&#10;Third level&#10;Fourth level&#10;Fifth level"/>
          <p:cNvSpPr>
            <a:spLocks noGrp="1" noChangeArrowheads="1"/>
          </p:cNvSpPr>
          <p:nvPr>
            <p:ph type="subTitle" idx="1"/>
          </p:nvPr>
        </p:nvSpPr>
        <p:spPr>
          <a:xfrm>
            <a:off x="863600" y="1860550"/>
            <a:ext cx="7416800" cy="1854200"/>
          </a:xfrm>
          <a:noFill/>
          <a:ln/>
        </p:spPr>
        <p:txBody>
          <a:bodyPr/>
          <a:lstStyle/>
          <a:p>
            <a:pPr marL="12700" algn="l">
              <a:lnSpc>
                <a:spcPct val="100000"/>
              </a:lnSpc>
            </a:pPr>
            <a:r>
              <a:rPr lang="en-US" sz="2400" smtClean="0">
                <a:hlinkClick r:id="rId3"/>
              </a:rPr>
              <a:t>calhounk@oclc.org</a:t>
            </a:r>
            <a:r>
              <a:rPr lang="en-US" sz="2400" smtClean="0"/>
              <a:t/>
            </a:r>
            <a:br>
              <a:rPr lang="en-US" sz="2400" smtClean="0"/>
            </a:br>
            <a:r>
              <a:rPr lang="en-US" sz="2400" smtClean="0">
                <a:hlinkClick r:id="rId4"/>
              </a:rPr>
              <a:t>http://community.oclc.org/metalogue</a:t>
            </a:r>
            <a:r>
              <a:rPr lang="en-US" sz="2400" smtClean="0"/>
              <a:t> </a:t>
            </a:r>
          </a:p>
          <a:p>
            <a:pPr marL="12700" algn="l">
              <a:lnSpc>
                <a:spcPct val="100000"/>
              </a:lnSpc>
            </a:pPr>
            <a:endParaRPr lang="en-US" sz="2400" smtClean="0"/>
          </a:p>
          <a:p>
            <a:pPr marL="12700" algn="l">
              <a:lnSpc>
                <a:spcPct val="100000"/>
              </a:lnSpc>
            </a:pPr>
            <a:endParaRPr lang="en-US" sz="1800" smtClean="0"/>
          </a:p>
          <a:p>
            <a:pPr marL="12700" algn="l">
              <a:lnSpc>
                <a:spcPct val="100000"/>
              </a:lnSpc>
            </a:pPr>
            <a:r>
              <a:rPr lang="en-US" sz="1800" smtClean="0"/>
              <a:t>Calhoun, Karen. Being a librarian: metadata and metadata specialists in the 21st century. </a:t>
            </a:r>
            <a:r>
              <a:rPr lang="en-US" sz="1800" smtClean="0">
                <a:hlinkClick r:id="rId5" tooltip="Library Hi Tech"/>
              </a:rPr>
              <a:t>Library Hi Tech</a:t>
            </a:r>
            <a:r>
              <a:rPr lang="en-US" sz="1800" smtClean="0"/>
              <a:t>, Volume 25, Number 2, 2007 , pp. 174-187(14)</a:t>
            </a:r>
          </a:p>
          <a:p>
            <a:pPr marL="12700" algn="l">
              <a:lnSpc>
                <a:spcPct val="100000"/>
              </a:lnSpc>
            </a:pPr>
            <a:endParaRPr lang="en-US" sz="1800" smtClean="0"/>
          </a:p>
          <a:p>
            <a:pPr marL="12700" algn="l">
              <a:lnSpc>
                <a:spcPct val="100000"/>
              </a:lnSpc>
            </a:pPr>
            <a:r>
              <a:rPr lang="en-US" sz="1800" smtClean="0"/>
              <a:t>Open access preprint: </a:t>
            </a:r>
            <a:r>
              <a:rPr lang="en-US" sz="1400" smtClean="0">
                <a:hlinkClick r:id="rId6"/>
              </a:rPr>
              <a:t>http://ecommons.library.cornell.edu/bitstream/1813/2231/1/Calhoun-20041217-final-preprint1.pdf</a:t>
            </a:r>
            <a:endParaRPr lang="en-US" sz="1400" smtClean="0"/>
          </a:p>
          <a:p>
            <a:pPr marL="12700" algn="l">
              <a:lnSpc>
                <a:spcPct val="80000"/>
              </a:lnSpc>
            </a:pPr>
            <a:endParaRPr lang="en-US" sz="1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4"/>
          <p:cNvSpPr txBox="1">
            <a:spLocks noChangeArrowheads="1"/>
          </p:cNvSpPr>
          <p:nvPr/>
        </p:nvSpPr>
        <p:spPr bwMode="auto">
          <a:xfrm>
            <a:off x="3003550" y="1884363"/>
            <a:ext cx="519113" cy="304800"/>
          </a:xfrm>
          <a:prstGeom prst="rect">
            <a:avLst/>
          </a:prstGeom>
          <a:noFill/>
          <a:ln w="9525">
            <a:noFill/>
            <a:miter lim="800000"/>
            <a:headEnd/>
            <a:tailEnd/>
          </a:ln>
        </p:spPr>
        <p:txBody>
          <a:bodyPr wrap="none">
            <a:spAutoFit/>
          </a:bodyPr>
          <a:lstStyle/>
          <a:p>
            <a:pPr>
              <a:lnSpc>
                <a:spcPct val="100000"/>
              </a:lnSpc>
              <a:spcBef>
                <a:spcPct val="0"/>
              </a:spcBef>
            </a:pPr>
            <a:r>
              <a:rPr lang="en-US" sz="1400" b="0">
                <a:solidFill>
                  <a:schemeClr val="tx1"/>
                </a:solidFill>
                <a:latin typeface="Arial" charset="0"/>
                <a:cs typeface="Arial" charset="0"/>
              </a:rPr>
              <a:t>high</a:t>
            </a:r>
          </a:p>
        </p:txBody>
      </p:sp>
      <p:sp>
        <p:nvSpPr>
          <p:cNvPr id="133123" name="Text Box 5"/>
          <p:cNvSpPr txBox="1">
            <a:spLocks noChangeArrowheads="1"/>
          </p:cNvSpPr>
          <p:nvPr/>
        </p:nvSpPr>
        <p:spPr bwMode="auto">
          <a:xfrm>
            <a:off x="4857750" y="1860550"/>
            <a:ext cx="804863" cy="304800"/>
          </a:xfrm>
          <a:prstGeom prst="rect">
            <a:avLst/>
          </a:prstGeom>
          <a:noFill/>
          <a:ln w="9525">
            <a:noFill/>
            <a:miter lim="800000"/>
            <a:headEnd/>
            <a:tailEnd/>
          </a:ln>
        </p:spPr>
        <p:txBody>
          <a:bodyPr>
            <a:spAutoFit/>
          </a:bodyPr>
          <a:lstStyle/>
          <a:p>
            <a:pPr>
              <a:lnSpc>
                <a:spcPct val="100000"/>
              </a:lnSpc>
              <a:spcBef>
                <a:spcPct val="0"/>
              </a:spcBef>
            </a:pPr>
            <a:r>
              <a:rPr lang="en-US" sz="1400" b="0">
                <a:solidFill>
                  <a:schemeClr val="tx1"/>
                </a:solidFill>
                <a:latin typeface="Arial" charset="0"/>
                <a:cs typeface="Arial" charset="0"/>
              </a:rPr>
              <a:t>low</a:t>
            </a:r>
          </a:p>
        </p:txBody>
      </p:sp>
      <p:sp>
        <p:nvSpPr>
          <p:cNvPr id="133124" name="Text Box 6"/>
          <p:cNvSpPr txBox="1">
            <a:spLocks noChangeArrowheads="1"/>
          </p:cNvSpPr>
          <p:nvPr/>
        </p:nvSpPr>
        <p:spPr bwMode="auto">
          <a:xfrm rot="-5400000">
            <a:off x="2255838" y="2663825"/>
            <a:ext cx="450850" cy="304800"/>
          </a:xfrm>
          <a:prstGeom prst="rect">
            <a:avLst/>
          </a:prstGeom>
          <a:noFill/>
          <a:ln w="9525">
            <a:noFill/>
            <a:miter lim="800000"/>
            <a:headEnd/>
            <a:tailEnd/>
          </a:ln>
        </p:spPr>
        <p:txBody>
          <a:bodyPr wrap="none">
            <a:spAutoFit/>
          </a:bodyPr>
          <a:lstStyle/>
          <a:p>
            <a:pPr>
              <a:lnSpc>
                <a:spcPct val="100000"/>
              </a:lnSpc>
              <a:spcBef>
                <a:spcPct val="0"/>
              </a:spcBef>
            </a:pPr>
            <a:r>
              <a:rPr lang="en-US" sz="1400" b="0">
                <a:solidFill>
                  <a:schemeClr val="tx1"/>
                </a:solidFill>
                <a:latin typeface="Arial" charset="0"/>
                <a:cs typeface="Arial" charset="0"/>
              </a:rPr>
              <a:t>low</a:t>
            </a:r>
          </a:p>
        </p:txBody>
      </p:sp>
      <p:sp>
        <p:nvSpPr>
          <p:cNvPr id="133125" name="Text Box 7"/>
          <p:cNvSpPr txBox="1">
            <a:spLocks noChangeArrowheads="1"/>
          </p:cNvSpPr>
          <p:nvPr/>
        </p:nvSpPr>
        <p:spPr bwMode="auto">
          <a:xfrm rot="-5400000">
            <a:off x="2272507" y="4004469"/>
            <a:ext cx="519112" cy="304800"/>
          </a:xfrm>
          <a:prstGeom prst="rect">
            <a:avLst/>
          </a:prstGeom>
          <a:noFill/>
          <a:ln w="9525">
            <a:noFill/>
            <a:miter lim="800000"/>
            <a:headEnd/>
            <a:tailEnd/>
          </a:ln>
        </p:spPr>
        <p:txBody>
          <a:bodyPr wrap="none">
            <a:spAutoFit/>
          </a:bodyPr>
          <a:lstStyle/>
          <a:p>
            <a:pPr>
              <a:lnSpc>
                <a:spcPct val="100000"/>
              </a:lnSpc>
              <a:spcBef>
                <a:spcPct val="0"/>
              </a:spcBef>
            </a:pPr>
            <a:r>
              <a:rPr lang="en-US" sz="1400" b="0">
                <a:solidFill>
                  <a:schemeClr val="tx1"/>
                </a:solidFill>
                <a:latin typeface="Arial" charset="0"/>
                <a:cs typeface="Arial" charset="0"/>
              </a:rPr>
              <a:t>high</a:t>
            </a:r>
          </a:p>
        </p:txBody>
      </p:sp>
      <p:sp>
        <p:nvSpPr>
          <p:cNvPr id="47116" name="Text Box 12"/>
          <p:cNvSpPr txBox="1">
            <a:spLocks noChangeArrowheads="1"/>
          </p:cNvSpPr>
          <p:nvPr/>
        </p:nvSpPr>
        <p:spPr bwMode="auto">
          <a:xfrm>
            <a:off x="2892425" y="1600200"/>
            <a:ext cx="2717800" cy="396875"/>
          </a:xfrm>
          <a:prstGeom prst="rect">
            <a:avLst/>
          </a:prstGeom>
          <a:noFill/>
          <a:ln w="9525">
            <a:noFill/>
            <a:miter lim="800000"/>
            <a:headEnd/>
            <a:tailEnd/>
          </a:ln>
          <a:effectLst/>
        </p:spPr>
        <p:txBody>
          <a:bodyPr>
            <a:spAutoFit/>
          </a:bodyPr>
          <a:lstStyle/>
          <a:p>
            <a:pPr algn="ctr" fontAlgn="auto">
              <a:lnSpc>
                <a:spcPct val="100000"/>
              </a:lnSpc>
              <a:spcBef>
                <a:spcPts val="0"/>
              </a:spcBef>
              <a:spcAft>
                <a:spcPts val="0"/>
              </a:spcAft>
              <a:defRPr/>
            </a:pPr>
            <a:r>
              <a:rPr lang="en-US" dirty="0">
                <a:solidFill>
                  <a:schemeClr val="accent6"/>
                </a:solidFill>
                <a:latin typeface="Arial" charset="0"/>
              </a:rPr>
              <a:t>stewardship</a:t>
            </a:r>
          </a:p>
        </p:txBody>
      </p:sp>
      <p:sp>
        <p:nvSpPr>
          <p:cNvPr id="47117" name="Text Box 13"/>
          <p:cNvSpPr txBox="1">
            <a:spLocks noChangeArrowheads="1"/>
          </p:cNvSpPr>
          <p:nvPr/>
        </p:nvSpPr>
        <p:spPr bwMode="auto">
          <a:xfrm rot="-5400000">
            <a:off x="1234281" y="3032919"/>
            <a:ext cx="1738313" cy="396875"/>
          </a:xfrm>
          <a:prstGeom prst="rect">
            <a:avLst/>
          </a:prstGeom>
          <a:noFill/>
          <a:ln w="9525">
            <a:noFill/>
            <a:miter lim="800000"/>
            <a:headEnd/>
            <a:tailEnd/>
          </a:ln>
          <a:effectLst/>
        </p:spPr>
        <p:txBody>
          <a:bodyPr>
            <a:spAutoFit/>
          </a:bodyPr>
          <a:lstStyle/>
          <a:p>
            <a:pPr fontAlgn="auto">
              <a:lnSpc>
                <a:spcPct val="100000"/>
              </a:lnSpc>
              <a:spcBef>
                <a:spcPts val="0"/>
              </a:spcBef>
              <a:spcAft>
                <a:spcPts val="0"/>
              </a:spcAft>
              <a:defRPr/>
            </a:pPr>
            <a:r>
              <a:rPr lang="en-US" dirty="0">
                <a:solidFill>
                  <a:schemeClr val="accent6"/>
                </a:solidFill>
                <a:latin typeface="Arial" charset="0"/>
              </a:rPr>
              <a:t>uniqueness</a:t>
            </a:r>
          </a:p>
        </p:txBody>
      </p:sp>
      <p:sp>
        <p:nvSpPr>
          <p:cNvPr id="133128" name="Text Box 15"/>
          <p:cNvSpPr txBox="1">
            <a:spLocks noChangeArrowheads="1"/>
          </p:cNvSpPr>
          <p:nvPr/>
        </p:nvSpPr>
        <p:spPr bwMode="auto">
          <a:xfrm>
            <a:off x="452438" y="1893888"/>
            <a:ext cx="1905000" cy="2230437"/>
          </a:xfrm>
          <a:prstGeom prst="rect">
            <a:avLst/>
          </a:prstGeom>
          <a:noFill/>
          <a:ln w="9525">
            <a:noFill/>
            <a:miter lim="800000"/>
            <a:headEnd/>
            <a:tailEnd/>
          </a:ln>
        </p:spPr>
        <p:txBody>
          <a:bodyPr>
            <a:spAutoFit/>
          </a:bodyPr>
          <a:lstStyle/>
          <a:p>
            <a:pPr>
              <a:lnSpc>
                <a:spcPct val="100000"/>
              </a:lnSpc>
              <a:spcBef>
                <a:spcPct val="0"/>
              </a:spcBef>
            </a:pPr>
            <a:r>
              <a:rPr lang="en-US" sz="1800">
                <a:solidFill>
                  <a:schemeClr val="tx1"/>
                </a:solidFill>
                <a:latin typeface="Arial" charset="0"/>
                <a:cs typeface="Arial" charset="0"/>
              </a:rPr>
              <a:t>Books</a:t>
            </a:r>
          </a:p>
          <a:p>
            <a:pPr>
              <a:lnSpc>
                <a:spcPct val="100000"/>
              </a:lnSpc>
              <a:spcBef>
                <a:spcPct val="0"/>
              </a:spcBef>
            </a:pPr>
            <a:r>
              <a:rPr lang="en-US" sz="1800">
                <a:solidFill>
                  <a:schemeClr val="tx1"/>
                </a:solidFill>
                <a:latin typeface="Arial" charset="0"/>
                <a:cs typeface="Arial" charset="0"/>
              </a:rPr>
              <a:t>Journals</a:t>
            </a:r>
          </a:p>
          <a:p>
            <a:pPr>
              <a:lnSpc>
                <a:spcPct val="100000"/>
              </a:lnSpc>
              <a:spcBef>
                <a:spcPct val="0"/>
              </a:spcBef>
            </a:pPr>
            <a:r>
              <a:rPr lang="en-US" sz="1600" b="0">
                <a:solidFill>
                  <a:schemeClr val="tx1"/>
                </a:solidFill>
                <a:latin typeface="Arial" charset="0"/>
                <a:cs typeface="Arial" charset="0"/>
              </a:rPr>
              <a:t>Newspapers</a:t>
            </a:r>
          </a:p>
          <a:p>
            <a:pPr>
              <a:lnSpc>
                <a:spcPct val="100000"/>
              </a:lnSpc>
              <a:spcBef>
                <a:spcPct val="0"/>
              </a:spcBef>
            </a:pPr>
            <a:r>
              <a:rPr lang="en-US" sz="1600" b="0">
                <a:solidFill>
                  <a:schemeClr val="tx1"/>
                </a:solidFill>
                <a:latin typeface="Arial" charset="0"/>
                <a:cs typeface="Arial" charset="0"/>
              </a:rPr>
              <a:t>Gov. docs</a:t>
            </a:r>
          </a:p>
          <a:p>
            <a:pPr>
              <a:lnSpc>
                <a:spcPct val="100000"/>
              </a:lnSpc>
              <a:spcBef>
                <a:spcPct val="0"/>
              </a:spcBef>
            </a:pPr>
            <a:r>
              <a:rPr lang="en-US" sz="1600" b="0">
                <a:solidFill>
                  <a:schemeClr val="tx1"/>
                </a:solidFill>
                <a:latin typeface="Arial" charset="0"/>
                <a:cs typeface="Arial" charset="0"/>
              </a:rPr>
              <a:t>CD, DVD</a:t>
            </a:r>
          </a:p>
          <a:p>
            <a:pPr>
              <a:lnSpc>
                <a:spcPct val="100000"/>
              </a:lnSpc>
              <a:spcBef>
                <a:spcPct val="0"/>
              </a:spcBef>
            </a:pPr>
            <a:r>
              <a:rPr lang="en-US" sz="1600" b="0">
                <a:solidFill>
                  <a:schemeClr val="tx1"/>
                </a:solidFill>
                <a:latin typeface="Arial" charset="0"/>
                <a:cs typeface="Arial" charset="0"/>
              </a:rPr>
              <a:t>Maps</a:t>
            </a:r>
          </a:p>
          <a:p>
            <a:pPr>
              <a:lnSpc>
                <a:spcPct val="100000"/>
              </a:lnSpc>
              <a:spcBef>
                <a:spcPct val="0"/>
              </a:spcBef>
            </a:pPr>
            <a:r>
              <a:rPr lang="en-US" sz="1600" b="0">
                <a:solidFill>
                  <a:schemeClr val="tx1"/>
                </a:solidFill>
                <a:latin typeface="Arial" charset="0"/>
                <a:cs typeface="Arial" charset="0"/>
              </a:rPr>
              <a:t>Scores</a:t>
            </a:r>
          </a:p>
          <a:p>
            <a:pPr>
              <a:lnSpc>
                <a:spcPct val="100000"/>
              </a:lnSpc>
            </a:pPr>
            <a:endParaRPr lang="en-US" sz="1600" b="0">
              <a:solidFill>
                <a:schemeClr val="tx1"/>
              </a:solidFill>
              <a:latin typeface="Arial" charset="0"/>
              <a:cs typeface="Arial" charset="0"/>
            </a:endParaRPr>
          </a:p>
        </p:txBody>
      </p:sp>
      <p:sp>
        <p:nvSpPr>
          <p:cNvPr id="133129" name="Text Box 18"/>
          <p:cNvSpPr txBox="1">
            <a:spLocks noChangeArrowheads="1"/>
          </p:cNvSpPr>
          <p:nvPr/>
        </p:nvSpPr>
        <p:spPr bwMode="auto">
          <a:xfrm>
            <a:off x="457200" y="3962400"/>
            <a:ext cx="2590800" cy="2108200"/>
          </a:xfrm>
          <a:prstGeom prst="rect">
            <a:avLst/>
          </a:prstGeom>
          <a:noFill/>
          <a:ln w="9525">
            <a:noFill/>
            <a:miter lim="800000"/>
            <a:headEnd/>
            <a:tailEnd/>
          </a:ln>
        </p:spPr>
        <p:txBody>
          <a:bodyPr>
            <a:spAutoFit/>
          </a:bodyPr>
          <a:lstStyle/>
          <a:p>
            <a:pPr>
              <a:lnSpc>
                <a:spcPct val="100000"/>
              </a:lnSpc>
              <a:spcBef>
                <a:spcPct val="0"/>
              </a:spcBef>
            </a:pPr>
            <a:r>
              <a:rPr lang="en-US" sz="1800">
                <a:solidFill>
                  <a:schemeClr val="tx1"/>
                </a:solidFill>
                <a:latin typeface="Arial" charset="0"/>
                <a:cs typeface="Arial" charset="0"/>
              </a:rPr>
              <a:t>Special </a:t>
            </a:r>
            <a:br>
              <a:rPr lang="en-US" sz="1800">
                <a:solidFill>
                  <a:schemeClr val="tx1"/>
                </a:solidFill>
                <a:latin typeface="Arial" charset="0"/>
                <a:cs typeface="Arial" charset="0"/>
              </a:rPr>
            </a:br>
            <a:r>
              <a:rPr lang="en-US" sz="1800">
                <a:solidFill>
                  <a:schemeClr val="tx1"/>
                </a:solidFill>
                <a:latin typeface="Arial" charset="0"/>
                <a:cs typeface="Arial" charset="0"/>
              </a:rPr>
              <a:t>collections</a:t>
            </a:r>
          </a:p>
          <a:p>
            <a:pPr>
              <a:lnSpc>
                <a:spcPct val="100000"/>
              </a:lnSpc>
              <a:spcBef>
                <a:spcPct val="0"/>
              </a:spcBef>
            </a:pPr>
            <a:r>
              <a:rPr lang="en-US" sz="1600" b="0">
                <a:solidFill>
                  <a:schemeClr val="tx1"/>
                </a:solidFill>
                <a:latin typeface="Arial" charset="0"/>
                <a:cs typeface="Arial" charset="0"/>
              </a:rPr>
              <a:t>Rare books</a:t>
            </a:r>
          </a:p>
          <a:p>
            <a:pPr>
              <a:lnSpc>
                <a:spcPct val="100000"/>
              </a:lnSpc>
              <a:spcBef>
                <a:spcPct val="0"/>
              </a:spcBef>
            </a:pPr>
            <a:r>
              <a:rPr lang="en-US" sz="1600" b="0">
                <a:solidFill>
                  <a:schemeClr val="tx1"/>
                </a:solidFill>
                <a:latin typeface="Arial" charset="0"/>
                <a:cs typeface="Arial" charset="0"/>
              </a:rPr>
              <a:t>Local/Historical  </a:t>
            </a:r>
            <a:br>
              <a:rPr lang="en-US" sz="1600" b="0">
                <a:solidFill>
                  <a:schemeClr val="tx1"/>
                </a:solidFill>
                <a:latin typeface="Arial" charset="0"/>
                <a:cs typeface="Arial" charset="0"/>
              </a:rPr>
            </a:br>
            <a:r>
              <a:rPr lang="en-US" sz="1600" b="0">
                <a:solidFill>
                  <a:schemeClr val="tx1"/>
                </a:solidFill>
                <a:latin typeface="Arial" charset="0"/>
                <a:cs typeface="Arial" charset="0"/>
              </a:rPr>
              <a:t>    newspapers</a:t>
            </a:r>
          </a:p>
          <a:p>
            <a:pPr>
              <a:lnSpc>
                <a:spcPct val="100000"/>
              </a:lnSpc>
              <a:spcBef>
                <a:spcPct val="0"/>
              </a:spcBef>
            </a:pPr>
            <a:r>
              <a:rPr lang="en-US" sz="1600" b="0">
                <a:solidFill>
                  <a:schemeClr val="tx1"/>
                </a:solidFill>
                <a:latin typeface="Arial" charset="0"/>
                <a:cs typeface="Arial" charset="0"/>
              </a:rPr>
              <a:t>Local history materials</a:t>
            </a:r>
          </a:p>
          <a:p>
            <a:pPr>
              <a:lnSpc>
                <a:spcPct val="100000"/>
              </a:lnSpc>
              <a:spcBef>
                <a:spcPct val="0"/>
              </a:spcBef>
            </a:pPr>
            <a:r>
              <a:rPr lang="en-US" sz="1600" b="0">
                <a:solidFill>
                  <a:schemeClr val="tx1"/>
                </a:solidFill>
                <a:latin typeface="Arial" charset="0"/>
                <a:cs typeface="Arial" charset="0"/>
              </a:rPr>
              <a:t>Archives &amp; Manuscripts, Theses &amp; dissertations</a:t>
            </a:r>
          </a:p>
        </p:txBody>
      </p:sp>
      <p:sp>
        <p:nvSpPr>
          <p:cNvPr id="133130" name="Text Box 21"/>
          <p:cNvSpPr txBox="1">
            <a:spLocks noChangeArrowheads="1"/>
          </p:cNvSpPr>
          <p:nvPr/>
        </p:nvSpPr>
        <p:spPr bwMode="auto">
          <a:xfrm>
            <a:off x="6205538" y="3557588"/>
            <a:ext cx="2667000" cy="3360737"/>
          </a:xfrm>
          <a:prstGeom prst="rect">
            <a:avLst/>
          </a:prstGeom>
          <a:noFill/>
          <a:ln w="9525">
            <a:noFill/>
            <a:miter lim="800000"/>
            <a:headEnd/>
            <a:tailEnd/>
          </a:ln>
        </p:spPr>
        <p:txBody>
          <a:bodyPr>
            <a:spAutoFit/>
          </a:bodyPr>
          <a:lstStyle/>
          <a:p>
            <a:pPr>
              <a:lnSpc>
                <a:spcPct val="100000"/>
              </a:lnSpc>
              <a:spcBef>
                <a:spcPct val="0"/>
              </a:spcBef>
            </a:pPr>
            <a:r>
              <a:rPr lang="en-US" sz="1800">
                <a:solidFill>
                  <a:schemeClr val="tx1"/>
                </a:solidFill>
                <a:latin typeface="Arial" charset="0"/>
                <a:cs typeface="Arial" charset="0"/>
              </a:rPr>
              <a:t>Research, learning and administrative</a:t>
            </a:r>
          </a:p>
          <a:p>
            <a:pPr>
              <a:lnSpc>
                <a:spcPct val="100000"/>
              </a:lnSpc>
              <a:spcBef>
                <a:spcPct val="0"/>
              </a:spcBef>
            </a:pPr>
            <a:r>
              <a:rPr lang="en-US" sz="1800">
                <a:solidFill>
                  <a:schemeClr val="tx1"/>
                </a:solidFill>
                <a:latin typeface="Arial" charset="0"/>
                <a:cs typeface="Arial" charset="0"/>
              </a:rPr>
              <a:t>materials</a:t>
            </a:r>
            <a:r>
              <a:rPr lang="en-US" sz="1600">
                <a:solidFill>
                  <a:schemeClr val="tx1"/>
                </a:solidFill>
                <a:latin typeface="Arial" charset="0"/>
                <a:cs typeface="Arial" charset="0"/>
              </a:rPr>
              <a:t>, </a:t>
            </a:r>
          </a:p>
          <a:p>
            <a:pPr>
              <a:lnSpc>
                <a:spcPct val="100000"/>
              </a:lnSpc>
              <a:spcBef>
                <a:spcPct val="0"/>
              </a:spcBef>
              <a:buFontTx/>
              <a:buChar char="•"/>
            </a:pPr>
            <a:r>
              <a:rPr lang="en-US" sz="1600" b="0">
                <a:solidFill>
                  <a:schemeClr val="tx1"/>
                </a:solidFill>
                <a:latin typeface="Arial" charset="0"/>
                <a:cs typeface="Arial" charset="0"/>
              </a:rPr>
              <a:t>ePrints/tech reports</a:t>
            </a:r>
          </a:p>
          <a:p>
            <a:pPr>
              <a:lnSpc>
                <a:spcPct val="100000"/>
              </a:lnSpc>
              <a:spcBef>
                <a:spcPct val="0"/>
              </a:spcBef>
              <a:buFontTx/>
              <a:buChar char="•"/>
            </a:pPr>
            <a:r>
              <a:rPr lang="en-US" sz="1600" b="0">
                <a:solidFill>
                  <a:schemeClr val="tx1"/>
                </a:solidFill>
                <a:latin typeface="Arial" charset="0"/>
                <a:cs typeface="Arial" charset="0"/>
              </a:rPr>
              <a:t>Learning objects</a:t>
            </a:r>
          </a:p>
          <a:p>
            <a:pPr>
              <a:lnSpc>
                <a:spcPct val="100000"/>
              </a:lnSpc>
              <a:spcBef>
                <a:spcPct val="0"/>
              </a:spcBef>
              <a:buFontTx/>
              <a:buChar char="•"/>
            </a:pPr>
            <a:r>
              <a:rPr lang="en-US" sz="1600" b="0">
                <a:solidFill>
                  <a:schemeClr val="tx1"/>
                </a:solidFill>
                <a:latin typeface="Arial" charset="0"/>
                <a:cs typeface="Arial" charset="0"/>
              </a:rPr>
              <a:t>Courseware</a:t>
            </a:r>
          </a:p>
          <a:p>
            <a:pPr>
              <a:lnSpc>
                <a:spcPct val="100000"/>
              </a:lnSpc>
              <a:spcBef>
                <a:spcPct val="0"/>
              </a:spcBef>
              <a:buFontTx/>
              <a:buChar char="•"/>
            </a:pPr>
            <a:r>
              <a:rPr lang="en-US" sz="1600" b="0">
                <a:solidFill>
                  <a:schemeClr val="tx1"/>
                </a:solidFill>
                <a:latin typeface="Arial" charset="0"/>
                <a:cs typeface="Arial" charset="0"/>
              </a:rPr>
              <a:t>E-portfolios</a:t>
            </a:r>
          </a:p>
          <a:p>
            <a:pPr>
              <a:lnSpc>
                <a:spcPct val="100000"/>
              </a:lnSpc>
              <a:spcBef>
                <a:spcPct val="0"/>
              </a:spcBef>
              <a:buFontTx/>
              <a:buChar char="•"/>
            </a:pPr>
            <a:r>
              <a:rPr lang="en-US" sz="1600" b="0">
                <a:solidFill>
                  <a:schemeClr val="tx1"/>
                </a:solidFill>
                <a:latin typeface="Arial" charset="0"/>
                <a:cs typeface="Arial" charset="0"/>
              </a:rPr>
              <a:t>Research data</a:t>
            </a:r>
          </a:p>
          <a:p>
            <a:pPr>
              <a:lnSpc>
                <a:spcPct val="100000"/>
              </a:lnSpc>
              <a:spcBef>
                <a:spcPct val="0"/>
              </a:spcBef>
              <a:buFontTx/>
              <a:buChar char="•"/>
            </a:pPr>
            <a:endParaRPr lang="en-US" sz="1600" b="0">
              <a:solidFill>
                <a:schemeClr val="tx1"/>
              </a:solidFill>
              <a:latin typeface="Arial" charset="0"/>
              <a:cs typeface="Arial" charset="0"/>
            </a:endParaRPr>
          </a:p>
          <a:p>
            <a:pPr>
              <a:lnSpc>
                <a:spcPct val="100000"/>
              </a:lnSpc>
              <a:spcBef>
                <a:spcPct val="0"/>
              </a:spcBef>
              <a:buFontTx/>
              <a:buChar char="•"/>
            </a:pPr>
            <a:r>
              <a:rPr lang="en-US" sz="1600" b="0">
                <a:solidFill>
                  <a:schemeClr val="tx1"/>
                </a:solidFill>
                <a:latin typeface="Arial" charset="0"/>
                <a:cs typeface="Arial" charset="0"/>
              </a:rPr>
              <a:t>Institutional records</a:t>
            </a:r>
          </a:p>
          <a:p>
            <a:pPr>
              <a:lnSpc>
                <a:spcPct val="100000"/>
              </a:lnSpc>
              <a:spcBef>
                <a:spcPct val="0"/>
              </a:spcBef>
              <a:buFontTx/>
              <a:buChar char="•"/>
            </a:pPr>
            <a:r>
              <a:rPr lang="en-US" sz="1600" b="0">
                <a:solidFill>
                  <a:schemeClr val="tx1"/>
                </a:solidFill>
                <a:latin typeface="Arial" charset="0"/>
                <a:cs typeface="Arial" charset="0"/>
              </a:rPr>
              <a:t>Reports, newsletters, etc</a:t>
            </a:r>
          </a:p>
          <a:p>
            <a:pPr>
              <a:lnSpc>
                <a:spcPct val="100000"/>
              </a:lnSpc>
              <a:spcBef>
                <a:spcPct val="0"/>
              </a:spcBef>
            </a:pPr>
            <a:endParaRPr lang="en-US" sz="1600" b="0">
              <a:solidFill>
                <a:schemeClr val="tx1"/>
              </a:solidFill>
              <a:latin typeface="Arial" charset="0"/>
              <a:cs typeface="Arial" charset="0"/>
            </a:endParaRPr>
          </a:p>
          <a:p>
            <a:pPr>
              <a:lnSpc>
                <a:spcPct val="100000"/>
              </a:lnSpc>
              <a:spcBef>
                <a:spcPct val="0"/>
              </a:spcBef>
            </a:pPr>
            <a:endParaRPr lang="en-US" sz="1600" b="0">
              <a:solidFill>
                <a:schemeClr val="tx1"/>
              </a:solidFill>
              <a:latin typeface="Arial" charset="0"/>
              <a:cs typeface="Arial" charset="0"/>
            </a:endParaRPr>
          </a:p>
        </p:txBody>
      </p:sp>
      <p:sp>
        <p:nvSpPr>
          <p:cNvPr id="133131" name="Text Box 24"/>
          <p:cNvSpPr txBox="1">
            <a:spLocks noChangeArrowheads="1"/>
          </p:cNvSpPr>
          <p:nvPr/>
        </p:nvSpPr>
        <p:spPr bwMode="auto">
          <a:xfrm>
            <a:off x="6205538" y="1958975"/>
            <a:ext cx="2362200" cy="1374775"/>
          </a:xfrm>
          <a:prstGeom prst="rect">
            <a:avLst/>
          </a:prstGeom>
          <a:noFill/>
          <a:ln w="9525">
            <a:noFill/>
            <a:miter lim="800000"/>
            <a:headEnd/>
            <a:tailEnd/>
          </a:ln>
        </p:spPr>
        <p:txBody>
          <a:bodyPr>
            <a:spAutoFit/>
          </a:bodyPr>
          <a:lstStyle/>
          <a:p>
            <a:pPr eaLnBrk="0" hangingPunct="0">
              <a:lnSpc>
                <a:spcPct val="100000"/>
              </a:lnSpc>
              <a:spcBef>
                <a:spcPct val="0"/>
              </a:spcBef>
            </a:pPr>
            <a:r>
              <a:rPr lang="en-US" sz="1800">
                <a:solidFill>
                  <a:schemeClr val="tx1"/>
                </a:solidFill>
                <a:latin typeface="Arial" charset="0"/>
                <a:cs typeface="Arial" charset="0"/>
              </a:rPr>
              <a:t>Freely-accessible web resources</a:t>
            </a:r>
          </a:p>
          <a:p>
            <a:pPr eaLnBrk="0" hangingPunct="0">
              <a:lnSpc>
                <a:spcPct val="100000"/>
              </a:lnSpc>
              <a:spcBef>
                <a:spcPct val="0"/>
              </a:spcBef>
            </a:pPr>
            <a:r>
              <a:rPr lang="en-US" sz="1600" b="0">
                <a:solidFill>
                  <a:schemeClr val="tx1"/>
                </a:solidFill>
                <a:latin typeface="Arial" charset="0"/>
                <a:cs typeface="Arial" charset="0"/>
              </a:rPr>
              <a:t>Open source software</a:t>
            </a:r>
          </a:p>
          <a:p>
            <a:pPr eaLnBrk="0" hangingPunct="0">
              <a:lnSpc>
                <a:spcPct val="100000"/>
              </a:lnSpc>
              <a:spcBef>
                <a:spcPct val="0"/>
              </a:spcBef>
            </a:pPr>
            <a:r>
              <a:rPr lang="en-US" sz="1600" b="0">
                <a:solidFill>
                  <a:schemeClr val="tx1"/>
                </a:solidFill>
                <a:latin typeface="Arial" charset="0"/>
                <a:cs typeface="Arial" charset="0"/>
              </a:rPr>
              <a:t>Newsgroup archives</a:t>
            </a:r>
          </a:p>
          <a:p>
            <a:pPr eaLnBrk="0" hangingPunct="0">
              <a:lnSpc>
                <a:spcPct val="100000"/>
              </a:lnSpc>
              <a:spcBef>
                <a:spcPct val="0"/>
              </a:spcBef>
            </a:pPr>
            <a:endParaRPr lang="en-US" sz="1600" b="0">
              <a:solidFill>
                <a:schemeClr val="tx1"/>
              </a:solidFill>
              <a:latin typeface="Arial" charset="0"/>
              <a:cs typeface="Arial" charset="0"/>
            </a:endParaRPr>
          </a:p>
        </p:txBody>
      </p:sp>
      <p:grpSp>
        <p:nvGrpSpPr>
          <p:cNvPr id="2" name="Group 28"/>
          <p:cNvGrpSpPr>
            <a:grpSpLocks/>
          </p:cNvGrpSpPr>
          <p:nvPr/>
        </p:nvGrpSpPr>
        <p:grpSpPr bwMode="auto">
          <a:xfrm>
            <a:off x="2774950" y="2133600"/>
            <a:ext cx="3141663" cy="2846388"/>
            <a:chOff x="1737" y="1179"/>
            <a:chExt cx="1979" cy="1793"/>
          </a:xfrm>
        </p:grpSpPr>
        <p:grpSp>
          <p:nvGrpSpPr>
            <p:cNvPr id="3" name="Group 27"/>
            <p:cNvGrpSpPr>
              <a:grpSpLocks/>
            </p:cNvGrpSpPr>
            <p:nvPr/>
          </p:nvGrpSpPr>
          <p:grpSpPr bwMode="auto">
            <a:xfrm>
              <a:off x="1737" y="1179"/>
              <a:ext cx="1979" cy="1793"/>
              <a:chOff x="1737" y="1179"/>
              <a:chExt cx="1979" cy="1793"/>
            </a:xfrm>
          </p:grpSpPr>
          <p:sp>
            <p:nvSpPr>
              <p:cNvPr id="133134" name="Rectangle 8"/>
              <p:cNvSpPr>
                <a:spLocks noChangeArrowheads="1"/>
              </p:cNvSpPr>
              <p:nvPr/>
            </p:nvSpPr>
            <p:spPr bwMode="auto">
              <a:xfrm>
                <a:off x="1745" y="1193"/>
                <a:ext cx="1967" cy="1779"/>
              </a:xfrm>
              <a:prstGeom prst="rect">
                <a:avLst/>
              </a:prstGeom>
              <a:solidFill>
                <a:schemeClr val="bg1"/>
              </a:solidFill>
              <a:ln w="57150">
                <a:solidFill>
                  <a:schemeClr val="tx1"/>
                </a:solidFill>
                <a:miter lim="800000"/>
                <a:headEnd/>
                <a:tailEnd/>
              </a:ln>
            </p:spPr>
            <p:txBody>
              <a:bodyPr wrap="none" anchor="ctr"/>
              <a:lstStyle/>
              <a:p>
                <a:pPr>
                  <a:lnSpc>
                    <a:spcPct val="100000"/>
                  </a:lnSpc>
                  <a:spcBef>
                    <a:spcPct val="0"/>
                  </a:spcBef>
                </a:pPr>
                <a:endParaRPr lang="en-US" sz="1800" b="0">
                  <a:solidFill>
                    <a:schemeClr val="tx1"/>
                  </a:solidFill>
                  <a:latin typeface="Calibri" pitchFamily="34" charset="0"/>
                  <a:cs typeface="Arial" charset="0"/>
                </a:endParaRPr>
              </a:p>
            </p:txBody>
          </p:sp>
          <p:grpSp>
            <p:nvGrpSpPr>
              <p:cNvPr id="4" name="Group 9"/>
              <p:cNvGrpSpPr>
                <a:grpSpLocks/>
              </p:cNvGrpSpPr>
              <p:nvPr/>
            </p:nvGrpSpPr>
            <p:grpSpPr bwMode="auto">
              <a:xfrm>
                <a:off x="1749" y="1185"/>
                <a:ext cx="1967" cy="1779"/>
                <a:chOff x="2208" y="1008"/>
                <a:chExt cx="3024" cy="2736"/>
              </a:xfrm>
            </p:grpSpPr>
            <p:sp>
              <p:nvSpPr>
                <p:cNvPr id="133136" name="Line 10"/>
                <p:cNvSpPr>
                  <a:spLocks noChangeShapeType="1"/>
                </p:cNvSpPr>
                <p:nvPr/>
              </p:nvSpPr>
              <p:spPr bwMode="auto">
                <a:xfrm>
                  <a:off x="3696" y="1008"/>
                  <a:ext cx="0" cy="2736"/>
                </a:xfrm>
                <a:prstGeom prst="line">
                  <a:avLst/>
                </a:prstGeom>
                <a:noFill/>
                <a:ln w="57150">
                  <a:solidFill>
                    <a:schemeClr val="tx1"/>
                  </a:solidFill>
                  <a:round/>
                  <a:headEnd/>
                  <a:tailEnd/>
                </a:ln>
              </p:spPr>
              <p:txBody>
                <a:bodyPr/>
                <a:lstStyle/>
                <a:p>
                  <a:endParaRPr lang="en-US"/>
                </a:p>
              </p:txBody>
            </p:sp>
            <p:sp>
              <p:nvSpPr>
                <p:cNvPr id="133137" name="Line 11"/>
                <p:cNvSpPr>
                  <a:spLocks noChangeShapeType="1"/>
                </p:cNvSpPr>
                <p:nvPr/>
              </p:nvSpPr>
              <p:spPr bwMode="auto">
                <a:xfrm flipV="1">
                  <a:off x="2208" y="2352"/>
                  <a:ext cx="3024" cy="0"/>
                </a:xfrm>
                <a:prstGeom prst="line">
                  <a:avLst/>
                </a:prstGeom>
                <a:noFill/>
                <a:ln w="57150">
                  <a:solidFill>
                    <a:schemeClr val="tx1"/>
                  </a:solidFill>
                  <a:round/>
                  <a:headEnd/>
                  <a:tailEnd/>
                </a:ln>
              </p:spPr>
              <p:txBody>
                <a:bodyPr/>
                <a:lstStyle/>
                <a:p>
                  <a:endParaRPr lang="en-US"/>
                </a:p>
              </p:txBody>
            </p:sp>
          </p:grpSp>
          <p:sp>
            <p:nvSpPr>
              <p:cNvPr id="133138" name="Line 26"/>
              <p:cNvSpPr>
                <a:spLocks noChangeShapeType="1"/>
              </p:cNvSpPr>
              <p:nvPr/>
            </p:nvSpPr>
            <p:spPr bwMode="auto">
              <a:xfrm>
                <a:off x="1737" y="1179"/>
                <a:ext cx="978" cy="869"/>
              </a:xfrm>
              <a:prstGeom prst="line">
                <a:avLst/>
              </a:prstGeom>
              <a:noFill/>
              <a:ln w="9525">
                <a:solidFill>
                  <a:schemeClr val="tx1"/>
                </a:solidFill>
                <a:round/>
                <a:headEnd/>
                <a:tailEnd/>
              </a:ln>
            </p:spPr>
            <p:txBody>
              <a:bodyPr anchor="ctr"/>
              <a:lstStyle/>
              <a:p>
                <a:endParaRPr lang="en-US"/>
              </a:p>
            </p:txBody>
          </p:sp>
        </p:grpSp>
        <p:pic>
          <p:nvPicPr>
            <p:cNvPr id="133139" name="Picture 16" descr="upper_left"/>
            <p:cNvPicPr>
              <a:picLocks noChangeAspect="1" noChangeArrowheads="1"/>
            </p:cNvPicPr>
            <p:nvPr/>
          </p:nvPicPr>
          <p:blipFill>
            <a:blip r:embed="rId3" cstate="print"/>
            <a:srcRect/>
            <a:stretch>
              <a:fillRect/>
            </a:stretch>
          </p:blipFill>
          <p:spPr bwMode="auto">
            <a:xfrm>
              <a:off x="1931" y="1392"/>
              <a:ext cx="493" cy="450"/>
            </a:xfrm>
            <a:prstGeom prst="rect">
              <a:avLst/>
            </a:prstGeom>
            <a:noFill/>
            <a:ln w="9525">
              <a:noFill/>
              <a:miter lim="800000"/>
              <a:headEnd/>
              <a:tailEnd/>
            </a:ln>
          </p:spPr>
        </p:pic>
        <p:pic>
          <p:nvPicPr>
            <p:cNvPr id="133140" name="Picture 19" descr="lower_left"/>
            <p:cNvPicPr>
              <a:picLocks noChangeAspect="1" noChangeArrowheads="1"/>
            </p:cNvPicPr>
            <p:nvPr/>
          </p:nvPicPr>
          <p:blipFill>
            <a:blip r:embed="rId4" cstate="print"/>
            <a:srcRect/>
            <a:stretch>
              <a:fillRect/>
            </a:stretch>
          </p:blipFill>
          <p:spPr bwMode="auto">
            <a:xfrm>
              <a:off x="1959" y="2241"/>
              <a:ext cx="529" cy="467"/>
            </a:xfrm>
            <a:prstGeom prst="rect">
              <a:avLst/>
            </a:prstGeom>
            <a:noFill/>
            <a:ln w="9525">
              <a:noFill/>
              <a:miter lim="800000"/>
              <a:headEnd/>
              <a:tailEnd/>
            </a:ln>
          </p:spPr>
        </p:pic>
        <p:pic>
          <p:nvPicPr>
            <p:cNvPr id="133141" name="Picture 22" descr="lower_right"/>
            <p:cNvPicPr>
              <a:picLocks noChangeAspect="1" noChangeArrowheads="1"/>
            </p:cNvPicPr>
            <p:nvPr/>
          </p:nvPicPr>
          <p:blipFill>
            <a:blip r:embed="rId5" cstate="print"/>
            <a:srcRect/>
            <a:stretch>
              <a:fillRect/>
            </a:stretch>
          </p:blipFill>
          <p:spPr bwMode="auto">
            <a:xfrm>
              <a:off x="2907" y="2193"/>
              <a:ext cx="579" cy="529"/>
            </a:xfrm>
            <a:prstGeom prst="rect">
              <a:avLst/>
            </a:prstGeom>
            <a:noFill/>
            <a:ln w="9525">
              <a:noFill/>
              <a:miter lim="800000"/>
              <a:headEnd/>
              <a:tailEnd/>
            </a:ln>
          </p:spPr>
        </p:pic>
        <p:pic>
          <p:nvPicPr>
            <p:cNvPr id="133142" name="Picture 25" descr="upper_right"/>
            <p:cNvPicPr>
              <a:picLocks noChangeAspect="1" noChangeArrowheads="1"/>
            </p:cNvPicPr>
            <p:nvPr/>
          </p:nvPicPr>
          <p:blipFill>
            <a:blip r:embed="rId6" cstate="print"/>
            <a:srcRect/>
            <a:stretch>
              <a:fillRect/>
            </a:stretch>
          </p:blipFill>
          <p:spPr bwMode="auto">
            <a:xfrm>
              <a:off x="2922" y="1356"/>
              <a:ext cx="516" cy="472"/>
            </a:xfrm>
            <a:prstGeom prst="rect">
              <a:avLst/>
            </a:prstGeom>
            <a:noFill/>
            <a:ln w="9525">
              <a:noFill/>
              <a:miter lim="800000"/>
              <a:headEnd/>
              <a:tailEnd/>
            </a:ln>
          </p:spPr>
        </p:pic>
      </p:grpSp>
      <p:sp>
        <p:nvSpPr>
          <p:cNvPr id="1459223" name="Rectangle 23"/>
          <p:cNvSpPr>
            <a:spLocks noGrp="1" noChangeArrowheads="1"/>
          </p:cNvSpPr>
          <p:nvPr>
            <p:ph type="title" idx="4294967295"/>
          </p:nvPr>
        </p:nvSpPr>
        <p:spPr/>
        <p:txBody>
          <a:bodyPr/>
          <a:lstStyle/>
          <a:p>
            <a:r>
              <a:rPr lang="en-US" sz="3200" b="0" dirty="0" smtClean="0"/>
              <a:t>Library Metadata in </a:t>
            </a:r>
            <a:r>
              <a:rPr lang="en-US" sz="3200" b="0" smtClean="0"/>
              <a:t>an Expanding  </a:t>
            </a:r>
            <a:r>
              <a:rPr lang="en-US" sz="3200" b="0" dirty="0" smtClean="0"/>
              <a:t>Information Universe</a:t>
            </a:r>
          </a:p>
        </p:txBody>
      </p:sp>
      <p:sp>
        <p:nvSpPr>
          <p:cNvPr id="133144" name="Text Box 24"/>
          <p:cNvSpPr txBox="1">
            <a:spLocks noChangeArrowheads="1"/>
          </p:cNvSpPr>
          <p:nvPr/>
        </p:nvSpPr>
        <p:spPr bwMode="auto">
          <a:xfrm>
            <a:off x="304800" y="6400800"/>
            <a:ext cx="8312150" cy="641350"/>
          </a:xfrm>
          <a:prstGeom prst="rect">
            <a:avLst/>
          </a:prstGeom>
          <a:noFill/>
          <a:ln w="9525">
            <a:noFill/>
            <a:miter lim="800000"/>
            <a:headEnd/>
            <a:tailEnd/>
          </a:ln>
          <a:effectLst/>
        </p:spPr>
        <p:txBody>
          <a:bodyPr wrap="none">
            <a:spAutoFit/>
          </a:bodyPr>
          <a:lstStyle/>
          <a:p>
            <a:pPr>
              <a:lnSpc>
                <a:spcPct val="100000"/>
              </a:lnSpc>
              <a:spcBef>
                <a:spcPct val="0"/>
              </a:spcBef>
            </a:pPr>
            <a:r>
              <a:rPr lang="en-US" sz="1800" b="0">
                <a:solidFill>
                  <a:schemeClr val="tx1"/>
                </a:solidFill>
                <a:latin typeface="Arial" charset="0"/>
                <a:cs typeface="Arial" charset="0"/>
                <a:hlinkClick r:id="rId7"/>
              </a:rPr>
              <a:t>http://www.oclc.org/research/publications/archive/2004/dempsey-mslitaguide.pdf</a:t>
            </a:r>
            <a:endParaRPr lang="en-US" sz="1800" b="0">
              <a:solidFill>
                <a:schemeClr val="tx1"/>
              </a:solidFill>
              <a:latin typeface="Arial" charset="0"/>
              <a:cs typeface="Arial" charset="0"/>
            </a:endParaRPr>
          </a:p>
          <a:p>
            <a:pPr>
              <a:lnSpc>
                <a:spcPct val="100000"/>
              </a:lnSpc>
              <a:spcBef>
                <a:spcPct val="0"/>
              </a:spcBef>
            </a:pPr>
            <a:endParaRPr lang="en-US" sz="1800" b="0">
              <a:solidFill>
                <a:schemeClr val="tx1"/>
              </a:solidFill>
              <a:latin typeface="Arial" charset="0"/>
              <a:cs typeface="Arial" charset="0"/>
            </a:endParaRPr>
          </a:p>
        </p:txBody>
      </p:sp>
      <p:sp>
        <p:nvSpPr>
          <p:cNvPr id="133145" name="Text Box 25"/>
          <p:cNvSpPr txBox="1">
            <a:spLocks noChangeArrowheads="1"/>
          </p:cNvSpPr>
          <p:nvPr/>
        </p:nvSpPr>
        <p:spPr bwMode="auto">
          <a:xfrm>
            <a:off x="3181350" y="5284788"/>
            <a:ext cx="2365375" cy="1001712"/>
          </a:xfrm>
          <a:prstGeom prst="rect">
            <a:avLst/>
          </a:prstGeom>
          <a:noFill/>
          <a:ln w="28575" algn="ctr">
            <a:solidFill>
              <a:srgbClr val="D22104"/>
            </a:solidFill>
            <a:miter lim="800000"/>
            <a:headEnd/>
            <a:tailEnd/>
          </a:ln>
          <a:effectLst/>
        </p:spPr>
        <p:txBody>
          <a:bodyPr wrap="none">
            <a:spAutoFit/>
          </a:bodyPr>
          <a:lstStyle/>
          <a:p>
            <a:pPr algn="ctr"/>
            <a:r>
              <a:rPr lang="en-US" sz="1600">
                <a:solidFill>
                  <a:srgbClr val="D22104"/>
                </a:solidFill>
                <a:latin typeface="Trebuchet MS" pitchFamily="34" charset="0"/>
              </a:rPr>
              <a:t>The domain of</a:t>
            </a:r>
            <a:br>
              <a:rPr lang="en-US" sz="1600">
                <a:solidFill>
                  <a:srgbClr val="D22104"/>
                </a:solidFill>
                <a:latin typeface="Trebuchet MS" pitchFamily="34" charset="0"/>
              </a:rPr>
            </a:br>
            <a:r>
              <a:rPr lang="en-US" sz="1600">
                <a:solidFill>
                  <a:srgbClr val="D22104"/>
                </a:solidFill>
                <a:latin typeface="Trebuchet MS" pitchFamily="34" charset="0"/>
              </a:rPr>
              <a:t>library cataloging</a:t>
            </a:r>
            <a:br>
              <a:rPr lang="en-US" sz="1600">
                <a:solidFill>
                  <a:srgbClr val="D22104"/>
                </a:solidFill>
                <a:latin typeface="Trebuchet MS" pitchFamily="34" charset="0"/>
              </a:rPr>
            </a:br>
            <a:r>
              <a:rPr lang="en-US" sz="1600">
                <a:solidFill>
                  <a:srgbClr val="D22104"/>
                </a:solidFill>
                <a:latin typeface="Trebuchet MS" pitchFamily="34" charset="0"/>
              </a:rPr>
              <a:t>and special collections</a:t>
            </a:r>
          </a:p>
        </p:txBody>
      </p:sp>
      <p:sp>
        <p:nvSpPr>
          <p:cNvPr id="133146" name="Line 26"/>
          <p:cNvSpPr>
            <a:spLocks noChangeShapeType="1"/>
          </p:cNvSpPr>
          <p:nvPr/>
        </p:nvSpPr>
        <p:spPr bwMode="auto">
          <a:xfrm flipH="1" flipV="1">
            <a:off x="3716338" y="3286125"/>
            <a:ext cx="712787" cy="1997075"/>
          </a:xfrm>
          <a:prstGeom prst="line">
            <a:avLst/>
          </a:prstGeom>
          <a:noFill/>
          <a:ln w="38100">
            <a:solidFill>
              <a:srgbClr val="D22104"/>
            </a:solidFill>
            <a:round/>
            <a:headEnd/>
            <a:tailEnd type="triangle" w="med" len="med"/>
          </a:ln>
          <a:effectLst/>
        </p:spPr>
        <p:txBody>
          <a:bodyPr wrap="none">
            <a:spAutoFit/>
          </a:bodyPr>
          <a:lstStyle/>
          <a:p>
            <a:endParaRPr lang="en-US"/>
          </a:p>
        </p:txBody>
      </p:sp>
      <p:sp>
        <p:nvSpPr>
          <p:cNvPr id="133147" name="Line 27"/>
          <p:cNvSpPr>
            <a:spLocks noChangeShapeType="1"/>
          </p:cNvSpPr>
          <p:nvPr/>
        </p:nvSpPr>
        <p:spPr bwMode="auto">
          <a:xfrm flipH="1" flipV="1">
            <a:off x="3859213" y="4713288"/>
            <a:ext cx="569912" cy="569912"/>
          </a:xfrm>
          <a:prstGeom prst="line">
            <a:avLst/>
          </a:prstGeom>
          <a:noFill/>
          <a:ln w="38100">
            <a:solidFill>
              <a:srgbClr val="D22104"/>
            </a:solidFill>
            <a:round/>
            <a:headEnd/>
            <a:tailEnd type="triangle" w="med" len="med"/>
          </a:ln>
          <a:effectLst/>
        </p:spPr>
        <p:txBody>
          <a:bodyPr wrap="none">
            <a:spAutoFit/>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3200" dirty="0" smtClean="0"/>
              <a:t>2010: To know the future of collections metadata, we need to know the future of collections</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2"/>
          </p:nvPr>
        </p:nvSpPr>
        <p:spPr>
          <a:xfrm>
            <a:off x="4114800" y="1905000"/>
            <a:ext cx="4857750" cy="4202113"/>
          </a:xfrm>
          <a:solidFill>
            <a:schemeClr val="accent1"/>
          </a:solidFill>
        </p:spPr>
        <p:txBody>
          <a:bodyPr/>
          <a:lstStyle/>
          <a:p>
            <a:pPr eaLnBrk="1" hangingPunct="1">
              <a:buFont typeface="Arial" charset="0"/>
              <a:buChar char="•"/>
            </a:pPr>
            <a:r>
              <a:rPr lang="en-US" sz="2200" b="1" dirty="0" smtClean="0"/>
              <a:t>Why have we built collections?</a:t>
            </a:r>
          </a:p>
          <a:p>
            <a:pPr eaLnBrk="1" hangingPunct="1">
              <a:buFont typeface="Arial" charset="0"/>
              <a:buChar char="•"/>
            </a:pPr>
            <a:r>
              <a:rPr lang="en-US" sz="2200" b="1" dirty="0" smtClean="0"/>
              <a:t>Collection development means “to privilege particular objects as being more useful or reliable than others”</a:t>
            </a:r>
          </a:p>
          <a:p>
            <a:pPr eaLnBrk="1" hangingPunct="1">
              <a:buFont typeface="Arial" charset="0"/>
              <a:buChar char="•"/>
            </a:pPr>
            <a:r>
              <a:rPr lang="en-US" sz="2200" b="1" dirty="0" smtClean="0"/>
              <a:t>How is privileging possible when the universe is accessible in 5 seconds?</a:t>
            </a:r>
          </a:p>
          <a:p>
            <a:pPr eaLnBrk="1" hangingPunct="1">
              <a:buFont typeface="Arial" charset="0"/>
              <a:buChar char="•"/>
            </a:pPr>
            <a:r>
              <a:rPr lang="en-US" sz="2200" b="1" dirty="0" smtClean="0"/>
              <a:t>Do we know what the collection is? </a:t>
            </a:r>
          </a:p>
          <a:p>
            <a:pPr eaLnBrk="1" hangingPunct="1"/>
            <a:endParaRPr lang="en-US" sz="2200" b="1" dirty="0" smtClean="0"/>
          </a:p>
          <a:p>
            <a:pPr eaLnBrk="1" hangingPunct="1"/>
            <a:endParaRPr lang="en-US" sz="2200" b="1" dirty="0" smtClean="0"/>
          </a:p>
          <a:p>
            <a:pPr eaLnBrk="1" hangingPunct="1"/>
            <a:endParaRPr lang="en-US" sz="2200" b="1" dirty="0" smtClean="0"/>
          </a:p>
          <a:p>
            <a:pPr eaLnBrk="1" hangingPunct="1"/>
            <a:endParaRPr lang="en-US" sz="2200" b="1" dirty="0" smtClean="0"/>
          </a:p>
          <a:p>
            <a:pPr eaLnBrk="1" hangingPunct="1"/>
            <a:endParaRPr lang="en-US" sz="2200" b="1" dirty="0" smtClean="0"/>
          </a:p>
        </p:txBody>
      </p:sp>
      <p:sp>
        <p:nvSpPr>
          <p:cNvPr id="22531" name="Title 1"/>
          <p:cNvSpPr>
            <a:spLocks noGrp="1"/>
          </p:cNvSpPr>
          <p:nvPr>
            <p:ph type="title"/>
          </p:nvPr>
        </p:nvSpPr>
        <p:spPr>
          <a:xfrm>
            <a:off x="838200" y="457200"/>
            <a:ext cx="7772400" cy="1143000"/>
          </a:xfrm>
        </p:spPr>
        <p:txBody>
          <a:bodyPr/>
          <a:lstStyle/>
          <a:p>
            <a:pPr eaLnBrk="1" hangingPunct="1"/>
            <a:r>
              <a:rPr lang="en-US" sz="2400" b="1" dirty="0" smtClean="0"/>
              <a:t>Ross Atkinson, 1946-2006</a:t>
            </a:r>
            <a:br>
              <a:rPr lang="en-US" sz="2400" b="1" dirty="0" smtClean="0"/>
            </a:br>
            <a:r>
              <a:rPr lang="en-US" sz="2400" b="1" i="1" dirty="0" smtClean="0"/>
              <a:t>Community, Collaboration, and Collections</a:t>
            </a:r>
          </a:p>
        </p:txBody>
      </p:sp>
      <p:pic>
        <p:nvPicPr>
          <p:cNvPr id="22532" name="Content Placeholder 8" descr="janus conference.gif"/>
          <p:cNvPicPr>
            <a:picLocks noGrp="1" noChangeAspect="1"/>
          </p:cNvPicPr>
          <p:nvPr>
            <p:ph sz="half" idx="1"/>
          </p:nvPr>
        </p:nvPicPr>
        <p:blipFill>
          <a:blip r:embed="rId3" cstate="print"/>
          <a:srcRect/>
          <a:stretch>
            <a:fillRect/>
          </a:stretch>
        </p:blipFill>
        <p:spPr>
          <a:xfrm>
            <a:off x="571500" y="4714875"/>
            <a:ext cx="1362075" cy="1371600"/>
          </a:xfrm>
        </p:spPr>
      </p:pic>
      <p:sp>
        <p:nvSpPr>
          <p:cNvPr id="22533" name="TextBox 2"/>
          <p:cNvSpPr txBox="1">
            <a:spLocks noChangeArrowheads="1"/>
          </p:cNvSpPr>
          <p:nvPr/>
        </p:nvSpPr>
        <p:spPr bwMode="auto">
          <a:xfrm>
            <a:off x="609600" y="6273800"/>
            <a:ext cx="7127875" cy="584200"/>
          </a:xfrm>
          <a:prstGeom prst="rect">
            <a:avLst/>
          </a:prstGeom>
          <a:noFill/>
          <a:ln w="9525">
            <a:noFill/>
            <a:miter lim="800000"/>
            <a:headEnd/>
            <a:tailEnd/>
          </a:ln>
        </p:spPr>
        <p:txBody>
          <a:bodyPr wrap="none">
            <a:spAutoFit/>
          </a:bodyPr>
          <a:lstStyle/>
          <a:p>
            <a:pPr eaLnBrk="0" hangingPunct="0"/>
            <a:r>
              <a:rPr lang="en-US" sz="1600">
                <a:latin typeface="Arial" charset="0"/>
                <a:cs typeface="Arial" charset="0"/>
                <a:hlinkClick r:id="rId4"/>
              </a:rPr>
              <a:t>http://ecommons.library.cornell.edu/bitstream/1813/2608/1/Atkinson_Talk.pdf</a:t>
            </a:r>
            <a:endParaRPr lang="en-US" sz="1600">
              <a:latin typeface="Arial" charset="0"/>
              <a:cs typeface="Arial" charset="0"/>
            </a:endParaRPr>
          </a:p>
          <a:p>
            <a:pPr eaLnBrk="0" hangingPunct="0"/>
            <a:endParaRPr lang="en-US" sz="1600">
              <a:latin typeface="Arial" charset="0"/>
              <a:cs typeface="Arial" charset="0"/>
            </a:endParaRPr>
          </a:p>
        </p:txBody>
      </p:sp>
      <p:pic>
        <p:nvPicPr>
          <p:cNvPr id="22534" name="Picture 3" descr="Ross Atkinson.jpg"/>
          <p:cNvPicPr>
            <a:picLocks noChangeAspect="1"/>
          </p:cNvPicPr>
          <p:nvPr/>
        </p:nvPicPr>
        <p:blipFill>
          <a:blip r:embed="rId5" cstate="print"/>
          <a:srcRect/>
          <a:stretch>
            <a:fillRect/>
          </a:stretch>
        </p:blipFill>
        <p:spPr bwMode="auto">
          <a:xfrm>
            <a:off x="714375" y="1857375"/>
            <a:ext cx="3200400" cy="2768600"/>
          </a:xfrm>
          <a:prstGeom prst="rect">
            <a:avLst/>
          </a:prstGeom>
          <a:noFill/>
          <a:ln w="9525">
            <a:noFill/>
            <a:miter lim="800000"/>
            <a:headEnd/>
            <a:tailEnd/>
          </a:ln>
        </p:spPr>
      </p:pic>
      <p:sp>
        <p:nvSpPr>
          <p:cNvPr id="22535" name="TextBox 10"/>
          <p:cNvSpPr txBox="1">
            <a:spLocks noChangeArrowheads="1"/>
          </p:cNvSpPr>
          <p:nvPr/>
        </p:nvSpPr>
        <p:spPr bwMode="auto">
          <a:xfrm>
            <a:off x="2000250" y="5143500"/>
            <a:ext cx="1778000" cy="830263"/>
          </a:xfrm>
          <a:prstGeom prst="rect">
            <a:avLst/>
          </a:prstGeom>
          <a:noFill/>
          <a:ln w="9525">
            <a:noFill/>
            <a:miter lim="800000"/>
            <a:headEnd/>
            <a:tailEnd/>
          </a:ln>
        </p:spPr>
        <p:txBody>
          <a:bodyPr wrap="none">
            <a:spAutoFit/>
          </a:bodyPr>
          <a:lstStyle/>
          <a:p>
            <a:pPr eaLnBrk="0" hangingPunct="0"/>
            <a:r>
              <a:rPr lang="en-US">
                <a:latin typeface="Arial" charset="0"/>
                <a:cs typeface="Arial" charset="0"/>
              </a:rPr>
              <a:t>Janus </a:t>
            </a:r>
          </a:p>
          <a:p>
            <a:pPr eaLnBrk="0" hangingPunct="0"/>
            <a:r>
              <a:rPr lang="en-US">
                <a:latin typeface="Arial" charset="0"/>
                <a:cs typeface="Arial" charset="0"/>
              </a:rPr>
              <a:t>Conference</a:t>
            </a:r>
          </a:p>
        </p:txBody>
      </p:sp>
      <p:sp>
        <p:nvSpPr>
          <p:cNvPr id="14" name="Slide Number Placeholder 13"/>
          <p:cNvSpPr>
            <a:spLocks noGrp="1"/>
          </p:cNvSpPr>
          <p:nvPr>
            <p:ph type="sldNum" sz="quarter" idx="4294967295"/>
          </p:nvPr>
        </p:nvSpPr>
        <p:spPr>
          <a:xfrm>
            <a:off x="146050" y="6210300"/>
            <a:ext cx="457200" cy="457200"/>
          </a:xfrm>
          <a:prstGeom prst="ellipse">
            <a:avLst/>
          </a:prstGeom>
        </p:spPr>
        <p:txBody>
          <a:bodyPr/>
          <a:lstStyle/>
          <a:p>
            <a:pPr>
              <a:defRPr/>
            </a:pPr>
            <a:fld id="{4D2C2325-9F35-4FAD-9227-2F55D4114B0D}" type="slidenum">
              <a:rPr lang="en-US"/>
              <a:pPr>
                <a:defRPr/>
              </a:pPr>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20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20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20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2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772400" cy="1143000"/>
          </a:xfrm>
        </p:spPr>
        <p:txBody>
          <a:bodyPr>
            <a:normAutofit/>
          </a:bodyPr>
          <a:lstStyle/>
          <a:p>
            <a:pPr eaLnBrk="1" fontAlgn="auto" hangingPunct="1">
              <a:spcAft>
                <a:spcPts val="0"/>
              </a:spcAft>
              <a:defRPr/>
            </a:pPr>
            <a:r>
              <a:rPr lang="en-US" b="1" dirty="0" smtClean="0"/>
              <a:t>What Is “The Collection”? What Does Library </a:t>
            </a:r>
            <a:r>
              <a:rPr lang="en-US" dirty="0" smtClean="0"/>
              <a:t>Metadata </a:t>
            </a:r>
            <a:r>
              <a:rPr lang="en-US" b="1" dirty="0" smtClean="0"/>
              <a:t>Typically Cover?  </a:t>
            </a:r>
            <a:endParaRPr lang="en-US" b="1" dirty="0"/>
          </a:p>
        </p:txBody>
      </p:sp>
      <p:sp>
        <p:nvSpPr>
          <p:cNvPr id="37894" name="TextBox 5"/>
          <p:cNvSpPr txBox="1">
            <a:spLocks noChangeArrowheads="1"/>
          </p:cNvSpPr>
          <p:nvPr/>
        </p:nvSpPr>
        <p:spPr bwMode="auto">
          <a:xfrm>
            <a:off x="228600" y="1828800"/>
            <a:ext cx="8905002" cy="4582729"/>
          </a:xfrm>
          <a:prstGeom prst="rect">
            <a:avLst/>
          </a:prstGeom>
          <a:noFill/>
          <a:ln w="9525">
            <a:noFill/>
            <a:miter lim="800000"/>
            <a:headEnd/>
            <a:tailEnd/>
          </a:ln>
        </p:spPr>
        <p:txBody>
          <a:bodyPr wrap="none">
            <a:spAutoFit/>
          </a:bodyPr>
          <a:lstStyle/>
          <a:p>
            <a:pPr eaLnBrk="0" hangingPunct="0"/>
            <a:r>
              <a:rPr lang="en-US" dirty="0">
                <a:latin typeface="Arial" charset="0"/>
                <a:cs typeface="Arial" charset="0"/>
              </a:rPr>
              <a:t>[T]he stuff of cultural heritage collections, digital assets, </a:t>
            </a:r>
            <a:r>
              <a:rPr lang="en-US" dirty="0" smtClean="0">
                <a:latin typeface="Arial" charset="0"/>
                <a:cs typeface="Arial" charset="0"/>
              </a:rPr>
              <a:t>pre-print</a:t>
            </a:r>
            <a:br>
              <a:rPr lang="en-US" dirty="0" smtClean="0">
                <a:latin typeface="Arial" charset="0"/>
                <a:cs typeface="Arial" charset="0"/>
              </a:rPr>
            </a:br>
            <a:r>
              <a:rPr lang="en-US" dirty="0" smtClean="0">
                <a:latin typeface="Arial" charset="0"/>
                <a:cs typeface="Arial" charset="0"/>
              </a:rPr>
              <a:t>services </a:t>
            </a:r>
            <a:r>
              <a:rPr lang="en-US" dirty="0">
                <a:latin typeface="Arial" charset="0"/>
                <a:cs typeface="Arial" charset="0"/>
              </a:rPr>
              <a:t>and the open Web, research labs, and learning </a:t>
            </a:r>
            <a:r>
              <a:rPr lang="en-US" dirty="0" smtClean="0">
                <a:latin typeface="Arial" charset="0"/>
                <a:cs typeface="Arial" charset="0"/>
              </a:rPr>
              <a:t>management</a:t>
            </a:r>
            <a:br>
              <a:rPr lang="en-US" dirty="0" smtClean="0">
                <a:latin typeface="Arial" charset="0"/>
                <a:cs typeface="Arial" charset="0"/>
              </a:rPr>
            </a:br>
            <a:r>
              <a:rPr lang="en-US" dirty="0" smtClean="0">
                <a:latin typeface="Arial" charset="0"/>
                <a:cs typeface="Arial" charset="0"/>
              </a:rPr>
              <a:t>systems </a:t>
            </a:r>
            <a:r>
              <a:rPr lang="en-US" dirty="0">
                <a:latin typeface="Arial" charset="0"/>
                <a:cs typeface="Arial" charset="0"/>
              </a:rPr>
              <a:t>remains for the most part outside the scope of the catalog. </a:t>
            </a:r>
          </a:p>
          <a:p>
            <a:pPr eaLnBrk="0" hangingPunct="0"/>
            <a:r>
              <a:rPr lang="en-US" dirty="0" smtClean="0">
                <a:latin typeface="Arial" charset="0"/>
                <a:cs typeface="Arial" charset="0"/>
              </a:rPr>
              <a:t>Scholarly </a:t>
            </a:r>
            <a:r>
              <a:rPr lang="en-US" dirty="0">
                <a:latin typeface="Arial" charset="0"/>
                <a:cs typeface="Arial" charset="0"/>
              </a:rPr>
              <a:t>information objects now include digitized rare </a:t>
            </a:r>
            <a:r>
              <a:rPr lang="en-US" dirty="0" smtClean="0">
                <a:latin typeface="Arial" charset="0"/>
                <a:cs typeface="Arial" charset="0"/>
              </a:rPr>
              <a:t>and</a:t>
            </a:r>
            <a:br>
              <a:rPr lang="en-US" dirty="0" smtClean="0">
                <a:latin typeface="Arial" charset="0"/>
                <a:cs typeface="Arial" charset="0"/>
              </a:rPr>
            </a:br>
            <a:r>
              <a:rPr lang="en-US" dirty="0" smtClean="0">
                <a:latin typeface="Arial" charset="0"/>
                <a:cs typeface="Arial" charset="0"/>
              </a:rPr>
              <a:t>historical </a:t>
            </a:r>
            <a:r>
              <a:rPr lang="en-US" dirty="0">
                <a:latin typeface="Arial" charset="0"/>
                <a:cs typeface="Arial" charset="0"/>
              </a:rPr>
              <a:t>materials, textual primary source materials, graphical images</a:t>
            </a:r>
            <a:r>
              <a:rPr lang="en-US" dirty="0" smtClean="0">
                <a:latin typeface="Arial" charset="0"/>
                <a:cs typeface="Arial" charset="0"/>
              </a:rPr>
              <a:t>,</a:t>
            </a:r>
            <a:br>
              <a:rPr lang="en-US" dirty="0" smtClean="0">
                <a:latin typeface="Arial" charset="0"/>
                <a:cs typeface="Arial" charset="0"/>
              </a:rPr>
            </a:br>
            <a:r>
              <a:rPr lang="en-US" dirty="0" smtClean="0">
                <a:latin typeface="Arial" charset="0"/>
                <a:cs typeface="Arial" charset="0"/>
              </a:rPr>
              <a:t>materials </a:t>
            </a:r>
            <a:r>
              <a:rPr lang="en-US" dirty="0">
                <a:latin typeface="Arial" charset="0"/>
                <a:cs typeface="Arial" charset="0"/>
              </a:rPr>
              <a:t>described in institutional and disciplinary repositories</a:t>
            </a:r>
            <a:r>
              <a:rPr lang="en-US" dirty="0" smtClean="0">
                <a:latin typeface="Arial" charset="0"/>
                <a:cs typeface="Arial" charset="0"/>
              </a:rPr>
              <a:t>,</a:t>
            </a:r>
            <a:br>
              <a:rPr lang="en-US" dirty="0" smtClean="0">
                <a:latin typeface="Arial" charset="0"/>
                <a:cs typeface="Arial" charset="0"/>
              </a:rPr>
            </a:br>
            <a:r>
              <a:rPr lang="en-US" dirty="0" smtClean="0">
                <a:latin typeface="Arial" charset="0"/>
                <a:cs typeface="Arial" charset="0"/>
              </a:rPr>
              <a:t>conference </a:t>
            </a:r>
            <a:r>
              <a:rPr lang="en-US" dirty="0">
                <a:latin typeface="Arial" charset="0"/>
                <a:cs typeface="Arial" charset="0"/>
              </a:rPr>
              <a:t>Web sites, scholarly Web sites … data sets, software, </a:t>
            </a:r>
            <a:r>
              <a:rPr lang="en-US" dirty="0" smtClean="0">
                <a:latin typeface="Arial" charset="0"/>
                <a:cs typeface="Arial" charset="0"/>
              </a:rPr>
              <a:t/>
            </a:r>
            <a:br>
              <a:rPr lang="en-US" dirty="0" smtClean="0">
                <a:latin typeface="Arial" charset="0"/>
                <a:cs typeface="Arial" charset="0"/>
              </a:rPr>
            </a:br>
            <a:r>
              <a:rPr lang="en-US" dirty="0" smtClean="0">
                <a:latin typeface="Arial" charset="0"/>
                <a:cs typeface="Arial" charset="0"/>
              </a:rPr>
              <a:t>simulations</a:t>
            </a:r>
            <a:r>
              <a:rPr lang="en-US" dirty="0">
                <a:latin typeface="Arial" charset="0"/>
                <a:cs typeface="Arial" charset="0"/>
              </a:rPr>
              <a:t>, a rising array of multimedia resources, learning objects </a:t>
            </a:r>
            <a:r>
              <a:rPr lang="en-US" dirty="0" smtClean="0">
                <a:latin typeface="Arial" charset="0"/>
                <a:cs typeface="Arial" charset="0"/>
              </a:rPr>
              <a:t/>
            </a:r>
            <a:br>
              <a:rPr lang="en-US" dirty="0" smtClean="0">
                <a:latin typeface="Arial" charset="0"/>
                <a:cs typeface="Arial" charset="0"/>
              </a:rPr>
            </a:br>
            <a:r>
              <a:rPr lang="en-US" dirty="0" smtClean="0">
                <a:latin typeface="Arial" charset="0"/>
                <a:cs typeface="Arial" charset="0"/>
              </a:rPr>
              <a:t>and </a:t>
            </a:r>
            <a:r>
              <a:rPr lang="en-US" dirty="0">
                <a:latin typeface="Arial" charset="0"/>
                <a:cs typeface="Arial" charset="0"/>
              </a:rPr>
              <a:t>courses—the list goes on.</a:t>
            </a:r>
          </a:p>
          <a:p>
            <a:pPr eaLnBrk="0" hangingPunct="0"/>
            <a:endParaRPr lang="en-US" dirty="0">
              <a:latin typeface="Arial" charset="0"/>
              <a:cs typeface="Arial" charset="0"/>
            </a:endParaRPr>
          </a:p>
          <a:p>
            <a:pPr eaLnBrk="0" hangingPunct="0"/>
            <a:r>
              <a:rPr lang="en-US" dirty="0">
                <a:latin typeface="Arial" charset="0"/>
                <a:cs typeface="Arial" charset="0"/>
              </a:rPr>
              <a:t>Calhoun. LC report, p. 24</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3200" dirty="0" smtClean="0"/>
              <a:t>We know what the collections have been, where they are, how much they are being used, and what kind of metadata describes them</a:t>
            </a:r>
            <a:endParaRPr lang="en-US" sz="32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clc_light_blue">
  <a:themeElements>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000" b="1" i="0" u="none" strike="noStrike" cap="none" normalizeH="0" baseline="0" smtClean="0">
            <a:ln>
              <a:noFill/>
            </a:ln>
            <a:solidFill>
              <a:srgbClr val="000000"/>
            </a:solidFill>
            <a:effectLst/>
            <a:latin typeface="Lucida Calligraphy"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000" b="1" i="0" u="none" strike="noStrike" cap="none" normalizeH="0" baseline="0" smtClean="0">
            <a:ln>
              <a:noFill/>
            </a:ln>
            <a:solidFill>
              <a:srgbClr val="000000"/>
            </a:solidFill>
            <a:effectLst/>
            <a:latin typeface="Lucida Calligraphy" pitchFamily="66"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6600"/>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5538</TotalTime>
  <Words>4575</Words>
  <Application>Microsoft Office PowerPoint</Application>
  <PresentationFormat>On-screen Show (4:3)</PresentationFormat>
  <Paragraphs>427</Paragraphs>
  <Slides>40</Slides>
  <Notes>40</Notes>
  <HiddenSlides>0</HiddenSlides>
  <MMClips>1</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40</vt:i4>
      </vt:variant>
    </vt:vector>
  </HeadingPairs>
  <TitlesOfParts>
    <vt:vector size="45" baseType="lpstr">
      <vt:lpstr>oclc_light_blue</vt:lpstr>
      <vt:lpstr>Document</vt:lpstr>
      <vt:lpstr>Slide</vt:lpstr>
      <vt:lpstr>Chart</vt:lpstr>
      <vt:lpstr>Acrobat Document</vt:lpstr>
      <vt:lpstr>The Future of Library Metadata  Prepared for the Annual RLG Partnership Meeting, Chicago </vt:lpstr>
      <vt:lpstr>Slide 2</vt:lpstr>
      <vt:lpstr>A New Context for Catalogs and Cataloging</vt:lpstr>
      <vt:lpstr>Metadata Is Changing</vt:lpstr>
      <vt:lpstr>Library Metadata in an Expanding  Information Universe</vt:lpstr>
      <vt:lpstr>Slide 6</vt:lpstr>
      <vt:lpstr>Ross Atkinson, 1946-2006 Community, Collaboration, and Collections</vt:lpstr>
      <vt:lpstr>What Is “The Collection”? What Does Library Metadata Typically Cover?  </vt:lpstr>
      <vt:lpstr>Slide 9</vt:lpstr>
      <vt:lpstr>The Library “Brand” Is Books</vt:lpstr>
      <vt:lpstr>Slide 11</vt:lpstr>
      <vt:lpstr>An Eroding Role for Library-Created Metadata: 2003-2009</vt:lpstr>
      <vt:lpstr>Will Google Books usurp  the library catalog?</vt:lpstr>
      <vt:lpstr>Not Your Mother’s Metadata</vt:lpstr>
      <vt:lpstr>What is a “Full” Record? What is Metadata “Quality’?</vt:lpstr>
      <vt:lpstr>Why Change Is Critical</vt:lpstr>
      <vt:lpstr>Slide 17</vt:lpstr>
      <vt:lpstr>Expenditure on E-Resources: 2008 ARL Average</vt:lpstr>
      <vt:lpstr>The Impact of Article Level Metadata and Linking to Full Text</vt:lpstr>
      <vt:lpstr>Slide 20</vt:lpstr>
      <vt:lpstr>Rising Interest in Digital Collections on the BnF and LC Web Sites</vt:lpstr>
      <vt:lpstr>Open Access Repositories Gaining Visibility and Impact</vt:lpstr>
      <vt:lpstr>Slide 23</vt:lpstr>
      <vt:lpstr>Where Metadata Comes From  (and will come from) </vt:lpstr>
      <vt:lpstr>Slide 25</vt:lpstr>
      <vt:lpstr>Advice for Swimmers</vt:lpstr>
      <vt:lpstr>“Discoverability” Report: University of Minnesota Libraries, February 2009 http://conservancy.umn.edu/handle/48258 </vt:lpstr>
      <vt:lpstr>Data Synchronization and Syndication </vt:lpstr>
      <vt:lpstr>Slide 29</vt:lpstr>
      <vt:lpstr>What If …</vt:lpstr>
      <vt:lpstr>Selection of initiatives already in play: OCLC deploying metadata to help members gain efficiencies, visibility and impact</vt:lpstr>
      <vt:lpstr>Re-Using Publisher/Vendor Metadata</vt:lpstr>
      <vt:lpstr>ONIX to MARC and Back Again</vt:lpstr>
      <vt:lpstr>OCLC Digital Collections Gateway</vt:lpstr>
      <vt:lpstr>A Five Year Vision For OCLC Metadata Management and Collections Services</vt:lpstr>
      <vt:lpstr>Five Year Vision -2-</vt:lpstr>
      <vt:lpstr>What Will It Mean “to Catalog”?</vt:lpstr>
      <vt:lpstr>Much More Than Metadata Creation and Revision – Other Possible Job Duties</vt:lpstr>
      <vt:lpstr>The Gap is Closing</vt:lpstr>
      <vt:lpstr> Thank You Merci  Gracias  </vt:lpstr>
    </vt:vector>
  </TitlesOfParts>
  <Company>Online Computer Library Center,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Title Slide Title Line Two</dc:title>
  <dc:creator>Mike Harsh</dc:creator>
  <cp:keywords>Theme color: blue; Background color: light;</cp:keywords>
  <dc:description>Use this "light" template when projecting presentations in well lit rooms.</dc:description>
  <cp:lastModifiedBy>Melissa Renspie</cp:lastModifiedBy>
  <cp:revision>222</cp:revision>
  <dcterms:created xsi:type="dcterms:W3CDTF">2007-12-27T15:13:34Z</dcterms:created>
  <dcterms:modified xsi:type="dcterms:W3CDTF">2010-07-07T20:52:08Z</dcterms:modified>
  <cp:category>OCLC PowerPoint Template</cp:category>
</cp:coreProperties>
</file>