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slides/slide13.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27.xml" ContentType="application/vnd.openxmlformats-officedocument.presentationml.slide+xml"/>
  <Override PartName="/ppt/charts/chart5.xml" ContentType="application/vnd.openxmlformats-officedocument.drawingml.char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Default Extension="xls" ContentType="application/vnd.ms-exce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4"/>
  </p:notesMasterIdLst>
  <p:sldIdLst>
    <p:sldId id="256" r:id="rId2"/>
    <p:sldId id="324" r:id="rId3"/>
    <p:sldId id="325" r:id="rId4"/>
    <p:sldId id="257" r:id="rId5"/>
    <p:sldId id="259" r:id="rId6"/>
    <p:sldId id="260" r:id="rId7"/>
    <p:sldId id="261" r:id="rId8"/>
    <p:sldId id="262" r:id="rId9"/>
    <p:sldId id="263" r:id="rId10"/>
    <p:sldId id="264" r:id="rId11"/>
    <p:sldId id="265" r:id="rId12"/>
    <p:sldId id="266" r:id="rId13"/>
    <p:sldId id="267" r:id="rId14"/>
    <p:sldId id="268" r:id="rId15"/>
    <p:sldId id="330" r:id="rId16"/>
    <p:sldId id="331" r:id="rId17"/>
    <p:sldId id="334" r:id="rId18"/>
    <p:sldId id="335" r:id="rId19"/>
    <p:sldId id="336" r:id="rId20"/>
    <p:sldId id="332" r:id="rId21"/>
    <p:sldId id="333" r:id="rId22"/>
    <p:sldId id="340" r:id="rId23"/>
    <p:sldId id="341" r:id="rId24"/>
    <p:sldId id="343" r:id="rId25"/>
    <p:sldId id="344" r:id="rId26"/>
    <p:sldId id="269" r:id="rId27"/>
    <p:sldId id="270" r:id="rId28"/>
    <p:sldId id="271" r:id="rId29"/>
    <p:sldId id="307" r:id="rId30"/>
    <p:sldId id="272" r:id="rId31"/>
    <p:sldId id="273" r:id="rId32"/>
    <p:sldId id="274" r:id="rId33"/>
    <p:sldId id="275" r:id="rId34"/>
    <p:sldId id="276" r:id="rId35"/>
    <p:sldId id="277" r:id="rId36"/>
    <p:sldId id="278" r:id="rId37"/>
    <p:sldId id="279" r:id="rId38"/>
    <p:sldId id="280" r:id="rId39"/>
    <p:sldId id="308" r:id="rId40"/>
    <p:sldId id="282" r:id="rId41"/>
    <p:sldId id="283" r:id="rId42"/>
    <p:sldId id="284" r:id="rId43"/>
    <p:sldId id="309" r:id="rId44"/>
    <p:sldId id="287" r:id="rId45"/>
    <p:sldId id="285" r:id="rId46"/>
    <p:sldId id="286" r:id="rId47"/>
    <p:sldId id="289" r:id="rId48"/>
    <p:sldId id="352" r:id="rId49"/>
    <p:sldId id="290" r:id="rId50"/>
    <p:sldId id="294" r:id="rId51"/>
    <p:sldId id="310" r:id="rId52"/>
    <p:sldId id="311" r:id="rId53"/>
    <p:sldId id="312" r:id="rId54"/>
    <p:sldId id="313" r:id="rId55"/>
    <p:sldId id="292" r:id="rId56"/>
    <p:sldId id="338" r:id="rId57"/>
    <p:sldId id="314" r:id="rId58"/>
    <p:sldId id="293" r:id="rId59"/>
    <p:sldId id="346" r:id="rId60"/>
    <p:sldId id="317" r:id="rId61"/>
    <p:sldId id="318" r:id="rId62"/>
    <p:sldId id="350" r:id="rId63"/>
    <p:sldId id="351" r:id="rId64"/>
    <p:sldId id="348" r:id="rId65"/>
    <p:sldId id="347" r:id="rId66"/>
    <p:sldId id="322" r:id="rId67"/>
    <p:sldId id="327" r:id="rId68"/>
    <p:sldId id="339" r:id="rId69"/>
    <p:sldId id="329" r:id="rId70"/>
    <p:sldId id="328" r:id="rId71"/>
    <p:sldId id="302" r:id="rId72"/>
    <p:sldId id="345" r:id="rId73"/>
    <p:sldId id="303" r:id="rId74"/>
    <p:sldId id="304" r:id="rId75"/>
    <p:sldId id="305" r:id="rId76"/>
    <p:sldId id="306" r:id="rId77"/>
    <p:sldId id="342" r:id="rId78"/>
    <p:sldId id="349" r:id="rId79"/>
    <p:sldId id="291" r:id="rId80"/>
    <p:sldId id="353" r:id="rId81"/>
    <p:sldId id="281" r:id="rId82"/>
    <p:sldId id="258"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75" d="100"/>
          <a:sy n="75" d="100"/>
        </p:scale>
        <p:origin x="-1160" y="-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04"/>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printerSettings" Target="printerSettings/printerSettings1.bin"/><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tableStyles" Target="tableStyles.xml"/><Relationship Id="rId88" Type="http://schemas.openxmlformats.org/officeDocument/2006/relationships/theme" Target="theme/theme1.xml"/><Relationship Id="rId87" Type="http://schemas.openxmlformats.org/officeDocument/2006/relationships/viewProps" Target="view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presProps" Target="presProps.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160;David's%20Stuff:32%20work%207/09-12/09:dwl%20stuff:papers%20and%20talks:Open%20Access%20Substitution%20Article:Open%20Access%20Journal%20Curve%20rev%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160;David's%20Stuff:32%20work%207/09-12/09:dwl%20stuff:papers%20and%20talks:Open%20Access%20Substitution%20Article:Open%20Access%20Journal%20Curve%20rev%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160;David's%20Stuff:32%20work%207/09-12/09:dwl%20stuff:papers%20and%20talks:Open%20Access%20Substitution%20Article:Open%20Access%20Journal%20Curve%20rev%2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David's%20Mac%20HD:Users:annbevilacqua:Desktop:Outsell%20proje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a:t>ARL Medium % Expenditures on Electronic</a:t>
            </a:r>
            <a:r>
              <a:rPr lang="en-US" dirty="0" smtClean="0"/>
              <a:t> Resources</a:t>
            </a:r>
            <a:endParaRPr lang="en-US" dirty="0"/>
          </a:p>
        </c:rich>
      </c:tx>
      <c:layout/>
    </c:title>
    <c:plotArea>
      <c:layout/>
      <c:lineChart>
        <c:grouping val="standard"/>
        <c:ser>
          <c:idx val="0"/>
          <c:order val="0"/>
          <c:tx>
            <c:v>ARL Medium % Expenditures on Electronic resources</c:v>
          </c:tx>
          <c:cat>
            <c:strRef>
              <c:f>Sheet1!$A$2:$A$7</c:f>
              <c:strCache>
                <c:ptCount val="6"/>
                <c:pt idx="0">
                  <c:v>2002/03</c:v>
                </c:pt>
                <c:pt idx="1">
                  <c:v>2003/04</c:v>
                </c:pt>
                <c:pt idx="2">
                  <c:v>2004/05</c:v>
                </c:pt>
                <c:pt idx="3">
                  <c:v>2005/06</c:v>
                </c:pt>
                <c:pt idx="4">
                  <c:v>2006/07</c:v>
                </c:pt>
                <c:pt idx="5">
                  <c:v>2007/08</c:v>
                </c:pt>
              </c:strCache>
            </c:strRef>
          </c:cat>
          <c:val>
            <c:numRef>
              <c:f>Sheet1!$B$2:$B$7</c:f>
              <c:numCache>
                <c:formatCode>0.0%</c:formatCode>
                <c:ptCount val="6"/>
                <c:pt idx="0">
                  <c:v>0.2201</c:v>
                </c:pt>
                <c:pt idx="1">
                  <c:v>0.2981</c:v>
                </c:pt>
                <c:pt idx="2">
                  <c:v>0.3753</c:v>
                </c:pt>
                <c:pt idx="3">
                  <c:v>0.4314</c:v>
                </c:pt>
                <c:pt idx="4">
                  <c:v>0.4768</c:v>
                </c:pt>
                <c:pt idx="5">
                  <c:v>0.5306</c:v>
                </c:pt>
              </c:numCache>
            </c:numRef>
          </c:val>
        </c:ser>
        <c:marker val="1"/>
        <c:axId val="583272504"/>
        <c:axId val="583263384"/>
      </c:lineChart>
      <c:catAx>
        <c:axId val="583272504"/>
        <c:scaling>
          <c:orientation val="minMax"/>
        </c:scaling>
        <c:axPos val="b"/>
        <c:tickLblPos val="nextTo"/>
        <c:crossAx val="583263384"/>
        <c:crosses val="autoZero"/>
        <c:auto val="1"/>
        <c:lblAlgn val="ctr"/>
        <c:lblOffset val="100"/>
      </c:catAx>
      <c:valAx>
        <c:axId val="583263384"/>
        <c:scaling>
          <c:orientation val="minMax"/>
        </c:scaling>
        <c:axPos val="l"/>
        <c:majorGridlines/>
        <c:numFmt formatCode="0.0%" sourceLinked="1"/>
        <c:tickLblPos val="nextTo"/>
        <c:crossAx val="58327250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spPr>
            <a:ln w="25400">
              <a:solidFill>
                <a:srgbClr val="666699"/>
              </a:solidFill>
              <a:prstDash val="solid"/>
            </a:ln>
          </c:spPr>
          <c:marker>
            <c:spPr>
              <a:solidFill>
                <a:srgbClr val="4F81BD"/>
              </a:solidFill>
              <a:ln>
                <a:solidFill>
                  <a:srgbClr val="666699"/>
                </a:solidFill>
                <a:prstDash val="solid"/>
              </a:ln>
            </c:spPr>
          </c:marker>
          <c:cat>
            <c:numRef>
              <c:f>Summary!$A$14:$A$37</c:f>
              <c:numCache>
                <c:formatCode>General</c:formatCode>
                <c:ptCount val="24"/>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pt idx="14">
                  <c:v>2016.0</c:v>
                </c:pt>
                <c:pt idx="15">
                  <c:v>2017.0</c:v>
                </c:pt>
                <c:pt idx="16">
                  <c:v>2018.0</c:v>
                </c:pt>
                <c:pt idx="17">
                  <c:v>2019.0</c:v>
                </c:pt>
                <c:pt idx="18">
                  <c:v>2020.0</c:v>
                </c:pt>
                <c:pt idx="19">
                  <c:v>2021.0</c:v>
                </c:pt>
                <c:pt idx="20">
                  <c:v>2022.0</c:v>
                </c:pt>
                <c:pt idx="21">
                  <c:v>2023.0</c:v>
                </c:pt>
                <c:pt idx="22">
                  <c:v>2024.0</c:v>
                </c:pt>
                <c:pt idx="23">
                  <c:v>2025.0</c:v>
                </c:pt>
              </c:numCache>
            </c:numRef>
          </c:cat>
          <c:val>
            <c:numRef>
              <c:f>Summary!$B$14:$B$37</c:f>
              <c:numCache>
                <c:formatCode>0%</c:formatCode>
                <c:ptCount val="24"/>
                <c:pt idx="0">
                  <c:v>0.000384116535463908</c:v>
                </c:pt>
                <c:pt idx="1">
                  <c:v>0.00748099918351057</c:v>
                </c:pt>
                <c:pt idx="2">
                  <c:v>0.0146169525845227</c:v>
                </c:pt>
                <c:pt idx="3">
                  <c:v>0.0219751446119634</c:v>
                </c:pt>
                <c:pt idx="4">
                  <c:v>0.028184646577641</c:v>
                </c:pt>
                <c:pt idx="5">
                  <c:v>0.0348270619081255</c:v>
                </c:pt>
                <c:pt idx="6">
                  <c:v>0.0447018690924597</c:v>
                </c:pt>
                <c:pt idx="7">
                  <c:v>0.0527300800074861</c:v>
                </c:pt>
              </c:numCache>
            </c:numRef>
          </c:val>
        </c:ser>
        <c:marker val="1"/>
        <c:axId val="583499016"/>
        <c:axId val="583504536"/>
      </c:lineChart>
      <c:catAx>
        <c:axId val="583499016"/>
        <c:scaling>
          <c:orientation val="minMax"/>
        </c:scaling>
        <c:axPos val="b"/>
        <c:numFmt formatCode="General" sourceLinked="1"/>
        <c:tickLblPos val="nextTo"/>
        <c:spPr>
          <a:ln w="3175">
            <a:solidFill>
              <a:srgbClr val="808080"/>
            </a:solidFill>
            <a:prstDash val="solid"/>
          </a:ln>
        </c:spPr>
        <c:crossAx val="583504536"/>
        <c:crosses val="autoZero"/>
        <c:auto val="1"/>
        <c:lblAlgn val="ctr"/>
        <c:lblOffset val="100"/>
      </c:catAx>
      <c:valAx>
        <c:axId val="583504536"/>
        <c:scaling>
          <c:orientation val="minMax"/>
          <c:max val="1.0"/>
        </c:scaling>
        <c:axPos val="l"/>
        <c:majorGridlines>
          <c:spPr>
            <a:ln w="3175">
              <a:solidFill>
                <a:srgbClr val="808080"/>
              </a:solidFill>
              <a:prstDash val="solid"/>
            </a:ln>
          </c:spPr>
        </c:majorGridlines>
        <c:numFmt formatCode="0%" sourceLinked="1"/>
        <c:tickLblPos val="nextTo"/>
        <c:spPr>
          <a:ln w="3175">
            <a:solidFill>
              <a:srgbClr val="808080"/>
            </a:solidFill>
            <a:prstDash val="solid"/>
          </a:ln>
        </c:spPr>
        <c:crossAx val="583499016"/>
        <c:crosses val="autoZero"/>
        <c:crossBetween val="between"/>
      </c:valAx>
      <c:spPr>
        <a:solidFill>
          <a:srgbClr val="FFFFFF"/>
        </a:solidFill>
        <a:ln w="25400">
          <a:noFill/>
        </a:ln>
      </c:spPr>
    </c:plotArea>
    <c:plotVisOnly val="1"/>
    <c:dispBlanksAs val="gap"/>
  </c:chart>
  <c:spPr>
    <a:solidFill>
      <a:srgbClr val="FFFFFF"/>
    </a:solidFill>
    <a:ln w="19050" cap="flat" cmpd="sng" algn="ctr">
      <a:solidFill>
        <a:srgbClr val="808080"/>
      </a:solidFill>
      <a:prstDash val="solid"/>
      <a:round/>
      <a:headEnd type="none" w="med" len="med"/>
      <a:tailEnd type="none" w="med" len="med"/>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spPr>
            <a:ln w="25400">
              <a:solidFill>
                <a:srgbClr val="666699"/>
              </a:solidFill>
              <a:prstDash val="solid"/>
            </a:ln>
          </c:spPr>
          <c:marker>
            <c:spPr>
              <a:solidFill>
                <a:srgbClr val="4F81BD"/>
              </a:solidFill>
              <a:ln>
                <a:solidFill>
                  <a:srgbClr val="666699"/>
                </a:solidFill>
                <a:prstDash val="solid"/>
              </a:ln>
            </c:spPr>
          </c:marker>
          <c:cat>
            <c:numRef>
              <c:f>Summary!$A$14:$A$37</c:f>
              <c:numCache>
                <c:formatCode>General</c:formatCode>
                <c:ptCount val="24"/>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pt idx="14">
                  <c:v>2016.0</c:v>
                </c:pt>
                <c:pt idx="15">
                  <c:v>2017.0</c:v>
                </c:pt>
                <c:pt idx="16">
                  <c:v>2018.0</c:v>
                </c:pt>
                <c:pt idx="17">
                  <c:v>2019.0</c:v>
                </c:pt>
                <c:pt idx="18">
                  <c:v>2020.0</c:v>
                </c:pt>
                <c:pt idx="19">
                  <c:v>2021.0</c:v>
                </c:pt>
                <c:pt idx="20">
                  <c:v>2022.0</c:v>
                </c:pt>
                <c:pt idx="21">
                  <c:v>2023.0</c:v>
                </c:pt>
                <c:pt idx="22">
                  <c:v>2024.0</c:v>
                </c:pt>
                <c:pt idx="23">
                  <c:v>2025.0</c:v>
                </c:pt>
              </c:numCache>
            </c:numRef>
          </c:cat>
          <c:val>
            <c:numRef>
              <c:f>Summary!$B$14:$B$37</c:f>
              <c:numCache>
                <c:formatCode>0%</c:formatCode>
                <c:ptCount val="24"/>
                <c:pt idx="0">
                  <c:v>0.000384116535463908</c:v>
                </c:pt>
                <c:pt idx="1">
                  <c:v>0.00748099918351057</c:v>
                </c:pt>
                <c:pt idx="2">
                  <c:v>0.0146169525845227</c:v>
                </c:pt>
                <c:pt idx="3">
                  <c:v>0.0219751446119634</c:v>
                </c:pt>
                <c:pt idx="4">
                  <c:v>0.028184646577641</c:v>
                </c:pt>
                <c:pt idx="5">
                  <c:v>0.0348270619081255</c:v>
                </c:pt>
                <c:pt idx="6">
                  <c:v>0.0447018690924597</c:v>
                </c:pt>
                <c:pt idx="7">
                  <c:v>0.0527300800074861</c:v>
                </c:pt>
              </c:numCache>
            </c:numRef>
          </c:val>
        </c:ser>
        <c:marker val="1"/>
        <c:axId val="583516472"/>
        <c:axId val="583525880"/>
      </c:lineChart>
      <c:catAx>
        <c:axId val="583516472"/>
        <c:scaling>
          <c:orientation val="minMax"/>
        </c:scaling>
        <c:axPos val="b"/>
        <c:numFmt formatCode="General" sourceLinked="1"/>
        <c:tickLblPos val="nextTo"/>
        <c:spPr>
          <a:ln w="3175">
            <a:solidFill>
              <a:srgbClr val="808080"/>
            </a:solidFill>
            <a:prstDash val="solid"/>
          </a:ln>
        </c:spPr>
        <c:crossAx val="583525880"/>
        <c:crosses val="autoZero"/>
        <c:auto val="1"/>
        <c:lblAlgn val="ctr"/>
        <c:lblOffset val="100"/>
      </c:catAx>
      <c:valAx>
        <c:axId val="583525880"/>
        <c:scaling>
          <c:logBase val="10.0"/>
          <c:orientation val="minMax"/>
        </c:scaling>
        <c:axPos val="l"/>
        <c:majorGridlines>
          <c:spPr>
            <a:ln w="3175">
              <a:solidFill>
                <a:srgbClr val="808080"/>
              </a:solidFill>
              <a:prstDash val="solid"/>
            </a:ln>
          </c:spPr>
        </c:majorGridlines>
        <c:numFmt formatCode="0%" sourceLinked="1"/>
        <c:minorTickMark val="cross"/>
        <c:tickLblPos val="nextTo"/>
        <c:spPr>
          <a:ln w="3175">
            <a:solidFill>
              <a:srgbClr val="808080"/>
            </a:solidFill>
            <a:prstDash val="solid"/>
          </a:ln>
        </c:spPr>
        <c:crossAx val="583516472"/>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spPr>
            <a:ln w="25400">
              <a:solidFill>
                <a:srgbClr val="666699"/>
              </a:solidFill>
              <a:prstDash val="solid"/>
            </a:ln>
          </c:spPr>
          <c:marker>
            <c:spPr>
              <a:solidFill>
                <a:srgbClr val="4F81BD"/>
              </a:solidFill>
              <a:ln>
                <a:solidFill>
                  <a:srgbClr val="666699"/>
                </a:solidFill>
                <a:prstDash val="solid"/>
              </a:ln>
            </c:spPr>
          </c:marker>
          <c:cat>
            <c:numRef>
              <c:f>Summary!$A$43:$A$66</c:f>
              <c:numCache>
                <c:formatCode>General</c:formatCode>
                <c:ptCount val="24"/>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pt idx="14">
                  <c:v>2016.0</c:v>
                </c:pt>
                <c:pt idx="15">
                  <c:v>2017.0</c:v>
                </c:pt>
                <c:pt idx="16">
                  <c:v>2018.0</c:v>
                </c:pt>
                <c:pt idx="17">
                  <c:v>2019.0</c:v>
                </c:pt>
                <c:pt idx="18">
                  <c:v>2020.0</c:v>
                </c:pt>
                <c:pt idx="19">
                  <c:v>2021.0</c:v>
                </c:pt>
                <c:pt idx="20">
                  <c:v>2022.0</c:v>
                </c:pt>
                <c:pt idx="21">
                  <c:v>2023.0</c:v>
                </c:pt>
                <c:pt idx="22">
                  <c:v>2024.0</c:v>
                </c:pt>
                <c:pt idx="23">
                  <c:v>2025.0</c:v>
                </c:pt>
              </c:numCache>
            </c:numRef>
          </c:cat>
          <c:val>
            <c:numRef>
              <c:f>Summary!$B$43:$B$66</c:f>
              <c:numCache>
                <c:formatCode>0%</c:formatCode>
                <c:ptCount val="24"/>
                <c:pt idx="0">
                  <c:v>0.000384116535463908</c:v>
                </c:pt>
                <c:pt idx="1">
                  <c:v>0.00748099918351057</c:v>
                </c:pt>
                <c:pt idx="2">
                  <c:v>0.0146169525845227</c:v>
                </c:pt>
                <c:pt idx="3">
                  <c:v>0.0219751446119634</c:v>
                </c:pt>
                <c:pt idx="4">
                  <c:v>0.028184646577641</c:v>
                </c:pt>
                <c:pt idx="5">
                  <c:v>0.0348270619081255</c:v>
                </c:pt>
                <c:pt idx="6">
                  <c:v>0.0447018690924597</c:v>
                </c:pt>
                <c:pt idx="7">
                  <c:v>0.0527300800074861</c:v>
                </c:pt>
                <c:pt idx="8">
                  <c:v>0.065</c:v>
                </c:pt>
                <c:pt idx="9">
                  <c:v>0.086</c:v>
                </c:pt>
                <c:pt idx="10">
                  <c:v>0.11</c:v>
                </c:pt>
                <c:pt idx="11">
                  <c:v>0.14</c:v>
                </c:pt>
                <c:pt idx="12">
                  <c:v>0.175</c:v>
                </c:pt>
                <c:pt idx="13">
                  <c:v>0.22</c:v>
                </c:pt>
                <c:pt idx="14">
                  <c:v>0.28</c:v>
                </c:pt>
                <c:pt idx="15">
                  <c:v>0.34</c:v>
                </c:pt>
                <c:pt idx="16">
                  <c:v>0.42</c:v>
                </c:pt>
                <c:pt idx="17">
                  <c:v>0.55</c:v>
                </c:pt>
                <c:pt idx="18">
                  <c:v>0.7</c:v>
                </c:pt>
                <c:pt idx="19">
                  <c:v>0.88</c:v>
                </c:pt>
              </c:numCache>
            </c:numRef>
          </c:val>
        </c:ser>
        <c:marker val="1"/>
        <c:axId val="583596344"/>
        <c:axId val="583601816"/>
      </c:lineChart>
      <c:catAx>
        <c:axId val="583596344"/>
        <c:scaling>
          <c:orientation val="minMax"/>
        </c:scaling>
        <c:axPos val="b"/>
        <c:numFmt formatCode="General" sourceLinked="1"/>
        <c:tickLblPos val="nextTo"/>
        <c:spPr>
          <a:ln w="3175">
            <a:solidFill>
              <a:srgbClr val="808080"/>
            </a:solidFill>
            <a:prstDash val="solid"/>
          </a:ln>
        </c:spPr>
        <c:crossAx val="583601816"/>
        <c:crosses val="autoZero"/>
        <c:auto val="1"/>
        <c:lblAlgn val="ctr"/>
        <c:lblOffset val="100"/>
      </c:catAx>
      <c:valAx>
        <c:axId val="583601816"/>
        <c:scaling>
          <c:orientation val="minMax"/>
        </c:scaling>
        <c:axPos val="l"/>
        <c:majorGridlines>
          <c:spPr>
            <a:ln w="3175">
              <a:solidFill>
                <a:srgbClr val="808080"/>
              </a:solidFill>
              <a:prstDash val="solid"/>
            </a:ln>
          </c:spPr>
        </c:majorGridlines>
        <c:numFmt formatCode="0%" sourceLinked="1"/>
        <c:tickLblPos val="nextTo"/>
        <c:spPr>
          <a:ln w="3175">
            <a:solidFill>
              <a:srgbClr val="808080"/>
            </a:solidFill>
            <a:prstDash val="solid"/>
          </a:ln>
        </c:spPr>
        <c:crossAx val="583596344"/>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lineChart>
        <c:grouping val="standard"/>
        <c:ser>
          <c:idx val="0"/>
          <c:order val="0"/>
          <c:tx>
            <c:strRef>
              <c:f>Sheet1!$A$17</c:f>
              <c:strCache>
                <c:ptCount val="1"/>
                <c:pt idx="0">
                  <c:v>DOAJ Peer</c:v>
                </c:pt>
              </c:strCache>
            </c:strRef>
          </c:tx>
          <c:spPr>
            <a:ln>
              <a:solidFill>
                <a:srgbClr val="008000"/>
              </a:solidFill>
            </a:ln>
          </c:spPr>
          <c:marker>
            <c:spPr>
              <a:solidFill>
                <a:srgbClr val="008000"/>
              </a:solidFill>
            </c:spPr>
          </c:marker>
          <c:cat>
            <c:numRef>
              <c:f>Sheet1!$B$16:$S$16</c:f>
              <c:numCache>
                <c:formatCode>mmm\-yy</c:formatCode>
                <c:ptCount val="18"/>
                <c:pt idx="0">
                  <c:v>37619.0</c:v>
                </c:pt>
                <c:pt idx="1">
                  <c:v>38442.0</c:v>
                </c:pt>
                <c:pt idx="2">
                  <c:v>38717.0</c:v>
                </c:pt>
                <c:pt idx="3">
                  <c:v>39082.0</c:v>
                </c:pt>
                <c:pt idx="4">
                  <c:v>39447.0</c:v>
                </c:pt>
                <c:pt idx="5">
                  <c:v>39813.0</c:v>
                </c:pt>
                <c:pt idx="6">
                  <c:v>40178.0</c:v>
                </c:pt>
                <c:pt idx="7">
                  <c:v>40543.0</c:v>
                </c:pt>
                <c:pt idx="8">
                  <c:v>40908.0</c:v>
                </c:pt>
                <c:pt idx="9">
                  <c:v>41274.0</c:v>
                </c:pt>
                <c:pt idx="10">
                  <c:v>41639.0</c:v>
                </c:pt>
                <c:pt idx="11">
                  <c:v>42004.0</c:v>
                </c:pt>
                <c:pt idx="12">
                  <c:v>42369.0</c:v>
                </c:pt>
                <c:pt idx="13">
                  <c:v>42735.0</c:v>
                </c:pt>
                <c:pt idx="14">
                  <c:v>43100.0</c:v>
                </c:pt>
                <c:pt idx="15">
                  <c:v>43465.0</c:v>
                </c:pt>
                <c:pt idx="16">
                  <c:v>43830.0</c:v>
                </c:pt>
                <c:pt idx="17">
                  <c:v>44196.0</c:v>
                </c:pt>
              </c:numCache>
            </c:numRef>
          </c:cat>
          <c:val>
            <c:numRef>
              <c:f>Sheet1!$B$17:$S$17</c:f>
              <c:numCache>
                <c:formatCode>0.0%</c:formatCode>
                <c:ptCount val="18"/>
                <c:pt idx="0">
                  <c:v>0.085480093676815</c:v>
                </c:pt>
                <c:pt idx="1">
                  <c:v>0.12</c:v>
                </c:pt>
                <c:pt idx="2">
                  <c:v>0.13</c:v>
                </c:pt>
                <c:pt idx="3">
                  <c:v>0.15</c:v>
                </c:pt>
                <c:pt idx="4">
                  <c:v>0.17</c:v>
                </c:pt>
                <c:pt idx="5">
                  <c:v>0.185</c:v>
                </c:pt>
                <c:pt idx="6">
                  <c:v>0.21</c:v>
                </c:pt>
                <c:pt idx="7">
                  <c:v>0.24</c:v>
                </c:pt>
                <c:pt idx="8">
                  <c:v>0.27</c:v>
                </c:pt>
                <c:pt idx="9">
                  <c:v>0.31</c:v>
                </c:pt>
                <c:pt idx="10">
                  <c:v>0.355</c:v>
                </c:pt>
                <c:pt idx="11">
                  <c:v>0.4</c:v>
                </c:pt>
                <c:pt idx="12">
                  <c:v>0.465</c:v>
                </c:pt>
                <c:pt idx="13">
                  <c:v>0.525</c:v>
                </c:pt>
                <c:pt idx="14">
                  <c:v>0.605</c:v>
                </c:pt>
                <c:pt idx="15">
                  <c:v>0.69</c:v>
                </c:pt>
                <c:pt idx="16">
                  <c:v>0.78</c:v>
                </c:pt>
                <c:pt idx="17">
                  <c:v>0.88</c:v>
                </c:pt>
              </c:numCache>
            </c:numRef>
          </c:val>
        </c:ser>
        <c:marker val="1"/>
        <c:axId val="583653512"/>
        <c:axId val="583658552"/>
      </c:lineChart>
      <c:dateAx>
        <c:axId val="583653512"/>
        <c:scaling>
          <c:orientation val="minMax"/>
          <c:max val="44196.0"/>
          <c:min val="37590.0"/>
        </c:scaling>
        <c:delete val="1"/>
        <c:axPos val="b"/>
        <c:numFmt formatCode="mmm\-yy" sourceLinked="1"/>
        <c:tickLblPos val="nextTo"/>
        <c:crossAx val="583658552"/>
        <c:crosses val="autoZero"/>
        <c:auto val="1"/>
        <c:lblOffset val="100"/>
        <c:baseTimeUnit val="months"/>
        <c:majorUnit val="13.0"/>
        <c:majorTimeUnit val="months"/>
        <c:minorUnit val="1.0"/>
        <c:minorTimeUnit val="months"/>
      </c:dateAx>
      <c:valAx>
        <c:axId val="583658552"/>
        <c:scaling>
          <c:orientation val="minMax"/>
        </c:scaling>
        <c:delete val="1"/>
        <c:axPos val="l"/>
        <c:numFmt formatCode="0.0%" sourceLinked="1"/>
        <c:tickLblPos val="nextTo"/>
        <c:crossAx val="583653512"/>
        <c:crossesAt val="37590.0"/>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pict"/></Relationships>
</file>

<file path=ppt/drawings/drawing1.xml><?xml version="1.0" encoding="utf-8"?>
<c:userShapes xmlns:c="http://schemas.openxmlformats.org/drawingml/2006/chart">
  <cdr:relSizeAnchor xmlns:cdr="http://schemas.openxmlformats.org/drawingml/2006/chartDrawing">
    <cdr:from>
      <cdr:x>0.08539</cdr:x>
      <cdr:y>0.74866</cdr:y>
    </cdr:from>
    <cdr:to>
      <cdr:x>0.97625</cdr:x>
      <cdr:y>0.91917</cdr:y>
    </cdr:to>
    <cdr:sp macro="" textlink="">
      <cdr:nvSpPr>
        <cdr:cNvPr id="3" name="Straight Connector 2"/>
        <cdr:cNvSpPr/>
      </cdr:nvSpPr>
      <cdr:spPr>
        <a:xfrm xmlns:a="http://schemas.openxmlformats.org/drawingml/2006/main" flipV="1">
          <a:off x="648680" y="3921309"/>
          <a:ext cx="6767568" cy="893069"/>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444B0-5D1B-D94B-ABD9-AF85CF7D3B09}" type="datetimeFigureOut">
              <a:rPr lang="en-US" smtClean="0"/>
              <a:pPr/>
              <a:t>6/10/10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664B3D-C41A-684E-8E0B-A0F695C980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2E479-D97C-884B-89D4-920AE792190D}" type="slidenum">
              <a:rPr lang="en-US"/>
              <a:pPr/>
              <a:t>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7E4970C1-4F62-014D-8BD0-FCF8AD4E23B7}"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7E4970C1-4F62-014D-8BD0-FCF8AD4E23B7}"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Foundation Index, with an index value of 153 in 2008, has increased at a 10 percent compound annual growth rate (CAGR) since 1993.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index, shown in Exhibit 4, tells the story of a swiftly moving digital infrastructure propelled by unremitting price performance improvements in computing, storage, and bandwidth that show no signs of stabilizing.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Flow Index, with an index value of 139 in 2008, has increased at a seven percent CAGR since 1993.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Flow Index, shown in Exhibit 6, measures the rate of change and magnitude of knowledge flows resulting from the advances in digital infrastructure and public policy liberalization.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index is designed to measure the rate of change and magnitude of the impact of the Big Shift on three key constituencies: Markets, Firms, and People. For People, it attempts to determine how effective they are as consumers and creative talent at harnessing the benefits of knowledge flows unleashed by advances in the core digital infrastructure. Because they are already good at doing this—and are only getting better at it—the index is set to increase as they derive more value from the Big Shift.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least in the short term, however, Markets and Firms appear to be moving in the opposite direction. Partly at the hands of the consumers and talent who are doing so well, pressures on returns are unparalleled, and the traditional way of doing business is increasingly under siege. So as markets grow more volatile, competition intensifies, and firm performance declines, the Impact Index will also increase.</a:t>
            </a:r>
            <a:endParaRPr lang="en-US" dirty="0"/>
          </a:p>
        </p:txBody>
      </p:sp>
      <p:sp>
        <p:nvSpPr>
          <p:cNvPr id="4" name="Slide Number Placeholder 3"/>
          <p:cNvSpPr>
            <a:spLocks noGrp="1"/>
          </p:cNvSpPr>
          <p:nvPr>
            <p:ph type="sldNum" sz="quarter" idx="10"/>
          </p:nvPr>
        </p:nvSpPr>
        <p:spPr/>
        <p:txBody>
          <a:bodyPr/>
          <a:lstStyle/>
          <a:p>
            <a:fld id="{F530728E-6C7A-9C42-B69F-46CD513FD243}"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Findings from the 2009 Shift Index suggest that deep changes in our economic foundations continue to outpace the flows of knowledge they enable and their impact on markets, firms, and people. Fitting a trend line to each of the three indices, we see that the Foundation Index has moved much more quickly in the past 15 years (with a slope of 7.83) relative to the Flow Index (5.95) and the Impact Index (1.93). These comparative rates of change are shown in Exhibit 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Comparing the relative rates of change and magnitudes of the three indices reveals telling gaps. The gap between the Foundation Index (153) and the Impact Index (111), for example, defines the scope of the challenges and opportunities that arise from rapidly changing digital infrastructure. Essentially, it measures the economic instability that results from performance potential (reflected by the Foundation Index) rising more quickly than realized performance (reflected in the Impact Index). If realized performance is significantly lower than potential performance, there is growing room for disruptive innovation to narrow this gap.</a:t>
            </a:r>
            <a:endParaRPr lang="en-US" dirty="0"/>
          </a:p>
        </p:txBody>
      </p:sp>
      <p:sp>
        <p:nvSpPr>
          <p:cNvPr id="4" name="Slide Number Placeholder 3"/>
          <p:cNvSpPr>
            <a:spLocks noGrp="1"/>
          </p:cNvSpPr>
          <p:nvPr>
            <p:ph type="sldNum" sz="quarter" idx="10"/>
          </p:nvPr>
        </p:nvSpPr>
        <p:spPr/>
        <p:txBody>
          <a:bodyPr/>
          <a:lstStyle/>
          <a:p>
            <a:fld id="{F530728E-6C7A-9C42-B69F-46CD513FD243}"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Findings from the 2009 Shift Index suggest that deep changes in our economic foundations continue to outpace the flows of knowledge they enable and their impact on markets, firms, and people. Fitting a trend line to each of the three indices, we see that the Foundation Index has moved much more quickly in the past 15 years (with a slope of 7.83) relative to the Flow Index (5.95) and the Impact Index (1.93). These comparative rates of change are shown in Exhibit 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Comparing the relative rates of change and magnitudes of the three indices reveals telling gaps. The gap between the Foundation Index (153) and the Impact Index (111), for example, defines the scope of the challenges and opportunities that arise from rapidly changing digital infrastructure. Essentially, it measures the economic instability that results from performance potential (reflected by the Foundation Index) rising more quickly than realized performance (reflected in the Impact Index). If realized performance is significantly lower than potential performance, there is growing room for disruptive innovation to narrow this gap.</a:t>
            </a:r>
            <a:endParaRPr lang="en-US" dirty="0"/>
          </a:p>
        </p:txBody>
      </p:sp>
      <p:sp>
        <p:nvSpPr>
          <p:cNvPr id="4" name="Slide Number Placeholder 3"/>
          <p:cNvSpPr>
            <a:spLocks noGrp="1"/>
          </p:cNvSpPr>
          <p:nvPr>
            <p:ph type="sldNum" sz="quarter" idx="10"/>
          </p:nvPr>
        </p:nvSpPr>
        <p:spPr/>
        <p:txBody>
          <a:bodyPr/>
          <a:lstStyle/>
          <a:p>
            <a:fld id="{F530728E-6C7A-9C42-B69F-46CD513FD243}"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664B3D-C41A-684E-8E0B-A0F695C98046}" type="slidenum">
              <a:rPr lang="en-US" smtClean="0"/>
              <a:pPr/>
              <a:t>47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p:spPr>
        <p:txBody>
          <a:bodyPr/>
          <a:lstStyle/>
          <a:p>
            <a:fld id="{AB4780D3-FD1C-4445-807D-6A449898A93B}"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7E4970C1-4F62-014D-8BD0-FCF8AD4E23B7}"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7E4970C1-4F62-014D-8BD0-FCF8AD4E23B7}"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7E4970C1-4F62-014D-8BD0-FCF8AD4E23B7}"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E3E8A5-5055-5F4D-A874-A56E4030BE99}" type="datetimeFigureOut">
              <a:rPr lang="en-US" smtClean="0"/>
              <a:pPr/>
              <a:t>6/10/10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3E8A5-5055-5F4D-A874-A56E4030BE99}" type="datetimeFigureOut">
              <a:rPr lang="en-US" smtClean="0"/>
              <a:pPr/>
              <a:t>6/10/10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3E8A5-5055-5F4D-A874-A56E4030BE99}" type="datetimeFigureOut">
              <a:rPr lang="en-US" smtClean="0"/>
              <a:pPr/>
              <a:t>6/10/10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3E8A5-5055-5F4D-A874-A56E4030BE99}" type="datetimeFigureOut">
              <a:rPr lang="en-US" smtClean="0"/>
              <a:pPr/>
              <a:t>6/10/10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E3E8A5-5055-5F4D-A874-A56E4030BE99}" type="datetimeFigureOut">
              <a:rPr lang="en-US" smtClean="0"/>
              <a:pPr/>
              <a:t>6/10/10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E3E8A5-5055-5F4D-A874-A56E4030BE99}" type="datetimeFigureOut">
              <a:rPr lang="en-US" smtClean="0"/>
              <a:pPr/>
              <a:t>6/10/10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E3E8A5-5055-5F4D-A874-A56E4030BE99}" type="datetimeFigureOut">
              <a:rPr lang="en-US" smtClean="0"/>
              <a:pPr/>
              <a:t>6/10/10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E3E8A5-5055-5F4D-A874-A56E4030BE99}" type="datetimeFigureOut">
              <a:rPr lang="en-US" smtClean="0"/>
              <a:pPr/>
              <a:t>6/10/10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3E8A5-5055-5F4D-A874-A56E4030BE99}" type="datetimeFigureOut">
              <a:rPr lang="en-US" smtClean="0"/>
              <a:pPr/>
              <a:t>6/10/10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3E8A5-5055-5F4D-A874-A56E4030BE99}" type="datetimeFigureOut">
              <a:rPr lang="en-US" smtClean="0"/>
              <a:pPr/>
              <a:t>6/10/10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3E8A5-5055-5F4D-A874-A56E4030BE99}" type="datetimeFigureOut">
              <a:rPr lang="en-US" smtClean="0"/>
              <a:pPr/>
              <a:t>6/10/10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5D2AD-446B-DC4E-B371-27E62C8C7D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3E8A5-5055-5F4D-A874-A56E4030BE99}" type="datetimeFigureOut">
              <a:rPr lang="en-US" smtClean="0"/>
              <a:pPr/>
              <a:t>6/10/10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5D2AD-446B-DC4E-B371-27E62C8C7D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3" Type="http://schemas.openxmlformats.org/officeDocument/2006/relationships/hyperlink" Target="http://gigaom.com/2010/04/12/mary-meeker-mobile-internet-will-soon-overtake-fixed-inter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3" Type="http://schemas.openxmlformats.org/officeDocument/2006/relationships/hyperlink" Target="http://www.ted.com/talks/clay_shirky_how_cellphones_twitter_facebook_can_make_history.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3" Type="http://schemas.openxmlformats.org/officeDocument/2006/relationships/hyperlink" Target="http://www.ted.com/talks/clay_shirky_how_cellphones_twitter_facebook_can_make_history.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3"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12.tiff"/><Relationship Id="rId3" Type="http://schemas.openxmlformats.org/officeDocument/2006/relationships/image" Target="../media/image13.tiff"/><Relationship Id="rId5" Type="http://schemas.openxmlformats.org/officeDocument/2006/relationships/image" Target="../media/image15.tiff"/></Relationships>
</file>

<file path=ppt/slides/_rels/slide23.xml.rels><?xml version="1.0" encoding="UTF-8" standalone="yes"?>
<Relationships xmlns="http://schemas.openxmlformats.org/package/2006/relationships"><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image" Target="../media/image16.tiff"/><Relationship Id="rId3" Type="http://schemas.openxmlformats.org/officeDocument/2006/relationships/image" Target="../media/image17.tiff"/><Relationship Id="rId5" Type="http://schemas.openxmlformats.org/officeDocument/2006/relationships/image" Target="../media/image19.tiff"/></Relationships>
</file>

<file path=ppt/slides/_rels/slide24.xml.rels><?xml version="1.0" encoding="UTF-8" standalone="yes"?>
<Relationships xmlns="http://schemas.openxmlformats.org/package/2006/relationships"><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 Id="rId3" Type="http://schemas.openxmlformats.org/officeDocument/2006/relationships/image" Target="../media/image2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3"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3"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image" Target="../media/image30.tiff"/><Relationship Id="rId3"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hyperlink" Target="http://www.johnhagel.com/shiftindex.pdf" TargetMode="External"/></Relationships>
</file>

<file path=ppt/slides/_rels/slide50.xml.rels><?xml version="1.0" encoding="UTF-8" standalone="yes"?>
<Relationships xmlns="http://schemas.openxmlformats.org/package/2006/relationships"><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3.tiff"/><Relationship Id="rId3" Type="http://schemas.openxmlformats.org/officeDocument/2006/relationships/image" Target="../media/image29.jpeg"/><Relationship Id="rId5" Type="http://schemas.openxmlformats.org/officeDocument/2006/relationships/hyperlink" Target="http://www.clir.org/pubs/abstract/pub147abst.html"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tiff"/><Relationship Id="rId3" Type="http://schemas.openxmlformats.org/officeDocument/2006/relationships/image" Target="../media/image36.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image" Target="../media/image37.tiff"/><Relationship Id="rId1" Type="http://schemas.openxmlformats.org/officeDocument/2006/relationships/slideLayout" Target="../slideLayouts/slideLayout2.xml"/><Relationship Id="rId2" Type="http://schemas.openxmlformats.org/officeDocument/2006/relationships/image" Target="../media/image35.tiff"/><Relationship Id="rId3" Type="http://schemas.openxmlformats.org/officeDocument/2006/relationships/image" Target="../media/image36.tif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image" Target="../media/image40.tiff"/><Relationship Id="rId1" Type="http://schemas.openxmlformats.org/officeDocument/2006/relationships/slideLayout" Target="../slideLayouts/slideLayout2.xml"/><Relationship Id="rId2" Type="http://schemas.openxmlformats.org/officeDocument/2006/relationships/image" Target="../media/image38.tiff"/><Relationship Id="rId3" Type="http://schemas.openxmlformats.org/officeDocument/2006/relationships/image" Target="../media/image39.tiff"/></Relationships>
</file>

<file path=ppt/slides/_rels/slide59.xml.rels><?xml version="1.0" encoding="UTF-8" standalone="yes"?>
<Relationships xmlns="http://schemas.openxmlformats.org/package/2006/relationships"><Relationship Id="rId4" Type="http://schemas.openxmlformats.org/officeDocument/2006/relationships/hyperlink" Target="http://www.libraryjournal.com/article/CA6726978.html" TargetMode="External"/><Relationship Id="rId1" Type="http://schemas.openxmlformats.org/officeDocument/2006/relationships/slideLayout" Target="../slideLayouts/slideLayout2.xml"/><Relationship Id="rId2" Type="http://schemas.openxmlformats.org/officeDocument/2006/relationships/image" Target="../media/image41.tiff"/><Relationship Id="rId3" Type="http://schemas.openxmlformats.org/officeDocument/2006/relationships/image" Target="../media/image42.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clir.org/pubs/abstract/pub147abst.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4" Type="http://schemas.openxmlformats.org/officeDocument/2006/relationships/hyperlink" Target="http://hdl.handle.net/1805/172"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8.xml"/><Relationship Id="rId5" Type="http://schemas.openxmlformats.org/officeDocument/2006/relationships/oleObject" Target="../embeddings/Microsoft_Excel_97_-_2004_Worksheet1.xls"/></Relationships>
</file>

<file path=ppt/slides/_rels/slide68.xml.rels><?xml version="1.0" encoding="UTF-8" standalone="yes"?>
<Relationships xmlns="http://schemas.openxmlformats.org/package/2006/relationships"><Relationship Id="rId4" Type="http://schemas.openxmlformats.org/officeDocument/2006/relationships/hyperlink" Target="http://hdl.handle.net/1805/172"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oleObject" Target="../embeddings/Microsoft_Excel_97_-_2004_Worksheet2.xls"/></Relationships>
</file>

<file path=ppt/slides/_rels/slide69.xml.rels><?xml version="1.0" encoding="UTF-8" standalone="yes"?>
<Relationships xmlns="http://schemas.openxmlformats.org/package/2006/relationships"><Relationship Id="rId4" Type="http://schemas.openxmlformats.org/officeDocument/2006/relationships/hyperlink" Target="http://hdl.handle.net/1805/172"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0.xml"/><Relationship Id="rId5" Type="http://schemas.openxmlformats.org/officeDocument/2006/relationships/oleObject" Target="../embeddings/Microsoft_Excel_97_-_2004_Worksheet3.xls"/></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ala.org/ala/mgrps/divs/acrl/publications/crlnews/2008/may/ALA_print_layout_1_471139_471139.cf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4.xml"/><Relationship Id="rId3" Type="http://schemas.openxmlformats.org/officeDocument/2006/relationships/chart" Target="../charts/chart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chronicle.com/article/U-of-California-Tries-Just/65823/?sid=at&amp;utm_source=at&amp;utm_medium=en"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tif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4" Type="http://schemas.openxmlformats.org/officeDocument/2006/relationships/hyperlink" Target="http://www.acrl.org/ala/mgrps/divs/acrl/publications/crljournal/2007/sep/Lewis07.pdf" TargetMode="External"/><Relationship Id="rId1" Type="http://schemas.openxmlformats.org/officeDocument/2006/relationships/slideLayout" Target="../slideLayouts/slideLayout2.xml"/><Relationship Id="rId2" Type="http://schemas.openxmlformats.org/officeDocument/2006/relationships/hyperlink" Target="http://mitworld.mit.edu/video/594" TargetMode="External"/><Relationship Id="rId3" Type="http://schemas.openxmlformats.org/officeDocument/2006/relationships/hyperlink" Target="http://www.johnhagel.com/shiftindex.pdf" TargetMode="External"/><Relationship Id="rId5" Type="http://schemas.openxmlformats.org/officeDocument/2006/relationships/hyperlink" Target="http://idea.iupui.edu/dspace/handle/1805/1592"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0350"/>
            <a:ext cx="7772400" cy="1470025"/>
          </a:xfrm>
        </p:spPr>
        <p:txBody>
          <a:bodyPr/>
          <a:lstStyle/>
          <a:p>
            <a:r>
              <a:rPr lang="en-US" b="1" dirty="0" smtClean="0"/>
              <a:t>Collections Futures</a:t>
            </a:r>
            <a:endParaRPr lang="en-US" b="1" dirty="0"/>
          </a:p>
        </p:txBody>
      </p:sp>
      <p:sp>
        <p:nvSpPr>
          <p:cNvPr id="3" name="Subtitle 2"/>
          <p:cNvSpPr>
            <a:spLocks noGrp="1"/>
          </p:cNvSpPr>
          <p:nvPr>
            <p:ph type="subTitle" idx="1"/>
          </p:nvPr>
        </p:nvSpPr>
        <p:spPr>
          <a:xfrm>
            <a:off x="1371600" y="3257520"/>
            <a:ext cx="6400800" cy="2381280"/>
          </a:xfrm>
        </p:spPr>
        <p:txBody>
          <a:bodyPr>
            <a:normAutofit/>
          </a:bodyPr>
          <a:lstStyle/>
          <a:p>
            <a:r>
              <a:rPr lang="en-US" b="1" dirty="0" smtClean="0"/>
              <a:t>David W. Lewis</a:t>
            </a:r>
          </a:p>
          <a:p>
            <a:endParaRPr lang="en-US" sz="2353" b="1" dirty="0" smtClean="0"/>
          </a:p>
          <a:p>
            <a:r>
              <a:rPr lang="en-US" sz="2000" b="1" dirty="0" smtClean="0"/>
              <a:t>Annual RLG Partnership Meeting</a:t>
            </a:r>
          </a:p>
          <a:p>
            <a:r>
              <a:rPr lang="en-US" sz="2000" b="1" dirty="0" smtClean="0"/>
              <a:t>Chicago, IL</a:t>
            </a:r>
          </a:p>
          <a:p>
            <a:r>
              <a:rPr lang="en-US" sz="2000" b="1" dirty="0" smtClean="0"/>
              <a:t>June 10, 2010</a:t>
            </a:r>
            <a:endParaRPr lang="en-US" sz="2000" b="1" dirty="0"/>
          </a:p>
        </p:txBody>
      </p:sp>
      <p:sp>
        <p:nvSpPr>
          <p:cNvPr id="4" name="TextBox 3"/>
          <p:cNvSpPr txBox="1"/>
          <p:nvPr/>
        </p:nvSpPr>
        <p:spPr>
          <a:xfrm>
            <a:off x="0" y="6131278"/>
            <a:ext cx="9144000" cy="923330"/>
          </a:xfrm>
          <a:prstGeom prst="rect">
            <a:avLst/>
          </a:prstGeom>
          <a:noFill/>
        </p:spPr>
        <p:txBody>
          <a:bodyPr wrap="square" rtlCol="0">
            <a:spAutoFit/>
          </a:bodyPr>
          <a:lstStyle/>
          <a:p>
            <a:r>
              <a:rPr lang="en-US" sz="900" dirty="0" smtClean="0"/>
              <a:t>© 2010 David W. Lewis.  Permission to use this work is granted under the Creative Commons Attribution-NonCommercial-NoDerivs license (2.5).  You are free: to copy, distribute, display, and perform the work Under the following conditions: 1. You must attribute the work; 2. You may not use this work for commercial purposes, and 3. You may not alter, transform, or build upon this work.  For any reuse or distribution, you must make clear to others the license terms of this work.  Any of these conditions can be waived with permission of the copyright holder.  Your fair use and other rights are in no way affected by the above.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Big Shift</a:t>
            </a:r>
            <a:endParaRPr lang="en-US" sz="3600" dirty="0"/>
          </a:p>
        </p:txBody>
      </p:sp>
      <p:sp>
        <p:nvSpPr>
          <p:cNvPr id="3" name="Content Placeholder 2"/>
          <p:cNvSpPr>
            <a:spLocks noGrp="1"/>
          </p:cNvSpPr>
          <p:nvPr>
            <p:ph idx="1"/>
          </p:nvPr>
        </p:nvSpPr>
        <p:spPr/>
        <p:txBody>
          <a:bodyPr/>
          <a:lstStyle/>
          <a:p>
            <a:r>
              <a:rPr lang="en-US" b="1" dirty="0" smtClean="0">
                <a:solidFill>
                  <a:srgbClr val="7F7F7F"/>
                </a:solidFill>
              </a:rPr>
              <a:t>Technology penetration is two to five times quicker that in the past</a:t>
            </a:r>
          </a:p>
          <a:p>
            <a:endParaRPr lang="en-US" dirty="0"/>
          </a:p>
        </p:txBody>
      </p:sp>
      <p:pic>
        <p:nvPicPr>
          <p:cNvPr id="4" name="Picture 3" descr="adoption rates.tiff"/>
          <p:cNvPicPr>
            <a:picLocks noChangeAspect="1"/>
          </p:cNvPicPr>
          <p:nvPr/>
        </p:nvPicPr>
        <p:blipFill>
          <a:blip r:embed="rId2"/>
          <a:stretch>
            <a:fillRect/>
          </a:stretch>
        </p:blipFill>
        <p:spPr>
          <a:xfrm>
            <a:off x="841976" y="2837528"/>
            <a:ext cx="7406533" cy="379584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bile users.tiff"/>
          <p:cNvPicPr>
            <a:picLocks noGrp="1" noChangeAspect="1"/>
          </p:cNvPicPr>
          <p:nvPr>
            <p:ph idx="1"/>
          </p:nvPr>
        </p:nvPicPr>
        <p:blipFill>
          <a:blip r:embed="rId2"/>
          <a:srcRect l="-18148" r="-18148"/>
          <a:stretch>
            <a:fillRect/>
          </a:stretch>
        </p:blipFill>
        <p:spPr>
          <a:xfrm>
            <a:off x="-1" y="274638"/>
            <a:ext cx="9144001" cy="5028848"/>
          </a:xfrm>
        </p:spPr>
      </p:pic>
      <p:sp>
        <p:nvSpPr>
          <p:cNvPr id="5" name="TextBox 4"/>
          <p:cNvSpPr txBox="1"/>
          <p:nvPr/>
        </p:nvSpPr>
        <p:spPr>
          <a:xfrm>
            <a:off x="775533" y="5764139"/>
            <a:ext cx="7446382" cy="1569660"/>
          </a:xfrm>
          <a:prstGeom prst="rect">
            <a:avLst/>
          </a:prstGeom>
          <a:noFill/>
        </p:spPr>
        <p:txBody>
          <a:bodyPr wrap="square" rtlCol="0">
            <a:spAutoFit/>
          </a:bodyPr>
          <a:lstStyle/>
          <a:p>
            <a:r>
              <a:rPr lang="en-US" sz="1200" dirty="0" smtClean="0"/>
              <a:t>Mary Meeker: Mobile Internet Will Soon Overtake Fixed Internet, April 12, 2010 available at:</a:t>
            </a:r>
            <a:r>
              <a:rPr lang="en-US" sz="1200" dirty="0" smtClean="0">
                <a:hlinkClick r:id="rId3"/>
              </a:rPr>
              <a:t>http://gigaom.com/2010/04/12/mary-meeker-mobile-internet-will-soon-overtake-fixed-internet/</a:t>
            </a:r>
            <a:endParaRPr lang="en-US" sz="1200" dirty="0" smtClean="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Big Shift</a:t>
            </a:r>
            <a:endParaRPr lang="en-US" sz="3600" dirty="0"/>
          </a:p>
        </p:txBody>
      </p:sp>
      <p:sp>
        <p:nvSpPr>
          <p:cNvPr id="3" name="Content Placeholder 2"/>
          <p:cNvSpPr>
            <a:spLocks noGrp="1"/>
          </p:cNvSpPr>
          <p:nvPr>
            <p:ph idx="1"/>
          </p:nvPr>
        </p:nvSpPr>
        <p:spPr/>
        <p:txBody>
          <a:bodyPr/>
          <a:lstStyle/>
          <a:p>
            <a:r>
              <a:rPr lang="en-US" b="1" dirty="0" smtClean="0">
                <a:solidFill>
                  <a:srgbClr val="7F7F7F"/>
                </a:solidFill>
              </a:rPr>
              <a:t>First Order Effect:  Technology substantially reduces barriers to entry and barriers to movement on a global scale</a:t>
            </a:r>
          </a:p>
          <a:p>
            <a:r>
              <a:rPr lang="en-US" b="1" dirty="0" smtClean="0">
                <a:solidFill>
                  <a:srgbClr val="7F7F7F"/>
                </a:solidFill>
              </a:rPr>
              <a:t>Second Order Effect: Competition intensifies on a global scale</a:t>
            </a:r>
          </a:p>
          <a:p>
            <a:r>
              <a:rPr lang="en-US" b="1" dirty="0" smtClean="0">
                <a:solidFill>
                  <a:srgbClr val="7F7F7F"/>
                </a:solidFill>
              </a:rPr>
              <a:t>Third Order Effect: As competition intensifies, instability and uncertainty increase</a:t>
            </a:r>
            <a:endParaRPr lang="en-US" b="1" dirty="0">
              <a:solidFill>
                <a:srgbClr val="7F7F7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Big Shift</a:t>
            </a:r>
            <a:endParaRPr lang="en-US" sz="3600" dirty="0"/>
          </a:p>
        </p:txBody>
      </p:sp>
      <p:sp>
        <p:nvSpPr>
          <p:cNvPr id="3" name="Content Placeholder 2"/>
          <p:cNvSpPr>
            <a:spLocks noGrp="1"/>
          </p:cNvSpPr>
          <p:nvPr>
            <p:ph idx="1"/>
          </p:nvPr>
        </p:nvSpPr>
        <p:spPr/>
        <p:txBody>
          <a:bodyPr/>
          <a:lstStyle/>
          <a:p>
            <a:r>
              <a:rPr lang="en-US" b="1" dirty="0" smtClean="0">
                <a:solidFill>
                  <a:srgbClr val="7F7F7F"/>
                </a:solidFill>
              </a:rPr>
              <a:t>Organizations have generally been unable to apply the capacities made possible by the technology to increase performance</a:t>
            </a:r>
          </a:p>
          <a:p>
            <a:endParaRPr lang="en-US" b="1" dirty="0" smtClean="0">
              <a:solidFill>
                <a:srgbClr val="7F7F7F"/>
              </a:solidFill>
            </a:endParaRPr>
          </a:p>
          <a:p>
            <a:r>
              <a:rPr lang="en-US" b="1" dirty="0" smtClean="0">
                <a:solidFill>
                  <a:srgbClr val="7F7F7F"/>
                </a:solidFill>
              </a:rPr>
              <a:t>Need to provide services that are cheaper and better</a:t>
            </a:r>
          </a:p>
          <a:p>
            <a:endParaRPr lang="en-US" b="1" dirty="0" smtClean="0">
              <a:solidFill>
                <a:srgbClr val="7F7F7F"/>
              </a:solidFill>
            </a:endParaRPr>
          </a:p>
          <a:p>
            <a:r>
              <a:rPr lang="en-US" b="1" dirty="0" smtClean="0">
                <a:solidFill>
                  <a:srgbClr val="7F7F7F"/>
                </a:solidFill>
              </a:rPr>
              <a:t>Creates organizational and personal stress</a:t>
            </a:r>
            <a:endParaRPr lang="en-US" b="1" dirty="0">
              <a:solidFill>
                <a:srgbClr val="7F7F7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Big Shift</a:t>
            </a:r>
            <a:endParaRPr lang="en-US" sz="3600" dirty="0"/>
          </a:p>
        </p:txBody>
      </p:sp>
      <p:sp>
        <p:nvSpPr>
          <p:cNvPr id="3" name="Content Placeholder 2"/>
          <p:cNvSpPr>
            <a:spLocks noGrp="1"/>
          </p:cNvSpPr>
          <p:nvPr>
            <p:ph idx="1"/>
          </p:nvPr>
        </p:nvSpPr>
        <p:spPr/>
        <p:txBody>
          <a:bodyPr/>
          <a:lstStyle/>
          <a:p>
            <a:r>
              <a:rPr lang="en-US" b="1" dirty="0" smtClean="0">
                <a:solidFill>
                  <a:srgbClr val="7F7F7F"/>
                </a:solidFill>
              </a:rPr>
              <a:t>Power moves to consumers</a:t>
            </a:r>
          </a:p>
          <a:p>
            <a:endParaRPr lang="en-US" b="1" dirty="0" smtClean="0">
              <a:solidFill>
                <a:srgbClr val="7F7F7F"/>
              </a:solidFill>
            </a:endParaRPr>
          </a:p>
          <a:p>
            <a:r>
              <a:rPr lang="en-US" b="1" dirty="0" smtClean="0">
                <a:solidFill>
                  <a:srgbClr val="7F7F7F"/>
                </a:solidFill>
              </a:rPr>
              <a:t>Power moves to trained and skilled individuals</a:t>
            </a:r>
          </a:p>
          <a:p>
            <a:endParaRPr lang="en-US" b="1" dirty="0" smtClean="0">
              <a:solidFill>
                <a:srgbClr val="7F7F7F"/>
              </a:solidFill>
            </a:endParaRPr>
          </a:p>
          <a:p>
            <a:r>
              <a:rPr lang="en-US" b="1" dirty="0" smtClean="0">
                <a:solidFill>
                  <a:srgbClr val="7F7F7F"/>
                </a:solidFill>
              </a:rPr>
              <a:t>Power moves away from organizations</a:t>
            </a:r>
            <a:endParaRPr lang="en-US" b="1" dirty="0">
              <a:solidFill>
                <a:srgbClr val="7F7F7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25963"/>
          </a:xfrm>
        </p:spPr>
        <p:txBody>
          <a:bodyPr>
            <a:normAutofit/>
          </a:bodyPr>
          <a:lstStyle/>
          <a:p>
            <a:pPr>
              <a:buNone/>
            </a:pPr>
            <a:r>
              <a:rPr lang="en-US" dirty="0" smtClean="0"/>
              <a:t>	</a:t>
            </a:r>
          </a:p>
          <a:p>
            <a:pPr>
              <a:buNone/>
            </a:pPr>
            <a:endParaRPr lang="en-US" dirty="0" smtClean="0"/>
          </a:p>
          <a:p>
            <a:pPr>
              <a:buNone/>
            </a:pPr>
            <a:r>
              <a:rPr lang="en-US" dirty="0" smtClean="0"/>
              <a:t>	</a:t>
            </a:r>
            <a:r>
              <a:rPr lang="en-US" b="1" dirty="0" smtClean="0"/>
              <a:t>“The moment we are living through, the moment our historical generation is living through, is the largest increase in expressive capacity in human history.”</a:t>
            </a:r>
          </a:p>
          <a:p>
            <a:pPr>
              <a:buNone/>
            </a:pPr>
            <a:endParaRPr lang="en-US" dirty="0" smtClean="0"/>
          </a:p>
          <a:p>
            <a:pPr>
              <a:buNone/>
            </a:pPr>
            <a:endParaRPr lang="en-US" dirty="0"/>
          </a:p>
        </p:txBody>
      </p:sp>
      <p:pic>
        <p:nvPicPr>
          <p:cNvPr id="4" name="Picture 3" descr="shirky.tiff"/>
          <p:cNvPicPr>
            <a:picLocks noChangeAspect="1"/>
          </p:cNvPicPr>
          <p:nvPr/>
        </p:nvPicPr>
        <p:blipFill>
          <a:blip r:embed="rId2"/>
          <a:stretch>
            <a:fillRect/>
          </a:stretch>
        </p:blipFill>
        <p:spPr>
          <a:xfrm>
            <a:off x="457200" y="274638"/>
            <a:ext cx="3136900" cy="2349500"/>
          </a:xfrm>
          <a:prstGeom prst="rect">
            <a:avLst/>
          </a:prstGeom>
        </p:spPr>
      </p:pic>
      <p:sp>
        <p:nvSpPr>
          <p:cNvPr id="5" name="TextBox 4"/>
          <p:cNvSpPr txBox="1"/>
          <p:nvPr/>
        </p:nvSpPr>
        <p:spPr>
          <a:xfrm>
            <a:off x="457200" y="6089691"/>
            <a:ext cx="8686800" cy="738664"/>
          </a:xfrm>
          <a:prstGeom prst="rect">
            <a:avLst/>
          </a:prstGeom>
          <a:noFill/>
        </p:spPr>
        <p:txBody>
          <a:bodyPr wrap="square" rtlCol="0">
            <a:spAutoFit/>
          </a:bodyPr>
          <a:lstStyle/>
          <a:p>
            <a:r>
              <a:rPr lang="en-US" sz="1200" dirty="0" smtClean="0"/>
              <a:t>Clay </a:t>
            </a:r>
            <a:r>
              <a:rPr lang="en-US" sz="1200" dirty="0" err="1" smtClean="0"/>
              <a:t>Shirky</a:t>
            </a:r>
            <a:r>
              <a:rPr lang="en-US" sz="1200" dirty="0" smtClean="0"/>
              <a:t>, “How Social Media Can Make History,” TED Talk, June 2009.  Available at: </a:t>
            </a:r>
            <a:r>
              <a:rPr lang="en-US" sz="1200" dirty="0" smtClean="0">
                <a:hlinkClick r:id="rId3"/>
              </a:rPr>
              <a:t>http://www.ted.com/talks/clay_shirky_how_cellphones_twitter_facebook_can_make_history.html</a:t>
            </a:r>
            <a:endParaRPr lang="en-US" sz="12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25963"/>
          </a:xfrm>
        </p:spPr>
        <p:txBody>
          <a:bodyPr>
            <a:normAutofit lnSpcReduction="10000"/>
          </a:bodyPr>
          <a:lstStyle/>
          <a:p>
            <a:pPr>
              <a:buNone/>
            </a:pPr>
            <a:r>
              <a:rPr lang="en-US" dirty="0" smtClean="0"/>
              <a:t>	</a:t>
            </a:r>
          </a:p>
          <a:p>
            <a:pPr>
              <a:buNone/>
            </a:pPr>
            <a:endParaRPr lang="en-US" dirty="0" smtClean="0"/>
          </a:p>
          <a:p>
            <a:pPr>
              <a:buNone/>
            </a:pPr>
            <a:r>
              <a:rPr lang="en-US" dirty="0" smtClean="0"/>
              <a:t>	</a:t>
            </a:r>
            <a:r>
              <a:rPr lang="en-US" b="1" dirty="0" smtClean="0"/>
              <a:t>“In a world where media is global, social, ubiquitous, and cheap, in a world of media where the former audience are now increasingly full participants, in that world media is less about crafting a single message to be consumed by individuals and is more and more a way of creating an environment for supporting groups.”</a:t>
            </a:r>
          </a:p>
          <a:p>
            <a:pPr>
              <a:buNone/>
            </a:pPr>
            <a:endParaRPr lang="en-US" dirty="0" smtClean="0"/>
          </a:p>
          <a:p>
            <a:pPr>
              <a:buNone/>
            </a:pPr>
            <a:endParaRPr lang="en-US" dirty="0"/>
          </a:p>
        </p:txBody>
      </p:sp>
      <p:pic>
        <p:nvPicPr>
          <p:cNvPr id="4" name="Picture 3" descr="shirky.tiff"/>
          <p:cNvPicPr>
            <a:picLocks noChangeAspect="1"/>
          </p:cNvPicPr>
          <p:nvPr/>
        </p:nvPicPr>
        <p:blipFill>
          <a:blip r:embed="rId2"/>
          <a:stretch>
            <a:fillRect/>
          </a:stretch>
        </p:blipFill>
        <p:spPr>
          <a:xfrm>
            <a:off x="457200" y="274638"/>
            <a:ext cx="3136900" cy="2349500"/>
          </a:xfrm>
          <a:prstGeom prst="rect">
            <a:avLst/>
          </a:prstGeom>
        </p:spPr>
      </p:pic>
      <p:sp>
        <p:nvSpPr>
          <p:cNvPr id="5" name="TextBox 4"/>
          <p:cNvSpPr txBox="1"/>
          <p:nvPr/>
        </p:nvSpPr>
        <p:spPr>
          <a:xfrm>
            <a:off x="457200" y="6089691"/>
            <a:ext cx="8686800" cy="738664"/>
          </a:xfrm>
          <a:prstGeom prst="rect">
            <a:avLst/>
          </a:prstGeom>
          <a:noFill/>
        </p:spPr>
        <p:txBody>
          <a:bodyPr wrap="square" rtlCol="0">
            <a:spAutoFit/>
          </a:bodyPr>
          <a:lstStyle/>
          <a:p>
            <a:r>
              <a:rPr lang="en-US" sz="1200" dirty="0" smtClean="0"/>
              <a:t>Clay </a:t>
            </a:r>
            <a:r>
              <a:rPr lang="en-US" sz="1200" dirty="0" err="1" smtClean="0"/>
              <a:t>Shirky</a:t>
            </a:r>
            <a:r>
              <a:rPr lang="en-US" sz="1200" dirty="0" smtClean="0"/>
              <a:t>, “How Social Media Can Make History,” TED Talk, June 2009.  Available at: </a:t>
            </a:r>
            <a:r>
              <a:rPr lang="en-US" sz="1200" dirty="0" smtClean="0">
                <a:hlinkClick r:id="rId3"/>
              </a:rPr>
              <a:t>http://www.ted.com/talks/clay_shirky_how_cellphones_twitter_facebook_can_make_history.html</a:t>
            </a:r>
            <a:endParaRPr lang="en-US" sz="12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ternet arc.tiff"/>
          <p:cNvPicPr>
            <a:picLocks noGrp="1" noChangeAspect="1"/>
          </p:cNvPicPr>
          <p:nvPr>
            <p:ph idx="1"/>
          </p:nvPr>
        </p:nvPicPr>
        <p:blipFill>
          <a:blip r:embed="rId2"/>
          <a:srcRect t="-32494" b="-32494"/>
          <a:stretch>
            <a:fillRect/>
          </a:stretch>
        </p:blipFill>
        <p:spPr>
          <a:xfrm>
            <a:off x="457200" y="274638"/>
            <a:ext cx="8229600" cy="4525963"/>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iupui 1.tiff"/>
          <p:cNvPicPr>
            <a:picLocks noChangeAspect="1"/>
          </p:cNvPicPr>
          <p:nvPr/>
        </p:nvPicPr>
        <p:blipFill>
          <a:blip r:embed="rId2"/>
          <a:srcRect l="-12740" r="-12740"/>
          <a:stretch>
            <a:fillRect/>
          </a:stretch>
        </p:blipFill>
        <p:spPr>
          <a:xfrm>
            <a:off x="-463829" y="274638"/>
            <a:ext cx="8229600" cy="4525963"/>
          </a:xfrm>
          <a:prstGeom prst="rect">
            <a:avLst/>
          </a:prstGeom>
        </p:spPr>
      </p:pic>
      <p:sp>
        <p:nvSpPr>
          <p:cNvPr id="7" name="TextBox 6"/>
          <p:cNvSpPr txBox="1"/>
          <p:nvPr/>
        </p:nvSpPr>
        <p:spPr>
          <a:xfrm>
            <a:off x="3002116" y="5233783"/>
            <a:ext cx="1467068" cy="461665"/>
          </a:xfrm>
          <a:prstGeom prst="rect">
            <a:avLst/>
          </a:prstGeom>
          <a:noFill/>
        </p:spPr>
        <p:txBody>
          <a:bodyPr wrap="none" rtlCol="0">
            <a:spAutoFit/>
          </a:bodyPr>
          <a:lstStyle/>
          <a:p>
            <a:r>
              <a:rPr lang="en-US" sz="2400" b="1" dirty="0" smtClean="0"/>
              <a:t>June 2010</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upui 1.tiff"/>
          <p:cNvPicPr>
            <a:picLocks noGrp="1" noChangeAspect="1"/>
          </p:cNvPicPr>
          <p:nvPr>
            <p:ph idx="1"/>
          </p:nvPr>
        </p:nvPicPr>
        <p:blipFill>
          <a:blip r:embed="rId2"/>
          <a:srcRect l="-12740" r="-12740"/>
          <a:stretch>
            <a:fillRect/>
          </a:stretch>
        </p:blipFill>
        <p:spPr>
          <a:xfrm>
            <a:off x="-463829" y="274638"/>
            <a:ext cx="8229600" cy="4525963"/>
          </a:xfrm>
        </p:spPr>
      </p:pic>
      <p:pic>
        <p:nvPicPr>
          <p:cNvPr id="5" name="Picture 4" descr="iupui 2.tiff"/>
          <p:cNvPicPr>
            <a:picLocks noChangeAspect="1"/>
          </p:cNvPicPr>
          <p:nvPr/>
        </p:nvPicPr>
        <p:blipFill>
          <a:blip r:embed="rId3"/>
          <a:stretch>
            <a:fillRect/>
          </a:stretch>
        </p:blipFill>
        <p:spPr>
          <a:xfrm>
            <a:off x="1072638" y="1848049"/>
            <a:ext cx="7614162" cy="3709260"/>
          </a:xfrm>
          <a:prstGeom prst="rect">
            <a:avLst/>
          </a:prstGeom>
        </p:spPr>
      </p:pic>
      <p:sp>
        <p:nvSpPr>
          <p:cNvPr id="6" name="TextBox 5"/>
          <p:cNvSpPr txBox="1"/>
          <p:nvPr/>
        </p:nvSpPr>
        <p:spPr>
          <a:xfrm>
            <a:off x="3562110" y="5973491"/>
            <a:ext cx="2018101" cy="461665"/>
          </a:xfrm>
          <a:prstGeom prst="rect">
            <a:avLst/>
          </a:prstGeom>
          <a:noFill/>
        </p:spPr>
        <p:txBody>
          <a:bodyPr wrap="none" rtlCol="0">
            <a:spAutoFit/>
          </a:bodyPr>
          <a:lstStyle/>
          <a:p>
            <a:r>
              <a:rPr lang="en-US" sz="2400" b="1" dirty="0" smtClean="0"/>
              <a:t>February 2001</a:t>
            </a:r>
            <a:endParaRPr 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600" b="1" dirty="0">
                <a:solidFill>
                  <a:srgbClr val="000000"/>
                </a:solidFill>
              </a:rPr>
              <a:t>Underlying </a:t>
            </a:r>
            <a:r>
              <a:rPr lang="en-US" sz="3600" b="1" dirty="0" smtClean="0">
                <a:solidFill>
                  <a:srgbClr val="000000"/>
                </a:solidFill>
              </a:rPr>
              <a:t>Assumptions</a:t>
            </a:r>
            <a:endParaRPr lang="en-US" dirty="0">
              <a:solidFill>
                <a:srgbClr val="000000"/>
              </a:solidFill>
            </a:endParaRPr>
          </a:p>
        </p:txBody>
      </p:sp>
      <p:sp>
        <p:nvSpPr>
          <p:cNvPr id="5123" name="Rectangle 3"/>
          <p:cNvSpPr>
            <a:spLocks noGrp="1" noChangeArrowheads="1"/>
          </p:cNvSpPr>
          <p:nvPr>
            <p:ph type="body" idx="1"/>
          </p:nvPr>
        </p:nvSpPr>
        <p:spPr/>
        <p:txBody>
          <a:bodyPr/>
          <a:lstStyle/>
          <a:p>
            <a:pPr marL="609600" indent="-609600">
              <a:lnSpc>
                <a:spcPct val="90000"/>
              </a:lnSpc>
              <a:buFont typeface="Times" pitchFamily="29" charset="0"/>
              <a:buChar char="•"/>
            </a:pPr>
            <a:r>
              <a:rPr lang="en-US" b="1" dirty="0">
                <a:solidFill>
                  <a:schemeClr val="bg1">
                    <a:lumMod val="50000"/>
                  </a:schemeClr>
                </a:solidFill>
              </a:rPr>
              <a:t>Collections drive library practice because most library resources go into purchasing, organizing, and managing them.  In addition, libraries base much of their identity on their collections.</a:t>
            </a:r>
          </a:p>
          <a:p>
            <a:pPr marL="609600" indent="-609600">
              <a:lnSpc>
                <a:spcPct val="90000"/>
              </a:lnSpc>
              <a:buFont typeface="Times" pitchFamily="29" charset="0"/>
              <a:buChar char="•"/>
            </a:pPr>
            <a:endParaRPr lang="en-US" b="1" dirty="0">
              <a:solidFill>
                <a:schemeClr val="bg1">
                  <a:lumMod val="50000"/>
                </a:schemeClr>
              </a:solidFill>
            </a:endParaRPr>
          </a:p>
          <a:p>
            <a:pPr marL="609600" indent="-609600">
              <a:lnSpc>
                <a:spcPct val="90000"/>
              </a:lnSpc>
              <a:buFont typeface="Times" pitchFamily="29" charset="0"/>
              <a:buChar char="•"/>
            </a:pPr>
            <a:r>
              <a:rPr lang="en-US" b="1" dirty="0">
                <a:solidFill>
                  <a:schemeClr val="bg1">
                    <a:lumMod val="50000"/>
                  </a:schemeClr>
                </a:solidFill>
              </a:rPr>
              <a:t>Unless current collection practices are changed, libraries cannot change, except on the margins.</a:t>
            </a:r>
          </a:p>
          <a:p>
            <a:pPr marL="609600" indent="-609600">
              <a:lnSpc>
                <a:spcPct val="90000"/>
              </a:lnSpc>
              <a:buFontTx/>
              <a:buNone/>
            </a:pPr>
            <a:endParaRPr lang="en-US" sz="2800" dirty="0"/>
          </a:p>
          <a:p>
            <a:pPr marL="609600" indent="-609600">
              <a:lnSpc>
                <a:spcPct val="90000"/>
              </a:lnSpc>
              <a:buFontTx/>
              <a:buNone/>
            </a:pP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C Tweets.tiff"/>
          <p:cNvPicPr>
            <a:picLocks noGrp="1" noChangeAspect="1"/>
          </p:cNvPicPr>
          <p:nvPr>
            <p:ph idx="1"/>
          </p:nvPr>
        </p:nvPicPr>
        <p:blipFill>
          <a:blip r:embed="rId2"/>
          <a:srcRect l="-32569" r="-32569"/>
          <a:stretch>
            <a:fillRect/>
          </a:stretch>
        </p:blipFill>
        <p:spPr>
          <a:xfrm>
            <a:off x="-1564241" y="274638"/>
            <a:ext cx="11694977" cy="6431787"/>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C Tweets.tiff"/>
          <p:cNvPicPr>
            <a:picLocks noGrp="1" noChangeAspect="1"/>
          </p:cNvPicPr>
          <p:nvPr>
            <p:ph idx="1"/>
          </p:nvPr>
        </p:nvPicPr>
        <p:blipFill>
          <a:blip r:embed="rId2"/>
          <a:srcRect l="-32569" r="-32569"/>
          <a:stretch>
            <a:fillRect/>
          </a:stretch>
        </p:blipFill>
        <p:spPr>
          <a:xfrm>
            <a:off x="-1564241" y="274638"/>
            <a:ext cx="11694977" cy="6431787"/>
          </a:xfrm>
        </p:spPr>
      </p:pic>
      <p:sp>
        <p:nvSpPr>
          <p:cNvPr id="5" name="Oval 4"/>
          <p:cNvSpPr/>
          <p:nvPr/>
        </p:nvSpPr>
        <p:spPr>
          <a:xfrm>
            <a:off x="5108662" y="2178975"/>
            <a:ext cx="447369" cy="490630"/>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57150" cap="flat" cmpd="sng" algn="ctr">
                <a:solidFill>
                  <a:srgbClr val="FF0000"/>
                </a:solidFill>
                <a:prstDash val="solid"/>
                <a:round/>
                <a:headEnd type="none" w="med" len="med"/>
                <a:tailEnd type="none" w="med" len="med"/>
              </a:ln>
              <a:solidFill>
                <a:srgbClr val="FF0000"/>
              </a:solidFill>
            </a:endParaRPr>
          </a:p>
        </p:txBody>
      </p:sp>
      <p:cxnSp>
        <p:nvCxnSpPr>
          <p:cNvPr id="7" name="Straight Arrow Connector 6"/>
          <p:cNvCxnSpPr/>
          <p:nvPr/>
        </p:nvCxnSpPr>
        <p:spPr>
          <a:xfrm flipV="1">
            <a:off x="5556031" y="1616194"/>
            <a:ext cx="923600" cy="562782"/>
          </a:xfrm>
          <a:prstGeom prst="straightConnector1">
            <a:avLst/>
          </a:prstGeom>
          <a:ln w="76200" cap="flat" cmpd="sng" algn="ctr">
            <a:solidFill>
              <a:srgbClr val="FF0000"/>
            </a:solidFill>
            <a:prstDash val="solid"/>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cebook.tiff"/>
          <p:cNvPicPr>
            <a:picLocks noGrp="1" noChangeAspect="1"/>
          </p:cNvPicPr>
          <p:nvPr>
            <p:ph idx="1"/>
          </p:nvPr>
        </p:nvPicPr>
        <p:blipFill>
          <a:blip r:embed="rId2"/>
          <a:srcRect l="-11754" r="-11754"/>
          <a:stretch>
            <a:fillRect/>
          </a:stretch>
        </p:blipFill>
        <p:spPr>
          <a:xfrm>
            <a:off x="0" y="274638"/>
            <a:ext cx="5490359" cy="3019486"/>
          </a:xfrm>
        </p:spPr>
      </p:pic>
      <p:pic>
        <p:nvPicPr>
          <p:cNvPr id="5" name="Picture 4" descr="youtube.tiff"/>
          <p:cNvPicPr>
            <a:picLocks noChangeAspect="1"/>
          </p:cNvPicPr>
          <p:nvPr/>
        </p:nvPicPr>
        <p:blipFill>
          <a:blip r:embed="rId3"/>
          <a:stretch>
            <a:fillRect/>
          </a:stretch>
        </p:blipFill>
        <p:spPr>
          <a:xfrm>
            <a:off x="2532063" y="1702776"/>
            <a:ext cx="5145361" cy="3178480"/>
          </a:xfrm>
          <a:prstGeom prst="rect">
            <a:avLst/>
          </a:prstGeom>
        </p:spPr>
      </p:pic>
      <p:pic>
        <p:nvPicPr>
          <p:cNvPr id="7" name="Picture 6" descr="bloger.tiff"/>
          <p:cNvPicPr>
            <a:picLocks noChangeAspect="1"/>
          </p:cNvPicPr>
          <p:nvPr/>
        </p:nvPicPr>
        <p:blipFill>
          <a:blip r:embed="rId4"/>
          <a:stretch>
            <a:fillRect/>
          </a:stretch>
        </p:blipFill>
        <p:spPr>
          <a:xfrm>
            <a:off x="457200" y="4603266"/>
            <a:ext cx="4998948" cy="2254734"/>
          </a:xfrm>
          <a:prstGeom prst="rect">
            <a:avLst/>
          </a:prstGeom>
        </p:spPr>
      </p:pic>
      <p:pic>
        <p:nvPicPr>
          <p:cNvPr id="6" name="Picture 5" descr="fliker.tiff"/>
          <p:cNvPicPr>
            <a:picLocks noChangeAspect="1"/>
          </p:cNvPicPr>
          <p:nvPr/>
        </p:nvPicPr>
        <p:blipFill>
          <a:blip r:embed="rId5"/>
          <a:stretch>
            <a:fillRect/>
          </a:stretch>
        </p:blipFill>
        <p:spPr>
          <a:xfrm>
            <a:off x="5021611" y="3120960"/>
            <a:ext cx="4122389" cy="44926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pm.tiff"/>
          <p:cNvPicPr>
            <a:picLocks noGrp="1" noChangeAspect="1"/>
          </p:cNvPicPr>
          <p:nvPr>
            <p:ph idx="1"/>
          </p:nvPr>
        </p:nvPicPr>
        <p:blipFill>
          <a:blip r:embed="rId2"/>
          <a:srcRect l="-7551" r="-7551"/>
          <a:stretch>
            <a:fillRect/>
          </a:stretch>
        </p:blipFill>
        <p:spPr>
          <a:xfrm>
            <a:off x="0" y="274638"/>
            <a:ext cx="5669036" cy="3117751"/>
          </a:xfrm>
        </p:spPr>
      </p:pic>
      <p:pic>
        <p:nvPicPr>
          <p:cNvPr id="7" name="Picture 6" descr="big pic.tiff"/>
          <p:cNvPicPr>
            <a:picLocks noChangeAspect="1"/>
          </p:cNvPicPr>
          <p:nvPr/>
        </p:nvPicPr>
        <p:blipFill>
          <a:blip r:embed="rId3"/>
          <a:stretch>
            <a:fillRect/>
          </a:stretch>
        </p:blipFill>
        <p:spPr>
          <a:xfrm>
            <a:off x="457200" y="3893165"/>
            <a:ext cx="5953405" cy="2767920"/>
          </a:xfrm>
          <a:prstGeom prst="rect">
            <a:avLst/>
          </a:prstGeom>
        </p:spPr>
      </p:pic>
      <p:pic>
        <p:nvPicPr>
          <p:cNvPr id="5" name="Picture 4" descr="red states.tiff"/>
          <p:cNvPicPr>
            <a:picLocks noChangeAspect="1"/>
          </p:cNvPicPr>
          <p:nvPr/>
        </p:nvPicPr>
        <p:blipFill>
          <a:blip r:embed="rId4"/>
          <a:stretch>
            <a:fillRect/>
          </a:stretch>
        </p:blipFill>
        <p:spPr>
          <a:xfrm>
            <a:off x="4761191" y="1186324"/>
            <a:ext cx="4107023" cy="3616117"/>
          </a:xfrm>
          <a:prstGeom prst="rect">
            <a:avLst/>
          </a:prstGeom>
        </p:spPr>
      </p:pic>
      <p:pic>
        <p:nvPicPr>
          <p:cNvPr id="6" name="Picture 5" descr="ted.tiff"/>
          <p:cNvPicPr>
            <a:picLocks noChangeAspect="1"/>
          </p:cNvPicPr>
          <p:nvPr/>
        </p:nvPicPr>
        <p:blipFill>
          <a:blip r:embed="rId5"/>
          <a:stretch>
            <a:fillRect/>
          </a:stretch>
        </p:blipFill>
        <p:spPr>
          <a:xfrm>
            <a:off x="3851574" y="5014476"/>
            <a:ext cx="4757717" cy="13660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orcan.tiff"/>
          <p:cNvPicPr>
            <a:picLocks noGrp="1" noChangeAspect="1"/>
          </p:cNvPicPr>
          <p:nvPr>
            <p:ph idx="1"/>
          </p:nvPr>
        </p:nvPicPr>
        <p:blipFill>
          <a:blip r:embed="rId2"/>
          <a:srcRect t="-9133" b="-9133"/>
          <a:stretch>
            <a:fillRect/>
          </a:stretch>
        </p:blipFill>
        <p:spPr>
          <a:xfrm>
            <a:off x="0" y="0"/>
            <a:ext cx="6090232" cy="3349393"/>
          </a:xfrm>
        </p:spPr>
      </p:pic>
      <p:pic>
        <p:nvPicPr>
          <p:cNvPr id="5" name="Picture 4" descr="confined nomad.tiff"/>
          <p:cNvPicPr>
            <a:picLocks noChangeAspect="1"/>
          </p:cNvPicPr>
          <p:nvPr/>
        </p:nvPicPr>
        <p:blipFill>
          <a:blip r:embed="rId3"/>
          <a:stretch>
            <a:fillRect/>
          </a:stretch>
        </p:blipFill>
        <p:spPr>
          <a:xfrm>
            <a:off x="1471987" y="2347866"/>
            <a:ext cx="6590513" cy="3006922"/>
          </a:xfrm>
          <a:prstGeom prst="rect">
            <a:avLst/>
          </a:prstGeom>
        </p:spPr>
      </p:pic>
      <p:pic>
        <p:nvPicPr>
          <p:cNvPr id="6" name="Picture 5" descr="indy in tune.tiff"/>
          <p:cNvPicPr>
            <a:picLocks noChangeAspect="1"/>
          </p:cNvPicPr>
          <p:nvPr/>
        </p:nvPicPr>
        <p:blipFill>
          <a:blip r:embed="rId4"/>
          <a:stretch>
            <a:fillRect/>
          </a:stretch>
        </p:blipFill>
        <p:spPr>
          <a:xfrm>
            <a:off x="3387047" y="4271369"/>
            <a:ext cx="5756953" cy="258663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	</a:t>
            </a:r>
            <a:r>
              <a:rPr lang="en-US" sz="3600" b="1" dirty="0" smtClean="0"/>
              <a:t>“The Largest increase in expressive capacity in human history.”</a:t>
            </a:r>
          </a:p>
          <a:p>
            <a:pPr>
              <a:buNone/>
            </a:pPr>
            <a:endParaRPr lang="en-US" sz="3600" b="1" dirty="0" smtClean="0"/>
          </a:p>
          <a:p>
            <a:pPr>
              <a:buNone/>
            </a:pPr>
            <a:r>
              <a:rPr lang="en-US" sz="3600" b="1" dirty="0" smtClean="0"/>
              <a:t>	We’re watching from the sidelines</a:t>
            </a:r>
          </a:p>
          <a:p>
            <a:pPr>
              <a:buNone/>
            </a:pPr>
            <a:endParaRPr lang="en-US" sz="3600" b="1" dirty="0" smtClean="0"/>
          </a:p>
          <a:p>
            <a:pPr>
              <a:buNone/>
            </a:pPr>
            <a:r>
              <a:rPr lang="en-US" sz="3600" b="1" dirty="0" smtClean="0"/>
              <a:t>	We don’t have the capacity</a:t>
            </a:r>
            <a:r>
              <a:rPr lang="en-US" sz="3600" b="1" dirty="0" smtClean="0"/>
              <a:t> (or </a:t>
            </a:r>
            <a:r>
              <a:rPr lang="en-US" sz="3600" b="1" dirty="0" smtClean="0"/>
              <a:t>the </a:t>
            </a:r>
            <a:r>
              <a:rPr lang="en-US" sz="3600" b="1" dirty="0" smtClean="0"/>
              <a:t>interest) </a:t>
            </a:r>
            <a:r>
              <a:rPr lang="en-US" sz="3600" b="1" dirty="0" smtClean="0"/>
              <a:t>to be engaged</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Disruptive Innovation</a:t>
            </a:r>
            <a:endParaRPr lang="en-US" sz="3600" b="1" dirty="0"/>
          </a:p>
        </p:txBody>
      </p:sp>
      <p:pic>
        <p:nvPicPr>
          <p:cNvPr id="8" name="Picture 7"/>
          <p:cNvPicPr>
            <a:picLocks noChangeAspect="1"/>
          </p:cNvPicPr>
          <p:nvPr/>
        </p:nvPicPr>
        <p:blipFill>
          <a:blip r:embed="rId2"/>
          <a:stretch>
            <a:fillRect/>
          </a:stretch>
        </p:blipFill>
        <p:spPr>
          <a:xfrm>
            <a:off x="6095276" y="3699962"/>
            <a:ext cx="1905000" cy="2603500"/>
          </a:xfrm>
          <a:prstGeom prst="rect">
            <a:avLst/>
          </a:prstGeom>
        </p:spPr>
      </p:pic>
      <p:pic>
        <p:nvPicPr>
          <p:cNvPr id="9" name="Picture 8"/>
          <p:cNvPicPr>
            <a:picLocks noChangeAspect="1"/>
          </p:cNvPicPr>
          <p:nvPr/>
        </p:nvPicPr>
        <p:blipFill>
          <a:blip r:embed="rId3"/>
          <a:stretch>
            <a:fillRect/>
          </a:stretch>
        </p:blipFill>
        <p:spPr>
          <a:xfrm>
            <a:off x="6095276" y="1309688"/>
            <a:ext cx="1905000" cy="2603500"/>
          </a:xfrm>
          <a:prstGeom prst="rect">
            <a:avLst/>
          </a:prstGeom>
        </p:spPr>
      </p:pic>
      <p:pic>
        <p:nvPicPr>
          <p:cNvPr id="11" name="Picture 10"/>
          <p:cNvPicPr>
            <a:picLocks noChangeAspect="1"/>
          </p:cNvPicPr>
          <p:nvPr/>
        </p:nvPicPr>
        <p:blipFill>
          <a:blip r:embed="rId4"/>
          <a:stretch>
            <a:fillRect/>
          </a:stretch>
        </p:blipFill>
        <p:spPr>
          <a:xfrm>
            <a:off x="1226635" y="1417638"/>
            <a:ext cx="3556000" cy="3797300"/>
          </a:xfrm>
          <a:prstGeom prst="rect">
            <a:avLst/>
          </a:prstGeom>
        </p:spPr>
      </p:pic>
      <p:sp>
        <p:nvSpPr>
          <p:cNvPr id="12" name="TextBox 11"/>
          <p:cNvSpPr txBox="1"/>
          <p:nvPr/>
        </p:nvSpPr>
        <p:spPr>
          <a:xfrm>
            <a:off x="1226635" y="5339923"/>
            <a:ext cx="3556000" cy="523220"/>
          </a:xfrm>
          <a:prstGeom prst="rect">
            <a:avLst/>
          </a:prstGeom>
          <a:noFill/>
        </p:spPr>
        <p:txBody>
          <a:bodyPr wrap="square" rtlCol="0">
            <a:spAutoFit/>
          </a:bodyPr>
          <a:lstStyle/>
          <a:p>
            <a:pPr algn="ctr"/>
            <a:r>
              <a:rPr lang="en-US" sz="2800" b="1" dirty="0" smtClean="0">
                <a:solidFill>
                  <a:schemeClr val="bg1">
                    <a:lumMod val="50000"/>
                  </a:schemeClr>
                </a:solidFill>
              </a:rPr>
              <a:t>Clayton Christensen</a:t>
            </a:r>
            <a:endParaRPr lang="en-US" sz="28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Sustaining and Disruptive Innovation</a:t>
            </a:r>
            <a:endParaRPr lang="en-US" sz="3600" b="1" dirty="0"/>
          </a:p>
        </p:txBody>
      </p:sp>
      <p:sp>
        <p:nvSpPr>
          <p:cNvPr id="3" name="Content Placeholder 2"/>
          <p:cNvSpPr>
            <a:spLocks noGrp="1"/>
          </p:cNvSpPr>
          <p:nvPr>
            <p:ph idx="1"/>
          </p:nvPr>
        </p:nvSpPr>
        <p:spPr/>
        <p:txBody>
          <a:bodyPr>
            <a:normAutofit/>
          </a:bodyPr>
          <a:lstStyle/>
          <a:p>
            <a:r>
              <a:rPr lang="en-US" b="1" dirty="0" smtClean="0">
                <a:solidFill>
                  <a:srgbClr val="7F7F7F"/>
                </a:solidFill>
              </a:rPr>
              <a:t>The capacity for customers to use new products and features increases, but at a slow rate</a:t>
            </a:r>
          </a:p>
          <a:p>
            <a:r>
              <a:rPr lang="en-US" b="1" dirty="0" smtClean="0">
                <a:solidFill>
                  <a:srgbClr val="7F7F7F"/>
                </a:solidFill>
              </a:rPr>
              <a:t>Products improve faster than customers can use the improvements</a:t>
            </a:r>
          </a:p>
          <a:p>
            <a:r>
              <a:rPr lang="en-US" b="1" dirty="0" smtClean="0">
                <a:solidFill>
                  <a:srgbClr val="7F7F7F"/>
                </a:solidFill>
              </a:rPr>
              <a:t>Products that were initially not good enough become to good</a:t>
            </a:r>
            <a:endParaRPr lang="en-US" b="1" dirty="0">
              <a:solidFill>
                <a:srgbClr val="7F7F7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rot="21022224">
            <a:off x="1629760" y="2172746"/>
            <a:ext cx="5895881" cy="872969"/>
          </a:xfrm>
          <a:prstGeom prst="rect">
            <a:avLst/>
          </a:prstGeom>
          <a:gradFill flip="none" rotWithShape="1">
            <a:gsLst>
              <a:gs pos="35000">
                <a:schemeClr val="accent1">
                  <a:tint val="100000"/>
                  <a:shade val="100000"/>
                  <a:satMod val="130000"/>
                  <a:alpha val="80000"/>
                </a:schemeClr>
              </a:gs>
              <a:gs pos="54000">
                <a:schemeClr val="accent1">
                  <a:tint val="50000"/>
                  <a:shade val="100000"/>
                  <a:satMod val="350000"/>
                  <a:alpha val="7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21023202" flipV="1">
            <a:off x="1708150" y="3022734"/>
            <a:ext cx="5963698" cy="872969"/>
          </a:xfrm>
          <a:prstGeom prst="rect">
            <a:avLst/>
          </a:prstGeom>
          <a:gradFill flip="none" rotWithShape="1">
            <a:gsLst>
              <a:gs pos="35000">
                <a:schemeClr val="accent1">
                  <a:tint val="100000"/>
                  <a:shade val="100000"/>
                  <a:satMod val="130000"/>
                  <a:alpha val="80000"/>
                </a:schemeClr>
              </a:gs>
              <a:gs pos="58000">
                <a:schemeClr val="accent1">
                  <a:tint val="50000"/>
                  <a:shade val="100000"/>
                  <a:satMod val="350000"/>
                  <a:alpha val="7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5400000">
            <a:off x="-449699" y="3527501"/>
            <a:ext cx="4255251"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77132" y="5655921"/>
            <a:ext cx="5841088"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678721" y="2530901"/>
            <a:ext cx="5839499" cy="95488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38504" y="5657509"/>
            <a:ext cx="649374" cy="369332"/>
          </a:xfrm>
          <a:prstGeom prst="rect">
            <a:avLst/>
          </a:prstGeom>
          <a:noFill/>
        </p:spPr>
        <p:txBody>
          <a:bodyPr wrap="none" rtlCol="0">
            <a:spAutoFit/>
          </a:bodyPr>
          <a:lstStyle/>
          <a:p>
            <a:r>
              <a:rPr lang="en-US" dirty="0" smtClean="0"/>
              <a:t>Time</a:t>
            </a:r>
            <a:endParaRPr lang="en-US" dirty="0"/>
          </a:p>
        </p:txBody>
      </p:sp>
      <p:sp>
        <p:nvSpPr>
          <p:cNvPr id="12" name="TextBox 11"/>
          <p:cNvSpPr txBox="1"/>
          <p:nvPr/>
        </p:nvSpPr>
        <p:spPr>
          <a:xfrm rot="21031199">
            <a:off x="3062862" y="2886902"/>
            <a:ext cx="4348459" cy="307777"/>
          </a:xfrm>
          <a:prstGeom prst="rect">
            <a:avLst/>
          </a:prstGeom>
          <a:noFill/>
        </p:spPr>
        <p:txBody>
          <a:bodyPr wrap="square" rtlCol="0">
            <a:spAutoFit/>
          </a:bodyPr>
          <a:lstStyle/>
          <a:p>
            <a:r>
              <a:rPr lang="en-US" sz="1400" dirty="0" smtClean="0"/>
              <a:t>Customers ability to use new products or features</a:t>
            </a:r>
            <a:endParaRPr lang="en-US" sz="1400" dirty="0"/>
          </a:p>
        </p:txBody>
      </p:sp>
      <p:grpSp>
        <p:nvGrpSpPr>
          <p:cNvPr id="2" name="Group 17"/>
          <p:cNvGrpSpPr/>
          <p:nvPr/>
        </p:nvGrpSpPr>
        <p:grpSpPr>
          <a:xfrm rot="4782426">
            <a:off x="5914857" y="2073699"/>
            <a:ext cx="3434827" cy="914402"/>
            <a:chOff x="1972436" y="740884"/>
            <a:chExt cx="2807360" cy="914402"/>
          </a:xfrm>
        </p:grpSpPr>
        <p:sp>
          <p:nvSpPr>
            <p:cNvPr id="13" name="Arc 12"/>
            <p:cNvSpPr/>
            <p:nvPr/>
          </p:nvSpPr>
          <p:spPr>
            <a:xfrm rot="10800000">
              <a:off x="3657683" y="740884"/>
              <a:ext cx="1122113"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15"/>
            <p:cNvGrpSpPr/>
            <p:nvPr/>
          </p:nvGrpSpPr>
          <p:grpSpPr>
            <a:xfrm>
              <a:off x="3067209" y="740885"/>
              <a:ext cx="617814" cy="914400"/>
              <a:chOff x="3796626" y="1400669"/>
              <a:chExt cx="956739" cy="914400"/>
            </a:xfrm>
          </p:grpSpPr>
          <p:sp>
            <p:nvSpPr>
              <p:cNvPr id="14" name="Arc 13"/>
              <p:cNvSpPr/>
              <p:nvPr/>
            </p:nvSpPr>
            <p:spPr>
              <a:xfrm>
                <a:off x="3796626" y="1400669"/>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rot="16200000">
                <a:off x="3838965" y="1400669"/>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Arc 16"/>
            <p:cNvSpPr/>
            <p:nvPr/>
          </p:nvSpPr>
          <p:spPr>
            <a:xfrm rot="10800000" flipH="1">
              <a:off x="1972436" y="740886"/>
              <a:ext cx="1122113"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TextBox 17"/>
          <p:cNvSpPr txBox="1"/>
          <p:nvPr/>
        </p:nvSpPr>
        <p:spPr>
          <a:xfrm rot="19603689">
            <a:off x="4255455" y="1987405"/>
            <a:ext cx="2249334" cy="369332"/>
          </a:xfrm>
          <a:prstGeom prst="rect">
            <a:avLst/>
          </a:prstGeom>
          <a:noFill/>
        </p:spPr>
        <p:txBody>
          <a:bodyPr wrap="none" rtlCol="0">
            <a:spAutoFit/>
          </a:bodyPr>
          <a:lstStyle/>
          <a:p>
            <a:r>
              <a:rPr lang="en-US" dirty="0" smtClean="0"/>
              <a:t>Product Improvement</a:t>
            </a:r>
            <a:endParaRPr lang="en-US" dirty="0"/>
          </a:p>
        </p:txBody>
      </p:sp>
      <p:cxnSp>
        <p:nvCxnSpPr>
          <p:cNvPr id="21" name="Straight Connector 20"/>
          <p:cNvCxnSpPr/>
          <p:nvPr/>
        </p:nvCxnSpPr>
        <p:spPr>
          <a:xfrm flipV="1">
            <a:off x="2345388" y="1318520"/>
            <a:ext cx="4769507" cy="3207279"/>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467901" y="2464996"/>
            <a:ext cx="1198615" cy="646331"/>
          </a:xfrm>
          <a:prstGeom prst="rect">
            <a:avLst/>
          </a:prstGeom>
          <a:noFill/>
        </p:spPr>
        <p:txBody>
          <a:bodyPr wrap="none" rtlCol="0">
            <a:spAutoFit/>
          </a:bodyPr>
          <a:lstStyle/>
          <a:p>
            <a:pPr algn="ctr"/>
            <a:r>
              <a:rPr lang="en-US" b="1" dirty="0" smtClean="0"/>
              <a:t>Undershot</a:t>
            </a:r>
          </a:p>
          <a:p>
            <a:pPr algn="ctr"/>
            <a:r>
              <a:rPr lang="en-US" b="1" dirty="0" smtClean="0"/>
              <a:t>Customer</a:t>
            </a:r>
            <a:endParaRPr lang="en-US" b="1" dirty="0"/>
          </a:p>
        </p:txBody>
      </p:sp>
      <p:sp>
        <p:nvSpPr>
          <p:cNvPr id="23" name="TextBox 22"/>
          <p:cNvSpPr txBox="1"/>
          <p:nvPr/>
        </p:nvSpPr>
        <p:spPr>
          <a:xfrm>
            <a:off x="4808518" y="3227515"/>
            <a:ext cx="1120932" cy="646331"/>
          </a:xfrm>
          <a:prstGeom prst="rect">
            <a:avLst/>
          </a:prstGeom>
          <a:noFill/>
        </p:spPr>
        <p:txBody>
          <a:bodyPr wrap="none" rtlCol="0">
            <a:spAutoFit/>
          </a:bodyPr>
          <a:lstStyle/>
          <a:p>
            <a:pPr algn="ctr"/>
            <a:r>
              <a:rPr lang="en-US" b="1" dirty="0" smtClean="0"/>
              <a:t>Overshot</a:t>
            </a:r>
          </a:p>
          <a:p>
            <a:pPr algn="ctr"/>
            <a:r>
              <a:rPr lang="en-US" b="1" dirty="0" smtClean="0"/>
              <a:t>Customer</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solidFill>
                  <a:schemeClr val="bg1">
                    <a:lumMod val="50000"/>
                  </a:schemeClr>
                </a:solidFill>
              </a:rPr>
              <a:t>Undershot Customer</a:t>
            </a:r>
          </a:p>
          <a:p>
            <a:pPr lvl="1"/>
            <a:r>
              <a:rPr lang="en-US" b="1" dirty="0" smtClean="0">
                <a:solidFill>
                  <a:schemeClr val="bg1">
                    <a:lumMod val="50000"/>
                  </a:schemeClr>
                </a:solidFill>
              </a:rPr>
              <a:t>Wants and will pay new features</a:t>
            </a:r>
          </a:p>
          <a:p>
            <a:pPr lvl="1"/>
            <a:r>
              <a:rPr lang="en-US" b="1" dirty="0" smtClean="0">
                <a:solidFill>
                  <a:schemeClr val="bg1">
                    <a:lumMod val="50000"/>
                  </a:schemeClr>
                </a:solidFill>
              </a:rPr>
              <a:t>Where money can be made</a:t>
            </a:r>
          </a:p>
          <a:p>
            <a:r>
              <a:rPr lang="en-US" b="1" dirty="0" smtClean="0">
                <a:solidFill>
                  <a:schemeClr val="bg1">
                    <a:lumMod val="50000"/>
                  </a:schemeClr>
                </a:solidFill>
              </a:rPr>
              <a:t>Overshot Customer</a:t>
            </a:r>
          </a:p>
          <a:p>
            <a:pPr lvl="1"/>
            <a:r>
              <a:rPr lang="en-US" b="1" dirty="0" smtClean="0">
                <a:solidFill>
                  <a:schemeClr val="bg1">
                    <a:lumMod val="50000"/>
                  </a:schemeClr>
                </a:solidFill>
              </a:rPr>
              <a:t>Doesn’t care about new features – performance oversupply</a:t>
            </a:r>
            <a:endParaRPr lang="en-US" b="1" dirty="0" smtClean="0">
              <a:solidFill>
                <a:schemeClr val="bg1">
                  <a:lumMod val="50000"/>
                </a:schemeClr>
              </a:solidFill>
            </a:endParaRPr>
          </a:p>
          <a:p>
            <a:pPr lvl="1"/>
            <a:r>
              <a:rPr lang="en-US" b="1" dirty="0" smtClean="0">
                <a:solidFill>
                  <a:schemeClr val="bg1">
                    <a:lumMod val="50000"/>
                  </a:schemeClr>
                </a:solidFill>
              </a:rPr>
              <a:t>Basis of competition changes</a:t>
            </a:r>
          </a:p>
          <a:p>
            <a:pPr lvl="1"/>
            <a:r>
              <a:rPr lang="en-US" b="1" dirty="0" smtClean="0">
                <a:solidFill>
                  <a:schemeClr val="bg1">
                    <a:lumMod val="50000"/>
                  </a:schemeClr>
                </a:solidFill>
              </a:rPr>
              <a:t>Wants </a:t>
            </a:r>
            <a:r>
              <a:rPr lang="en-US" b="1" dirty="0" smtClean="0">
                <a:solidFill>
                  <a:schemeClr val="bg1">
                    <a:lumMod val="50000"/>
                  </a:schemeClr>
                </a:solidFill>
              </a:rPr>
              <a:t>product to be cheaper, faster, easier</a:t>
            </a:r>
          </a:p>
          <a:p>
            <a:pPr lvl="1"/>
            <a:r>
              <a:rPr lang="en-US" b="1" dirty="0" smtClean="0">
                <a:solidFill>
                  <a:schemeClr val="bg1">
                    <a:lumMod val="50000"/>
                  </a:schemeClr>
                </a:solidFill>
              </a:rPr>
              <a:t>Commoditization</a:t>
            </a:r>
            <a:endParaRPr lang="en-US" b="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3600" b="1" dirty="0"/>
              <a:t>Underlying </a:t>
            </a:r>
            <a:r>
              <a:rPr lang="en-US" sz="3600" b="1" dirty="0" smtClean="0"/>
              <a:t>Assumptions</a:t>
            </a:r>
            <a:endParaRPr lang="en-US" sz="3600" dirty="0"/>
          </a:p>
        </p:txBody>
      </p:sp>
      <p:sp>
        <p:nvSpPr>
          <p:cNvPr id="116739" name="Rectangle 3"/>
          <p:cNvSpPr>
            <a:spLocks noGrp="1" noChangeArrowheads="1"/>
          </p:cNvSpPr>
          <p:nvPr>
            <p:ph type="body" idx="1"/>
          </p:nvPr>
        </p:nvSpPr>
        <p:spPr/>
        <p:txBody>
          <a:bodyPr>
            <a:normAutofit/>
          </a:bodyPr>
          <a:lstStyle/>
          <a:p>
            <a:pPr>
              <a:lnSpc>
                <a:spcPct val="90000"/>
              </a:lnSpc>
            </a:pPr>
            <a:r>
              <a:rPr lang="en-US" b="1" dirty="0">
                <a:solidFill>
                  <a:schemeClr val="bg1">
                    <a:lumMod val="50000"/>
                  </a:schemeClr>
                </a:solidFill>
              </a:rPr>
              <a:t>This change will be very hard</a:t>
            </a:r>
          </a:p>
          <a:p>
            <a:pPr>
              <a:lnSpc>
                <a:spcPct val="90000"/>
              </a:lnSpc>
            </a:pPr>
            <a:endParaRPr lang="en-US" b="1" dirty="0">
              <a:solidFill>
                <a:schemeClr val="bg1">
                  <a:lumMod val="50000"/>
                </a:schemeClr>
              </a:solidFill>
            </a:endParaRPr>
          </a:p>
          <a:p>
            <a:pPr>
              <a:lnSpc>
                <a:spcPct val="90000"/>
              </a:lnSpc>
            </a:pPr>
            <a:r>
              <a:rPr lang="en-US" b="1" dirty="0">
                <a:solidFill>
                  <a:schemeClr val="bg1">
                    <a:lumMod val="50000"/>
                  </a:schemeClr>
                </a:solidFill>
              </a:rPr>
              <a:t>We need to develop arguments and a vocabulary so we talk about this issue clearly</a:t>
            </a:r>
          </a:p>
          <a:p>
            <a:pPr>
              <a:lnSpc>
                <a:spcPct val="90000"/>
              </a:lnSpc>
            </a:pPr>
            <a:endParaRPr lang="en-US" b="1" dirty="0">
              <a:solidFill>
                <a:schemeClr val="bg1">
                  <a:lumMod val="50000"/>
                </a:schemeClr>
              </a:solidFill>
            </a:endParaRPr>
          </a:p>
          <a:p>
            <a:pPr>
              <a:lnSpc>
                <a:spcPct val="90000"/>
              </a:lnSpc>
            </a:pPr>
            <a:r>
              <a:rPr lang="en-US" b="1" dirty="0">
                <a:solidFill>
                  <a:schemeClr val="bg1">
                    <a:lumMod val="50000"/>
                  </a:schemeClr>
                </a:solidFill>
              </a:rPr>
              <a:t>To do this we need to have a clear conceptual understanding of what we hope to accomplish</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rot="21022224">
            <a:off x="1629760" y="2172746"/>
            <a:ext cx="5895881" cy="872969"/>
          </a:xfrm>
          <a:prstGeom prst="rect">
            <a:avLst/>
          </a:prstGeom>
          <a:gradFill flip="none" rotWithShape="1">
            <a:gsLst>
              <a:gs pos="35000">
                <a:schemeClr val="accent1">
                  <a:tint val="100000"/>
                  <a:shade val="100000"/>
                  <a:satMod val="130000"/>
                  <a:alpha val="80000"/>
                </a:schemeClr>
              </a:gs>
              <a:gs pos="54000">
                <a:schemeClr val="accent1">
                  <a:tint val="50000"/>
                  <a:shade val="100000"/>
                  <a:satMod val="350000"/>
                  <a:alpha val="7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21023202" flipV="1">
            <a:off x="1708150" y="3022734"/>
            <a:ext cx="5963698" cy="872969"/>
          </a:xfrm>
          <a:prstGeom prst="rect">
            <a:avLst/>
          </a:prstGeom>
          <a:gradFill flip="none" rotWithShape="1">
            <a:gsLst>
              <a:gs pos="35000">
                <a:schemeClr val="accent1">
                  <a:tint val="100000"/>
                  <a:shade val="100000"/>
                  <a:satMod val="130000"/>
                  <a:alpha val="80000"/>
                </a:schemeClr>
              </a:gs>
              <a:gs pos="58000">
                <a:schemeClr val="accent1">
                  <a:tint val="50000"/>
                  <a:shade val="100000"/>
                  <a:satMod val="350000"/>
                  <a:alpha val="7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5400000">
            <a:off x="-449699" y="3527501"/>
            <a:ext cx="4255251"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77132" y="5655921"/>
            <a:ext cx="5841088"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678721" y="2530901"/>
            <a:ext cx="5839499" cy="95488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38504" y="5657509"/>
            <a:ext cx="649374" cy="369332"/>
          </a:xfrm>
          <a:prstGeom prst="rect">
            <a:avLst/>
          </a:prstGeom>
          <a:noFill/>
        </p:spPr>
        <p:txBody>
          <a:bodyPr wrap="none" rtlCol="0">
            <a:spAutoFit/>
          </a:bodyPr>
          <a:lstStyle/>
          <a:p>
            <a:r>
              <a:rPr lang="en-US" dirty="0" smtClean="0"/>
              <a:t>Time</a:t>
            </a:r>
            <a:endParaRPr lang="en-US" dirty="0"/>
          </a:p>
        </p:txBody>
      </p:sp>
      <p:sp>
        <p:nvSpPr>
          <p:cNvPr id="12" name="TextBox 11"/>
          <p:cNvSpPr txBox="1"/>
          <p:nvPr/>
        </p:nvSpPr>
        <p:spPr>
          <a:xfrm rot="21031199">
            <a:off x="3062862" y="2886902"/>
            <a:ext cx="4348459" cy="307777"/>
          </a:xfrm>
          <a:prstGeom prst="rect">
            <a:avLst/>
          </a:prstGeom>
          <a:noFill/>
        </p:spPr>
        <p:txBody>
          <a:bodyPr wrap="square" rtlCol="0">
            <a:spAutoFit/>
          </a:bodyPr>
          <a:lstStyle/>
          <a:p>
            <a:r>
              <a:rPr lang="en-US" sz="1400" dirty="0" smtClean="0"/>
              <a:t>Customers ability to use new products or features</a:t>
            </a:r>
            <a:endParaRPr lang="en-US" sz="1400" dirty="0"/>
          </a:p>
        </p:txBody>
      </p:sp>
      <p:grpSp>
        <p:nvGrpSpPr>
          <p:cNvPr id="2" name="Group 17"/>
          <p:cNvGrpSpPr/>
          <p:nvPr/>
        </p:nvGrpSpPr>
        <p:grpSpPr>
          <a:xfrm rot="4782426">
            <a:off x="5914857" y="2073699"/>
            <a:ext cx="3434827" cy="914402"/>
            <a:chOff x="1972436" y="740884"/>
            <a:chExt cx="2807360" cy="914402"/>
          </a:xfrm>
        </p:grpSpPr>
        <p:sp>
          <p:nvSpPr>
            <p:cNvPr id="13" name="Arc 12"/>
            <p:cNvSpPr/>
            <p:nvPr/>
          </p:nvSpPr>
          <p:spPr>
            <a:xfrm rot="10800000">
              <a:off x="3657683" y="740884"/>
              <a:ext cx="1122113"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15"/>
            <p:cNvGrpSpPr/>
            <p:nvPr/>
          </p:nvGrpSpPr>
          <p:grpSpPr>
            <a:xfrm>
              <a:off x="3067209" y="740885"/>
              <a:ext cx="617814" cy="914400"/>
              <a:chOff x="3796626" y="1400669"/>
              <a:chExt cx="956739" cy="914400"/>
            </a:xfrm>
          </p:grpSpPr>
          <p:sp>
            <p:nvSpPr>
              <p:cNvPr id="14" name="Arc 13"/>
              <p:cNvSpPr/>
              <p:nvPr/>
            </p:nvSpPr>
            <p:spPr>
              <a:xfrm>
                <a:off x="3796626" y="1400669"/>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rot="16200000">
                <a:off x="3838965" y="1400669"/>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Arc 16"/>
            <p:cNvSpPr/>
            <p:nvPr/>
          </p:nvSpPr>
          <p:spPr>
            <a:xfrm rot="10800000" flipH="1">
              <a:off x="1972436" y="740886"/>
              <a:ext cx="1122113"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TextBox 17"/>
          <p:cNvSpPr txBox="1"/>
          <p:nvPr/>
        </p:nvSpPr>
        <p:spPr>
          <a:xfrm rot="19603689">
            <a:off x="4255455" y="1987405"/>
            <a:ext cx="2249334" cy="369332"/>
          </a:xfrm>
          <a:prstGeom prst="rect">
            <a:avLst/>
          </a:prstGeom>
          <a:noFill/>
        </p:spPr>
        <p:txBody>
          <a:bodyPr wrap="none" rtlCol="0">
            <a:spAutoFit/>
          </a:bodyPr>
          <a:lstStyle/>
          <a:p>
            <a:r>
              <a:rPr lang="en-US" dirty="0" smtClean="0"/>
              <a:t>Product Improvement</a:t>
            </a:r>
            <a:endParaRPr lang="en-US" dirty="0"/>
          </a:p>
        </p:txBody>
      </p:sp>
      <p:grpSp>
        <p:nvGrpSpPr>
          <p:cNvPr id="4" name="Group 21"/>
          <p:cNvGrpSpPr/>
          <p:nvPr/>
        </p:nvGrpSpPr>
        <p:grpSpPr>
          <a:xfrm>
            <a:off x="2145524" y="2053533"/>
            <a:ext cx="3570212" cy="2209136"/>
            <a:chOff x="2145524" y="2053533"/>
            <a:chExt cx="3570212" cy="2209136"/>
          </a:xfrm>
          <a:solidFill>
            <a:schemeClr val="tx1"/>
          </a:solidFill>
        </p:grpSpPr>
        <p:sp>
          <p:nvSpPr>
            <p:cNvPr id="23" name="Curved Down Arrow 22"/>
            <p:cNvSpPr/>
            <p:nvPr/>
          </p:nvSpPr>
          <p:spPr>
            <a:xfrm rot="19570721">
              <a:off x="2145524" y="3855513"/>
              <a:ext cx="873564" cy="407156"/>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Curved Down Arrow 23"/>
            <p:cNvSpPr/>
            <p:nvPr/>
          </p:nvSpPr>
          <p:spPr>
            <a:xfrm rot="19570721">
              <a:off x="2774105" y="3443270"/>
              <a:ext cx="873564" cy="407156"/>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Curved Down Arrow 24"/>
            <p:cNvSpPr/>
            <p:nvPr/>
          </p:nvSpPr>
          <p:spPr>
            <a:xfrm rot="19570721">
              <a:off x="3193328" y="2342408"/>
              <a:ext cx="2033086" cy="806901"/>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Curved Down Arrow 25"/>
            <p:cNvSpPr/>
            <p:nvPr/>
          </p:nvSpPr>
          <p:spPr>
            <a:xfrm rot="19570721">
              <a:off x="4842172" y="2053533"/>
              <a:ext cx="873564" cy="407156"/>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cxnSp>
        <p:nvCxnSpPr>
          <p:cNvPr id="27" name="Straight Connector 26"/>
          <p:cNvCxnSpPr/>
          <p:nvPr/>
        </p:nvCxnSpPr>
        <p:spPr>
          <a:xfrm flipV="1">
            <a:off x="2345388" y="1279740"/>
            <a:ext cx="4769507" cy="3207279"/>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rot="21022224">
            <a:off x="1629760" y="2172746"/>
            <a:ext cx="5895881" cy="872969"/>
          </a:xfrm>
          <a:prstGeom prst="rect">
            <a:avLst/>
          </a:prstGeom>
          <a:gradFill flip="none" rotWithShape="1">
            <a:gsLst>
              <a:gs pos="35000">
                <a:schemeClr val="accent1">
                  <a:tint val="100000"/>
                  <a:shade val="100000"/>
                  <a:satMod val="130000"/>
                  <a:alpha val="80000"/>
                </a:schemeClr>
              </a:gs>
              <a:gs pos="54000">
                <a:schemeClr val="accent1">
                  <a:tint val="50000"/>
                  <a:shade val="100000"/>
                  <a:satMod val="350000"/>
                  <a:alpha val="7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21023202" flipV="1">
            <a:off x="1783278" y="3016414"/>
            <a:ext cx="5963698" cy="1772720"/>
          </a:xfrm>
          <a:prstGeom prst="rect">
            <a:avLst/>
          </a:prstGeom>
          <a:gradFill flip="none" rotWithShape="1">
            <a:gsLst>
              <a:gs pos="8000">
                <a:schemeClr val="accent1">
                  <a:tint val="100000"/>
                  <a:shade val="100000"/>
                  <a:satMod val="130000"/>
                  <a:alpha val="80000"/>
                </a:schemeClr>
              </a:gs>
              <a:gs pos="58000">
                <a:schemeClr val="accent1">
                  <a:tint val="50000"/>
                  <a:shade val="100000"/>
                  <a:satMod val="350000"/>
                  <a:alpha val="73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5400000">
            <a:off x="-449699" y="3527501"/>
            <a:ext cx="4255251"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677132" y="5655921"/>
            <a:ext cx="5841088"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678721" y="2530901"/>
            <a:ext cx="5839499" cy="95488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38504" y="5657509"/>
            <a:ext cx="649374" cy="369332"/>
          </a:xfrm>
          <a:prstGeom prst="rect">
            <a:avLst/>
          </a:prstGeom>
          <a:noFill/>
        </p:spPr>
        <p:txBody>
          <a:bodyPr wrap="none" rtlCol="0">
            <a:spAutoFit/>
          </a:bodyPr>
          <a:lstStyle/>
          <a:p>
            <a:r>
              <a:rPr lang="en-US" dirty="0" smtClean="0"/>
              <a:t>Time</a:t>
            </a:r>
            <a:endParaRPr lang="en-US" dirty="0"/>
          </a:p>
        </p:txBody>
      </p:sp>
      <p:sp>
        <p:nvSpPr>
          <p:cNvPr id="12" name="TextBox 11"/>
          <p:cNvSpPr txBox="1"/>
          <p:nvPr/>
        </p:nvSpPr>
        <p:spPr>
          <a:xfrm rot="21031199">
            <a:off x="3062862" y="2886902"/>
            <a:ext cx="4348459" cy="307777"/>
          </a:xfrm>
          <a:prstGeom prst="rect">
            <a:avLst/>
          </a:prstGeom>
          <a:noFill/>
        </p:spPr>
        <p:txBody>
          <a:bodyPr wrap="square" rtlCol="0">
            <a:spAutoFit/>
          </a:bodyPr>
          <a:lstStyle/>
          <a:p>
            <a:r>
              <a:rPr lang="en-US" sz="1400" dirty="0" smtClean="0"/>
              <a:t>Customers ability to use new products or features</a:t>
            </a:r>
            <a:endParaRPr lang="en-US" sz="1400" dirty="0"/>
          </a:p>
        </p:txBody>
      </p:sp>
      <p:sp>
        <p:nvSpPr>
          <p:cNvPr id="13" name="Arc 12"/>
          <p:cNvSpPr/>
          <p:nvPr/>
        </p:nvSpPr>
        <p:spPr>
          <a:xfrm rot="15582426">
            <a:off x="6632849" y="3683661"/>
            <a:ext cx="2583589"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 name="Group 15"/>
          <p:cNvGrpSpPr/>
          <p:nvPr/>
        </p:nvGrpSpPr>
        <p:grpSpPr>
          <a:xfrm rot="4782426">
            <a:off x="7254320" y="2073700"/>
            <a:ext cx="755900" cy="914400"/>
            <a:chOff x="3796626" y="1400669"/>
            <a:chExt cx="956739" cy="914400"/>
          </a:xfrm>
        </p:grpSpPr>
        <p:sp>
          <p:nvSpPr>
            <p:cNvPr id="14" name="Arc 13"/>
            <p:cNvSpPr/>
            <p:nvPr/>
          </p:nvSpPr>
          <p:spPr>
            <a:xfrm>
              <a:off x="3796626" y="1400669"/>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rot="16200000">
              <a:off x="3838965" y="1400669"/>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Arc 16"/>
          <p:cNvSpPr/>
          <p:nvPr/>
        </p:nvSpPr>
        <p:spPr>
          <a:xfrm rot="15582426" flipH="1">
            <a:off x="6761601" y="1059335"/>
            <a:ext cx="1372914"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rot="19603689">
            <a:off x="4255455" y="1987405"/>
            <a:ext cx="2249334" cy="369332"/>
          </a:xfrm>
          <a:prstGeom prst="rect">
            <a:avLst/>
          </a:prstGeom>
          <a:noFill/>
        </p:spPr>
        <p:txBody>
          <a:bodyPr wrap="none" rtlCol="0">
            <a:spAutoFit/>
          </a:bodyPr>
          <a:lstStyle/>
          <a:p>
            <a:r>
              <a:rPr lang="en-US" dirty="0" smtClean="0"/>
              <a:t>Product Improvement</a:t>
            </a:r>
            <a:endParaRPr lang="en-US" dirty="0"/>
          </a:p>
        </p:txBody>
      </p:sp>
      <p:cxnSp>
        <p:nvCxnSpPr>
          <p:cNvPr id="21" name="Straight Connector 20"/>
          <p:cNvCxnSpPr/>
          <p:nvPr/>
        </p:nvCxnSpPr>
        <p:spPr>
          <a:xfrm flipV="1">
            <a:off x="2345388" y="1844869"/>
            <a:ext cx="3921340" cy="2642150"/>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3" name="Group 21"/>
          <p:cNvGrpSpPr/>
          <p:nvPr/>
        </p:nvGrpSpPr>
        <p:grpSpPr>
          <a:xfrm>
            <a:off x="2145524" y="2053533"/>
            <a:ext cx="3570212" cy="2209136"/>
            <a:chOff x="2145524" y="2053533"/>
            <a:chExt cx="3570212" cy="2209136"/>
          </a:xfrm>
          <a:solidFill>
            <a:schemeClr val="tx1"/>
          </a:solidFill>
        </p:grpSpPr>
        <p:sp>
          <p:nvSpPr>
            <p:cNvPr id="23" name="Curved Down Arrow 22"/>
            <p:cNvSpPr/>
            <p:nvPr/>
          </p:nvSpPr>
          <p:spPr>
            <a:xfrm rot="19570721">
              <a:off x="2145524" y="3855513"/>
              <a:ext cx="873564" cy="407156"/>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Curved Down Arrow 23"/>
            <p:cNvSpPr/>
            <p:nvPr/>
          </p:nvSpPr>
          <p:spPr>
            <a:xfrm rot="19570721">
              <a:off x="2774105" y="3443270"/>
              <a:ext cx="873564" cy="407156"/>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Curved Down Arrow 24"/>
            <p:cNvSpPr/>
            <p:nvPr/>
          </p:nvSpPr>
          <p:spPr>
            <a:xfrm rot="19570721">
              <a:off x="3193328" y="2342408"/>
              <a:ext cx="2033086" cy="806901"/>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Curved Down Arrow 25"/>
            <p:cNvSpPr/>
            <p:nvPr/>
          </p:nvSpPr>
          <p:spPr>
            <a:xfrm rot="19570721">
              <a:off x="4842172" y="2053533"/>
              <a:ext cx="873564" cy="407156"/>
            </a:xfrm>
            <a:prstGeom prst="curvedDown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27" name="TextBox 26"/>
          <p:cNvSpPr txBox="1"/>
          <p:nvPr/>
        </p:nvSpPr>
        <p:spPr>
          <a:xfrm rot="21031199">
            <a:off x="4486308" y="4382876"/>
            <a:ext cx="1003139" cy="307777"/>
          </a:xfrm>
          <a:prstGeom prst="rect">
            <a:avLst/>
          </a:prstGeom>
          <a:noFill/>
        </p:spPr>
        <p:txBody>
          <a:bodyPr wrap="square" rtlCol="0">
            <a:spAutoFit/>
          </a:bodyPr>
          <a:lstStyle/>
          <a:p>
            <a:r>
              <a:rPr lang="en-US" sz="1400" dirty="0" smtClean="0"/>
              <a:t>New Users</a:t>
            </a:r>
            <a:endParaRPr lang="en-US" sz="1400" dirty="0"/>
          </a:p>
        </p:txBody>
      </p:sp>
      <p:cxnSp>
        <p:nvCxnSpPr>
          <p:cNvPr id="29" name="Straight Connector 28"/>
          <p:cNvCxnSpPr/>
          <p:nvPr/>
        </p:nvCxnSpPr>
        <p:spPr>
          <a:xfrm flipV="1">
            <a:off x="2345388" y="1279740"/>
            <a:ext cx="4769507" cy="3207279"/>
          </a:xfrm>
          <a:prstGeom prst="line">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3557571" y="1656531"/>
            <a:ext cx="3820813" cy="2815163"/>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US" sz="3600" b="1" dirty="0" smtClean="0"/>
              <a:t>Characteristics of Disruptive Innovation</a:t>
            </a:r>
          </a:p>
        </p:txBody>
      </p:sp>
      <p:sp>
        <p:nvSpPr>
          <p:cNvPr id="3" name="Content Placeholder 2"/>
          <p:cNvSpPr>
            <a:spLocks noGrp="1"/>
          </p:cNvSpPr>
          <p:nvPr>
            <p:ph idx="1"/>
          </p:nvPr>
        </p:nvSpPr>
        <p:spPr/>
        <p:txBody>
          <a:bodyPr>
            <a:normAutofit/>
          </a:bodyPr>
          <a:lstStyle/>
          <a:p>
            <a:r>
              <a:rPr lang="en-US" b="1" dirty="0" smtClean="0">
                <a:solidFill>
                  <a:srgbClr val="7F7F7F"/>
                </a:solidFill>
              </a:rPr>
              <a:t>Starts off as not being good enough for established customers</a:t>
            </a:r>
          </a:p>
          <a:p>
            <a:r>
              <a:rPr lang="en-US" b="1" dirty="0" smtClean="0">
                <a:solidFill>
                  <a:srgbClr val="7F7F7F"/>
                </a:solidFill>
              </a:rPr>
              <a:t>Often creates a new group of users who did not have the time, expertise, or money to use the established product </a:t>
            </a:r>
          </a:p>
          <a:p>
            <a:r>
              <a:rPr lang="en-US" b="1" dirty="0" smtClean="0">
                <a:solidFill>
                  <a:srgbClr val="7F7F7F"/>
                </a:solidFill>
              </a:rPr>
              <a:t>Begins by competing against non-consumption</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en-US" sz="3600" b="1" dirty="0" smtClean="0">
                <a:solidFill>
                  <a:schemeClr val="tx1"/>
                </a:solidFill>
                <a:latin typeface="+mn-lt"/>
              </a:rPr>
              <a:t>Business Models</a:t>
            </a:r>
            <a:r>
              <a:rPr lang="en-US" b="1" dirty="0" smtClean="0">
                <a:solidFill>
                  <a:schemeClr val="bg1">
                    <a:lumMod val="50000"/>
                  </a:schemeClr>
                </a:solidFill>
              </a:rPr>
              <a:t/>
            </a:r>
            <a:br>
              <a:rPr lang="en-US" b="1" dirty="0" smtClean="0">
                <a:solidFill>
                  <a:schemeClr val="bg1">
                    <a:lumMod val="50000"/>
                  </a:schemeClr>
                </a:solidFill>
              </a:rPr>
            </a:br>
            <a:endParaRPr lang="en-US" dirty="0"/>
          </a:p>
        </p:txBody>
      </p:sp>
      <p:sp>
        <p:nvSpPr>
          <p:cNvPr id="3" name="Content Placeholder 2"/>
          <p:cNvSpPr>
            <a:spLocks noGrp="1"/>
          </p:cNvSpPr>
          <p:nvPr>
            <p:ph idx="1"/>
          </p:nvPr>
        </p:nvSpPr>
        <p:spPr>
          <a:xfrm>
            <a:off x="457200" y="4493421"/>
            <a:ext cx="3631923" cy="1844436"/>
          </a:xfrm>
          <a:solidFill>
            <a:srgbClr val="FF0000">
              <a:alpha val="75000"/>
            </a:srgbClr>
          </a:solidFill>
        </p:spPr>
        <p:txBody>
          <a:bodyPr>
            <a:normAutofit fontScale="85000" lnSpcReduction="20000"/>
          </a:bodyPr>
          <a:lstStyle/>
          <a:p>
            <a:pPr algn="ctr">
              <a:buNone/>
            </a:pPr>
            <a:r>
              <a:rPr lang="en-US" sz="2824" b="1" dirty="0" smtClean="0"/>
              <a:t>Value Proposition</a:t>
            </a:r>
          </a:p>
          <a:p>
            <a:pPr>
              <a:buNone/>
            </a:pPr>
            <a:r>
              <a:rPr lang="en-US" dirty="0" smtClean="0"/>
              <a:t>	</a:t>
            </a:r>
            <a:r>
              <a:rPr lang="en-US" sz="2323" dirty="0" smtClean="0"/>
              <a:t>A product that helps customers do more effectively, conveniently and affordably a job they’ve been trying to do</a:t>
            </a:r>
          </a:p>
          <a:p>
            <a:pPr>
              <a:buNone/>
            </a:pPr>
            <a:endParaRPr lang="en-US" dirty="0"/>
          </a:p>
        </p:txBody>
      </p:sp>
      <p:sp>
        <p:nvSpPr>
          <p:cNvPr id="4" name="Content Placeholder 2"/>
          <p:cNvSpPr txBox="1">
            <a:spLocks/>
          </p:cNvSpPr>
          <p:nvPr/>
        </p:nvSpPr>
        <p:spPr>
          <a:xfrm>
            <a:off x="609600" y="17526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762000" y="19050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46323" y="16002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en-US" sz="3600" b="1" dirty="0" smtClean="0">
                <a:solidFill>
                  <a:schemeClr val="tx1"/>
                </a:solidFill>
                <a:latin typeface="+mn-lt"/>
              </a:rPr>
              <a:t>Business </a:t>
            </a:r>
            <a:r>
              <a:rPr lang="en-US" sz="3600" b="1" dirty="0">
                <a:solidFill>
                  <a:schemeClr val="tx1"/>
                </a:solidFill>
                <a:latin typeface="+mn-lt"/>
              </a:rPr>
              <a:t>Models</a:t>
            </a:r>
            <a:r>
              <a:rPr lang="en-US" b="1" dirty="0" smtClean="0">
                <a:solidFill>
                  <a:schemeClr val="bg1">
                    <a:lumMod val="50000"/>
                  </a:schemeClr>
                </a:solidFill>
              </a:rPr>
              <a:t/>
            </a:r>
            <a:br>
              <a:rPr lang="en-US" b="1" dirty="0" smtClean="0">
                <a:solidFill>
                  <a:schemeClr val="bg1">
                    <a:lumMod val="50000"/>
                  </a:schemeClr>
                </a:solidFill>
              </a:rPr>
            </a:br>
            <a:endParaRPr lang="en-US" dirty="0"/>
          </a:p>
        </p:txBody>
      </p:sp>
      <p:sp>
        <p:nvSpPr>
          <p:cNvPr id="3" name="Content Placeholder 2"/>
          <p:cNvSpPr>
            <a:spLocks noGrp="1"/>
          </p:cNvSpPr>
          <p:nvPr>
            <p:ph idx="1"/>
          </p:nvPr>
        </p:nvSpPr>
        <p:spPr>
          <a:xfrm>
            <a:off x="457200" y="4493421"/>
            <a:ext cx="3631923" cy="1844436"/>
          </a:xfrm>
          <a:solidFill>
            <a:srgbClr val="FF0000">
              <a:alpha val="75000"/>
            </a:srgbClr>
          </a:solidFill>
        </p:spPr>
        <p:txBody>
          <a:bodyPr>
            <a:normAutofit fontScale="85000" lnSpcReduction="20000"/>
          </a:bodyPr>
          <a:lstStyle/>
          <a:p>
            <a:pPr algn="ctr">
              <a:buNone/>
            </a:pPr>
            <a:r>
              <a:rPr lang="en-US" sz="2824" b="1" dirty="0" smtClean="0"/>
              <a:t>Value Proposition</a:t>
            </a:r>
          </a:p>
          <a:p>
            <a:pPr>
              <a:buNone/>
            </a:pPr>
            <a:r>
              <a:rPr lang="en-US" dirty="0" smtClean="0"/>
              <a:t>	</a:t>
            </a:r>
            <a:r>
              <a:rPr lang="en-US" sz="2323" dirty="0" smtClean="0"/>
              <a:t>A product that helps customers do more effectively, conveniently and affordably a job they’ve been trying to do</a:t>
            </a:r>
          </a:p>
          <a:p>
            <a:pPr>
              <a:buNone/>
            </a:pPr>
            <a:endParaRPr lang="en-US" dirty="0"/>
          </a:p>
        </p:txBody>
      </p:sp>
      <p:sp>
        <p:nvSpPr>
          <p:cNvPr id="4" name="Content Placeholder 2"/>
          <p:cNvSpPr txBox="1">
            <a:spLocks/>
          </p:cNvSpPr>
          <p:nvPr/>
        </p:nvSpPr>
        <p:spPr>
          <a:xfrm>
            <a:off x="609600" y="17526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762000" y="19050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46323" y="16002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5054877" y="4493421"/>
            <a:ext cx="3631923" cy="1844436"/>
          </a:xfrm>
          <a:prstGeom prst="rect">
            <a:avLst/>
          </a:prstGeom>
          <a:solidFill>
            <a:srgbClr val="660066">
              <a:alpha val="75000"/>
            </a:srgbClr>
          </a:solidFill>
        </p:spPr>
        <p:txBody>
          <a:bodyPr vert="horz" lIns="91440" tIns="45720" rIns="91440" bIns="45720" rtlCol="0">
            <a:normAutofit fontScale="700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429" b="1" i="0" u="none" strike="noStrike" kern="1200" cap="none" spc="0" normalizeH="0" baseline="0" noProof="0" dirty="0" smtClean="0">
                <a:ln>
                  <a:noFill/>
                </a:ln>
                <a:solidFill>
                  <a:schemeClr val="tx1"/>
                </a:solidFill>
                <a:effectLst/>
                <a:uLnTx/>
                <a:uFillTx/>
                <a:latin typeface="+mn-lt"/>
                <a:ea typeface="+mn-ea"/>
                <a:cs typeface="+mn-cs"/>
              </a:rPr>
              <a:t>Resources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80" b="0" i="0" u="none" strike="noStrike" kern="1200" cap="none" spc="0" normalizeH="0" baseline="0" noProof="0" dirty="0" smtClean="0">
                <a:ln>
                  <a:noFill/>
                </a:ln>
                <a:solidFill>
                  <a:schemeClr val="tx1"/>
                </a:solidFill>
                <a:effectLst/>
                <a:uLnTx/>
                <a:uFillTx/>
                <a:latin typeface="+mn-lt"/>
                <a:ea typeface="+mn-ea"/>
                <a:cs typeface="+mn-cs"/>
              </a:rPr>
              <a:t>People, technology, products, facilities, equipment and cash that are required to deliver this value to customers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Straight Connector 11"/>
          <p:cNvCxnSpPr/>
          <p:nvPr/>
        </p:nvCxnSpPr>
        <p:spPr>
          <a:xfrm>
            <a:off x="4089123" y="5414818"/>
            <a:ext cx="965754" cy="1588"/>
          </a:xfrm>
          <a:prstGeom prst="line">
            <a:avLst/>
          </a:prstGeom>
          <a:ln w="5715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en-US" sz="3600" b="1" dirty="0" smtClean="0">
                <a:solidFill>
                  <a:schemeClr val="tx1"/>
                </a:solidFill>
                <a:latin typeface="+mn-lt"/>
              </a:rPr>
              <a:t>Business </a:t>
            </a:r>
            <a:r>
              <a:rPr lang="en-US" sz="3600" b="1" dirty="0">
                <a:solidFill>
                  <a:schemeClr val="tx1"/>
                </a:solidFill>
                <a:latin typeface="+mn-lt"/>
              </a:rPr>
              <a:t>Models</a:t>
            </a:r>
            <a:r>
              <a:rPr lang="en-US" b="1" dirty="0" smtClean="0">
                <a:solidFill>
                  <a:schemeClr val="bg1">
                    <a:lumMod val="50000"/>
                  </a:schemeClr>
                </a:solidFill>
              </a:rPr>
              <a:t/>
            </a:r>
            <a:br>
              <a:rPr lang="en-US" b="1" dirty="0" smtClean="0">
                <a:solidFill>
                  <a:schemeClr val="bg1">
                    <a:lumMod val="50000"/>
                  </a:schemeClr>
                </a:solidFill>
              </a:rPr>
            </a:br>
            <a:endParaRPr lang="en-US" dirty="0"/>
          </a:p>
        </p:txBody>
      </p:sp>
      <p:sp>
        <p:nvSpPr>
          <p:cNvPr id="3" name="Content Placeholder 2"/>
          <p:cNvSpPr>
            <a:spLocks noGrp="1"/>
          </p:cNvSpPr>
          <p:nvPr>
            <p:ph idx="1"/>
          </p:nvPr>
        </p:nvSpPr>
        <p:spPr>
          <a:xfrm>
            <a:off x="457200" y="4493421"/>
            <a:ext cx="3631923" cy="1844436"/>
          </a:xfrm>
          <a:solidFill>
            <a:srgbClr val="FF0000">
              <a:alpha val="75000"/>
            </a:srgbClr>
          </a:solidFill>
        </p:spPr>
        <p:txBody>
          <a:bodyPr>
            <a:normAutofit fontScale="85000" lnSpcReduction="20000"/>
          </a:bodyPr>
          <a:lstStyle/>
          <a:p>
            <a:pPr algn="ctr">
              <a:buNone/>
            </a:pPr>
            <a:r>
              <a:rPr lang="en-US" sz="2824" b="1" dirty="0" smtClean="0"/>
              <a:t>Value Proposition</a:t>
            </a:r>
          </a:p>
          <a:p>
            <a:pPr>
              <a:buNone/>
            </a:pPr>
            <a:r>
              <a:rPr lang="en-US" dirty="0" smtClean="0"/>
              <a:t>	</a:t>
            </a:r>
            <a:r>
              <a:rPr lang="en-US" sz="2323" dirty="0" smtClean="0"/>
              <a:t>A product that helps customers do more effectively, conveniently and affordably a job they’ve been trying to do</a:t>
            </a:r>
          </a:p>
          <a:p>
            <a:pPr>
              <a:buNone/>
            </a:pPr>
            <a:endParaRPr lang="en-US" dirty="0"/>
          </a:p>
        </p:txBody>
      </p:sp>
      <p:sp>
        <p:nvSpPr>
          <p:cNvPr id="4" name="Content Placeholder 2"/>
          <p:cNvSpPr txBox="1">
            <a:spLocks/>
          </p:cNvSpPr>
          <p:nvPr/>
        </p:nvSpPr>
        <p:spPr>
          <a:xfrm>
            <a:off x="609600" y="17526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762000" y="19050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46323" y="16002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5054877" y="4493421"/>
            <a:ext cx="3631923" cy="1844436"/>
          </a:xfrm>
          <a:prstGeom prst="rect">
            <a:avLst/>
          </a:prstGeom>
          <a:solidFill>
            <a:srgbClr val="660066">
              <a:alpha val="75000"/>
            </a:srgbClr>
          </a:solidFill>
        </p:spPr>
        <p:txBody>
          <a:bodyPr vert="horz" lIns="91440" tIns="45720" rIns="91440" bIns="45720" rtlCol="0">
            <a:normAutofit fontScale="700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429" b="1" i="0" u="none" strike="noStrike" kern="1200" cap="none" spc="0" normalizeH="0" baseline="0" noProof="0" dirty="0" smtClean="0">
                <a:ln>
                  <a:noFill/>
                </a:ln>
                <a:solidFill>
                  <a:schemeClr val="tx1"/>
                </a:solidFill>
                <a:effectLst/>
                <a:uLnTx/>
                <a:uFillTx/>
                <a:latin typeface="+mn-lt"/>
                <a:ea typeface="+mn-ea"/>
                <a:cs typeface="+mn-cs"/>
              </a:rPr>
              <a:t>Resources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80" b="0" i="0" u="none" strike="noStrike" kern="1200" cap="none" spc="0" normalizeH="0" baseline="0" noProof="0" dirty="0" smtClean="0">
                <a:ln>
                  <a:noFill/>
                </a:ln>
                <a:solidFill>
                  <a:schemeClr val="tx1"/>
                </a:solidFill>
                <a:effectLst/>
                <a:uLnTx/>
                <a:uFillTx/>
                <a:latin typeface="+mn-lt"/>
                <a:ea typeface="+mn-ea"/>
                <a:cs typeface="+mn-cs"/>
              </a:rPr>
              <a:t>People, technology, products, facilities, equipment and cash that are required to deliver this value proposition to customers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5054877" y="1905001"/>
            <a:ext cx="3631923" cy="1844436"/>
          </a:xfrm>
          <a:prstGeom prst="rect">
            <a:avLst/>
          </a:prstGeom>
          <a:solidFill>
            <a:srgbClr val="3366FF">
              <a:alpha val="75000"/>
            </a:srgbClr>
          </a:solidFill>
        </p:spPr>
        <p:txBody>
          <a:bodyPr vert="horz" lIns="91440" tIns="45720" rIns="91440" bIns="45720" rtlCol="0">
            <a:normAutofit fontScale="925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581" b="1" i="0" u="none" strike="noStrike" kern="1200" cap="none" spc="0" normalizeH="0" baseline="0" noProof="0" dirty="0" smtClean="0">
                <a:ln>
                  <a:noFill/>
                </a:ln>
                <a:solidFill>
                  <a:schemeClr val="tx1"/>
                </a:solidFill>
                <a:effectLst/>
                <a:uLnTx/>
                <a:uFillTx/>
                <a:latin typeface="+mn-lt"/>
                <a:ea typeface="+mn-ea"/>
                <a:cs typeface="+mn-cs"/>
              </a:rPr>
              <a:t>Processes</a:t>
            </a:r>
          </a:p>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kumimoji="0" lang="en-US" sz="2118" b="0" i="0" u="none" strike="noStrike" kern="1200" cap="none" spc="0" normalizeH="0" baseline="0" noProof="0" dirty="0" smtClean="0">
                <a:ln>
                  <a:noFill/>
                </a:ln>
                <a:solidFill>
                  <a:schemeClr val="tx1"/>
                </a:solidFill>
                <a:effectLst/>
                <a:uLnTx/>
                <a:uFillTx/>
                <a:latin typeface="+mn-lt"/>
                <a:ea typeface="+mn-ea"/>
                <a:cs typeface="+mn-cs"/>
              </a:rPr>
              <a:t>	Ways of working together to address recurrent tasks in a consistent way: training,</a:t>
            </a:r>
            <a:r>
              <a:rPr kumimoji="0" lang="en-US" sz="2118" b="0" i="0" u="none" strike="noStrike" kern="1200" cap="none" spc="0" normalizeH="0" noProof="0" dirty="0" smtClean="0">
                <a:ln>
                  <a:noFill/>
                </a:ln>
                <a:solidFill>
                  <a:schemeClr val="tx1"/>
                </a:solidFill>
                <a:effectLst/>
                <a:uLnTx/>
                <a:uFillTx/>
                <a:latin typeface="+mn-lt"/>
                <a:ea typeface="+mn-ea"/>
                <a:cs typeface="+mn-cs"/>
              </a:rPr>
              <a:t> development, budgeting, planning, etc.</a:t>
            </a:r>
            <a:endParaRPr kumimoji="0" lang="en-US" sz="2118"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Straight Connector 11"/>
          <p:cNvCxnSpPr/>
          <p:nvPr/>
        </p:nvCxnSpPr>
        <p:spPr>
          <a:xfrm>
            <a:off x="4089123" y="5414818"/>
            <a:ext cx="965754" cy="1588"/>
          </a:xfrm>
          <a:prstGeom prst="line">
            <a:avLst/>
          </a:prstGeom>
          <a:ln w="5715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6419769" y="4121429"/>
            <a:ext cx="743984" cy="1588"/>
          </a:xfrm>
          <a:prstGeom prst="line">
            <a:avLst/>
          </a:prstGeom>
          <a:ln w="5715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en-US" sz="3600" b="1" dirty="0" smtClean="0">
                <a:solidFill>
                  <a:schemeClr val="tx1"/>
                </a:solidFill>
                <a:latin typeface="+mn-lt"/>
              </a:rPr>
              <a:t>Business </a:t>
            </a:r>
            <a:r>
              <a:rPr lang="en-US" sz="3600" b="1" dirty="0">
                <a:solidFill>
                  <a:schemeClr val="tx1"/>
                </a:solidFill>
                <a:latin typeface="+mn-lt"/>
              </a:rPr>
              <a:t>Models</a:t>
            </a:r>
            <a:r>
              <a:rPr lang="en-US" b="1" dirty="0" smtClean="0">
                <a:solidFill>
                  <a:schemeClr val="bg1">
                    <a:lumMod val="50000"/>
                  </a:schemeClr>
                </a:solidFill>
              </a:rPr>
              <a:t/>
            </a:r>
            <a:br>
              <a:rPr lang="en-US" b="1" dirty="0" smtClean="0">
                <a:solidFill>
                  <a:schemeClr val="bg1">
                    <a:lumMod val="50000"/>
                  </a:schemeClr>
                </a:solidFill>
              </a:rPr>
            </a:br>
            <a:endParaRPr lang="en-US" dirty="0"/>
          </a:p>
        </p:txBody>
      </p:sp>
      <p:sp>
        <p:nvSpPr>
          <p:cNvPr id="3" name="Content Placeholder 2"/>
          <p:cNvSpPr>
            <a:spLocks noGrp="1"/>
          </p:cNvSpPr>
          <p:nvPr>
            <p:ph idx="1"/>
          </p:nvPr>
        </p:nvSpPr>
        <p:spPr>
          <a:xfrm>
            <a:off x="457200" y="4493421"/>
            <a:ext cx="3631923" cy="1844436"/>
          </a:xfrm>
          <a:solidFill>
            <a:srgbClr val="FF0000">
              <a:alpha val="75000"/>
            </a:srgbClr>
          </a:solidFill>
        </p:spPr>
        <p:txBody>
          <a:bodyPr>
            <a:normAutofit fontScale="85000" lnSpcReduction="20000"/>
          </a:bodyPr>
          <a:lstStyle/>
          <a:p>
            <a:pPr algn="ctr">
              <a:buNone/>
            </a:pPr>
            <a:r>
              <a:rPr lang="en-US" sz="2824" b="1" dirty="0" smtClean="0"/>
              <a:t>Value Proposition</a:t>
            </a:r>
          </a:p>
          <a:p>
            <a:pPr>
              <a:buNone/>
            </a:pPr>
            <a:r>
              <a:rPr lang="en-US" dirty="0" smtClean="0"/>
              <a:t>	</a:t>
            </a:r>
            <a:r>
              <a:rPr lang="en-US" sz="2323" dirty="0" smtClean="0"/>
              <a:t>A product that helps customers do more effectively, conveniently and affordably a job they’ve been trying to do</a:t>
            </a:r>
          </a:p>
          <a:p>
            <a:pPr>
              <a:buNone/>
            </a:pPr>
            <a:endParaRPr lang="en-US" dirty="0"/>
          </a:p>
        </p:txBody>
      </p:sp>
      <p:sp>
        <p:nvSpPr>
          <p:cNvPr id="4" name="Content Placeholder 2"/>
          <p:cNvSpPr txBox="1">
            <a:spLocks/>
          </p:cNvSpPr>
          <p:nvPr/>
        </p:nvSpPr>
        <p:spPr>
          <a:xfrm>
            <a:off x="609600" y="17526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762000" y="19050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46323" y="16002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5054877" y="4493421"/>
            <a:ext cx="3631923" cy="1844436"/>
          </a:xfrm>
          <a:prstGeom prst="rect">
            <a:avLst/>
          </a:prstGeom>
          <a:solidFill>
            <a:srgbClr val="660066">
              <a:alpha val="75000"/>
            </a:srgbClr>
          </a:solidFill>
        </p:spPr>
        <p:txBody>
          <a:bodyPr vert="horz" lIns="91440" tIns="45720" rIns="91440" bIns="45720" rtlCol="0">
            <a:normAutofit fontScale="700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429" b="1" i="0" u="none" strike="noStrike" kern="1200" cap="none" spc="0" normalizeH="0" baseline="0" noProof="0" dirty="0" smtClean="0">
                <a:ln>
                  <a:noFill/>
                </a:ln>
                <a:solidFill>
                  <a:schemeClr val="tx1"/>
                </a:solidFill>
                <a:effectLst/>
                <a:uLnTx/>
                <a:uFillTx/>
                <a:latin typeface="+mn-lt"/>
                <a:ea typeface="+mn-ea"/>
                <a:cs typeface="+mn-cs"/>
              </a:rPr>
              <a:t>Resources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80" b="0" i="0" u="none" strike="noStrike" kern="1200" cap="none" spc="0" normalizeH="0" baseline="0" noProof="0" dirty="0" smtClean="0">
                <a:ln>
                  <a:noFill/>
                </a:ln>
                <a:solidFill>
                  <a:schemeClr val="tx1"/>
                </a:solidFill>
                <a:effectLst/>
                <a:uLnTx/>
                <a:uFillTx/>
                <a:latin typeface="+mn-lt"/>
                <a:ea typeface="+mn-ea"/>
                <a:cs typeface="+mn-cs"/>
              </a:rPr>
              <a:t>People, technology, products, facilities, equipment and cash that are required to deliver this value proposition to customers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5054877" y="1905001"/>
            <a:ext cx="3631923" cy="1844436"/>
          </a:xfrm>
          <a:prstGeom prst="rect">
            <a:avLst/>
          </a:prstGeom>
          <a:solidFill>
            <a:srgbClr val="3366FF">
              <a:alpha val="75000"/>
            </a:srgbClr>
          </a:solidFill>
        </p:spPr>
        <p:txBody>
          <a:bodyPr vert="horz" lIns="91440" tIns="45720" rIns="91440" bIns="45720" rtlCol="0">
            <a:normAutofit fontScale="925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581" b="1" i="0" u="none" strike="noStrike" kern="1200" cap="none" spc="0" normalizeH="0" baseline="0" noProof="0" dirty="0" smtClean="0">
                <a:ln>
                  <a:noFill/>
                </a:ln>
                <a:solidFill>
                  <a:schemeClr val="tx1"/>
                </a:solidFill>
                <a:effectLst/>
                <a:uLnTx/>
                <a:uFillTx/>
                <a:latin typeface="+mn-lt"/>
                <a:ea typeface="+mn-ea"/>
                <a:cs typeface="+mn-cs"/>
              </a:rPr>
              <a:t>Processes</a:t>
            </a:r>
          </a:p>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kumimoji="0" lang="en-US" sz="2118" b="0" i="0" u="none" strike="noStrike" kern="1200" cap="none" spc="0" normalizeH="0" baseline="0" noProof="0" dirty="0" smtClean="0">
                <a:ln>
                  <a:noFill/>
                </a:ln>
                <a:solidFill>
                  <a:schemeClr val="tx1"/>
                </a:solidFill>
                <a:effectLst/>
                <a:uLnTx/>
                <a:uFillTx/>
                <a:latin typeface="+mn-lt"/>
                <a:ea typeface="+mn-ea"/>
                <a:cs typeface="+mn-cs"/>
              </a:rPr>
              <a:t>	Ways of working together to address recurrent tasks in a consistent way: training,</a:t>
            </a:r>
            <a:r>
              <a:rPr kumimoji="0" lang="en-US" sz="2118" b="0" i="0" u="none" strike="noStrike" kern="1200" cap="none" spc="0" normalizeH="0" noProof="0" dirty="0" smtClean="0">
                <a:ln>
                  <a:noFill/>
                </a:ln>
                <a:solidFill>
                  <a:schemeClr val="tx1"/>
                </a:solidFill>
                <a:effectLst/>
                <a:uLnTx/>
                <a:uFillTx/>
                <a:latin typeface="+mn-lt"/>
                <a:ea typeface="+mn-ea"/>
                <a:cs typeface="+mn-cs"/>
              </a:rPr>
              <a:t> development, budgeting, planning, etc.</a:t>
            </a:r>
            <a:endParaRPr kumimoji="0" lang="en-US" sz="2118"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57200" y="1905001"/>
            <a:ext cx="3631923" cy="1844436"/>
          </a:xfrm>
          <a:prstGeom prst="rect">
            <a:avLst/>
          </a:prstGeom>
          <a:solidFill>
            <a:srgbClr val="008000">
              <a:alpha val="75000"/>
            </a:srgbClr>
          </a:solidFill>
        </p:spPr>
        <p:txBody>
          <a:bodyPr vert="horz" lIns="91440" tIns="45720" rIns="91440" bIns="45720" rtlCol="0">
            <a:normAutofit fontScale="850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24" b="1" i="0" u="none" strike="noStrike" kern="1200" cap="none" spc="0" normalizeH="0" baseline="0" noProof="0" dirty="0" smtClean="0">
                <a:ln>
                  <a:noFill/>
                </a:ln>
                <a:solidFill>
                  <a:schemeClr val="tx1"/>
                </a:solidFill>
                <a:effectLst/>
                <a:uLnTx/>
                <a:uFillTx/>
                <a:latin typeface="+mn-lt"/>
                <a:ea typeface="+mn-ea"/>
                <a:cs typeface="+mn-cs"/>
              </a:rPr>
              <a:t>Profit Formula/Values</a:t>
            </a:r>
          </a:p>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lang="en-US" b="1" dirty="0" smtClean="0"/>
              <a:t>	</a:t>
            </a:r>
            <a:r>
              <a:rPr lang="en-US" sz="2353" dirty="0" smtClean="0"/>
              <a:t>Assets and fixed cost structure, margins, professional values, career paths, etc.</a:t>
            </a:r>
            <a:endParaRPr kumimoji="0" lang="en-US" sz="2353"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8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Straight Connector 10"/>
          <p:cNvCxnSpPr>
            <a:stCxn id="9" idx="3"/>
            <a:endCxn id="8" idx="1"/>
          </p:cNvCxnSpPr>
          <p:nvPr/>
        </p:nvCxnSpPr>
        <p:spPr>
          <a:xfrm>
            <a:off x="4089123" y="2827219"/>
            <a:ext cx="965754" cy="1588"/>
          </a:xfrm>
          <a:prstGeom prst="line">
            <a:avLst/>
          </a:prstGeom>
          <a:ln w="57150" cap="flat" cmpd="sng" algn="ctr">
            <a:solidFill>
              <a:schemeClr val="tx1"/>
            </a:solidFill>
            <a:prstDash val="solid"/>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89123" y="5414818"/>
            <a:ext cx="965754" cy="1588"/>
          </a:xfrm>
          <a:prstGeom prst="line">
            <a:avLst/>
          </a:prstGeom>
          <a:ln w="5715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6419769" y="4121429"/>
            <a:ext cx="743984" cy="1588"/>
          </a:xfrm>
          <a:prstGeom prst="line">
            <a:avLst/>
          </a:prstGeom>
          <a:ln w="5715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en-US" sz="3600" b="1" dirty="0" smtClean="0">
                <a:solidFill>
                  <a:schemeClr val="tx1"/>
                </a:solidFill>
                <a:latin typeface="+mn-lt"/>
              </a:rPr>
              <a:t>Business </a:t>
            </a:r>
            <a:r>
              <a:rPr lang="en-US" sz="3600" b="1" dirty="0">
                <a:solidFill>
                  <a:schemeClr val="tx1"/>
                </a:solidFill>
                <a:latin typeface="+mn-lt"/>
              </a:rPr>
              <a:t>Models</a:t>
            </a:r>
            <a:r>
              <a:rPr lang="en-US" b="1" dirty="0" smtClean="0">
                <a:solidFill>
                  <a:schemeClr val="bg1">
                    <a:lumMod val="50000"/>
                  </a:schemeClr>
                </a:solidFill>
              </a:rPr>
              <a:t/>
            </a:r>
            <a:br>
              <a:rPr lang="en-US" b="1" dirty="0" smtClean="0">
                <a:solidFill>
                  <a:schemeClr val="bg1">
                    <a:lumMod val="50000"/>
                  </a:schemeClr>
                </a:solidFill>
              </a:rPr>
            </a:br>
            <a:endParaRPr lang="en-US" dirty="0"/>
          </a:p>
        </p:txBody>
      </p:sp>
      <p:sp>
        <p:nvSpPr>
          <p:cNvPr id="3" name="Content Placeholder 2"/>
          <p:cNvSpPr>
            <a:spLocks noGrp="1"/>
          </p:cNvSpPr>
          <p:nvPr>
            <p:ph idx="1"/>
          </p:nvPr>
        </p:nvSpPr>
        <p:spPr>
          <a:xfrm>
            <a:off x="457200" y="4493421"/>
            <a:ext cx="3631923" cy="1844436"/>
          </a:xfrm>
          <a:solidFill>
            <a:srgbClr val="FF0000">
              <a:alpha val="75000"/>
            </a:srgbClr>
          </a:solidFill>
        </p:spPr>
        <p:txBody>
          <a:bodyPr>
            <a:normAutofit fontScale="85000" lnSpcReduction="20000"/>
          </a:bodyPr>
          <a:lstStyle/>
          <a:p>
            <a:pPr algn="ctr">
              <a:buNone/>
            </a:pPr>
            <a:r>
              <a:rPr lang="en-US" sz="2824" b="1" dirty="0" smtClean="0"/>
              <a:t>Value Proposition</a:t>
            </a:r>
          </a:p>
          <a:p>
            <a:pPr>
              <a:buNone/>
            </a:pPr>
            <a:r>
              <a:rPr lang="en-US" dirty="0" smtClean="0"/>
              <a:t>	</a:t>
            </a:r>
            <a:r>
              <a:rPr lang="en-US" sz="2323" dirty="0" smtClean="0"/>
              <a:t>A product that helps customers do more effectively, conveniently and affordably a job they’ve been trying to do</a:t>
            </a:r>
          </a:p>
          <a:p>
            <a:pPr>
              <a:buNone/>
            </a:pPr>
            <a:endParaRPr lang="en-US" dirty="0"/>
          </a:p>
        </p:txBody>
      </p:sp>
      <p:sp>
        <p:nvSpPr>
          <p:cNvPr id="4" name="Content Placeholder 2"/>
          <p:cNvSpPr txBox="1">
            <a:spLocks/>
          </p:cNvSpPr>
          <p:nvPr/>
        </p:nvSpPr>
        <p:spPr>
          <a:xfrm>
            <a:off x="609600" y="17526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762000" y="19050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46323" y="1600201"/>
            <a:ext cx="3631923" cy="184443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5054877" y="4493421"/>
            <a:ext cx="3631923" cy="1844436"/>
          </a:xfrm>
          <a:prstGeom prst="rect">
            <a:avLst/>
          </a:prstGeom>
          <a:solidFill>
            <a:srgbClr val="660066">
              <a:alpha val="75000"/>
            </a:srgbClr>
          </a:solidFill>
        </p:spPr>
        <p:txBody>
          <a:bodyPr vert="horz" lIns="91440" tIns="45720" rIns="91440" bIns="45720" rtlCol="0">
            <a:normAutofit fontScale="700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429" b="1" i="0" u="none" strike="noStrike" kern="1200" cap="none" spc="0" normalizeH="0" baseline="0" noProof="0" dirty="0" smtClean="0">
                <a:ln>
                  <a:noFill/>
                </a:ln>
                <a:solidFill>
                  <a:schemeClr val="tx1"/>
                </a:solidFill>
                <a:effectLst/>
                <a:uLnTx/>
                <a:uFillTx/>
                <a:latin typeface="+mn-lt"/>
                <a:ea typeface="+mn-ea"/>
                <a:cs typeface="+mn-cs"/>
              </a:rPr>
              <a:t>Resources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80" b="0" i="0" u="none" strike="noStrike" kern="1200" cap="none" spc="0" normalizeH="0" baseline="0" noProof="0" dirty="0" smtClean="0">
                <a:ln>
                  <a:noFill/>
                </a:ln>
                <a:solidFill>
                  <a:schemeClr val="tx1"/>
                </a:solidFill>
                <a:effectLst/>
                <a:uLnTx/>
                <a:uFillTx/>
                <a:latin typeface="+mn-lt"/>
                <a:ea typeface="+mn-ea"/>
                <a:cs typeface="+mn-cs"/>
              </a:rPr>
              <a:t>People, technology, products, facilities, equipment and cash that are required to deliver this value proposition to customers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5054877" y="1905001"/>
            <a:ext cx="3631923" cy="1844436"/>
          </a:xfrm>
          <a:prstGeom prst="rect">
            <a:avLst/>
          </a:prstGeom>
          <a:solidFill>
            <a:srgbClr val="3366FF">
              <a:alpha val="75000"/>
            </a:srgbClr>
          </a:solidFill>
        </p:spPr>
        <p:txBody>
          <a:bodyPr vert="horz" lIns="91440" tIns="45720" rIns="91440" bIns="45720" rtlCol="0">
            <a:normAutofit fontScale="925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581" b="1" i="0" u="none" strike="noStrike" kern="1200" cap="none" spc="0" normalizeH="0" baseline="0" noProof="0" dirty="0" smtClean="0">
                <a:ln>
                  <a:noFill/>
                </a:ln>
                <a:solidFill>
                  <a:schemeClr val="tx1"/>
                </a:solidFill>
                <a:effectLst/>
                <a:uLnTx/>
                <a:uFillTx/>
                <a:latin typeface="+mn-lt"/>
                <a:ea typeface="+mn-ea"/>
                <a:cs typeface="+mn-cs"/>
              </a:rPr>
              <a:t>Processes</a:t>
            </a:r>
          </a:p>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kumimoji="0" lang="en-US" sz="2118" b="0" i="0" u="none" strike="noStrike" kern="1200" cap="none" spc="0" normalizeH="0" baseline="0" noProof="0" dirty="0" smtClean="0">
                <a:ln>
                  <a:noFill/>
                </a:ln>
                <a:solidFill>
                  <a:schemeClr val="tx1"/>
                </a:solidFill>
                <a:effectLst/>
                <a:uLnTx/>
                <a:uFillTx/>
                <a:latin typeface="+mn-lt"/>
                <a:ea typeface="+mn-ea"/>
                <a:cs typeface="+mn-cs"/>
              </a:rPr>
              <a:t>	Ways of working together to address recurrent tasks in a consistent way: training,</a:t>
            </a:r>
            <a:r>
              <a:rPr kumimoji="0" lang="en-US" sz="2118" b="0" i="0" u="none" strike="noStrike" kern="1200" cap="none" spc="0" normalizeH="0" noProof="0" dirty="0" smtClean="0">
                <a:ln>
                  <a:noFill/>
                </a:ln>
                <a:solidFill>
                  <a:schemeClr val="tx1"/>
                </a:solidFill>
                <a:effectLst/>
                <a:uLnTx/>
                <a:uFillTx/>
                <a:latin typeface="+mn-lt"/>
                <a:ea typeface="+mn-ea"/>
                <a:cs typeface="+mn-cs"/>
              </a:rPr>
              <a:t> development, budgeting, planning, etc.</a:t>
            </a:r>
            <a:endParaRPr kumimoji="0" lang="en-US" sz="2118"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57200" y="1905001"/>
            <a:ext cx="3631923" cy="1844436"/>
          </a:xfrm>
          <a:prstGeom prst="rect">
            <a:avLst/>
          </a:prstGeom>
          <a:solidFill>
            <a:srgbClr val="008000">
              <a:alpha val="75000"/>
            </a:srgbClr>
          </a:solidFill>
        </p:spPr>
        <p:txBody>
          <a:bodyPr vert="horz" lIns="91440" tIns="45720" rIns="91440" bIns="45720" rtlCol="0">
            <a:normAutofit fontScale="85000" lnSpcReduction="2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24" b="1" i="0" u="none" strike="noStrike" kern="1200" cap="none" spc="0" normalizeH="0" baseline="0" noProof="0" dirty="0" smtClean="0">
                <a:ln>
                  <a:noFill/>
                </a:ln>
                <a:solidFill>
                  <a:schemeClr val="tx1"/>
                </a:solidFill>
                <a:effectLst/>
                <a:uLnTx/>
                <a:uFillTx/>
                <a:latin typeface="+mn-lt"/>
                <a:ea typeface="+mn-ea"/>
                <a:cs typeface="+mn-cs"/>
              </a:rPr>
              <a:t>Profit Formula/Values</a:t>
            </a:r>
          </a:p>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lang="en-US" b="1" dirty="0" smtClean="0"/>
              <a:t>	</a:t>
            </a:r>
            <a:r>
              <a:rPr lang="en-US" sz="2353" dirty="0" smtClean="0"/>
              <a:t>Assets and fixed cost structure, margins, professional values, career paths</a:t>
            </a:r>
            <a:endParaRPr kumimoji="0" lang="en-US" sz="2353"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8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Straight Connector 10"/>
          <p:cNvCxnSpPr>
            <a:stCxn id="9" idx="3"/>
            <a:endCxn id="8" idx="1"/>
          </p:cNvCxnSpPr>
          <p:nvPr/>
        </p:nvCxnSpPr>
        <p:spPr>
          <a:xfrm>
            <a:off x="4089123" y="2827219"/>
            <a:ext cx="965754" cy="1588"/>
          </a:xfrm>
          <a:prstGeom prst="line">
            <a:avLst/>
          </a:prstGeom>
          <a:ln w="57150" cap="flat" cmpd="sng" algn="ctr">
            <a:solidFill>
              <a:schemeClr val="tx1"/>
            </a:solidFill>
            <a:prstDash val="solid"/>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89123" y="5414818"/>
            <a:ext cx="965754" cy="1588"/>
          </a:xfrm>
          <a:prstGeom prst="line">
            <a:avLst/>
          </a:prstGeom>
          <a:ln w="5715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3" idx="0"/>
            <a:endCxn id="9" idx="2"/>
          </p:cNvCxnSpPr>
          <p:nvPr/>
        </p:nvCxnSpPr>
        <p:spPr>
          <a:xfrm rot="5400000" flipH="1" flipV="1">
            <a:off x="1901170" y="4121429"/>
            <a:ext cx="743984" cy="1588"/>
          </a:xfrm>
          <a:prstGeom prst="line">
            <a:avLst/>
          </a:prstGeom>
          <a:ln w="57150" cap="flat" cmpd="sng" algn="ctr">
            <a:solidFill>
              <a:schemeClr val="tx1"/>
            </a:solidFill>
            <a:prstDash val="solid"/>
            <a:roun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6419769" y="4121429"/>
            <a:ext cx="743984" cy="1588"/>
          </a:xfrm>
          <a:prstGeom prst="line">
            <a:avLst/>
          </a:prstGeom>
          <a:ln w="57150"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Business Models</a:t>
            </a:r>
            <a:endParaRPr lang="en-US" sz="3600" dirty="0"/>
          </a:p>
        </p:txBody>
      </p:sp>
      <p:sp>
        <p:nvSpPr>
          <p:cNvPr id="3" name="Content Placeholder 2"/>
          <p:cNvSpPr>
            <a:spLocks noGrp="1"/>
          </p:cNvSpPr>
          <p:nvPr>
            <p:ph idx="1"/>
          </p:nvPr>
        </p:nvSpPr>
        <p:spPr/>
        <p:txBody>
          <a:bodyPr/>
          <a:lstStyle/>
          <a:p>
            <a:r>
              <a:rPr lang="en-US" b="1" dirty="0" smtClean="0">
                <a:solidFill>
                  <a:srgbClr val="7F7F7F"/>
                </a:solidFill>
              </a:rPr>
              <a:t>Established values make in nearly impossible for organizations to create disruptive innovation</a:t>
            </a:r>
          </a:p>
          <a:p>
            <a:endParaRPr lang="en-US" b="1" dirty="0" smtClean="0">
              <a:solidFill>
                <a:srgbClr val="7F7F7F"/>
              </a:solidFill>
            </a:endParaRPr>
          </a:p>
          <a:p>
            <a:r>
              <a:rPr lang="en-US" b="1" dirty="0" smtClean="0">
                <a:solidFill>
                  <a:srgbClr val="7F7F7F"/>
                </a:solidFill>
              </a:rPr>
              <a:t>Separation is the only strategy that works</a:t>
            </a:r>
            <a:endParaRPr lang="en-US" b="1" dirty="0">
              <a:solidFill>
                <a:srgbClr val="7F7F7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Response to Disruptive Innovation</a:t>
            </a:r>
            <a:endParaRPr lang="en-US" sz="3600" b="1" dirty="0"/>
          </a:p>
        </p:txBody>
      </p:sp>
      <p:sp>
        <p:nvSpPr>
          <p:cNvPr id="3" name="Content Placeholder 2"/>
          <p:cNvSpPr>
            <a:spLocks noGrp="1"/>
          </p:cNvSpPr>
          <p:nvPr>
            <p:ph idx="1"/>
          </p:nvPr>
        </p:nvSpPr>
        <p:spPr/>
        <p:txBody>
          <a:bodyPr>
            <a:noAutofit/>
          </a:bodyPr>
          <a:lstStyle/>
          <a:p>
            <a:r>
              <a:rPr lang="en-US" b="1" dirty="0" smtClean="0">
                <a:solidFill>
                  <a:srgbClr val="7F7F7F"/>
                </a:solidFill>
              </a:rPr>
              <a:t>Cramming — Try to make the innovation work within old organization processes and culture</a:t>
            </a:r>
          </a:p>
          <a:p>
            <a:pPr>
              <a:buNone/>
            </a:pPr>
            <a:r>
              <a:rPr lang="en-US" b="1" dirty="0" smtClean="0">
                <a:solidFill>
                  <a:srgbClr val="7F7F7F"/>
                </a:solidFill>
              </a:rPr>
              <a:t>	This rarely works</a:t>
            </a:r>
          </a:p>
          <a:p>
            <a:r>
              <a:rPr lang="en-US" b="1" dirty="0" smtClean="0">
                <a:solidFill>
                  <a:srgbClr val="7F7F7F"/>
                </a:solidFill>
              </a:rPr>
              <a:t>Move up market — Focus on more demanding customers and concede lower end customers	</a:t>
            </a:r>
          </a:p>
          <a:p>
            <a:pPr>
              <a:buNone/>
            </a:pPr>
            <a:r>
              <a:rPr lang="en-US" b="1" dirty="0" smtClean="0">
                <a:solidFill>
                  <a:srgbClr val="7F7F7F"/>
                </a:solidFill>
              </a:rPr>
              <a:t>	Eventually the market tops out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Agenda</a:t>
            </a:r>
            <a:endParaRPr lang="en-US" sz="3600" b="1"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bg1">
                    <a:lumMod val="50000"/>
                  </a:schemeClr>
                </a:solidFill>
              </a:rPr>
              <a:t>Context </a:t>
            </a:r>
          </a:p>
          <a:p>
            <a:pPr lvl="1"/>
            <a:r>
              <a:rPr lang="en-US" sz="3200" b="1" dirty="0" smtClean="0">
                <a:solidFill>
                  <a:schemeClr val="bg1">
                    <a:lumMod val="50000"/>
                  </a:schemeClr>
                </a:solidFill>
              </a:rPr>
              <a:t>The Big Shift</a:t>
            </a:r>
          </a:p>
          <a:p>
            <a:pPr lvl="1"/>
            <a:r>
              <a:rPr lang="en-US" sz="3200" b="1" dirty="0" smtClean="0">
                <a:solidFill>
                  <a:schemeClr val="bg1">
                    <a:lumMod val="50000"/>
                  </a:schemeClr>
                </a:solidFill>
              </a:rPr>
              <a:t>Interlude with Clay </a:t>
            </a:r>
            <a:r>
              <a:rPr lang="en-US" sz="3200" b="1" dirty="0" err="1" smtClean="0">
                <a:solidFill>
                  <a:schemeClr val="bg1">
                    <a:lumMod val="50000"/>
                  </a:schemeClr>
                </a:solidFill>
              </a:rPr>
              <a:t>Shirky</a:t>
            </a:r>
            <a:endParaRPr lang="en-US" sz="3200" b="1" dirty="0" smtClean="0">
              <a:solidFill>
                <a:schemeClr val="bg1">
                  <a:lumMod val="50000"/>
                </a:schemeClr>
              </a:solidFill>
            </a:endParaRPr>
          </a:p>
          <a:p>
            <a:pPr lvl="1"/>
            <a:r>
              <a:rPr lang="en-US" sz="3200" b="1" dirty="0" smtClean="0">
                <a:solidFill>
                  <a:schemeClr val="bg1">
                    <a:lumMod val="50000"/>
                  </a:schemeClr>
                </a:solidFill>
              </a:rPr>
              <a:t>A Bit of Disruptive Innovation Theory</a:t>
            </a:r>
          </a:p>
          <a:p>
            <a:pPr lvl="1"/>
            <a:endParaRPr lang="en-US" sz="3200" b="1" dirty="0" smtClean="0">
              <a:solidFill>
                <a:schemeClr val="bg1">
                  <a:lumMod val="50000"/>
                </a:schemeClr>
              </a:solidFill>
            </a:endParaRPr>
          </a:p>
          <a:p>
            <a:r>
              <a:rPr lang="en-US" b="1" dirty="0" smtClean="0">
                <a:solidFill>
                  <a:schemeClr val="bg1">
                    <a:lumMod val="50000"/>
                  </a:schemeClr>
                </a:solidFill>
              </a:rPr>
              <a:t>Collections in “A Strategy for Academic Libraries in the First Quarter of the 21</a:t>
            </a:r>
            <a:r>
              <a:rPr lang="en-US" b="1" baseline="30000" dirty="0" smtClean="0">
                <a:solidFill>
                  <a:schemeClr val="bg1">
                    <a:lumMod val="50000"/>
                  </a:schemeClr>
                </a:solidFill>
              </a:rPr>
              <a:t>st</a:t>
            </a:r>
            <a:r>
              <a:rPr lang="en-US" b="1" dirty="0" smtClean="0">
                <a:solidFill>
                  <a:schemeClr val="bg1">
                    <a:lumMod val="50000"/>
                  </a:schemeClr>
                </a:solidFill>
              </a:rPr>
              <a:t> Century”</a:t>
            </a:r>
          </a:p>
          <a:p>
            <a:endParaRPr lang="en-US" b="1" dirty="0" smtClean="0">
              <a:solidFill>
                <a:schemeClr val="bg1">
                  <a:lumMod val="50000"/>
                </a:schemeClr>
              </a:solidFill>
            </a:endParaRPr>
          </a:p>
          <a:p>
            <a:r>
              <a:rPr lang="en-US" b="1" dirty="0" smtClean="0">
                <a:solidFill>
                  <a:schemeClr val="bg1">
                    <a:lumMod val="50000"/>
                  </a:schemeClr>
                </a:solidFill>
              </a:rPr>
              <a:t>What Will Be Easy and What Will Be Hard</a:t>
            </a:r>
          </a:p>
          <a:p>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 Strategy for Academic Libraries in the First Quarter of the 21</a:t>
            </a:r>
            <a:r>
              <a:rPr lang="en-US" sz="3200" b="1" baseline="30000" dirty="0" smtClean="0"/>
              <a:t>st</a:t>
            </a:r>
            <a:r>
              <a:rPr lang="en-US" sz="3200" b="1" dirty="0" smtClean="0"/>
              <a:t> Century”</a:t>
            </a:r>
            <a:endParaRPr lang="en-US" sz="3200" b="1" dirty="0"/>
          </a:p>
        </p:txBody>
      </p:sp>
      <p:sp>
        <p:nvSpPr>
          <p:cNvPr id="3" name="Content Placeholder 2"/>
          <p:cNvSpPr>
            <a:spLocks noGrp="1"/>
          </p:cNvSpPr>
          <p:nvPr>
            <p:ph idx="1"/>
          </p:nvPr>
        </p:nvSpPr>
        <p:spPr/>
        <p:txBody>
          <a:bodyPr>
            <a:normAutofit/>
          </a:bodyPr>
          <a:lstStyle/>
          <a:p>
            <a:pPr marL="609600" indent="-609600">
              <a:buFont typeface="Arial" pitchFamily="-106" charset="0"/>
              <a:buAutoNum type="arabicPeriod"/>
            </a:pPr>
            <a:r>
              <a:rPr lang="en-US" b="1" dirty="0" smtClean="0">
                <a:solidFill>
                  <a:srgbClr val="7F7F7F"/>
                </a:solidFill>
              </a:rPr>
              <a:t>Complete the migration from print to electronic collections</a:t>
            </a:r>
          </a:p>
          <a:p>
            <a:pPr marL="609600" indent="-609600">
              <a:buFont typeface="Arial" pitchFamily="-106" charset="0"/>
              <a:buAutoNum type="arabicPeriod"/>
            </a:pPr>
            <a:r>
              <a:rPr lang="en-US" b="1" dirty="0" smtClean="0">
                <a:solidFill>
                  <a:srgbClr val="7F7F7F"/>
                </a:solidFill>
              </a:rPr>
              <a:t>Retire legacy print collections</a:t>
            </a:r>
          </a:p>
          <a:p>
            <a:pPr marL="609600" indent="-609600">
              <a:buFont typeface="Arial" pitchFamily="-106" charset="0"/>
              <a:buAutoNum type="arabicPeriod"/>
            </a:pPr>
            <a:r>
              <a:rPr lang="en-US" b="1" dirty="0" smtClean="0">
                <a:solidFill>
                  <a:srgbClr val="7F7F7F"/>
                </a:solidFill>
              </a:rPr>
              <a:t>Redevelop library space</a:t>
            </a:r>
          </a:p>
          <a:p>
            <a:pPr marL="609600" indent="-609600">
              <a:buFont typeface="Arial" pitchFamily="-106" charset="0"/>
              <a:buAutoNum type="arabicPeriod"/>
            </a:pPr>
            <a:r>
              <a:rPr lang="en-US" b="1" dirty="0" smtClean="0">
                <a:solidFill>
                  <a:srgbClr val="7F7F7F"/>
                </a:solidFill>
              </a:rPr>
              <a:t>Reposition library and information tools, resources, and expertise</a:t>
            </a:r>
          </a:p>
          <a:p>
            <a:pPr marL="609600" indent="-609600">
              <a:buFont typeface="Arial" pitchFamily="-106" charset="0"/>
              <a:buAutoNum type="arabicPeriod"/>
            </a:pPr>
            <a:r>
              <a:rPr lang="en-US" b="1" dirty="0" smtClean="0">
                <a:solidFill>
                  <a:srgbClr val="7F7F7F"/>
                </a:solidFill>
              </a:rPr>
              <a:t>Migrate the focus of collections from purchasing materials to </a:t>
            </a:r>
            <a:r>
              <a:rPr lang="en-US" b="1" dirty="0" err="1" smtClean="0">
                <a:solidFill>
                  <a:srgbClr val="7F7F7F"/>
                </a:solidFill>
              </a:rPr>
              <a:t>curating</a:t>
            </a:r>
            <a:r>
              <a:rPr lang="en-US" b="1" dirty="0" smtClean="0">
                <a:solidFill>
                  <a:srgbClr val="7F7F7F"/>
                </a:solidFill>
              </a:rPr>
              <a:t> content</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 Strategy for Academic Libraries in the First Quarter of the 21</a:t>
            </a:r>
            <a:r>
              <a:rPr lang="en-US" sz="3200" b="1" baseline="30000" dirty="0" smtClean="0"/>
              <a:t>st</a:t>
            </a:r>
            <a:r>
              <a:rPr lang="en-US" sz="3200" b="1" dirty="0" smtClean="0"/>
              <a:t> Century”</a:t>
            </a:r>
            <a:endParaRPr lang="en-US" sz="3200" b="1" dirty="0"/>
          </a:p>
        </p:txBody>
      </p:sp>
      <p:sp>
        <p:nvSpPr>
          <p:cNvPr id="3" name="Content Placeholder 2"/>
          <p:cNvSpPr>
            <a:spLocks noGrp="1"/>
          </p:cNvSpPr>
          <p:nvPr>
            <p:ph idx="1"/>
          </p:nvPr>
        </p:nvSpPr>
        <p:spPr/>
        <p:txBody>
          <a:bodyPr>
            <a:normAutofit/>
          </a:bodyPr>
          <a:lstStyle/>
          <a:p>
            <a:pPr marL="609600" indent="-609600">
              <a:buFont typeface="Arial" pitchFamily="-106" charset="0"/>
              <a:buAutoNum type="arabicPeriod"/>
            </a:pPr>
            <a:r>
              <a:rPr lang="en-US" b="1" dirty="0" smtClean="0">
                <a:ln>
                  <a:solidFill>
                    <a:srgbClr val="FF0000"/>
                  </a:solidFill>
                </a:ln>
                <a:solidFill>
                  <a:srgbClr val="7F7F7F"/>
                </a:solidFill>
              </a:rPr>
              <a:t>Complete the migration from print to electronic collections</a:t>
            </a:r>
          </a:p>
          <a:p>
            <a:pPr marL="609600" indent="-609600">
              <a:buFont typeface="Arial" pitchFamily="-106" charset="0"/>
              <a:buAutoNum type="arabicPeriod"/>
            </a:pPr>
            <a:r>
              <a:rPr lang="en-US" b="1" dirty="0" smtClean="0">
                <a:ln>
                  <a:solidFill>
                    <a:srgbClr val="FF0000"/>
                  </a:solidFill>
                </a:ln>
                <a:solidFill>
                  <a:srgbClr val="7F7F7F"/>
                </a:solidFill>
              </a:rPr>
              <a:t>Retire legacy print collections</a:t>
            </a:r>
          </a:p>
          <a:p>
            <a:pPr marL="609600" indent="-609600">
              <a:buFont typeface="Arial" pitchFamily="-106" charset="0"/>
              <a:buAutoNum type="arabicPeriod"/>
            </a:pPr>
            <a:r>
              <a:rPr lang="en-US" b="1" dirty="0" smtClean="0">
                <a:solidFill>
                  <a:srgbClr val="7F7F7F"/>
                </a:solidFill>
              </a:rPr>
              <a:t>Redevelop library space</a:t>
            </a:r>
          </a:p>
          <a:p>
            <a:pPr marL="609600" indent="-609600">
              <a:buFont typeface="Arial" pitchFamily="-106" charset="0"/>
              <a:buAutoNum type="arabicPeriod"/>
            </a:pPr>
            <a:r>
              <a:rPr lang="en-US" b="1" dirty="0" smtClean="0">
                <a:solidFill>
                  <a:srgbClr val="7F7F7F"/>
                </a:solidFill>
              </a:rPr>
              <a:t>Reposition library and information tools, resources, and expertise</a:t>
            </a:r>
          </a:p>
          <a:p>
            <a:pPr marL="609600" indent="-609600">
              <a:buFont typeface="Arial" pitchFamily="-106" charset="0"/>
              <a:buAutoNum type="arabicPeriod"/>
            </a:pPr>
            <a:r>
              <a:rPr lang="en-US" b="1" dirty="0" smtClean="0">
                <a:ln>
                  <a:solidFill>
                    <a:srgbClr val="FF0000"/>
                  </a:solidFill>
                </a:ln>
                <a:solidFill>
                  <a:srgbClr val="7F7F7F"/>
                </a:solidFill>
              </a:rPr>
              <a:t>Migrate the focus of collections from purchasing materials to </a:t>
            </a:r>
            <a:r>
              <a:rPr lang="en-US" b="1" dirty="0" err="1" smtClean="0">
                <a:ln>
                  <a:solidFill>
                    <a:srgbClr val="FF0000"/>
                  </a:solidFill>
                </a:ln>
                <a:solidFill>
                  <a:srgbClr val="7F7F7F"/>
                </a:solidFill>
              </a:rPr>
              <a:t>curating</a:t>
            </a:r>
            <a:r>
              <a:rPr lang="en-US" b="1" dirty="0" smtClean="0">
                <a:ln>
                  <a:solidFill>
                    <a:srgbClr val="FF0000"/>
                  </a:solidFill>
                </a:ln>
                <a:solidFill>
                  <a:srgbClr val="7F7F7F"/>
                </a:solidFill>
              </a:rPr>
              <a:t> content</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t>1. Move from Print to Electronic Collections</a:t>
            </a:r>
            <a:endParaRPr lang="en-US" sz="3600" dirty="0"/>
          </a:p>
        </p:txBody>
      </p:sp>
      <p:graphicFrame>
        <p:nvGraphicFramePr>
          <p:cNvPr id="7" name="Chart 6"/>
          <p:cNvGraphicFramePr/>
          <p:nvPr/>
        </p:nvGraphicFramePr>
        <p:xfrm>
          <a:off x="1043307" y="1912075"/>
          <a:ext cx="7218039" cy="41730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t>1. Move from Print to Electronic Collections</a:t>
            </a:r>
            <a:endParaRPr lang="en-US" sz="3600" dirty="0"/>
          </a:p>
        </p:txBody>
      </p:sp>
      <p:sp>
        <p:nvSpPr>
          <p:cNvPr id="3" name="Content Placeholder 2"/>
          <p:cNvSpPr>
            <a:spLocks noGrp="1"/>
          </p:cNvSpPr>
          <p:nvPr>
            <p:ph idx="1"/>
          </p:nvPr>
        </p:nvSpPr>
        <p:spPr/>
        <p:txBody>
          <a:bodyPr>
            <a:normAutofit/>
          </a:bodyPr>
          <a:lstStyle/>
          <a:p>
            <a:endParaRPr lang="en-US" b="1" dirty="0" smtClean="0">
              <a:solidFill>
                <a:srgbClr val="7F7F7F"/>
              </a:solidFill>
            </a:endParaRPr>
          </a:p>
          <a:p>
            <a:r>
              <a:rPr lang="en-US" b="1" dirty="0" smtClean="0">
                <a:solidFill>
                  <a:srgbClr val="7F7F7F"/>
                </a:solidFill>
              </a:rPr>
              <a:t>Complete for journals</a:t>
            </a:r>
          </a:p>
          <a:p>
            <a:pPr lvl="1"/>
            <a:r>
              <a:rPr lang="en-US" b="1" dirty="0" smtClean="0">
                <a:solidFill>
                  <a:srgbClr val="7F7F7F"/>
                </a:solidFill>
              </a:rPr>
              <a:t>But we’re still shelving unused paper</a:t>
            </a:r>
          </a:p>
          <a:p>
            <a:pPr lvl="1">
              <a:buNone/>
            </a:pPr>
            <a:endParaRPr lang="en-US" b="1" dirty="0" smtClean="0">
              <a:solidFill>
                <a:srgbClr val="7F7F7F"/>
              </a:solidFill>
            </a:endParaRPr>
          </a:p>
          <a:p>
            <a:r>
              <a:rPr lang="en-US" b="1" dirty="0" smtClean="0">
                <a:solidFill>
                  <a:srgbClr val="7F7F7F"/>
                </a:solidFill>
              </a:rPr>
              <a:t>Nearly complete for reference works</a:t>
            </a:r>
          </a:p>
          <a:p>
            <a:pPr lvl="1"/>
            <a:r>
              <a:rPr lang="en-US" b="1" dirty="0" smtClean="0">
                <a:solidFill>
                  <a:srgbClr val="7F7F7F"/>
                </a:solidFill>
              </a:rPr>
              <a:t>But we’re still buying paper reference works</a:t>
            </a:r>
          </a:p>
        </p:txBody>
      </p:sp>
      <p:pic>
        <p:nvPicPr>
          <p:cNvPr id="4" name="Picture 3" descr="images.jpeg"/>
          <p:cNvPicPr>
            <a:picLocks noChangeAspect="1"/>
          </p:cNvPicPr>
          <p:nvPr/>
        </p:nvPicPr>
        <p:blipFill>
          <a:blip r:embed="rId2"/>
          <a:stretch>
            <a:fillRect/>
          </a:stretch>
        </p:blipFill>
        <p:spPr>
          <a:xfrm>
            <a:off x="7369922" y="2181374"/>
            <a:ext cx="1316877" cy="1316877"/>
          </a:xfrm>
          <a:prstGeom prst="rect">
            <a:avLst/>
          </a:prstGeom>
        </p:spPr>
      </p:pic>
      <p:pic>
        <p:nvPicPr>
          <p:cNvPr id="5" name="Picture 4" descr="encyclopedias.JPG.jpeg"/>
          <p:cNvPicPr>
            <a:picLocks noChangeAspect="1"/>
          </p:cNvPicPr>
          <p:nvPr/>
        </p:nvPicPr>
        <p:blipFill>
          <a:blip r:embed="rId3"/>
          <a:stretch>
            <a:fillRect/>
          </a:stretch>
        </p:blipFill>
        <p:spPr>
          <a:xfrm>
            <a:off x="2944113" y="5012315"/>
            <a:ext cx="3358167" cy="149302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t>1. Move from Print to Electronic Collections</a:t>
            </a:r>
            <a:endParaRPr lang="en-US" sz="3600" dirty="0"/>
          </a:p>
        </p:txBody>
      </p:sp>
      <p:sp>
        <p:nvSpPr>
          <p:cNvPr id="3" name="Content Placeholder 2"/>
          <p:cNvSpPr>
            <a:spLocks noGrp="1"/>
          </p:cNvSpPr>
          <p:nvPr>
            <p:ph idx="1"/>
          </p:nvPr>
        </p:nvSpPr>
        <p:spPr/>
        <p:txBody>
          <a:bodyPr>
            <a:normAutofit/>
          </a:bodyPr>
          <a:lstStyle/>
          <a:p>
            <a:endParaRPr lang="en-US" b="1" dirty="0" smtClean="0">
              <a:solidFill>
                <a:srgbClr val="7F7F7F"/>
              </a:solidFill>
            </a:endParaRPr>
          </a:p>
          <a:p>
            <a:r>
              <a:rPr lang="en-US" b="1" dirty="0" smtClean="0">
                <a:solidFill>
                  <a:srgbClr val="7F7F7F"/>
                </a:solidFill>
              </a:rPr>
              <a:t>Just beginning for books</a:t>
            </a:r>
          </a:p>
          <a:p>
            <a:endParaRPr lang="en-US" b="1" dirty="0" smtClean="0">
              <a:solidFill>
                <a:srgbClr val="7F7F7F"/>
              </a:solidFill>
            </a:endParaRPr>
          </a:p>
          <a:p>
            <a:r>
              <a:rPr lang="en-US" b="1" dirty="0" smtClean="0">
                <a:solidFill>
                  <a:srgbClr val="7F7F7F"/>
                </a:solidFill>
              </a:rPr>
              <a:t>Treated early e-books collections like print books</a:t>
            </a:r>
          </a:p>
          <a:p>
            <a:r>
              <a:rPr lang="en-US" b="1" dirty="0" smtClean="0">
                <a:solidFill>
                  <a:srgbClr val="7F7F7F"/>
                </a:solidFill>
              </a:rPr>
              <a:t>Cramming of innovative technology</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2. Retire Legacy Print Collections</a:t>
            </a:r>
            <a:endParaRPr lang="en-US" sz="3600" b="1" dirty="0"/>
          </a:p>
        </p:txBody>
      </p:sp>
      <p:sp>
        <p:nvSpPr>
          <p:cNvPr id="3" name="Content Placeholder 2"/>
          <p:cNvSpPr>
            <a:spLocks noGrp="1"/>
          </p:cNvSpPr>
          <p:nvPr>
            <p:ph idx="1"/>
          </p:nvPr>
        </p:nvSpPr>
        <p:spPr>
          <a:xfrm>
            <a:off x="4724400" y="2491741"/>
            <a:ext cx="3962400" cy="2636515"/>
          </a:xfrm>
        </p:spPr>
        <p:txBody>
          <a:bodyPr>
            <a:normAutofit/>
          </a:bodyPr>
          <a:lstStyle/>
          <a:p>
            <a:r>
              <a:rPr lang="en-US" sz="2800" b="1" dirty="0" smtClean="0">
                <a:solidFill>
                  <a:srgbClr val="7F7F7F"/>
                </a:solidFill>
              </a:rPr>
              <a:t>Under way at many institutions</a:t>
            </a:r>
          </a:p>
          <a:p>
            <a:r>
              <a:rPr lang="en-US" sz="2800" b="1" dirty="0" smtClean="0">
                <a:solidFill>
                  <a:srgbClr val="7F7F7F"/>
                </a:solidFill>
              </a:rPr>
              <a:t>Discussions in process on collaborations and national programs</a:t>
            </a:r>
            <a:endParaRPr lang="en-US" sz="2800" b="1" dirty="0">
              <a:solidFill>
                <a:srgbClr val="7F7F7F"/>
              </a:solidFill>
            </a:endParaRPr>
          </a:p>
        </p:txBody>
      </p:sp>
      <p:pic>
        <p:nvPicPr>
          <p:cNvPr id="5" name="Picture 7" descr="alfexterior"/>
          <p:cNvPicPr>
            <a:picLocks noChangeAspect="1" noChangeArrowheads="1"/>
          </p:cNvPicPr>
          <p:nvPr/>
        </p:nvPicPr>
        <p:blipFill>
          <a:blip r:embed="rId2"/>
          <a:srcRect/>
          <a:stretch>
            <a:fillRect/>
          </a:stretch>
        </p:blipFill>
        <p:spPr bwMode="auto">
          <a:xfrm>
            <a:off x="457200" y="1828800"/>
            <a:ext cx="3657600" cy="1746250"/>
          </a:xfrm>
          <a:prstGeom prst="rect">
            <a:avLst/>
          </a:prstGeom>
          <a:noFill/>
          <a:ln w="9525">
            <a:noFill/>
            <a:miter lim="800000"/>
            <a:headEnd/>
            <a:tailEnd/>
          </a:ln>
        </p:spPr>
      </p:pic>
      <p:pic>
        <p:nvPicPr>
          <p:cNvPr id="6" name="Picture 8" descr="density"/>
          <p:cNvPicPr>
            <a:picLocks noChangeAspect="1" noChangeArrowheads="1"/>
          </p:cNvPicPr>
          <p:nvPr/>
        </p:nvPicPr>
        <p:blipFill>
          <a:blip r:embed="rId3"/>
          <a:srcRect/>
          <a:stretch>
            <a:fillRect/>
          </a:stretch>
        </p:blipFill>
        <p:spPr bwMode="auto">
          <a:xfrm>
            <a:off x="838200" y="3809999"/>
            <a:ext cx="2971800" cy="256189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1026"/>
          <p:cNvSpPr>
            <a:spLocks noGrp="1" noChangeArrowheads="1"/>
          </p:cNvSpPr>
          <p:nvPr>
            <p:ph type="title"/>
          </p:nvPr>
        </p:nvSpPr>
        <p:spPr/>
        <p:txBody>
          <a:bodyPr rtlCol="0">
            <a:noAutofit/>
          </a:bodyPr>
          <a:lstStyle/>
          <a:p>
            <a:pPr algn="l">
              <a:defRPr/>
            </a:pPr>
            <a:r>
              <a:rPr lang="en-US" sz="3600" b="1" dirty="0" smtClean="0"/>
              <a:t>5. Move from Purchasing Materials to </a:t>
            </a:r>
            <a:r>
              <a:rPr lang="en-US" sz="3600" b="1" dirty="0" err="1" smtClean="0"/>
              <a:t>Curating</a:t>
            </a:r>
            <a:r>
              <a:rPr lang="en-US" sz="3600" b="1" dirty="0" smtClean="0"/>
              <a:t> Content</a:t>
            </a:r>
            <a:endParaRPr lang="en-US" sz="3600" dirty="0">
              <a:latin typeface="Arial" pitchFamily="-106" charset="0"/>
              <a:ea typeface="+mj-ea"/>
              <a:cs typeface="+mj-cs"/>
            </a:endParaRPr>
          </a:p>
        </p:txBody>
      </p:sp>
      <p:grpSp>
        <p:nvGrpSpPr>
          <p:cNvPr id="8" name="Group 7"/>
          <p:cNvGrpSpPr/>
          <p:nvPr/>
        </p:nvGrpSpPr>
        <p:grpSpPr>
          <a:xfrm>
            <a:off x="4605143" y="2009773"/>
            <a:ext cx="4081657" cy="3914779"/>
            <a:chOff x="4773433" y="3035874"/>
            <a:chExt cx="3913367" cy="3550936"/>
          </a:xfrm>
        </p:grpSpPr>
        <p:pic>
          <p:nvPicPr>
            <p:cNvPr id="7" name="Picture 6" descr="scholarworks.tiff"/>
            <p:cNvPicPr>
              <a:picLocks noChangeAspect="1"/>
            </p:cNvPicPr>
            <p:nvPr/>
          </p:nvPicPr>
          <p:blipFill>
            <a:blip r:embed="rId2"/>
            <a:stretch>
              <a:fillRect/>
            </a:stretch>
          </p:blipFill>
          <p:spPr>
            <a:xfrm>
              <a:off x="5220315" y="3035874"/>
              <a:ext cx="3107801" cy="1960720"/>
            </a:xfrm>
            <a:prstGeom prst="rect">
              <a:avLst/>
            </a:prstGeom>
          </p:spPr>
        </p:pic>
        <p:pic>
          <p:nvPicPr>
            <p:cNvPr id="88068" name="Picture 1028" descr="getimage"/>
            <p:cNvPicPr>
              <a:picLocks noChangeAspect="1" noChangeArrowheads="1"/>
            </p:cNvPicPr>
            <p:nvPr/>
          </p:nvPicPr>
          <p:blipFill>
            <a:blip r:embed="rId3"/>
            <a:srcRect/>
            <a:stretch>
              <a:fillRect/>
            </a:stretch>
          </p:blipFill>
          <p:spPr bwMode="auto">
            <a:xfrm>
              <a:off x="4773433" y="4476761"/>
              <a:ext cx="2724902" cy="1721643"/>
            </a:xfrm>
            <a:prstGeom prst="rect">
              <a:avLst/>
            </a:prstGeom>
            <a:noFill/>
            <a:ln w="9525">
              <a:noFill/>
              <a:miter lim="800000"/>
              <a:headEnd/>
              <a:tailEnd/>
            </a:ln>
          </p:spPr>
        </p:pic>
        <p:pic>
          <p:nvPicPr>
            <p:cNvPr id="88070" name="Picture 1030" descr="getimage"/>
            <p:cNvPicPr>
              <a:picLocks noChangeAspect="1" noChangeArrowheads="1"/>
            </p:cNvPicPr>
            <p:nvPr/>
          </p:nvPicPr>
          <p:blipFill>
            <a:blip r:embed="rId4"/>
            <a:srcRect/>
            <a:stretch>
              <a:fillRect/>
            </a:stretch>
          </p:blipFill>
          <p:spPr bwMode="auto">
            <a:xfrm>
              <a:off x="6613473" y="5128020"/>
              <a:ext cx="2073327" cy="1458790"/>
            </a:xfrm>
            <a:prstGeom prst="rect">
              <a:avLst/>
            </a:prstGeom>
            <a:noFill/>
            <a:ln w="9525">
              <a:noFill/>
              <a:miter lim="800000"/>
              <a:headEnd/>
              <a:tailEnd/>
            </a:ln>
          </p:spPr>
        </p:pic>
      </p:grpSp>
      <p:sp>
        <p:nvSpPr>
          <p:cNvPr id="11" name="Content Placeholder 2"/>
          <p:cNvSpPr txBox="1">
            <a:spLocks/>
          </p:cNvSpPr>
          <p:nvPr/>
        </p:nvSpPr>
        <p:spPr>
          <a:xfrm>
            <a:off x="457200" y="2709381"/>
            <a:ext cx="3962400" cy="3215171"/>
          </a:xfrm>
          <a:prstGeom prst="rect">
            <a:avLst/>
          </a:prstGeom>
        </p:spPr>
        <p:txBody>
          <a:bodyPr vert="horz" lIns="91440" tIns="45720" rIns="91440" bIns="45720" rtlCol="0">
            <a:normAutofit/>
          </a:bodyPr>
          <a:lstStyle/>
          <a:p>
            <a:pPr marL="342900" lvl="0" indent="-342900">
              <a:spcBef>
                <a:spcPct val="20000"/>
              </a:spcBef>
              <a:buFont typeface="Arial"/>
              <a:buChar char="•"/>
            </a:pPr>
            <a:r>
              <a:rPr lang="en-US" sz="2800" b="1" dirty="0" smtClean="0">
                <a:solidFill>
                  <a:schemeClr val="bg1">
                    <a:lumMod val="50000"/>
                  </a:schemeClr>
                </a:solidFill>
              </a:rPr>
              <a:t>Beginning to curate content</a:t>
            </a:r>
          </a:p>
          <a:p>
            <a:pPr marL="342900" lvl="0" indent="-342900">
              <a:spcBef>
                <a:spcPct val="20000"/>
              </a:spcBef>
              <a:buFont typeface="Arial"/>
              <a:buChar char="•"/>
            </a:pPr>
            <a:r>
              <a:rPr lang="en-US" sz="2800" b="1" dirty="0" smtClean="0">
                <a:solidFill>
                  <a:schemeClr val="bg1">
                    <a:lumMod val="50000"/>
                  </a:schemeClr>
                </a:solidFill>
              </a:rPr>
              <a:t>External support important</a:t>
            </a:r>
          </a:p>
          <a:p>
            <a:pPr marL="342900" lvl="0" indent="-342900">
              <a:spcBef>
                <a:spcPct val="20000"/>
              </a:spcBef>
              <a:buFont typeface="Arial"/>
              <a:buChar char="•"/>
            </a:pPr>
            <a:r>
              <a:rPr lang="en-US" sz="2800" b="1" dirty="0" smtClean="0">
                <a:solidFill>
                  <a:schemeClr val="bg1">
                    <a:lumMod val="50000"/>
                  </a:schemeClr>
                </a:solidFill>
              </a:rPr>
              <a:t>Not substituting for purchased materials</a:t>
            </a:r>
            <a:endParaRPr kumimoji="0" lang="en-US" sz="2800" b="1" i="0" u="none" strike="noStrike" kern="1200" cap="none" spc="0" normalizeH="0" baseline="0" noProof="0" dirty="0">
              <a:ln>
                <a:noFill/>
              </a:ln>
              <a:solidFill>
                <a:srgbClr val="7F7F7F"/>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Easy and What is Hard?</a:t>
            </a:r>
            <a:endParaRPr lang="en-US" sz="3600" dirty="0"/>
          </a:p>
        </p:txBody>
      </p:sp>
      <p:sp>
        <p:nvSpPr>
          <p:cNvPr id="3" name="Content Placeholder 2"/>
          <p:cNvSpPr>
            <a:spLocks noGrp="1"/>
          </p:cNvSpPr>
          <p:nvPr>
            <p:ph idx="1"/>
          </p:nvPr>
        </p:nvSpPr>
        <p:spPr>
          <a:xfrm>
            <a:off x="457200" y="1628114"/>
            <a:ext cx="8229600" cy="4525963"/>
          </a:xfrm>
        </p:spPr>
        <p:txBody>
          <a:bodyPr/>
          <a:lstStyle/>
          <a:p>
            <a:r>
              <a:rPr lang="en-US" b="1" dirty="0" smtClean="0">
                <a:solidFill>
                  <a:schemeClr val="bg1">
                    <a:lumMod val="50000"/>
                  </a:schemeClr>
                </a:solidFill>
              </a:rPr>
              <a:t>Easy — Starting new projects, especially at modest scale and with external funding</a:t>
            </a:r>
          </a:p>
          <a:p>
            <a:endParaRPr lang="en-US" b="1" dirty="0" smtClean="0">
              <a:solidFill>
                <a:schemeClr val="bg1">
                  <a:lumMod val="50000"/>
                </a:schemeClr>
              </a:solidFill>
            </a:endParaRPr>
          </a:p>
          <a:p>
            <a:r>
              <a:rPr lang="en-US" b="1" dirty="0" smtClean="0">
                <a:solidFill>
                  <a:schemeClr val="bg1">
                    <a:lumMod val="50000"/>
                  </a:schemeClr>
                </a:solidFill>
              </a:rPr>
              <a:t>Hard — Giving up anything</a:t>
            </a:r>
          </a:p>
          <a:p>
            <a:pPr>
              <a:buNone/>
            </a:pPr>
            <a:r>
              <a:rPr lang="en-US" b="1" dirty="0" smtClean="0">
                <a:solidFill>
                  <a:schemeClr val="bg1">
                    <a:lumMod val="50000"/>
                  </a:schemeClr>
                </a:solidFill>
              </a:rPr>
              <a:t>	Opportunity Cost of current practice</a:t>
            </a:r>
          </a:p>
          <a:p>
            <a:pPr>
              <a:buNone/>
            </a:pPr>
            <a:r>
              <a:rPr lang="en-US" b="1" dirty="0" smtClean="0">
                <a:solidFill>
                  <a:schemeClr val="bg1">
                    <a:lumMod val="50000"/>
                  </a:schemeClr>
                </a:solidFill>
              </a:rPr>
              <a:t>	Competitive advantage to first</a:t>
            </a:r>
            <a:r>
              <a:rPr lang="en-US" b="1" dirty="0" smtClean="0">
                <a:solidFill>
                  <a:schemeClr val="bg1">
                    <a:lumMod val="50000"/>
                  </a:schemeClr>
                </a:solidFill>
              </a:rPr>
              <a:t> mover</a:t>
            </a:r>
            <a:endParaRPr lang="en-US" b="1" dirty="0">
              <a:solidFill>
                <a:schemeClr val="bg1">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Easy and What is Hard?</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chemeClr val="bg1">
                    <a:lumMod val="50000"/>
                  </a:schemeClr>
                </a:solidFill>
              </a:rPr>
              <a:t>Moving from print to electronic books   </a:t>
            </a:r>
            <a:r>
              <a:rPr lang="en-US" b="1" dirty="0" smtClean="0">
                <a:solidFill>
                  <a:srgbClr val="FF0000"/>
                </a:solidFill>
                <a:latin typeface="Courier"/>
                <a:cs typeface="Courier"/>
              </a:rPr>
              <a:t>HARD</a:t>
            </a:r>
            <a:endParaRPr lang="en-US" b="1" dirty="0" smtClean="0">
              <a:solidFill>
                <a:srgbClr val="7F7F7F"/>
              </a:solidFill>
            </a:endParaRPr>
          </a:p>
          <a:p>
            <a:pPr marL="514350" indent="-514350">
              <a:buFont typeface="+mj-lt"/>
              <a:buAutoNum type="arabicPeriod"/>
            </a:pPr>
            <a:r>
              <a:rPr lang="en-US" b="1" dirty="0" smtClean="0">
                <a:solidFill>
                  <a:srgbClr val="7F7F7F"/>
                </a:solidFill>
              </a:rPr>
              <a:t>Retiring legacy print collections               </a:t>
            </a:r>
            <a:r>
              <a:rPr lang="en-US" b="1" dirty="0" smtClean="0">
                <a:solidFill>
                  <a:srgbClr val="008000"/>
                </a:solidFill>
                <a:latin typeface="Courier"/>
                <a:cs typeface="Courier"/>
              </a:rPr>
              <a:t>EASY</a:t>
            </a:r>
            <a:endParaRPr lang="en-US" b="1" dirty="0" smtClean="0">
              <a:solidFill>
                <a:srgbClr val="008000"/>
              </a:solidFill>
            </a:endParaRPr>
          </a:p>
          <a:p>
            <a:pPr marL="514350" indent="-514350">
              <a:buFont typeface="+mj-lt"/>
              <a:buAutoNum type="arabicPeriod"/>
            </a:pPr>
            <a:r>
              <a:rPr lang="en-US" b="1" dirty="0" smtClean="0">
                <a:solidFill>
                  <a:srgbClr val="7F7F7F"/>
                </a:solidFill>
              </a:rPr>
              <a:t>Migrating the focus of collections from purchasing materials to </a:t>
            </a:r>
            <a:r>
              <a:rPr lang="en-US" b="1" dirty="0" err="1" smtClean="0">
                <a:solidFill>
                  <a:srgbClr val="7F7F7F"/>
                </a:solidFill>
              </a:rPr>
              <a:t>curating</a:t>
            </a:r>
            <a:r>
              <a:rPr lang="en-US" b="1" dirty="0" smtClean="0">
                <a:solidFill>
                  <a:srgbClr val="7F7F7F"/>
                </a:solidFill>
              </a:rPr>
              <a:t> content   </a:t>
            </a:r>
            <a:r>
              <a:rPr lang="en-US" b="1" dirty="0" smtClean="0">
                <a:solidFill>
                  <a:srgbClr val="FF0000"/>
                </a:solidFill>
                <a:latin typeface="Courier"/>
                <a:cs typeface="Courier"/>
              </a:rPr>
              <a:t>HARD</a:t>
            </a:r>
            <a:endParaRPr lang="en-US" b="1" dirty="0" smtClean="0">
              <a:solidFill>
                <a:srgbClr val="7F7F7F"/>
              </a:solidFill>
            </a:endParaRPr>
          </a:p>
          <a:p>
            <a:pPr marL="514350" indent="-514350">
              <a:buFont typeface="+mj-lt"/>
              <a:buAutoNum type="arabicPeriod"/>
            </a:pPr>
            <a:endParaRPr lang="en-US" b="1" dirty="0" smtClean="0">
              <a:solidFill>
                <a:srgbClr val="7F7F7F"/>
              </a:solidFill>
            </a:endParaRPr>
          </a:p>
          <a:p>
            <a:pPr marL="514350" indent="-514350">
              <a:buFont typeface="+mj-lt"/>
              <a:buAutoNum type="arabicPeriod"/>
            </a:pPr>
            <a:endParaRPr lang="en-US" b="1" dirty="0">
              <a:solidFill>
                <a:schemeClr val="bg1">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Easy and What is Hard?</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chemeClr val="bg1">
                    <a:lumMod val="50000"/>
                  </a:schemeClr>
                </a:solidFill>
              </a:rPr>
              <a:t>Moving from print to electronic books</a:t>
            </a:r>
          </a:p>
          <a:p>
            <a:pPr marL="514350" indent="-514350">
              <a:buFont typeface="+mj-lt"/>
              <a:buAutoNum type="arabicPeriod"/>
            </a:pPr>
            <a:endParaRPr lang="en-US" b="1" dirty="0" smtClean="0">
              <a:solidFill>
                <a:srgbClr val="7F7F7F"/>
              </a:solidFill>
            </a:endParaRPr>
          </a:p>
          <a:p>
            <a:pPr marL="514350" indent="-514350">
              <a:buFont typeface="+mj-lt"/>
              <a:buAutoNum type="arabicPeriod"/>
            </a:pPr>
            <a:r>
              <a:rPr lang="en-US" b="1" dirty="0" smtClean="0">
                <a:solidFill>
                  <a:srgbClr val="7F7F7F"/>
                </a:solidFill>
              </a:rPr>
              <a:t>Retiring legacy print collections</a:t>
            </a:r>
          </a:p>
          <a:p>
            <a:pPr marL="514350" indent="-514350">
              <a:buFont typeface="+mj-lt"/>
              <a:buAutoNum type="arabicPeriod"/>
            </a:pPr>
            <a:endParaRPr lang="en-US" b="1" dirty="0" smtClean="0">
              <a:solidFill>
                <a:srgbClr val="7F7F7F"/>
              </a:solidFill>
            </a:endParaRPr>
          </a:p>
          <a:p>
            <a:pPr marL="514350" indent="-514350">
              <a:buFont typeface="+mj-lt"/>
              <a:buAutoNum type="arabicPeriod"/>
            </a:pPr>
            <a:r>
              <a:rPr lang="en-US" b="1" dirty="0" smtClean="0">
                <a:solidFill>
                  <a:srgbClr val="7F7F7F"/>
                </a:solidFill>
              </a:rPr>
              <a:t>Migrating the focus of collections from purchasing materials to </a:t>
            </a:r>
            <a:r>
              <a:rPr lang="en-US" b="1" dirty="0" err="1" smtClean="0">
                <a:solidFill>
                  <a:srgbClr val="7F7F7F"/>
                </a:solidFill>
              </a:rPr>
              <a:t>curating</a:t>
            </a:r>
            <a:r>
              <a:rPr lang="en-US" b="1" dirty="0" smtClean="0">
                <a:solidFill>
                  <a:srgbClr val="7F7F7F"/>
                </a:solidFill>
              </a:rPr>
              <a:t> content</a:t>
            </a:r>
          </a:p>
          <a:p>
            <a:pPr marL="514350" indent="-514350">
              <a:buFont typeface="+mj-lt"/>
              <a:buAutoNum type="arabicPeriod"/>
            </a:pPr>
            <a:endParaRPr lang="en-US" b="1" dirty="0" smtClean="0">
              <a:solidFill>
                <a:srgbClr val="7F7F7F"/>
              </a:solidFill>
            </a:endParaRPr>
          </a:p>
          <a:p>
            <a:pPr marL="514350" indent="-514350">
              <a:buFont typeface="+mj-lt"/>
              <a:buAutoNum type="arabicPeriod"/>
            </a:pPr>
            <a:endParaRPr lang="en-US" b="1"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Big Shift</a:t>
            </a:r>
            <a:endParaRPr lang="en-US" sz="3600" dirty="0"/>
          </a:p>
        </p:txBody>
      </p:sp>
      <p:pic>
        <p:nvPicPr>
          <p:cNvPr id="4" name="Content Placeholder 3" descr="shift index cover.tiff"/>
          <p:cNvPicPr>
            <a:picLocks noGrp="1" noChangeAspect="1"/>
          </p:cNvPicPr>
          <p:nvPr>
            <p:ph idx="1"/>
          </p:nvPr>
        </p:nvPicPr>
        <p:blipFill>
          <a:blip r:embed="rId2"/>
          <a:srcRect l="-50083" r="-50083"/>
          <a:stretch>
            <a:fillRect/>
          </a:stretch>
        </p:blipFill>
        <p:spPr>
          <a:xfrm>
            <a:off x="-1420268" y="1417638"/>
            <a:ext cx="7972120" cy="4384360"/>
          </a:xfrm>
        </p:spPr>
      </p:pic>
      <p:sp>
        <p:nvSpPr>
          <p:cNvPr id="6" name="TextBox 5"/>
          <p:cNvSpPr txBox="1"/>
          <p:nvPr/>
        </p:nvSpPr>
        <p:spPr>
          <a:xfrm>
            <a:off x="457200" y="6032830"/>
            <a:ext cx="8229600" cy="461665"/>
          </a:xfrm>
          <a:prstGeom prst="rect">
            <a:avLst/>
          </a:prstGeom>
          <a:noFill/>
        </p:spPr>
        <p:txBody>
          <a:bodyPr wrap="square" rtlCol="0">
            <a:spAutoFit/>
          </a:bodyPr>
          <a:lstStyle/>
          <a:p>
            <a:pPr>
              <a:buNone/>
            </a:pPr>
            <a:r>
              <a:rPr lang="en-US" sz="1200" dirty="0" smtClean="0"/>
              <a:t>John </a:t>
            </a:r>
            <a:r>
              <a:rPr lang="en-US" sz="1200" dirty="0" err="1" smtClean="0"/>
              <a:t>Hagel</a:t>
            </a:r>
            <a:r>
              <a:rPr lang="en-US" sz="1200" dirty="0" smtClean="0"/>
              <a:t> III, John </a:t>
            </a:r>
            <a:r>
              <a:rPr lang="en-US" sz="1200" dirty="0" err="1" smtClean="0"/>
              <a:t>Seely</a:t>
            </a:r>
            <a:r>
              <a:rPr lang="en-US" sz="1200" dirty="0" smtClean="0"/>
              <a:t> Brown, and Lang Davison, “Measuring the forces of long-term change: The 2009 Shift Index,” Deloitte Center for the Edge, 2009.  Available at: </a:t>
            </a:r>
            <a:r>
              <a:rPr lang="en-US" sz="1200" u="sng" dirty="0" smtClean="0">
                <a:hlinkClick r:id="rId3"/>
              </a:rPr>
              <a:t>http://www.johnhagel.com/shiftindex.pdf</a:t>
            </a:r>
            <a:r>
              <a:rPr lang="en-US" sz="1200" dirty="0" smtClean="0"/>
              <a:t> </a:t>
            </a:r>
          </a:p>
        </p:txBody>
      </p:sp>
      <p:pic>
        <p:nvPicPr>
          <p:cNvPr id="5" name="Picture 4" descr="80-john-hagel-iii-john-seely-brown-and-lang-davison.jpg"/>
          <p:cNvPicPr>
            <a:picLocks noChangeAspect="1"/>
          </p:cNvPicPr>
          <p:nvPr/>
        </p:nvPicPr>
        <p:blipFill>
          <a:blip r:embed="rId4"/>
          <a:stretch>
            <a:fillRect/>
          </a:stretch>
        </p:blipFill>
        <p:spPr>
          <a:xfrm>
            <a:off x="6002572" y="1417638"/>
            <a:ext cx="2062638" cy="206263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00"/>
                </a:solidFill>
              </a:rPr>
              <a:t>Retiring Legacy Print Collections</a:t>
            </a:r>
            <a:endParaRPr lang="en-US" sz="3600" dirty="0">
              <a:solidFill>
                <a:srgbClr val="000000"/>
              </a:solidFill>
            </a:endParaRPr>
          </a:p>
        </p:txBody>
      </p:sp>
      <p:pic>
        <p:nvPicPr>
          <p:cNvPr id="5" name="Content Placeholder 4" descr="hathi.tiff"/>
          <p:cNvPicPr>
            <a:picLocks noGrp="1" noChangeAspect="1"/>
          </p:cNvPicPr>
          <p:nvPr>
            <p:ph idx="1"/>
          </p:nvPr>
        </p:nvPicPr>
        <p:blipFill>
          <a:blip r:embed="rId2"/>
          <a:srcRect t="-58139" b="-58139"/>
          <a:stretch>
            <a:fillRect/>
          </a:stretch>
        </p:blipFill>
        <p:spPr>
          <a:xfrm>
            <a:off x="457200" y="1176011"/>
            <a:ext cx="3199005" cy="1759329"/>
          </a:xfrm>
        </p:spPr>
      </p:pic>
      <p:pic>
        <p:nvPicPr>
          <p:cNvPr id="4" name="Picture 8" descr="density"/>
          <p:cNvPicPr>
            <a:picLocks noChangeAspect="1" noChangeArrowheads="1"/>
          </p:cNvPicPr>
          <p:nvPr/>
        </p:nvPicPr>
        <p:blipFill>
          <a:blip r:embed="rId3"/>
          <a:srcRect/>
          <a:stretch>
            <a:fillRect/>
          </a:stretch>
        </p:blipFill>
        <p:spPr bwMode="auto">
          <a:xfrm>
            <a:off x="457201" y="2528813"/>
            <a:ext cx="1114036" cy="960376"/>
          </a:xfrm>
          <a:prstGeom prst="rect">
            <a:avLst/>
          </a:prstGeom>
          <a:noFill/>
          <a:ln w="9525">
            <a:noFill/>
            <a:miter lim="800000"/>
            <a:headEnd/>
            <a:tailEnd/>
          </a:ln>
        </p:spPr>
      </p:pic>
      <p:sp>
        <p:nvSpPr>
          <p:cNvPr id="6" name="TextBox 5"/>
          <p:cNvSpPr txBox="1"/>
          <p:nvPr/>
        </p:nvSpPr>
        <p:spPr>
          <a:xfrm>
            <a:off x="5149387" y="1647576"/>
            <a:ext cx="3153826" cy="523220"/>
          </a:xfrm>
          <a:prstGeom prst="rect">
            <a:avLst/>
          </a:prstGeom>
          <a:noFill/>
        </p:spPr>
        <p:txBody>
          <a:bodyPr wrap="square" rtlCol="0">
            <a:spAutoFit/>
          </a:bodyPr>
          <a:lstStyle/>
          <a:p>
            <a:r>
              <a:rPr lang="en-US" sz="2800" b="1" dirty="0" smtClean="0"/>
              <a:t>$5.00 to $13.10</a:t>
            </a:r>
            <a:endParaRPr lang="en-US" sz="2800" b="1" dirty="0"/>
          </a:p>
        </p:txBody>
      </p:sp>
      <p:sp>
        <p:nvSpPr>
          <p:cNvPr id="7" name="TextBox 6"/>
          <p:cNvSpPr txBox="1"/>
          <p:nvPr/>
        </p:nvSpPr>
        <p:spPr>
          <a:xfrm>
            <a:off x="5149387" y="2673730"/>
            <a:ext cx="1953697" cy="523220"/>
          </a:xfrm>
          <a:prstGeom prst="rect">
            <a:avLst/>
          </a:prstGeom>
          <a:noFill/>
        </p:spPr>
        <p:txBody>
          <a:bodyPr wrap="square" rtlCol="0">
            <a:spAutoFit/>
          </a:bodyPr>
          <a:lstStyle/>
          <a:p>
            <a:r>
              <a:rPr lang="en-US" sz="2800" b="1" dirty="0" smtClean="0"/>
              <a:t>$28.77</a:t>
            </a:r>
            <a:endParaRPr lang="en-US" sz="2800" b="1" dirty="0"/>
          </a:p>
        </p:txBody>
      </p:sp>
      <p:pic>
        <p:nvPicPr>
          <p:cNvPr id="9" name="Picture 8" descr="DownloadedFile.jpeg"/>
          <p:cNvPicPr>
            <a:picLocks noChangeAspect="1"/>
          </p:cNvPicPr>
          <p:nvPr/>
        </p:nvPicPr>
        <p:blipFill>
          <a:blip r:embed="rId4"/>
          <a:stretch>
            <a:fillRect/>
          </a:stretch>
        </p:blipFill>
        <p:spPr>
          <a:xfrm>
            <a:off x="1928367" y="3679206"/>
            <a:ext cx="823179" cy="960376"/>
          </a:xfrm>
          <a:prstGeom prst="rect">
            <a:avLst/>
          </a:prstGeom>
        </p:spPr>
      </p:pic>
      <p:sp>
        <p:nvSpPr>
          <p:cNvPr id="10" name="TextBox 9"/>
          <p:cNvSpPr txBox="1"/>
          <p:nvPr/>
        </p:nvSpPr>
        <p:spPr>
          <a:xfrm>
            <a:off x="5149387" y="3960466"/>
            <a:ext cx="3385013" cy="523220"/>
          </a:xfrm>
          <a:prstGeom prst="rect">
            <a:avLst/>
          </a:prstGeom>
          <a:noFill/>
        </p:spPr>
        <p:txBody>
          <a:bodyPr wrap="square" rtlCol="0">
            <a:spAutoFit/>
          </a:bodyPr>
          <a:lstStyle/>
          <a:p>
            <a:r>
              <a:rPr lang="en-US" sz="2800" b="1" dirty="0" smtClean="0"/>
              <a:t>$50.98 to $68.43</a:t>
            </a:r>
            <a:endParaRPr lang="en-US" sz="2800" b="1" dirty="0"/>
          </a:p>
        </p:txBody>
      </p:sp>
      <p:sp>
        <p:nvSpPr>
          <p:cNvPr id="11" name="TextBox 10"/>
          <p:cNvSpPr txBox="1"/>
          <p:nvPr/>
        </p:nvSpPr>
        <p:spPr>
          <a:xfrm>
            <a:off x="457200" y="5934670"/>
            <a:ext cx="8229600" cy="923330"/>
          </a:xfrm>
          <a:prstGeom prst="rect">
            <a:avLst/>
          </a:prstGeom>
          <a:noFill/>
        </p:spPr>
        <p:txBody>
          <a:bodyPr wrap="square" rtlCol="0">
            <a:spAutoFit/>
          </a:bodyPr>
          <a:lstStyle/>
          <a:p>
            <a:r>
              <a:rPr lang="en-US" sz="1200" dirty="0" smtClean="0"/>
              <a:t>Life cycle cost based on 3% discount rate.  From Paul N. Courant and Matthew “</a:t>
            </a:r>
            <a:r>
              <a:rPr lang="en-US" sz="1200" dirty="0" err="1" smtClean="0"/>
              <a:t>Buzzy</a:t>
            </a:r>
            <a:r>
              <a:rPr lang="en-US" sz="1200" dirty="0" smtClean="0"/>
              <a:t>” Nielsen, “On the Cost of Keeping a Book,” in  </a:t>
            </a:r>
            <a:r>
              <a:rPr lang="en-US" sz="1200" i="1" dirty="0" smtClean="0"/>
              <a:t>The Idea of Order: Transforming Research Collections for 21st Century Scholarship</a:t>
            </a:r>
            <a:r>
              <a:rPr lang="en-US" sz="1200" dirty="0" smtClean="0"/>
              <a:t>, CLIR, June 2010, available at: </a:t>
            </a:r>
            <a:r>
              <a:rPr lang="en-US" sz="1200" dirty="0" smtClean="0">
                <a:hlinkClick r:id="rId5"/>
              </a:rPr>
              <a:t>http://www.clir.org/pubs/abstract/pub147abst.html</a:t>
            </a:r>
            <a:endParaRPr lang="en-US" sz="1200" dirty="0" smtClean="0"/>
          </a:p>
          <a:p>
            <a:endParaRPr lang="en-US" dirty="0" smtClean="0"/>
          </a:p>
        </p:txBody>
      </p:sp>
      <p:pic>
        <p:nvPicPr>
          <p:cNvPr id="12" name="Picture 8" descr="density"/>
          <p:cNvPicPr>
            <a:picLocks noChangeAspect="1" noChangeArrowheads="1"/>
          </p:cNvPicPr>
          <p:nvPr/>
        </p:nvPicPr>
        <p:blipFill>
          <a:blip r:embed="rId3"/>
          <a:srcRect/>
          <a:stretch>
            <a:fillRect/>
          </a:stretch>
        </p:blipFill>
        <p:spPr bwMode="auto">
          <a:xfrm>
            <a:off x="457200" y="3679206"/>
            <a:ext cx="1114036" cy="96037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00"/>
                </a:solidFill>
              </a:rPr>
              <a:t>Retiring Legacy Print Collections</a:t>
            </a:r>
            <a:endParaRPr lang="en-US" sz="3600" dirty="0"/>
          </a:p>
        </p:txBody>
      </p:sp>
      <p:pic>
        <p:nvPicPr>
          <p:cNvPr id="4" name="Content Placeholder 3" descr="far north 1.tiff"/>
          <p:cNvPicPr>
            <a:picLocks noGrp="1" noChangeAspect="1"/>
          </p:cNvPicPr>
          <p:nvPr>
            <p:ph idx="1"/>
          </p:nvPr>
        </p:nvPicPr>
        <p:blipFill>
          <a:blip r:embed="rId2"/>
          <a:srcRect l="-37488" r="-37488"/>
          <a:stretch>
            <a:fillRect/>
          </a:stretch>
        </p:blipFill>
        <p:spPr>
          <a:xfrm>
            <a:off x="-1301127" y="1417638"/>
            <a:ext cx="8229600" cy="4525963"/>
          </a:xfr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00"/>
                </a:solidFill>
              </a:rPr>
              <a:t>Retiring Legacy Print Collections</a:t>
            </a:r>
            <a:endParaRPr lang="en-US" sz="3600" dirty="0"/>
          </a:p>
        </p:txBody>
      </p:sp>
      <p:pic>
        <p:nvPicPr>
          <p:cNvPr id="4" name="Content Placeholder 3" descr="far north 1.tiff"/>
          <p:cNvPicPr>
            <a:picLocks noGrp="1" noChangeAspect="1"/>
          </p:cNvPicPr>
          <p:nvPr>
            <p:ph idx="1"/>
          </p:nvPr>
        </p:nvPicPr>
        <p:blipFill>
          <a:blip r:embed="rId2"/>
          <a:srcRect l="-37488" r="-37488"/>
          <a:stretch>
            <a:fillRect/>
          </a:stretch>
        </p:blipFill>
        <p:spPr>
          <a:xfrm>
            <a:off x="-1301127" y="1417638"/>
            <a:ext cx="8229600" cy="4525963"/>
          </a:xfrm>
        </p:spPr>
      </p:pic>
      <p:pic>
        <p:nvPicPr>
          <p:cNvPr id="5" name="Picture 4" descr="far north 2.tiff"/>
          <p:cNvPicPr>
            <a:picLocks noChangeAspect="1"/>
          </p:cNvPicPr>
          <p:nvPr/>
        </p:nvPicPr>
        <p:blipFill>
          <a:blip r:embed="rId3"/>
          <a:stretch>
            <a:fillRect/>
          </a:stretch>
        </p:blipFill>
        <p:spPr>
          <a:xfrm>
            <a:off x="2800778" y="2757921"/>
            <a:ext cx="4852315" cy="268056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00"/>
                </a:solidFill>
              </a:rPr>
              <a:t>Retiring Legacy Print Collections</a:t>
            </a:r>
            <a:endParaRPr lang="en-US" sz="3600" dirty="0"/>
          </a:p>
        </p:txBody>
      </p:sp>
      <p:pic>
        <p:nvPicPr>
          <p:cNvPr id="4" name="Content Placeholder 3" descr="far north 1.tiff"/>
          <p:cNvPicPr>
            <a:picLocks noGrp="1" noChangeAspect="1"/>
          </p:cNvPicPr>
          <p:nvPr>
            <p:ph idx="1"/>
          </p:nvPr>
        </p:nvPicPr>
        <p:blipFill>
          <a:blip r:embed="rId2"/>
          <a:srcRect l="-37488" r="-37488"/>
          <a:stretch>
            <a:fillRect/>
          </a:stretch>
        </p:blipFill>
        <p:spPr>
          <a:xfrm>
            <a:off x="-1301127" y="1417638"/>
            <a:ext cx="8229600" cy="4525963"/>
          </a:xfrm>
        </p:spPr>
      </p:pic>
      <p:pic>
        <p:nvPicPr>
          <p:cNvPr id="5" name="Picture 4" descr="far north 2.tiff"/>
          <p:cNvPicPr>
            <a:picLocks noChangeAspect="1"/>
          </p:cNvPicPr>
          <p:nvPr/>
        </p:nvPicPr>
        <p:blipFill>
          <a:blip r:embed="rId3"/>
          <a:stretch>
            <a:fillRect/>
          </a:stretch>
        </p:blipFill>
        <p:spPr>
          <a:xfrm>
            <a:off x="2800778" y="2757921"/>
            <a:ext cx="4852315" cy="2680567"/>
          </a:xfrm>
          <a:prstGeom prst="rect">
            <a:avLst/>
          </a:prstGeom>
        </p:spPr>
      </p:pic>
      <p:pic>
        <p:nvPicPr>
          <p:cNvPr id="6" name="Picture 5" descr="far north 3.tiff"/>
          <p:cNvPicPr>
            <a:picLocks noChangeAspect="1"/>
          </p:cNvPicPr>
          <p:nvPr/>
        </p:nvPicPr>
        <p:blipFill>
          <a:blip r:embed="rId4"/>
          <a:stretch>
            <a:fillRect/>
          </a:stretch>
        </p:blipFill>
        <p:spPr>
          <a:xfrm>
            <a:off x="2229693" y="3535423"/>
            <a:ext cx="6457107" cy="280480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00"/>
                </a:solidFill>
              </a:rPr>
              <a:t>Retiring Legacy Print Collections</a:t>
            </a:r>
            <a:endParaRPr lang="en-US" sz="3600" dirty="0"/>
          </a:p>
        </p:txBody>
      </p:sp>
      <p:sp>
        <p:nvSpPr>
          <p:cNvPr id="3" name="Content Placeholder 2"/>
          <p:cNvSpPr>
            <a:spLocks noGrp="1"/>
          </p:cNvSpPr>
          <p:nvPr>
            <p:ph idx="1"/>
          </p:nvPr>
        </p:nvSpPr>
        <p:spPr/>
        <p:txBody>
          <a:bodyPr/>
          <a:lstStyle/>
          <a:p>
            <a:r>
              <a:rPr lang="en-US" b="1" dirty="0" smtClean="0">
                <a:solidFill>
                  <a:schemeClr val="bg1">
                    <a:lumMod val="50000"/>
                  </a:schemeClr>
                </a:solidFill>
              </a:rPr>
              <a:t>ARL libraries archive print copies in long-term storage facilities — collaboratively or not</a:t>
            </a:r>
          </a:p>
          <a:p>
            <a:r>
              <a:rPr lang="en-US" b="1" dirty="0" err="1" smtClean="0">
                <a:solidFill>
                  <a:schemeClr val="bg1">
                    <a:lumMod val="50000"/>
                  </a:schemeClr>
                </a:solidFill>
              </a:rPr>
              <a:t>HathiTrust</a:t>
            </a:r>
            <a:r>
              <a:rPr lang="en-US" b="1" dirty="0" smtClean="0">
                <a:solidFill>
                  <a:schemeClr val="bg1">
                    <a:lumMod val="50000"/>
                  </a:schemeClr>
                </a:solidFill>
              </a:rPr>
              <a:t> and Google (and others) provide digital archive with print back-up</a:t>
            </a:r>
          </a:p>
          <a:p>
            <a:endParaRPr lang="en-US" b="1" dirty="0" smtClean="0">
              <a:solidFill>
                <a:schemeClr val="bg1">
                  <a:lumMod val="50000"/>
                </a:schemeClr>
              </a:solidFill>
            </a:endParaRPr>
          </a:p>
          <a:p>
            <a:r>
              <a:rPr lang="en-US" b="1" dirty="0" smtClean="0">
                <a:solidFill>
                  <a:schemeClr val="bg1">
                    <a:lumMod val="50000"/>
                  </a:schemeClr>
                </a:solidFill>
              </a:rPr>
              <a:t>Everyone else free rides on these efforts</a:t>
            </a:r>
            <a:endParaRPr lang="en-US" b="1" dirty="0">
              <a:solidFill>
                <a:schemeClr val="bg1">
                  <a:lumMod val="5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Easy and What is Hard?</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rgbClr val="7F7F7F"/>
                </a:solidFill>
              </a:rPr>
              <a:t>Retiring legacy print collections               </a:t>
            </a:r>
            <a:r>
              <a:rPr lang="en-US" b="1" dirty="0" smtClean="0">
                <a:solidFill>
                  <a:srgbClr val="008000"/>
                </a:solidFill>
                <a:latin typeface="Courier"/>
                <a:cs typeface="Courier"/>
              </a:rPr>
              <a:t>EASY</a:t>
            </a:r>
            <a:endParaRPr lang="en-US" b="1" dirty="0" smtClean="0">
              <a:solidFill>
                <a:srgbClr val="008000"/>
              </a:solidFill>
            </a:endParaRPr>
          </a:p>
          <a:p>
            <a:pPr marL="514350" indent="-514350">
              <a:buFont typeface="+mj-lt"/>
              <a:buAutoNum type="arabicPeriod"/>
            </a:pPr>
            <a:r>
              <a:rPr lang="en-US" b="1" dirty="0" smtClean="0">
                <a:solidFill>
                  <a:schemeClr val="bg1">
                    <a:lumMod val="50000"/>
                  </a:schemeClr>
                </a:solidFill>
              </a:rPr>
              <a:t>Moving </a:t>
            </a:r>
            <a:r>
              <a:rPr lang="en-US" b="1" dirty="0" smtClean="0">
                <a:solidFill>
                  <a:schemeClr val="bg1">
                    <a:lumMod val="50000"/>
                  </a:schemeClr>
                </a:solidFill>
              </a:rPr>
              <a:t>from print to electronic books   </a:t>
            </a:r>
            <a:r>
              <a:rPr lang="en-US" b="1" dirty="0" smtClean="0">
                <a:solidFill>
                  <a:srgbClr val="FF0000"/>
                </a:solidFill>
                <a:latin typeface="Courier"/>
                <a:cs typeface="Courier"/>
              </a:rPr>
              <a:t>HARD</a:t>
            </a:r>
            <a:endParaRPr lang="en-US" b="1" dirty="0" smtClean="0">
              <a:solidFill>
                <a:srgbClr val="7F7F7F"/>
              </a:solidFill>
            </a:endParaRPr>
          </a:p>
          <a:p>
            <a:pPr marL="514350" indent="-514350">
              <a:buFont typeface="+mj-lt"/>
              <a:buAutoNum type="arabicPeriod"/>
            </a:pPr>
            <a:r>
              <a:rPr lang="en-US" b="1" dirty="0" smtClean="0">
                <a:solidFill>
                  <a:srgbClr val="7F7F7F"/>
                </a:solidFill>
              </a:rPr>
              <a:t>Migrating </a:t>
            </a:r>
            <a:r>
              <a:rPr lang="en-US" b="1" dirty="0" smtClean="0">
                <a:solidFill>
                  <a:srgbClr val="7F7F7F"/>
                </a:solidFill>
              </a:rPr>
              <a:t>the focus of collections from purchasing materials to </a:t>
            </a:r>
            <a:r>
              <a:rPr lang="en-US" b="1" dirty="0" err="1" smtClean="0">
                <a:solidFill>
                  <a:srgbClr val="7F7F7F"/>
                </a:solidFill>
              </a:rPr>
              <a:t>curating</a:t>
            </a:r>
            <a:r>
              <a:rPr lang="en-US" b="1" dirty="0" smtClean="0">
                <a:solidFill>
                  <a:srgbClr val="7F7F7F"/>
                </a:solidFill>
              </a:rPr>
              <a:t> content   </a:t>
            </a:r>
            <a:r>
              <a:rPr lang="en-US" b="1" dirty="0" smtClean="0">
                <a:solidFill>
                  <a:srgbClr val="FF0000"/>
                </a:solidFill>
                <a:latin typeface="Courier"/>
                <a:cs typeface="Courier"/>
              </a:rPr>
              <a:t>HARD</a:t>
            </a:r>
            <a:endParaRPr lang="en-US" b="1" dirty="0" smtClean="0">
              <a:solidFill>
                <a:srgbClr val="7F7F7F"/>
              </a:solidFill>
            </a:endParaRPr>
          </a:p>
          <a:p>
            <a:pPr marL="514350" indent="-514350">
              <a:buFont typeface="+mj-lt"/>
              <a:buAutoNum type="arabicPeriod"/>
            </a:pPr>
            <a:endParaRPr lang="en-US" b="1" dirty="0" smtClean="0">
              <a:solidFill>
                <a:srgbClr val="7F7F7F"/>
              </a:solidFill>
            </a:endParaRPr>
          </a:p>
          <a:p>
            <a:pPr marL="514350" indent="-514350">
              <a:buFont typeface="+mj-lt"/>
              <a:buAutoNum type="arabicPeriod"/>
            </a:pPr>
            <a:endParaRPr lang="en-US" b="1" dirty="0">
              <a:solidFill>
                <a:schemeClr val="bg1">
                  <a:lumMod val="50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Do We Know About Print Book Use</a:t>
            </a:r>
            <a:endParaRPr lang="en-US" sz="3600"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smtClean="0">
                <a:solidFill>
                  <a:srgbClr val="7F7F7F"/>
                </a:solidFill>
              </a:rPr>
              <a:t>The 80/20 rule applies</a:t>
            </a:r>
          </a:p>
          <a:p>
            <a:pPr marL="514350" indent="-514350">
              <a:buFont typeface="+mj-lt"/>
              <a:buAutoNum type="arabicPeriod"/>
            </a:pPr>
            <a:r>
              <a:rPr lang="en-US" b="1" dirty="0" smtClean="0">
                <a:solidFill>
                  <a:srgbClr val="7F7F7F"/>
                </a:solidFill>
              </a:rPr>
              <a:t>Past use predicts future </a:t>
            </a:r>
            <a:r>
              <a:rPr lang="en-US" b="1" dirty="0">
                <a:solidFill>
                  <a:srgbClr val="7F7F7F"/>
                </a:solidFill>
              </a:rPr>
              <a:t>u</a:t>
            </a:r>
            <a:r>
              <a:rPr lang="en-US" b="1" dirty="0" smtClean="0">
                <a:solidFill>
                  <a:srgbClr val="7F7F7F"/>
                </a:solidFill>
              </a:rPr>
              <a:t>se (better than anything else)</a:t>
            </a:r>
          </a:p>
          <a:p>
            <a:pPr marL="514350" indent="-514350">
              <a:buFont typeface="+mj-lt"/>
              <a:buAutoNum type="arabicPeriod"/>
            </a:pPr>
            <a:r>
              <a:rPr lang="en-US" b="1" dirty="0" smtClean="0">
                <a:solidFill>
                  <a:srgbClr val="7F7F7F"/>
                </a:solidFill>
              </a:rPr>
              <a:t>Use declines with age</a:t>
            </a:r>
          </a:p>
          <a:p>
            <a:pPr marL="514350" indent="-514350">
              <a:buFont typeface="+mj-lt"/>
              <a:buAutoNum type="arabicPeriod"/>
            </a:pPr>
            <a:r>
              <a:rPr lang="en-US" b="1" dirty="0" smtClean="0">
                <a:solidFill>
                  <a:srgbClr val="7F7F7F"/>
                </a:solidFill>
              </a:rPr>
              <a:t>In academic print collections users fail to find owned known items 50% of the time </a:t>
            </a:r>
          </a:p>
          <a:p>
            <a:pPr marL="514350" indent="-514350">
              <a:buFont typeface="+mj-lt"/>
              <a:buAutoNum type="arabicPeriod"/>
            </a:pPr>
            <a:r>
              <a:rPr lang="en-US" b="1" dirty="0" smtClean="0">
                <a:solidFill>
                  <a:srgbClr val="7F7F7F"/>
                </a:solidFill>
              </a:rPr>
              <a:t>Cost to the user is largely in the uncertainty of finding what they want </a:t>
            </a:r>
          </a:p>
          <a:p>
            <a:pPr marL="514350" indent="-514350">
              <a:buNone/>
            </a:pPr>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Moving from Print to Electronic Books </a:t>
            </a:r>
            <a:endParaRPr lang="en-US" sz="3200" dirty="0"/>
          </a:p>
        </p:txBody>
      </p:sp>
      <p:sp>
        <p:nvSpPr>
          <p:cNvPr id="3" name="Content Placeholder 2"/>
          <p:cNvSpPr>
            <a:spLocks noGrp="1"/>
          </p:cNvSpPr>
          <p:nvPr>
            <p:ph idx="1"/>
          </p:nvPr>
        </p:nvSpPr>
        <p:spPr/>
        <p:txBody>
          <a:bodyPr>
            <a:normAutofit/>
          </a:bodyPr>
          <a:lstStyle/>
          <a:p>
            <a:r>
              <a:rPr lang="en-US" b="1" dirty="0" smtClean="0">
                <a:solidFill>
                  <a:srgbClr val="7F7F7F"/>
                </a:solidFill>
              </a:rPr>
              <a:t>Most important thing about e-books is that you don’t have to buy then until you need them</a:t>
            </a:r>
          </a:p>
          <a:p>
            <a:r>
              <a:rPr lang="en-US" b="1" dirty="0" smtClean="0">
                <a:solidFill>
                  <a:srgbClr val="7F7F7F"/>
                </a:solidFill>
              </a:rPr>
              <a:t>User-drive purchasing become possible</a:t>
            </a:r>
          </a:p>
          <a:p>
            <a:r>
              <a:rPr lang="en-US" b="1" dirty="0" smtClean="0">
                <a:solidFill>
                  <a:srgbClr val="7F7F7F"/>
                </a:solidFill>
              </a:rPr>
              <a:t>If you want it we have it</a:t>
            </a:r>
            <a:endParaRPr lang="en-US" b="1" dirty="0" smtClean="0">
              <a:solidFill>
                <a:srgbClr val="7F7F7F"/>
              </a:solidFill>
            </a:endParaRPr>
          </a:p>
          <a:p>
            <a:endParaRPr lang="en-US" b="1" dirty="0" smtClean="0">
              <a:solidFill>
                <a:srgbClr val="7F7F7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Moving from Print to Electronic Books </a:t>
            </a:r>
            <a:endParaRPr lang="en-US" sz="3600" dirty="0"/>
          </a:p>
        </p:txBody>
      </p:sp>
      <p:sp>
        <p:nvSpPr>
          <p:cNvPr id="3" name="Content Placeholder 2"/>
          <p:cNvSpPr>
            <a:spLocks noGrp="1"/>
          </p:cNvSpPr>
          <p:nvPr>
            <p:ph idx="1"/>
          </p:nvPr>
        </p:nvSpPr>
        <p:spPr/>
        <p:txBody>
          <a:bodyPr/>
          <a:lstStyle/>
          <a:p>
            <a:endParaRPr lang="en-US" dirty="0"/>
          </a:p>
        </p:txBody>
      </p:sp>
      <p:pic>
        <p:nvPicPr>
          <p:cNvPr id="4" name="Picture 3" descr="ipad.tiff"/>
          <p:cNvPicPr>
            <a:picLocks noChangeAspect="1"/>
          </p:cNvPicPr>
          <p:nvPr/>
        </p:nvPicPr>
        <p:blipFill>
          <a:blip r:embed="rId2"/>
          <a:stretch>
            <a:fillRect/>
          </a:stretch>
        </p:blipFill>
        <p:spPr>
          <a:xfrm>
            <a:off x="458000" y="2923133"/>
            <a:ext cx="1707536" cy="2164911"/>
          </a:xfrm>
          <a:prstGeom prst="rect">
            <a:avLst/>
          </a:prstGeom>
        </p:spPr>
      </p:pic>
      <p:pic>
        <p:nvPicPr>
          <p:cNvPr id="5" name="Content Placeholder 3" descr="google books.tiff"/>
          <p:cNvPicPr>
            <a:picLocks noGrp="1" noChangeAspect="1"/>
          </p:cNvPicPr>
          <p:nvPr/>
        </p:nvPicPr>
        <p:blipFill>
          <a:blip r:embed="rId3"/>
          <a:srcRect t="-15066" b="-15066"/>
          <a:stretch>
            <a:fillRect/>
          </a:stretch>
        </p:blipFill>
        <p:spPr>
          <a:xfrm>
            <a:off x="2165536" y="1288577"/>
            <a:ext cx="4361499" cy="2398657"/>
          </a:xfrm>
          <a:prstGeom prst="rect">
            <a:avLst/>
          </a:prstGeom>
        </p:spPr>
      </p:pic>
      <p:pic>
        <p:nvPicPr>
          <p:cNvPr id="6" name="Picture 5" descr="EBM.tiff"/>
          <p:cNvPicPr>
            <a:picLocks noChangeAspect="1"/>
          </p:cNvPicPr>
          <p:nvPr/>
        </p:nvPicPr>
        <p:blipFill>
          <a:blip r:embed="rId4"/>
          <a:stretch>
            <a:fillRect/>
          </a:stretch>
        </p:blipFill>
        <p:spPr>
          <a:xfrm>
            <a:off x="5609903" y="3437262"/>
            <a:ext cx="3076898" cy="268890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3160443" y="324903"/>
            <a:ext cx="2816180" cy="4480388"/>
            <a:chOff x="2436431" y="92901"/>
            <a:chExt cx="3942589" cy="6591517"/>
          </a:xfrm>
        </p:grpSpPr>
        <p:pic>
          <p:nvPicPr>
            <p:cNvPr id="10" name="Picture 9" descr="waiting.tiff"/>
            <p:cNvPicPr>
              <a:picLocks noChangeAspect="1"/>
            </p:cNvPicPr>
            <p:nvPr/>
          </p:nvPicPr>
          <p:blipFill>
            <a:blip r:embed="rId2"/>
            <a:stretch>
              <a:fillRect/>
            </a:stretch>
          </p:blipFill>
          <p:spPr>
            <a:xfrm>
              <a:off x="2436431" y="92901"/>
              <a:ext cx="3942589" cy="6591517"/>
            </a:xfrm>
            <a:prstGeom prst="rect">
              <a:avLst/>
            </a:prstGeom>
          </p:spPr>
        </p:pic>
        <p:pic>
          <p:nvPicPr>
            <p:cNvPr id="12" name="Picture 11" descr="google.tiff"/>
            <p:cNvPicPr>
              <a:picLocks noChangeAspect="1"/>
            </p:cNvPicPr>
            <p:nvPr/>
          </p:nvPicPr>
          <p:blipFill>
            <a:blip r:embed="rId3"/>
            <a:stretch>
              <a:fillRect/>
            </a:stretch>
          </p:blipFill>
          <p:spPr>
            <a:xfrm>
              <a:off x="4710246" y="324901"/>
              <a:ext cx="1314383" cy="500495"/>
            </a:xfrm>
            <a:prstGeom prst="rect">
              <a:avLst/>
            </a:prstGeom>
            <a:solidFill>
              <a:schemeClr val="tx1"/>
            </a:solidFill>
          </p:spPr>
        </p:pic>
      </p:grpSp>
      <p:sp>
        <p:nvSpPr>
          <p:cNvPr id="5" name="TextBox 4"/>
          <p:cNvSpPr txBox="1"/>
          <p:nvPr/>
        </p:nvSpPr>
        <p:spPr>
          <a:xfrm>
            <a:off x="665049" y="5079466"/>
            <a:ext cx="7589625" cy="1969770"/>
          </a:xfrm>
          <a:prstGeom prst="rect">
            <a:avLst/>
          </a:prstGeom>
          <a:noFill/>
        </p:spPr>
        <p:txBody>
          <a:bodyPr wrap="square" rtlCol="0">
            <a:spAutoFit/>
          </a:bodyPr>
          <a:lstStyle/>
          <a:p>
            <a:r>
              <a:rPr lang="en-US" sz="3200" b="1" dirty="0" smtClean="0">
                <a:solidFill>
                  <a:srgbClr val="7F7F7F"/>
                </a:solidFill>
              </a:rPr>
              <a:t>Cost to academic libraries for Google Books license might average $55,000</a:t>
            </a:r>
            <a:endParaRPr lang="en-US" sz="3200" b="1" dirty="0" smtClean="0">
              <a:solidFill>
                <a:srgbClr val="7F7F7F"/>
              </a:solidFill>
            </a:endParaRPr>
          </a:p>
          <a:p>
            <a:pPr>
              <a:buNone/>
            </a:pPr>
            <a:endParaRPr lang="en-US" sz="1200" dirty="0" smtClean="0"/>
          </a:p>
          <a:p>
            <a:pPr>
              <a:buNone/>
            </a:pPr>
            <a:r>
              <a:rPr lang="en-US" sz="1200" dirty="0" smtClean="0"/>
              <a:t>see</a:t>
            </a:r>
            <a:r>
              <a:rPr lang="en-US" sz="1200" dirty="0" smtClean="0"/>
              <a:t>: </a:t>
            </a:r>
            <a:r>
              <a:rPr lang="en-US" sz="1200" dirty="0" smtClean="0">
                <a:hlinkClick r:id="rId4"/>
              </a:rPr>
              <a:t>http://www.libraryjournal.com/article/CA6726978.html</a:t>
            </a:r>
            <a:endParaRPr lang="en-US" sz="1200" dirty="0" smtClean="0"/>
          </a:p>
          <a:p>
            <a:pPr>
              <a:buNone/>
            </a:pPr>
            <a:endParaRPr lang="en-US" sz="16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The Big Shift</a:t>
            </a:r>
            <a:endParaRPr lang="en-US" sz="3600" b="1" dirty="0"/>
          </a:p>
        </p:txBody>
      </p:sp>
      <p:pic>
        <p:nvPicPr>
          <p:cNvPr id="4" name="Content Placeholder 3" descr="shift index chart a.tiff"/>
          <p:cNvPicPr>
            <a:picLocks noGrp="1" noChangeAspect="1"/>
          </p:cNvPicPr>
          <p:nvPr>
            <p:ph idx="1"/>
          </p:nvPr>
        </p:nvPicPr>
        <p:blipFill>
          <a:blip r:embed="rId3"/>
          <a:srcRect l="-21125" r="-21125"/>
          <a:stretch>
            <a:fillRect/>
          </a:stretch>
        </p:blipFill>
        <p:spPr>
          <a:xfrm>
            <a:off x="-1" y="1143000"/>
            <a:ext cx="10391637" cy="57150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Moving from Print to Electronic Books </a:t>
            </a:r>
            <a:endParaRPr lang="en-US" sz="3200" dirty="0"/>
          </a:p>
        </p:txBody>
      </p:sp>
      <p:sp>
        <p:nvSpPr>
          <p:cNvPr id="3" name="Content Placeholder 2"/>
          <p:cNvSpPr>
            <a:spLocks noGrp="1"/>
          </p:cNvSpPr>
          <p:nvPr>
            <p:ph idx="1"/>
          </p:nvPr>
        </p:nvSpPr>
        <p:spPr/>
        <p:txBody>
          <a:bodyPr>
            <a:normAutofit/>
          </a:bodyPr>
          <a:lstStyle/>
          <a:p>
            <a:r>
              <a:rPr lang="en-US" b="1" dirty="0" smtClean="0">
                <a:solidFill>
                  <a:srgbClr val="7F7F7F"/>
                </a:solidFill>
              </a:rPr>
              <a:t>Electronic </a:t>
            </a:r>
            <a:r>
              <a:rPr lang="en-US" b="1" dirty="0" smtClean="0">
                <a:solidFill>
                  <a:srgbClr val="7F7F7F"/>
                </a:solidFill>
              </a:rPr>
              <a:t>collections — whether delivered electronically or as print-on-demand — eliminate this </a:t>
            </a:r>
            <a:r>
              <a:rPr lang="en-US" b="1" dirty="0" smtClean="0">
                <a:solidFill>
                  <a:srgbClr val="7F7F7F"/>
                </a:solidFill>
              </a:rPr>
              <a:t>uncertainty of finding material</a:t>
            </a:r>
          </a:p>
          <a:p>
            <a:r>
              <a:rPr lang="en-US" b="1" dirty="0" smtClean="0">
                <a:solidFill>
                  <a:srgbClr val="7F7F7F"/>
                </a:solidFill>
              </a:rPr>
              <a:t>Only buy the part of the long tail that our users actually </a:t>
            </a:r>
            <a:r>
              <a:rPr lang="en-US" b="1" dirty="0" smtClean="0">
                <a:solidFill>
                  <a:srgbClr val="7F7F7F"/>
                </a:solidFill>
              </a:rPr>
              <a:t>need — we become much </a:t>
            </a:r>
            <a:r>
              <a:rPr lang="en-US" b="1" dirty="0" smtClean="0">
                <a:solidFill>
                  <a:srgbClr val="7F7F7F"/>
                </a:solidFill>
              </a:rPr>
              <a:t>more efficient</a:t>
            </a:r>
            <a:endParaRPr lang="en-US" b="1" dirty="0" smtClean="0">
              <a:solidFill>
                <a:srgbClr val="7F7F7F"/>
              </a:solidFill>
            </a:endParaRPr>
          </a:p>
          <a:p>
            <a:endParaRPr lang="en-US" b="1" dirty="0" smtClean="0">
              <a:solidFill>
                <a:srgbClr val="7F7F7F"/>
              </a:solidFill>
            </a:endParaRPr>
          </a:p>
          <a:p>
            <a:r>
              <a:rPr lang="en-US" b="1" dirty="0" smtClean="0">
                <a:solidFill>
                  <a:srgbClr val="7F7F7F"/>
                </a:solidFill>
              </a:rPr>
              <a:t>Will significantly disrupt university presses</a:t>
            </a:r>
            <a:endParaRPr lang="en-US" b="1" dirty="0">
              <a:solidFill>
                <a:srgbClr val="7F7F7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Moving from Print to Electronic Books</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solidFill>
                  <a:srgbClr val="7F7F7F"/>
                </a:solidFill>
              </a:rPr>
              <a:t>	“Given technical, cultural, policy, and economic obstacles, it is probably premature for most libraries to decide to provide access only to electronic collections, particularly when it comes to monographs.”</a:t>
            </a:r>
          </a:p>
          <a:p>
            <a:pPr>
              <a:buNone/>
            </a:pPr>
            <a:endParaRPr lang="en-US" dirty="0" smtClean="0"/>
          </a:p>
          <a:p>
            <a:pPr>
              <a:buNone/>
            </a:pPr>
            <a:r>
              <a:rPr lang="en-US" i="1" dirty="0" smtClean="0"/>
              <a:t>	</a:t>
            </a:r>
            <a:r>
              <a:rPr lang="en-US" sz="1200" dirty="0" smtClean="0"/>
              <a:t>Lisa Spiro and Geneva Henry, “Can a New Research Library Be All-Digital?” in  </a:t>
            </a:r>
            <a:r>
              <a:rPr lang="en-US" sz="1200" i="1" dirty="0" smtClean="0"/>
              <a:t>The Idea of Order: Transforming Research Collections for 21st Century Scholarship</a:t>
            </a:r>
            <a:r>
              <a:rPr lang="en-US" sz="1200" dirty="0" smtClean="0"/>
              <a:t>, CLIR, June 2010, page 66.  Available at: </a:t>
            </a:r>
            <a:r>
              <a:rPr lang="en-US" sz="1200" dirty="0" smtClean="0">
                <a:hlinkClick r:id="rId2"/>
              </a:rPr>
              <a:t>http://www.clir.org/pubs/abstract/pub147abst.html</a:t>
            </a:r>
            <a:endParaRPr lang="en-US" sz="1200"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Moving from Print to Electronic Books</a:t>
            </a:r>
            <a:endParaRPr lang="en-US" sz="3600" dirty="0"/>
          </a:p>
        </p:txBody>
      </p:sp>
      <p:sp>
        <p:nvSpPr>
          <p:cNvPr id="3" name="Content Placeholder 2"/>
          <p:cNvSpPr>
            <a:spLocks noGrp="1"/>
          </p:cNvSpPr>
          <p:nvPr>
            <p:ph idx="1"/>
          </p:nvPr>
        </p:nvSpPr>
        <p:spPr/>
        <p:txBody>
          <a:bodyPr/>
          <a:lstStyle/>
          <a:p>
            <a:endParaRPr lang="en-US" dirty="0" smtClean="0"/>
          </a:p>
          <a:p>
            <a:r>
              <a:rPr lang="en-US" b="1" dirty="0" smtClean="0">
                <a:solidFill>
                  <a:srgbClr val="7F7F7F"/>
                </a:solidFill>
              </a:rPr>
              <a:t>Not about print versus </a:t>
            </a:r>
            <a:r>
              <a:rPr lang="en-US" b="1" dirty="0" smtClean="0">
                <a:solidFill>
                  <a:srgbClr val="7F7F7F"/>
                </a:solidFill>
              </a:rPr>
              <a:t>electronic — either can be delivered</a:t>
            </a:r>
          </a:p>
          <a:p>
            <a:endParaRPr lang="en-US" b="1" dirty="0" smtClean="0">
              <a:solidFill>
                <a:srgbClr val="7F7F7F"/>
              </a:solidFill>
            </a:endParaRPr>
          </a:p>
          <a:p>
            <a:r>
              <a:rPr lang="en-US" b="1" dirty="0" smtClean="0">
                <a:solidFill>
                  <a:srgbClr val="7F7F7F"/>
                </a:solidFill>
              </a:rPr>
              <a:t>Really about bibliographer selected just-in-case versus user-drive on-demand</a:t>
            </a:r>
            <a:endParaRPr lang="en-US" b="1" dirty="0">
              <a:solidFill>
                <a:srgbClr val="7F7F7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Moving from Print to Electronic Books</a:t>
            </a:r>
            <a:endParaRPr lang="en-US" sz="3600" dirty="0"/>
          </a:p>
        </p:txBody>
      </p:sp>
      <p:sp>
        <p:nvSpPr>
          <p:cNvPr id="3" name="Content Placeholder 2"/>
          <p:cNvSpPr>
            <a:spLocks noGrp="1"/>
          </p:cNvSpPr>
          <p:nvPr>
            <p:ph idx="1"/>
          </p:nvPr>
        </p:nvSpPr>
        <p:spPr/>
        <p:txBody>
          <a:bodyPr/>
          <a:lstStyle/>
          <a:p>
            <a:endParaRPr lang="en-US" dirty="0" smtClean="0"/>
          </a:p>
          <a:p>
            <a:r>
              <a:rPr lang="en-US" b="1" dirty="0" smtClean="0">
                <a:solidFill>
                  <a:srgbClr val="7F7F7F"/>
                </a:solidFill>
              </a:rPr>
              <a:t>Not about print versus </a:t>
            </a:r>
            <a:r>
              <a:rPr lang="en-US" b="1" dirty="0" smtClean="0">
                <a:solidFill>
                  <a:srgbClr val="7F7F7F"/>
                </a:solidFill>
              </a:rPr>
              <a:t>electronic— either can be delivered</a:t>
            </a:r>
          </a:p>
          <a:p>
            <a:endParaRPr lang="en-US" b="1" dirty="0" smtClean="0">
              <a:solidFill>
                <a:srgbClr val="7F7F7F"/>
              </a:solidFill>
            </a:endParaRPr>
          </a:p>
          <a:p>
            <a:r>
              <a:rPr lang="en-US" b="1" dirty="0" smtClean="0">
                <a:solidFill>
                  <a:srgbClr val="7F7F7F"/>
                </a:solidFill>
              </a:rPr>
              <a:t>Really about bibliographer selected just-in-case versus user-drive on-demand</a:t>
            </a:r>
            <a:endParaRPr lang="en-US" b="1" dirty="0">
              <a:solidFill>
                <a:srgbClr val="7F7F7F"/>
              </a:solidFill>
            </a:endParaRPr>
          </a:p>
        </p:txBody>
      </p:sp>
      <p:sp>
        <p:nvSpPr>
          <p:cNvPr id="4" name="Oval 3"/>
          <p:cNvSpPr/>
          <p:nvPr/>
        </p:nvSpPr>
        <p:spPr>
          <a:xfrm>
            <a:off x="3012315" y="3669907"/>
            <a:ext cx="3942589" cy="900862"/>
          </a:xfrm>
          <a:prstGeom prst="ellipse">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76200" cmpd="sng">
                <a:solidFill>
                  <a:srgbClr val="FF0000"/>
                </a:solidFill>
              </a:ln>
              <a:solidFill>
                <a:srgbClr val="FF0000"/>
              </a:solidFill>
            </a:endParaRPr>
          </a:p>
        </p:txBody>
      </p:sp>
      <p:sp>
        <p:nvSpPr>
          <p:cNvPr id="5" name="TextBox 4"/>
          <p:cNvSpPr txBox="1"/>
          <p:nvPr/>
        </p:nvSpPr>
        <p:spPr>
          <a:xfrm>
            <a:off x="3351939" y="4802654"/>
            <a:ext cx="4863631" cy="584776"/>
          </a:xfrm>
          <a:prstGeom prst="rect">
            <a:avLst/>
          </a:prstGeom>
          <a:noFill/>
        </p:spPr>
        <p:txBody>
          <a:bodyPr wrap="none" rtlCol="0">
            <a:spAutoFit/>
          </a:bodyPr>
          <a:lstStyle/>
          <a:p>
            <a:r>
              <a:rPr lang="en-US" sz="3200" b="1" dirty="0" smtClean="0">
                <a:solidFill>
                  <a:srgbClr val="FF0000"/>
                </a:solidFill>
                <a:latin typeface="Courier"/>
                <a:cs typeface="Courier"/>
              </a:rPr>
              <a:t>Why it will be HARD</a:t>
            </a:r>
            <a:endParaRPr lang="en-US" sz="3200" b="1" dirty="0">
              <a:solidFill>
                <a:srgbClr val="FF0000"/>
              </a:solidFill>
              <a:latin typeface="Courier"/>
              <a:cs typeface="Courie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00"/>
                </a:solidFill>
              </a:rPr>
              <a:t>Migrating the Focus of Collections from Purchasing Materials to </a:t>
            </a:r>
            <a:r>
              <a:rPr lang="en-US" sz="3600" b="1" dirty="0" err="1" smtClean="0">
                <a:solidFill>
                  <a:srgbClr val="000000"/>
                </a:solidFill>
              </a:rPr>
              <a:t>Curating</a:t>
            </a:r>
            <a:r>
              <a:rPr lang="en-US" sz="3600" b="1" dirty="0" smtClean="0">
                <a:solidFill>
                  <a:srgbClr val="000000"/>
                </a:solidFill>
              </a:rPr>
              <a:t> Content </a:t>
            </a:r>
            <a:endParaRPr lang="en-US" sz="3600" dirty="0"/>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b="1" dirty="0" smtClean="0">
                <a:solidFill>
                  <a:schemeClr val="bg1">
                    <a:lumMod val="50000"/>
                  </a:schemeClr>
                </a:solidFill>
              </a:rPr>
              <a:t>Purchasing Materials = Outside in</a:t>
            </a:r>
          </a:p>
          <a:p>
            <a:pPr>
              <a:buNone/>
            </a:pPr>
            <a:endParaRPr lang="en-US" b="1" dirty="0" smtClean="0">
              <a:solidFill>
                <a:schemeClr val="bg1">
                  <a:lumMod val="50000"/>
                </a:schemeClr>
              </a:solidFill>
            </a:endParaRPr>
          </a:p>
          <a:p>
            <a:pPr>
              <a:buNone/>
            </a:pPr>
            <a:r>
              <a:rPr lang="en-US" b="1" dirty="0" err="1" smtClean="0">
                <a:solidFill>
                  <a:schemeClr val="bg1">
                    <a:lumMod val="50000"/>
                  </a:schemeClr>
                </a:solidFill>
              </a:rPr>
              <a:t>Curating</a:t>
            </a:r>
            <a:r>
              <a:rPr lang="en-US" b="1" dirty="0" smtClean="0">
                <a:solidFill>
                  <a:schemeClr val="bg1">
                    <a:lumMod val="50000"/>
                  </a:schemeClr>
                </a:solidFill>
              </a:rPr>
              <a:t> Content = Inside Out</a:t>
            </a:r>
            <a:endParaRPr lang="en-US" b="1" dirty="0">
              <a:solidFill>
                <a:schemeClr val="bg1">
                  <a:lumMod val="50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fontScale="90000"/>
          </a:bodyPr>
          <a:lstStyle/>
          <a:p>
            <a:pPr>
              <a:defRPr/>
            </a:pPr>
            <a:r>
              <a:rPr lang="en-US" sz="3600" b="1" dirty="0" smtClean="0">
                <a:solidFill>
                  <a:srgbClr val="000000"/>
                </a:solidFill>
              </a:rPr>
              <a:t>Migrating the Focus of Collections from Purchasing Materials to </a:t>
            </a:r>
            <a:r>
              <a:rPr lang="en-US" sz="3600" b="1" dirty="0" err="1" smtClean="0">
                <a:solidFill>
                  <a:srgbClr val="000000"/>
                </a:solidFill>
              </a:rPr>
              <a:t>Curating</a:t>
            </a:r>
            <a:r>
              <a:rPr lang="en-US" sz="3600" b="1" dirty="0" smtClean="0">
                <a:solidFill>
                  <a:srgbClr val="000000"/>
                </a:solidFill>
              </a:rPr>
              <a:t> Content </a:t>
            </a:r>
            <a:endParaRPr lang="en-US" sz="3600" dirty="0">
              <a:latin typeface="Arial" pitchFamily="-106" charset="0"/>
              <a:ea typeface="+mj-ea"/>
              <a:cs typeface="+mj-cs"/>
            </a:endParaRPr>
          </a:p>
        </p:txBody>
      </p:sp>
      <p:sp>
        <p:nvSpPr>
          <p:cNvPr id="92163" name="Rectangle 4"/>
          <p:cNvSpPr>
            <a:spLocks noChangeArrowheads="1"/>
          </p:cNvSpPr>
          <p:nvPr/>
        </p:nvSpPr>
        <p:spPr bwMode="auto">
          <a:xfrm>
            <a:off x="2419350" y="2286000"/>
            <a:ext cx="4133850" cy="3000375"/>
          </a:xfrm>
          <a:prstGeom prst="rect">
            <a:avLst/>
          </a:prstGeom>
          <a:solidFill>
            <a:srgbClr val="FFFFFF">
              <a:alpha val="0"/>
            </a:srgbClr>
          </a:solidFill>
          <a:ln w="38100">
            <a:solidFill>
              <a:srgbClr val="000000">
                <a:alpha val="50195"/>
              </a:srgbClr>
            </a:solidFill>
            <a:miter lim="800000"/>
            <a:headEnd/>
            <a:tailEnd/>
          </a:ln>
        </p:spPr>
        <p:txBody>
          <a:bodyPr>
            <a:prstTxWarp prst="textNoShape">
              <a:avLst/>
            </a:prstTxWarp>
          </a:bodyPr>
          <a:lstStyle/>
          <a:p>
            <a:endParaRPr lang="en-US" sz="1400"/>
          </a:p>
        </p:txBody>
      </p:sp>
      <p:sp>
        <p:nvSpPr>
          <p:cNvPr id="92164" name="Text Box 5"/>
          <p:cNvSpPr txBox="1">
            <a:spLocks noChangeArrowheads="1"/>
          </p:cNvSpPr>
          <p:nvPr/>
        </p:nvSpPr>
        <p:spPr bwMode="auto">
          <a:xfrm>
            <a:off x="2214563" y="5394325"/>
            <a:ext cx="585787" cy="320675"/>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200" b="1"/>
              <a:t>2005</a:t>
            </a:r>
          </a:p>
        </p:txBody>
      </p:sp>
      <p:sp>
        <p:nvSpPr>
          <p:cNvPr id="92165" name="Text Box 6"/>
          <p:cNvSpPr txBox="1">
            <a:spLocks noChangeArrowheads="1"/>
          </p:cNvSpPr>
          <p:nvPr/>
        </p:nvSpPr>
        <p:spPr bwMode="auto">
          <a:xfrm>
            <a:off x="4214813" y="5394325"/>
            <a:ext cx="585787" cy="320675"/>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200" b="1"/>
              <a:t>2015</a:t>
            </a:r>
          </a:p>
        </p:txBody>
      </p:sp>
      <p:sp>
        <p:nvSpPr>
          <p:cNvPr id="92166" name="Text Box 7"/>
          <p:cNvSpPr txBox="1">
            <a:spLocks noChangeArrowheads="1"/>
          </p:cNvSpPr>
          <p:nvPr/>
        </p:nvSpPr>
        <p:spPr bwMode="auto">
          <a:xfrm>
            <a:off x="6119813" y="5394325"/>
            <a:ext cx="585787" cy="320675"/>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200" b="1"/>
              <a:t>2025</a:t>
            </a:r>
          </a:p>
        </p:txBody>
      </p:sp>
      <p:sp>
        <p:nvSpPr>
          <p:cNvPr id="92167" name="Text Box 9"/>
          <p:cNvSpPr txBox="1">
            <a:spLocks noChangeArrowheads="1"/>
          </p:cNvSpPr>
          <p:nvPr/>
        </p:nvSpPr>
        <p:spPr bwMode="auto">
          <a:xfrm>
            <a:off x="2438400" y="4876800"/>
            <a:ext cx="4095750" cy="428625"/>
          </a:xfrm>
          <a:prstGeom prst="rect">
            <a:avLst/>
          </a:prstGeom>
          <a:solidFill>
            <a:srgbClr val="FFFFFF">
              <a:alpha val="0"/>
            </a:srgbClr>
          </a:solidFill>
          <a:ln w="38100">
            <a:noFill/>
            <a:miter lim="800000"/>
            <a:headEnd/>
            <a:tailEnd/>
          </a:ln>
        </p:spPr>
        <p:txBody>
          <a:bodyPr>
            <a:prstTxWarp prst="textNoShape">
              <a:avLst/>
            </a:prstTxWarp>
          </a:bodyPr>
          <a:lstStyle/>
          <a:p>
            <a:pPr algn="ctr"/>
            <a:r>
              <a:rPr lang="en-US" sz="1400"/>
              <a:t>Traditional Special Collections</a:t>
            </a:r>
          </a:p>
        </p:txBody>
      </p:sp>
      <p:sp>
        <p:nvSpPr>
          <p:cNvPr id="92168" name="Text Box 11"/>
          <p:cNvSpPr txBox="1">
            <a:spLocks noChangeArrowheads="1"/>
          </p:cNvSpPr>
          <p:nvPr/>
        </p:nvSpPr>
        <p:spPr bwMode="auto">
          <a:xfrm>
            <a:off x="4800600" y="3886200"/>
            <a:ext cx="1587500" cy="534988"/>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400"/>
              <a:t>Curated Digital Content</a:t>
            </a:r>
          </a:p>
        </p:txBody>
      </p:sp>
      <p:sp>
        <p:nvSpPr>
          <p:cNvPr id="92169" name="Text Box 12"/>
          <p:cNvSpPr txBox="1">
            <a:spLocks noChangeArrowheads="1"/>
          </p:cNvSpPr>
          <p:nvPr/>
        </p:nvSpPr>
        <p:spPr bwMode="auto">
          <a:xfrm>
            <a:off x="2867025" y="2822575"/>
            <a:ext cx="1838325" cy="428625"/>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400"/>
              <a:t>Purchased Materials</a:t>
            </a:r>
          </a:p>
        </p:txBody>
      </p:sp>
      <p:sp>
        <p:nvSpPr>
          <p:cNvPr id="92170" name="Text Box 13"/>
          <p:cNvSpPr txBox="1">
            <a:spLocks noChangeArrowheads="1"/>
          </p:cNvSpPr>
          <p:nvPr/>
        </p:nvSpPr>
        <p:spPr bwMode="auto">
          <a:xfrm>
            <a:off x="1066800" y="3251200"/>
            <a:ext cx="1257300" cy="1071563"/>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r>
              <a:rPr lang="en-US" sz="1400" dirty="0"/>
              <a:t>Percent of Library Resources</a:t>
            </a:r>
          </a:p>
          <a:p>
            <a:r>
              <a:rPr lang="en-US" sz="1400" dirty="0"/>
              <a:t>Allocated</a:t>
            </a:r>
          </a:p>
        </p:txBody>
      </p:sp>
      <p:sp>
        <p:nvSpPr>
          <p:cNvPr id="92171" name="Text Box 14"/>
          <p:cNvSpPr txBox="1">
            <a:spLocks noChangeArrowheads="1"/>
          </p:cNvSpPr>
          <p:nvPr/>
        </p:nvSpPr>
        <p:spPr bwMode="auto">
          <a:xfrm>
            <a:off x="1752600" y="4648200"/>
            <a:ext cx="628650" cy="320675"/>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200" b="1"/>
              <a:t>10%</a:t>
            </a:r>
          </a:p>
        </p:txBody>
      </p:sp>
      <p:sp>
        <p:nvSpPr>
          <p:cNvPr id="92172" name="Text Box 15"/>
          <p:cNvSpPr txBox="1">
            <a:spLocks noChangeArrowheads="1"/>
          </p:cNvSpPr>
          <p:nvPr/>
        </p:nvSpPr>
        <p:spPr bwMode="auto">
          <a:xfrm>
            <a:off x="6629400" y="3200400"/>
            <a:ext cx="628650" cy="320675"/>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200" b="1"/>
              <a:t>60%</a:t>
            </a:r>
          </a:p>
        </p:txBody>
      </p:sp>
      <p:sp>
        <p:nvSpPr>
          <p:cNvPr id="92173" name="Line 17"/>
          <p:cNvSpPr>
            <a:spLocks noChangeShapeType="1"/>
          </p:cNvSpPr>
          <p:nvPr/>
        </p:nvSpPr>
        <p:spPr bwMode="auto">
          <a:xfrm flipV="1">
            <a:off x="2438400" y="3276600"/>
            <a:ext cx="4114800" cy="1524000"/>
          </a:xfrm>
          <a:prstGeom prst="line">
            <a:avLst/>
          </a:prstGeom>
          <a:noFill/>
          <a:ln w="28575">
            <a:solidFill>
              <a:srgbClr val="000000"/>
            </a:solidFill>
            <a:round/>
            <a:headEnd/>
            <a:tailEnd/>
          </a:ln>
        </p:spPr>
        <p:txBody>
          <a:bodyPr wrap="none" anchor="ctr">
            <a:prstTxWarp prst="textNoShape">
              <a:avLst/>
            </a:prstTxWarp>
          </a:bodyPr>
          <a:lstStyle/>
          <a:p>
            <a:endParaRPr lang="en-US" sz="1400"/>
          </a:p>
        </p:txBody>
      </p:sp>
      <p:sp>
        <p:nvSpPr>
          <p:cNvPr id="92174" name="Line 18"/>
          <p:cNvSpPr>
            <a:spLocks noChangeShapeType="1"/>
          </p:cNvSpPr>
          <p:nvPr/>
        </p:nvSpPr>
        <p:spPr bwMode="auto">
          <a:xfrm flipV="1">
            <a:off x="2438400" y="4572000"/>
            <a:ext cx="4114800" cy="228600"/>
          </a:xfrm>
          <a:prstGeom prst="line">
            <a:avLst/>
          </a:prstGeom>
          <a:noFill/>
          <a:ln w="28575">
            <a:solidFill>
              <a:srgbClr val="000000"/>
            </a:solidFill>
            <a:round/>
            <a:headEnd/>
            <a:tailEnd/>
          </a:ln>
        </p:spPr>
        <p:txBody>
          <a:bodyPr wrap="none" anchor="ctr">
            <a:prstTxWarp prst="textNoShape">
              <a:avLst/>
            </a:prstTxWarp>
          </a:bodyPr>
          <a:lstStyle/>
          <a:p>
            <a:endParaRPr lang="en-US" sz="1400"/>
          </a:p>
        </p:txBody>
      </p:sp>
      <p:sp>
        <p:nvSpPr>
          <p:cNvPr id="92175" name="Text Box 19"/>
          <p:cNvSpPr txBox="1">
            <a:spLocks noChangeArrowheads="1"/>
          </p:cNvSpPr>
          <p:nvPr/>
        </p:nvSpPr>
        <p:spPr bwMode="auto">
          <a:xfrm>
            <a:off x="6629400" y="4419600"/>
            <a:ext cx="628650" cy="320675"/>
          </a:xfrm>
          <a:prstGeom prst="rect">
            <a:avLst/>
          </a:prstGeom>
          <a:solidFill>
            <a:srgbClr val="FFFFFF">
              <a:alpha val="0"/>
            </a:srgbClr>
          </a:solidFill>
          <a:ln w="38100">
            <a:solidFill>
              <a:srgbClr val="000000">
                <a:alpha val="0"/>
              </a:srgbClr>
            </a:solidFill>
            <a:miter lim="800000"/>
            <a:headEnd/>
            <a:tailEnd/>
          </a:ln>
        </p:spPr>
        <p:txBody>
          <a:bodyPr>
            <a:prstTxWarp prst="textNoShape">
              <a:avLst/>
            </a:prstTxWarp>
          </a:bodyPr>
          <a:lstStyle/>
          <a:p>
            <a:pPr algn="ctr"/>
            <a:r>
              <a:rPr lang="en-US" sz="1200" b="1"/>
              <a:t>15%</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rtlCol="0">
            <a:normAutofit fontScale="90000"/>
          </a:bodyPr>
          <a:lstStyle/>
          <a:p>
            <a:pPr>
              <a:defRPr/>
            </a:pPr>
            <a:r>
              <a:rPr lang="en-US" sz="3600" b="1" dirty="0" smtClean="0">
                <a:solidFill>
                  <a:srgbClr val="000000"/>
                </a:solidFill>
              </a:rPr>
              <a:t>Migrating the Focus of Collections from Purchasing Materials to </a:t>
            </a:r>
            <a:r>
              <a:rPr lang="en-US" sz="3600" b="1" dirty="0" err="1" smtClean="0">
                <a:solidFill>
                  <a:srgbClr val="000000"/>
                </a:solidFill>
              </a:rPr>
              <a:t>Curating</a:t>
            </a:r>
            <a:r>
              <a:rPr lang="en-US" sz="3600" b="1" dirty="0" smtClean="0">
                <a:solidFill>
                  <a:srgbClr val="000000"/>
                </a:solidFill>
              </a:rPr>
              <a:t> Content </a:t>
            </a:r>
            <a:endParaRPr lang="en-US" sz="3600" dirty="0">
              <a:latin typeface="Arial" pitchFamily="-106" charset="0"/>
              <a:ea typeface="+mj-ea"/>
              <a:cs typeface="+mj-cs"/>
            </a:endParaRPr>
          </a:p>
        </p:txBody>
      </p:sp>
      <p:sp>
        <p:nvSpPr>
          <p:cNvPr id="90115" name="Rectangle 3"/>
          <p:cNvSpPr>
            <a:spLocks noGrp="1" noChangeArrowheads="1"/>
          </p:cNvSpPr>
          <p:nvPr>
            <p:ph idx="1"/>
          </p:nvPr>
        </p:nvSpPr>
        <p:spPr/>
        <p:txBody>
          <a:bodyPr>
            <a:normAutofit/>
          </a:bodyPr>
          <a:lstStyle/>
          <a:p>
            <a:pPr marL="609600" indent="-609600" eaLnBrk="1" hangingPunct="1"/>
            <a:r>
              <a:rPr lang="en-US" b="1" dirty="0" smtClean="0">
                <a:solidFill>
                  <a:srgbClr val="7F7F7F"/>
                </a:solidFill>
                <a:latin typeface="+mj-lt"/>
                <a:ea typeface="ＭＳ Ｐゴシック" pitchFamily="-111" charset="-128"/>
                <a:cs typeface="ＭＳ Ｐゴシック" pitchFamily="-111" charset="-128"/>
              </a:rPr>
              <a:t>Libraries </a:t>
            </a:r>
            <a:r>
              <a:rPr lang="en-US" b="1" dirty="0">
                <a:solidFill>
                  <a:srgbClr val="7F7F7F"/>
                </a:solidFill>
                <a:latin typeface="+mj-lt"/>
                <a:ea typeface="ＭＳ Ｐゴシック" pitchFamily="-111" charset="-128"/>
                <a:cs typeface="ＭＳ Ｐゴシック" pitchFamily="-111" charset="-128"/>
              </a:rPr>
              <a:t>have always done two things:</a:t>
            </a:r>
          </a:p>
          <a:p>
            <a:pPr marL="1371600" lvl="2" indent="-457200" eaLnBrk="1" hangingPunct="1">
              <a:buFont typeface="Arial" pitchFamily="-111" charset="0"/>
              <a:buAutoNum type="arabicPeriod"/>
            </a:pPr>
            <a:r>
              <a:rPr lang="en-US" sz="3200" b="1" dirty="0">
                <a:solidFill>
                  <a:srgbClr val="7F7F7F"/>
                </a:solidFill>
                <a:latin typeface="+mj-lt"/>
                <a:ea typeface="ＭＳ Ｐゴシック" pitchFamily="-111" charset="-128"/>
              </a:rPr>
              <a:t>Purchased materials for local users</a:t>
            </a:r>
          </a:p>
          <a:p>
            <a:pPr marL="1371600" lvl="2" indent="-457200" eaLnBrk="1" hangingPunct="1">
              <a:buFont typeface="Arial" pitchFamily="-111" charset="0"/>
              <a:buAutoNum type="arabicPeriod"/>
            </a:pPr>
            <a:r>
              <a:rPr lang="en-US" sz="3200" b="1" dirty="0" err="1">
                <a:solidFill>
                  <a:srgbClr val="7F7F7F"/>
                </a:solidFill>
                <a:latin typeface="+mj-lt"/>
                <a:ea typeface="ＭＳ Ｐゴシック" pitchFamily="-111" charset="-128"/>
              </a:rPr>
              <a:t>Curated</a:t>
            </a:r>
            <a:r>
              <a:rPr lang="en-US" sz="3200" b="1" dirty="0">
                <a:solidFill>
                  <a:srgbClr val="7F7F7F"/>
                </a:solidFill>
                <a:latin typeface="+mj-lt"/>
                <a:ea typeface="ＭＳ Ｐゴシック" pitchFamily="-111" charset="-128"/>
              </a:rPr>
              <a:t> content for the </a:t>
            </a:r>
            <a:r>
              <a:rPr lang="en-US" sz="3200" b="1" dirty="0" smtClean="0">
                <a:solidFill>
                  <a:srgbClr val="7F7F7F"/>
                </a:solidFill>
                <a:latin typeface="+mj-lt"/>
                <a:ea typeface="ＭＳ Ｐゴシック" pitchFamily="-111" charset="-128"/>
              </a:rPr>
              <a:t>world</a:t>
            </a:r>
          </a:p>
          <a:p>
            <a:pPr marL="609600" indent="-609600" eaLnBrk="1" hangingPunct="1"/>
            <a:r>
              <a:rPr lang="en-US" b="1" dirty="0">
                <a:solidFill>
                  <a:srgbClr val="7F7F7F"/>
                </a:solidFill>
                <a:latin typeface="+mj-lt"/>
                <a:ea typeface="ＭＳ Ｐゴシック" pitchFamily="-111" charset="-128"/>
                <a:cs typeface="ＭＳ Ｐゴシック" pitchFamily="-111" charset="-128"/>
              </a:rPr>
              <a:t>Today the split is 80/20</a:t>
            </a:r>
          </a:p>
          <a:p>
            <a:pPr marL="609600" indent="-609600" eaLnBrk="1" hangingPunct="1"/>
            <a:r>
              <a:rPr lang="en-US" b="1" dirty="0">
                <a:solidFill>
                  <a:srgbClr val="7F7F7F"/>
                </a:solidFill>
                <a:latin typeface="+mj-lt"/>
                <a:ea typeface="ＭＳ Ｐゴシック" pitchFamily="-111" charset="-128"/>
                <a:cs typeface="ＭＳ Ｐゴシック" pitchFamily="-111" charset="-128"/>
              </a:rPr>
              <a:t>In</a:t>
            </a:r>
            <a:r>
              <a:rPr lang="en-US" b="1" dirty="0" smtClean="0">
                <a:solidFill>
                  <a:srgbClr val="7F7F7F"/>
                </a:solidFill>
                <a:latin typeface="+mj-lt"/>
                <a:ea typeface="ＭＳ Ｐゴシック" pitchFamily="-111" charset="-128"/>
                <a:cs typeface="ＭＳ Ｐゴシック" pitchFamily="-111" charset="-128"/>
              </a:rPr>
              <a:t> 10 to 15 </a:t>
            </a:r>
            <a:r>
              <a:rPr lang="en-US" b="1" dirty="0">
                <a:solidFill>
                  <a:srgbClr val="7F7F7F"/>
                </a:solidFill>
                <a:latin typeface="+mj-lt"/>
                <a:ea typeface="ＭＳ Ｐゴシック" pitchFamily="-111" charset="-128"/>
                <a:cs typeface="ＭＳ Ｐゴシック" pitchFamily="-111" charset="-128"/>
              </a:rPr>
              <a:t>years the split will be 40/</a:t>
            </a:r>
            <a:r>
              <a:rPr lang="en-US" b="1" dirty="0" smtClean="0">
                <a:solidFill>
                  <a:srgbClr val="7F7F7F"/>
                </a:solidFill>
                <a:latin typeface="+mj-lt"/>
                <a:ea typeface="ＭＳ Ｐゴシック" pitchFamily="-111" charset="-128"/>
                <a:cs typeface="ＭＳ Ｐゴシック" pitchFamily="-111" charset="-128"/>
              </a:rPr>
              <a:t>60</a:t>
            </a:r>
          </a:p>
          <a:p>
            <a:pPr marL="609600" indent="-609600" eaLnBrk="1" hangingPunct="1"/>
            <a:r>
              <a:rPr lang="en-US" b="1" dirty="0" smtClean="0">
                <a:solidFill>
                  <a:srgbClr val="7F7F7F"/>
                </a:solidFill>
                <a:latin typeface="+mj-lt"/>
                <a:ea typeface="ＭＳ Ｐゴシック" pitchFamily="-111" charset="-128"/>
                <a:cs typeface="ＭＳ Ｐゴシック" pitchFamily="-111" charset="-128"/>
              </a:rPr>
              <a:t>What the library holds that is unique is what will be important </a:t>
            </a:r>
            <a:endParaRPr lang="en-US" b="1" dirty="0">
              <a:solidFill>
                <a:srgbClr val="7F7F7F"/>
              </a:solidFill>
              <a:latin typeface="+mj-lt"/>
              <a:ea typeface="ＭＳ Ｐゴシック" pitchFamily="-111" charset="-128"/>
              <a:cs typeface="ＭＳ Ｐゴシック" pitchFamily="-111"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rtlCol="0">
            <a:noAutofit/>
          </a:bodyPr>
          <a:lstStyle/>
          <a:p>
            <a:pPr>
              <a:defRPr/>
            </a:pPr>
            <a:r>
              <a:rPr lang="en-US" sz="3600" b="1" dirty="0" smtClean="0"/>
              <a:t>Demand-Side View of the Future of Library Collections</a:t>
            </a:r>
            <a:endParaRPr lang="en-US" sz="3600" b="1" dirty="0">
              <a:latin typeface="Arial" pitchFamily="-106" charset="0"/>
              <a:ea typeface="+mj-ea"/>
              <a:cs typeface="+mj-cs"/>
            </a:endParaRPr>
          </a:p>
        </p:txBody>
      </p:sp>
      <p:sp>
        <p:nvSpPr>
          <p:cNvPr id="90115" name="Rectangle 3"/>
          <p:cNvSpPr>
            <a:spLocks noGrp="1" noChangeArrowheads="1"/>
          </p:cNvSpPr>
          <p:nvPr>
            <p:ph idx="1"/>
          </p:nvPr>
        </p:nvSpPr>
        <p:spPr/>
        <p:txBody>
          <a:bodyPr>
            <a:normAutofit/>
          </a:bodyPr>
          <a:lstStyle/>
          <a:p>
            <a:pPr marL="609600" indent="-609600" eaLnBrk="1" hangingPunct="1"/>
            <a:endParaRPr lang="en-US" b="1" dirty="0">
              <a:solidFill>
                <a:srgbClr val="7F7F7F"/>
              </a:solidFill>
              <a:latin typeface="+mj-lt"/>
              <a:ea typeface="ＭＳ Ｐゴシック" pitchFamily="-111" charset="-128"/>
              <a:cs typeface="ＭＳ Ｐゴシック" pitchFamily="-111" charset="-128"/>
            </a:endParaRPr>
          </a:p>
        </p:txBody>
      </p:sp>
      <p:sp>
        <p:nvSpPr>
          <p:cNvPr id="5" name="TextBox 4"/>
          <p:cNvSpPr txBox="1"/>
          <p:nvPr/>
        </p:nvSpPr>
        <p:spPr>
          <a:xfrm>
            <a:off x="457200" y="6126163"/>
            <a:ext cx="8229600" cy="646331"/>
          </a:xfrm>
          <a:prstGeom prst="rect">
            <a:avLst/>
          </a:prstGeom>
          <a:noFill/>
        </p:spPr>
        <p:txBody>
          <a:bodyPr wrap="square" rtlCol="0">
            <a:spAutoFit/>
          </a:bodyPr>
          <a:lstStyle/>
          <a:p>
            <a:r>
              <a:rPr lang="en-US" sz="1200" dirty="0" smtClean="0"/>
              <a:t>See: David W. Lewis, “A Demand-Side View of the Future of Library Collections,” 2004.  Available at: </a:t>
            </a:r>
            <a:r>
              <a:rPr lang="en-US" sz="1200" u="sng" dirty="0" smtClean="0">
                <a:hlinkClick r:id="rId4"/>
              </a:rPr>
              <a:t>http://hdl.handle.net/1805/172</a:t>
            </a:r>
            <a:endParaRPr lang="en-US" sz="1200" u="sng" dirty="0" smtClean="0"/>
          </a:p>
          <a:p>
            <a:endParaRPr lang="en-US" sz="1200" dirty="0"/>
          </a:p>
        </p:txBody>
      </p:sp>
      <p:graphicFrame>
        <p:nvGraphicFramePr>
          <p:cNvPr id="95238" name="Object 6"/>
          <p:cNvGraphicFramePr>
            <a:graphicFrameLocks noChangeAspect="1"/>
          </p:cNvGraphicFramePr>
          <p:nvPr/>
        </p:nvGraphicFramePr>
        <p:xfrm>
          <a:off x="228600" y="1676400"/>
          <a:ext cx="8610600" cy="4117975"/>
        </p:xfrm>
        <a:graphic>
          <a:graphicData uri="http://schemas.openxmlformats.org/presentationml/2006/ole">
            <p:oleObj spid="_x0000_s95238" name="Worksheet" r:id="rId5" imgW="6693408" imgH="3200400" progId="Excel.Sheet.8">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rtlCol="0">
            <a:noAutofit/>
          </a:bodyPr>
          <a:lstStyle/>
          <a:p>
            <a:pPr>
              <a:defRPr/>
            </a:pPr>
            <a:r>
              <a:rPr lang="en-US" sz="3600" b="1" dirty="0" smtClean="0"/>
              <a:t>Demand-Side View of the Future of Library Collections</a:t>
            </a:r>
            <a:endParaRPr lang="en-US" sz="3600" b="1" dirty="0">
              <a:latin typeface="Arial" pitchFamily="-106" charset="0"/>
              <a:ea typeface="+mj-ea"/>
              <a:cs typeface="+mj-cs"/>
            </a:endParaRPr>
          </a:p>
        </p:txBody>
      </p:sp>
      <p:sp>
        <p:nvSpPr>
          <p:cNvPr id="90115" name="Rectangle 3"/>
          <p:cNvSpPr>
            <a:spLocks noGrp="1" noChangeArrowheads="1"/>
          </p:cNvSpPr>
          <p:nvPr>
            <p:ph idx="1"/>
          </p:nvPr>
        </p:nvSpPr>
        <p:spPr/>
        <p:txBody>
          <a:bodyPr>
            <a:normAutofit/>
          </a:bodyPr>
          <a:lstStyle/>
          <a:p>
            <a:pPr marL="609600" indent="-609600" eaLnBrk="1" hangingPunct="1"/>
            <a:endParaRPr lang="en-US" b="1" dirty="0">
              <a:solidFill>
                <a:srgbClr val="7F7F7F"/>
              </a:solidFill>
              <a:latin typeface="+mj-lt"/>
              <a:ea typeface="ＭＳ Ｐゴシック" pitchFamily="-111" charset="-128"/>
              <a:cs typeface="ＭＳ Ｐゴシック" pitchFamily="-111" charset="-128"/>
            </a:endParaRPr>
          </a:p>
        </p:txBody>
      </p:sp>
      <p:sp>
        <p:nvSpPr>
          <p:cNvPr id="5" name="TextBox 4"/>
          <p:cNvSpPr txBox="1"/>
          <p:nvPr/>
        </p:nvSpPr>
        <p:spPr>
          <a:xfrm>
            <a:off x="457200" y="6126163"/>
            <a:ext cx="8229600" cy="646331"/>
          </a:xfrm>
          <a:prstGeom prst="rect">
            <a:avLst/>
          </a:prstGeom>
          <a:noFill/>
        </p:spPr>
        <p:txBody>
          <a:bodyPr wrap="square" rtlCol="0">
            <a:spAutoFit/>
          </a:bodyPr>
          <a:lstStyle/>
          <a:p>
            <a:r>
              <a:rPr lang="en-US" sz="1200" dirty="0" smtClean="0"/>
              <a:t>See: David W. Lewis, “A Demand-Side View of the Future of Library Collections,” 2004.  Available at: </a:t>
            </a:r>
            <a:r>
              <a:rPr lang="en-US" sz="1200" u="sng" dirty="0" smtClean="0">
                <a:hlinkClick r:id="rId4"/>
              </a:rPr>
              <a:t>http://hdl.handle.net/1805/172</a:t>
            </a:r>
            <a:endParaRPr lang="en-US" sz="1200" u="sng" dirty="0" smtClean="0"/>
          </a:p>
          <a:p>
            <a:endParaRPr lang="en-US" sz="1200" dirty="0"/>
          </a:p>
        </p:txBody>
      </p:sp>
      <p:graphicFrame>
        <p:nvGraphicFramePr>
          <p:cNvPr id="131075" name="Object 3"/>
          <p:cNvGraphicFramePr>
            <a:graphicFrameLocks noChangeAspect="1"/>
          </p:cNvGraphicFramePr>
          <p:nvPr/>
        </p:nvGraphicFramePr>
        <p:xfrm>
          <a:off x="0" y="1631224"/>
          <a:ext cx="8917837" cy="3853780"/>
        </p:xfrm>
        <a:graphic>
          <a:graphicData uri="http://schemas.openxmlformats.org/presentationml/2006/ole">
            <p:oleObj spid="_x0000_s131075" name="Worksheet" r:id="rId5" imgW="6464808" imgH="2793492" progId="Excel.Sheet.8">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rtlCol="0">
            <a:normAutofit fontScale="90000"/>
          </a:bodyPr>
          <a:lstStyle/>
          <a:p>
            <a:pPr>
              <a:defRPr/>
            </a:pPr>
            <a:r>
              <a:rPr lang="en-US" sz="3600" b="1" dirty="0" smtClean="0"/>
              <a:t>Demand-Side View of the Future of Library Collections</a:t>
            </a:r>
            <a:endParaRPr lang="en-US" sz="3600" dirty="0">
              <a:latin typeface="Arial" pitchFamily="-106" charset="0"/>
              <a:ea typeface="+mj-ea"/>
              <a:cs typeface="+mj-cs"/>
            </a:endParaRPr>
          </a:p>
        </p:txBody>
      </p:sp>
      <p:sp>
        <p:nvSpPr>
          <p:cNvPr id="90115" name="Rectangle 3"/>
          <p:cNvSpPr>
            <a:spLocks noGrp="1" noChangeArrowheads="1"/>
          </p:cNvSpPr>
          <p:nvPr>
            <p:ph idx="1"/>
          </p:nvPr>
        </p:nvSpPr>
        <p:spPr/>
        <p:txBody>
          <a:bodyPr>
            <a:normAutofit/>
          </a:bodyPr>
          <a:lstStyle/>
          <a:p>
            <a:pPr marL="609600" indent="-609600" eaLnBrk="1" hangingPunct="1"/>
            <a:endParaRPr lang="en-US" b="1" dirty="0">
              <a:solidFill>
                <a:srgbClr val="7F7F7F"/>
              </a:solidFill>
              <a:latin typeface="+mj-lt"/>
              <a:ea typeface="ＭＳ Ｐゴシック" pitchFamily="-111" charset="-128"/>
              <a:cs typeface="ＭＳ Ｐゴシック" pitchFamily="-111" charset="-128"/>
            </a:endParaRPr>
          </a:p>
        </p:txBody>
      </p:sp>
      <p:sp>
        <p:nvSpPr>
          <p:cNvPr id="5" name="TextBox 4"/>
          <p:cNvSpPr txBox="1"/>
          <p:nvPr/>
        </p:nvSpPr>
        <p:spPr>
          <a:xfrm>
            <a:off x="457200" y="6126163"/>
            <a:ext cx="8229600" cy="646331"/>
          </a:xfrm>
          <a:prstGeom prst="rect">
            <a:avLst/>
          </a:prstGeom>
          <a:noFill/>
        </p:spPr>
        <p:txBody>
          <a:bodyPr wrap="square" rtlCol="0">
            <a:spAutoFit/>
          </a:bodyPr>
          <a:lstStyle/>
          <a:p>
            <a:r>
              <a:rPr lang="en-US" sz="1200" dirty="0" smtClean="0"/>
              <a:t>See: David W. Lewis, “A Demand-Side View of the Future of Library Collections,” 2004.  </a:t>
            </a:r>
            <a:r>
              <a:rPr lang="en-US" sz="1200" smtClean="0"/>
              <a:t>Available at: </a:t>
            </a:r>
            <a:r>
              <a:rPr lang="en-US" sz="1200" u="sng" smtClean="0">
                <a:hlinkClick r:id="rId4"/>
              </a:rPr>
              <a:t>http://hdl.handle.net/1805/172</a:t>
            </a:r>
            <a:endParaRPr lang="en-US" sz="1200" u="sng" smtClean="0"/>
          </a:p>
          <a:p>
            <a:endParaRPr lang="en-US" sz="1200" dirty="0"/>
          </a:p>
        </p:txBody>
      </p:sp>
      <p:graphicFrame>
        <p:nvGraphicFramePr>
          <p:cNvPr id="95235" name="Object 3"/>
          <p:cNvGraphicFramePr>
            <a:graphicFrameLocks noChangeAspect="1"/>
          </p:cNvGraphicFramePr>
          <p:nvPr/>
        </p:nvGraphicFramePr>
        <p:xfrm>
          <a:off x="381000" y="1752600"/>
          <a:ext cx="8305800" cy="4224338"/>
        </p:xfrm>
        <a:graphic>
          <a:graphicData uri="http://schemas.openxmlformats.org/presentationml/2006/ole">
            <p:oleObj spid="_x0000_s124930" name="Worksheet" r:id="rId5" imgW="5841492" imgH="2971800" progId="Excel.Shee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The Big Shift</a:t>
            </a:r>
            <a:endParaRPr lang="en-US" sz="3600" b="1" dirty="0"/>
          </a:p>
        </p:txBody>
      </p:sp>
      <p:pic>
        <p:nvPicPr>
          <p:cNvPr id="4" name="Content Placeholder 3" descr="shift index chart 1.tiff"/>
          <p:cNvPicPr>
            <a:picLocks noGrp="1" noChangeAspect="1"/>
          </p:cNvPicPr>
          <p:nvPr>
            <p:ph idx="1"/>
          </p:nvPr>
        </p:nvPicPr>
        <p:blipFill>
          <a:blip r:embed="rId3"/>
          <a:srcRect t="-8583" b="-8583"/>
          <a:stretch>
            <a:fillRect/>
          </a:stretch>
        </p:blipFill>
        <p:spPr>
          <a:xfrm>
            <a:off x="0" y="1276034"/>
            <a:ext cx="9143999" cy="5028847"/>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rtlCol="0">
            <a:normAutofit fontScale="90000"/>
          </a:bodyPr>
          <a:lstStyle/>
          <a:p>
            <a:pPr>
              <a:defRPr/>
            </a:pPr>
            <a:r>
              <a:rPr lang="en-US" sz="3600" b="1" dirty="0" smtClean="0">
                <a:solidFill>
                  <a:srgbClr val="000000"/>
                </a:solidFill>
              </a:rPr>
              <a:t>Migrating the Focus of Collections from Purchasing Materials to </a:t>
            </a:r>
            <a:r>
              <a:rPr lang="en-US" sz="3600" b="1" dirty="0" err="1" smtClean="0">
                <a:solidFill>
                  <a:srgbClr val="000000"/>
                </a:solidFill>
              </a:rPr>
              <a:t>Curating</a:t>
            </a:r>
            <a:r>
              <a:rPr lang="en-US" sz="3600" b="1" dirty="0" smtClean="0">
                <a:solidFill>
                  <a:srgbClr val="000000"/>
                </a:solidFill>
              </a:rPr>
              <a:t> Content </a:t>
            </a:r>
            <a:endParaRPr lang="en-US" sz="3600" dirty="0">
              <a:latin typeface="Arial" pitchFamily="-106" charset="0"/>
              <a:ea typeface="+mj-ea"/>
              <a:cs typeface="+mj-cs"/>
            </a:endParaRPr>
          </a:p>
        </p:txBody>
      </p:sp>
      <p:sp>
        <p:nvSpPr>
          <p:cNvPr id="90115" name="Rectangle 3"/>
          <p:cNvSpPr>
            <a:spLocks noGrp="1" noChangeArrowheads="1"/>
          </p:cNvSpPr>
          <p:nvPr>
            <p:ph idx="1"/>
          </p:nvPr>
        </p:nvSpPr>
        <p:spPr/>
        <p:txBody>
          <a:bodyPr>
            <a:normAutofit/>
          </a:bodyPr>
          <a:lstStyle/>
          <a:p>
            <a:pPr marL="609600" indent="-609600" eaLnBrk="1" hangingPunct="1"/>
            <a:r>
              <a:rPr lang="en-US" b="1" dirty="0" smtClean="0">
                <a:solidFill>
                  <a:srgbClr val="7F7F7F"/>
                </a:solidFill>
                <a:latin typeface="+mj-lt"/>
                <a:ea typeface="ＭＳ Ｐゴシック" pitchFamily="-111" charset="-128"/>
                <a:cs typeface="ＭＳ Ｐゴシック" pitchFamily="-111" charset="-128"/>
              </a:rPr>
              <a:t>Develop new balance of library contribution across university</a:t>
            </a:r>
          </a:p>
          <a:p>
            <a:pPr marL="609600" indent="-609600" eaLnBrk="1" hangingPunct="1"/>
            <a:r>
              <a:rPr lang="en-US" b="1" dirty="0" smtClean="0">
                <a:solidFill>
                  <a:srgbClr val="7F7F7F"/>
                </a:solidFill>
                <a:latin typeface="+mj-lt"/>
                <a:ea typeface="ＭＳ Ｐゴシック" pitchFamily="-111" charset="-128"/>
                <a:cs typeface="ＭＳ Ｐゴシック" pitchFamily="-111" charset="-128"/>
              </a:rPr>
              <a:t>Develop deeper engagement in research and the distribution of the results of </a:t>
            </a:r>
            <a:r>
              <a:rPr lang="en-US" b="1" dirty="0" smtClean="0">
                <a:solidFill>
                  <a:srgbClr val="7F7F7F"/>
                </a:solidFill>
                <a:latin typeface="+mj-lt"/>
                <a:ea typeface="ＭＳ Ｐゴシック" pitchFamily="-111" charset="-128"/>
                <a:cs typeface="ＭＳ Ｐゴシック" pitchFamily="-111" charset="-128"/>
              </a:rPr>
              <a:t>research</a:t>
            </a:r>
            <a:r>
              <a:rPr lang="en-US" b="1" dirty="0" smtClean="0">
                <a:solidFill>
                  <a:srgbClr val="7F7F7F"/>
                </a:solidFill>
                <a:latin typeface="+mj-lt"/>
                <a:ea typeface="ＭＳ Ｐゴシック" pitchFamily="-111" charset="-128"/>
                <a:cs typeface="ＭＳ Ｐゴシック" pitchFamily="-111" charset="-128"/>
              </a:rPr>
              <a:t> — this is the transaction cost we will reduce</a:t>
            </a:r>
            <a:endParaRPr lang="en-US" b="1" dirty="0" smtClean="0">
              <a:solidFill>
                <a:srgbClr val="7F7F7F"/>
              </a:solidFill>
              <a:latin typeface="+mj-lt"/>
              <a:ea typeface="ＭＳ Ｐゴシック" pitchFamily="-111" charset="-128"/>
              <a:cs typeface="ＭＳ Ｐゴシック" pitchFamily="-111"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Open Access</a:t>
            </a:r>
            <a:endParaRPr lang="en-US" sz="3200" dirty="0"/>
          </a:p>
        </p:txBody>
      </p:sp>
      <p:sp>
        <p:nvSpPr>
          <p:cNvPr id="3" name="Content Placeholder 2"/>
          <p:cNvSpPr>
            <a:spLocks noGrp="1"/>
          </p:cNvSpPr>
          <p:nvPr>
            <p:ph idx="1"/>
          </p:nvPr>
        </p:nvSpPr>
        <p:spPr/>
        <p:txBody>
          <a:bodyPr>
            <a:normAutofit/>
          </a:bodyPr>
          <a:lstStyle/>
          <a:p>
            <a:r>
              <a:rPr lang="en-US" b="1" dirty="0" smtClean="0">
                <a:solidFill>
                  <a:srgbClr val="7F7F7F"/>
                </a:solidFill>
              </a:rPr>
              <a:t>Unless we trade subscription journal costs for support for open access, very little else can be done because this is where </a:t>
            </a:r>
            <a:r>
              <a:rPr lang="en-US" b="1" dirty="0" smtClean="0">
                <a:ln>
                  <a:solidFill>
                    <a:srgbClr val="FF6600"/>
                  </a:solidFill>
                </a:ln>
                <a:solidFill>
                  <a:srgbClr val="7F7F7F"/>
                </a:solidFill>
              </a:rPr>
              <a:t>ALL</a:t>
            </a:r>
            <a:r>
              <a:rPr lang="en-US" b="1" dirty="0" smtClean="0">
                <a:solidFill>
                  <a:srgbClr val="7F7F7F"/>
                </a:solidFill>
              </a:rPr>
              <a:t> the money goes</a:t>
            </a:r>
            <a:endParaRPr lang="en-US" b="1" dirty="0">
              <a:solidFill>
                <a:srgbClr val="7F7F7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Cost of Science Journals</a:t>
            </a:r>
            <a:endParaRPr lang="en-US" sz="3600" b="1" dirty="0"/>
          </a:p>
        </p:txBody>
      </p:sp>
      <p:sp>
        <p:nvSpPr>
          <p:cNvPr id="3" name="Content Placeholder 2"/>
          <p:cNvSpPr>
            <a:spLocks noGrp="1"/>
          </p:cNvSpPr>
          <p:nvPr>
            <p:ph idx="1"/>
          </p:nvPr>
        </p:nvSpPr>
        <p:spPr/>
        <p:txBody>
          <a:bodyPr>
            <a:normAutofit fontScale="62500" lnSpcReduction="20000"/>
          </a:bodyPr>
          <a:lstStyle/>
          <a:p>
            <a:pPr>
              <a:buNone/>
            </a:pPr>
            <a:r>
              <a:rPr lang="en-US" sz="3636" dirty="0" smtClean="0"/>
              <a:t>	“We need to begin with a fundamental fact — the cost of scholarly journals has increased at 10% per year for the last three decades.  This is over six times the rate of general inflation and over two and a half times the rate of increase of the cost of health care.  Between 1975 and 2005 the average cost of journals in chemistry and physics rose from $76.84 to $1,879.56.  In the same period, the cost of a gallon of unleaded regular gasoline rose from 55 cents to $1.82.  If the gallon of gas had increased in price at the same rate as chemistry and physics journals over this period it would have reached $12.43 in 2005, and would be over $14.50 today.”</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		</a:t>
            </a:r>
            <a:endParaRPr lang="en-US" dirty="0"/>
          </a:p>
        </p:txBody>
      </p:sp>
      <p:sp>
        <p:nvSpPr>
          <p:cNvPr id="4" name="TextBox 3"/>
          <p:cNvSpPr txBox="1"/>
          <p:nvPr/>
        </p:nvSpPr>
        <p:spPr>
          <a:xfrm>
            <a:off x="457201" y="5934670"/>
            <a:ext cx="8229600" cy="1107996"/>
          </a:xfrm>
          <a:prstGeom prst="rect">
            <a:avLst/>
          </a:prstGeom>
          <a:noFill/>
        </p:spPr>
        <p:txBody>
          <a:bodyPr wrap="square" rtlCol="0">
            <a:spAutoFit/>
          </a:bodyPr>
          <a:lstStyle/>
          <a:p>
            <a:pPr>
              <a:buNone/>
            </a:pPr>
            <a:r>
              <a:rPr lang="en-US" sz="1200" dirty="0" smtClean="0"/>
              <a:t>David W. Lewis, “Library Budgets, Open Access, and the Future of Scholarly Communication,” </a:t>
            </a:r>
            <a:r>
              <a:rPr lang="en-US" sz="1200" i="1" dirty="0" smtClean="0"/>
              <a:t>C&amp;RL News</a:t>
            </a:r>
            <a:r>
              <a:rPr lang="en-US" sz="1200" dirty="0" smtClean="0"/>
              <a:t>, May 2008.  Available at: </a:t>
            </a:r>
            <a:r>
              <a:rPr lang="en-US" sz="1200" dirty="0" smtClean="0">
                <a:hlinkClick r:id="rId2"/>
              </a:rPr>
              <a:t>http://www.ala.org/ala/mgrps/divs/acrl/publications/crlnews/2008/may/ALA_print_layout_1_471139_471139.cfm</a:t>
            </a:r>
            <a:endParaRPr lang="en-US" sz="1200" dirty="0" smtClean="0"/>
          </a:p>
          <a:p>
            <a:pPr>
              <a:buNone/>
            </a:pPr>
            <a:endParaRPr lang="en-US" sz="1200" dirty="0" smtClean="0"/>
          </a:p>
          <a:p>
            <a:pPr>
              <a:buNone/>
            </a:pPr>
            <a:r>
              <a:rPr lang="en-US" sz="1200" dirty="0" smtClean="0"/>
              <a:t> </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787975" y="241038"/>
            <a:ext cx="7851951" cy="6016684"/>
            <a:chOff x="1302477" y="973425"/>
            <a:chExt cx="4922535" cy="4582971"/>
          </a:xfrm>
        </p:grpSpPr>
        <p:sp>
          <p:nvSpPr>
            <p:cNvPr id="5" name="TextBox 4"/>
            <p:cNvSpPr txBox="1"/>
            <p:nvPr/>
          </p:nvSpPr>
          <p:spPr>
            <a:xfrm>
              <a:off x="1302477" y="973425"/>
              <a:ext cx="4922535" cy="3516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latin typeface="Arial"/>
                </a:rPr>
                <a:t>Figure 1: Straight Line Projection of Open Access Journals as a Percentage of the Total Universe of Academic Journals</a:t>
              </a:r>
              <a:endParaRPr lang="en-US" sz="1200" dirty="0">
                <a:latin typeface="Arial"/>
              </a:endParaRPr>
            </a:p>
          </p:txBody>
        </p:sp>
        <p:graphicFrame>
          <p:nvGraphicFramePr>
            <p:cNvPr id="6" name="Chart 5"/>
            <p:cNvGraphicFramePr>
              <a:graphicFrameLocks/>
            </p:cNvGraphicFramePr>
            <p:nvPr/>
          </p:nvGraphicFramePr>
          <p:xfrm>
            <a:off x="1302477" y="1566748"/>
            <a:ext cx="4762500" cy="3989648"/>
          </p:xfrm>
          <a:graphic>
            <a:graphicData uri="http://schemas.openxmlformats.org/drawingml/2006/chart">
              <c:chart xmlns:c="http://schemas.openxmlformats.org/drawingml/2006/chart" xmlns:r="http://schemas.openxmlformats.org/officeDocument/2006/relationships" r:id="rId2"/>
            </a:graphicData>
          </a:graphic>
        </p:graphicFrame>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Pace of Disruptive Change</a:t>
            </a:r>
            <a:endParaRPr lang="en-US" sz="3600" b="1" dirty="0"/>
          </a:p>
        </p:txBody>
      </p:sp>
      <p:cxnSp>
        <p:nvCxnSpPr>
          <p:cNvPr id="7" name="Straight Connector 6"/>
          <p:cNvCxnSpPr/>
          <p:nvPr/>
        </p:nvCxnSpPr>
        <p:spPr>
          <a:xfrm rot="5400000">
            <a:off x="115805" y="3573854"/>
            <a:ext cx="3532137" cy="1"/>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72601" y="5339923"/>
            <a:ext cx="5049069" cy="1591"/>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86982" y="5341511"/>
            <a:ext cx="649374" cy="369332"/>
          </a:xfrm>
          <a:prstGeom prst="rect">
            <a:avLst/>
          </a:prstGeom>
          <a:noFill/>
        </p:spPr>
        <p:txBody>
          <a:bodyPr wrap="none" rtlCol="0">
            <a:spAutoFit/>
          </a:bodyPr>
          <a:lstStyle/>
          <a:p>
            <a:r>
              <a:rPr lang="en-US" dirty="0" smtClean="0"/>
              <a:t>Time</a:t>
            </a:r>
            <a:endParaRPr lang="en-US" dirty="0"/>
          </a:p>
        </p:txBody>
      </p:sp>
      <p:sp>
        <p:nvSpPr>
          <p:cNvPr id="12" name="TextBox 11"/>
          <p:cNvSpPr txBox="1"/>
          <p:nvPr/>
        </p:nvSpPr>
        <p:spPr>
          <a:xfrm rot="16200000">
            <a:off x="-491519" y="3280824"/>
            <a:ext cx="2926364" cy="369332"/>
          </a:xfrm>
          <a:prstGeom prst="rect">
            <a:avLst/>
          </a:prstGeom>
          <a:noFill/>
        </p:spPr>
        <p:txBody>
          <a:bodyPr wrap="none" rtlCol="0">
            <a:spAutoFit/>
          </a:bodyPr>
          <a:lstStyle/>
          <a:p>
            <a:r>
              <a:rPr lang="en-US" dirty="0" smtClean="0"/>
              <a:t>% of Market using Innovation</a:t>
            </a:r>
            <a:endParaRPr lang="en-US" dirty="0"/>
          </a:p>
        </p:txBody>
      </p:sp>
      <p:sp>
        <p:nvSpPr>
          <p:cNvPr id="13" name="TextBox 12"/>
          <p:cNvSpPr txBox="1"/>
          <p:nvPr/>
        </p:nvSpPr>
        <p:spPr>
          <a:xfrm>
            <a:off x="1415080" y="5156845"/>
            <a:ext cx="466794" cy="369332"/>
          </a:xfrm>
          <a:prstGeom prst="rect">
            <a:avLst/>
          </a:prstGeom>
          <a:noFill/>
        </p:spPr>
        <p:txBody>
          <a:bodyPr wrap="none" rtlCol="0">
            <a:spAutoFit/>
          </a:bodyPr>
          <a:lstStyle/>
          <a:p>
            <a:r>
              <a:rPr lang="en-US" dirty="0" smtClean="0"/>
              <a:t>0%</a:t>
            </a:r>
            <a:endParaRPr lang="en-US" dirty="0"/>
          </a:p>
        </p:txBody>
      </p:sp>
      <p:sp>
        <p:nvSpPr>
          <p:cNvPr id="14" name="TextBox 13"/>
          <p:cNvSpPr txBox="1"/>
          <p:nvPr/>
        </p:nvSpPr>
        <p:spPr>
          <a:xfrm>
            <a:off x="1181216" y="1807786"/>
            <a:ext cx="700658" cy="369332"/>
          </a:xfrm>
          <a:prstGeom prst="rect">
            <a:avLst/>
          </a:prstGeom>
          <a:noFill/>
        </p:spPr>
        <p:txBody>
          <a:bodyPr wrap="none" rtlCol="0">
            <a:spAutoFit/>
          </a:bodyPr>
          <a:lstStyle/>
          <a:p>
            <a:r>
              <a:rPr lang="en-US" dirty="0" smtClean="0"/>
              <a:t>100%</a:t>
            </a:r>
            <a:endParaRPr lang="en-US" dirty="0"/>
          </a:p>
        </p:txBody>
      </p:sp>
      <p:sp>
        <p:nvSpPr>
          <p:cNvPr id="15" name="Arc 14"/>
          <p:cNvSpPr/>
          <p:nvPr/>
        </p:nvSpPr>
        <p:spPr>
          <a:xfrm rot="5400000">
            <a:off x="115806" y="758684"/>
            <a:ext cx="3532135" cy="5633524"/>
          </a:xfrm>
          <a:prstGeom prst="arc">
            <a:avLst>
              <a:gd name="adj1" fmla="val 16248275"/>
              <a:gd name="adj2" fmla="val 0"/>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0000FF"/>
                </a:solidFill>
              </a:ln>
              <a:solidFill>
                <a:srgbClr val="0000FF"/>
              </a:solidFill>
            </a:endParaRPr>
          </a:p>
        </p:txBody>
      </p:sp>
      <p:sp>
        <p:nvSpPr>
          <p:cNvPr id="16" name="Arc 15"/>
          <p:cNvSpPr/>
          <p:nvPr/>
        </p:nvSpPr>
        <p:spPr>
          <a:xfrm rot="5400000" flipH="1" flipV="1">
            <a:off x="5223689" y="1652065"/>
            <a:ext cx="3154537" cy="4204643"/>
          </a:xfrm>
          <a:prstGeom prst="arc">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1633311" y="534866"/>
            <a:ext cx="4730233" cy="5788268"/>
            <a:chOff x="2222499" y="370185"/>
            <a:chExt cx="4730233" cy="5788268"/>
          </a:xfrm>
        </p:grpSpPr>
        <p:sp>
          <p:nvSpPr>
            <p:cNvPr id="5" name="TextBox 4"/>
            <p:cNvSpPr txBox="1"/>
            <p:nvPr/>
          </p:nvSpPr>
          <p:spPr>
            <a:xfrm>
              <a:off x="2222500" y="370185"/>
              <a:ext cx="4730232"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latin typeface="Arial"/>
                </a:rPr>
                <a:t>Figure 2: The Pace of Substitution of Open Access Academic Journals for Traditional Subscription Journals</a:t>
              </a:r>
              <a:endParaRPr lang="en-US" sz="1200" dirty="0">
                <a:latin typeface="Arial"/>
              </a:endParaRPr>
            </a:p>
          </p:txBody>
        </p:sp>
        <p:graphicFrame>
          <p:nvGraphicFramePr>
            <p:cNvPr id="6" name="Chart 5"/>
            <p:cNvGraphicFramePr>
              <a:graphicFrameLocks/>
            </p:cNvGraphicFramePr>
            <p:nvPr/>
          </p:nvGraphicFramePr>
          <p:xfrm>
            <a:off x="2222499" y="964153"/>
            <a:ext cx="4699000" cy="51943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3059202" y="1140296"/>
              <a:ext cx="3031390" cy="22887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883635" y="630407"/>
            <a:ext cx="7524534" cy="5747833"/>
            <a:chOff x="1924050" y="742592"/>
            <a:chExt cx="4762501" cy="4498006"/>
          </a:xfrm>
        </p:grpSpPr>
        <p:sp>
          <p:nvSpPr>
            <p:cNvPr id="5" name="TextBox 4"/>
            <p:cNvSpPr txBox="1"/>
            <p:nvPr/>
          </p:nvSpPr>
          <p:spPr>
            <a:xfrm>
              <a:off x="1924051" y="742592"/>
              <a:ext cx="4762500" cy="2167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latin typeface="Arial"/>
                </a:rPr>
                <a:t>Figure 3: The Pace of Substitution of Open Access Academic Journals for Traditional Subscription Journals</a:t>
              </a:r>
              <a:endParaRPr lang="en-US" sz="1200" dirty="0">
                <a:latin typeface="Arial"/>
              </a:endParaRPr>
            </a:p>
          </p:txBody>
        </p:sp>
        <p:graphicFrame>
          <p:nvGraphicFramePr>
            <p:cNvPr id="6" name="Chart 5"/>
            <p:cNvGraphicFramePr>
              <a:graphicFrameLocks/>
            </p:cNvGraphicFramePr>
            <p:nvPr/>
          </p:nvGraphicFramePr>
          <p:xfrm>
            <a:off x="1924050" y="1250950"/>
            <a:ext cx="4762500" cy="3989648"/>
          </p:xfrm>
          <a:graphic>
            <a:graphicData uri="http://schemas.openxmlformats.org/drawingml/2006/chart">
              <c:chart xmlns:c="http://schemas.openxmlformats.org/drawingml/2006/chart" xmlns:r="http://schemas.openxmlformats.org/officeDocument/2006/relationships" r:id="rId2"/>
            </a:graphicData>
          </a:graphic>
        </p:graphicFrame>
      </p:grpSp>
      <p:sp>
        <p:nvSpPr>
          <p:cNvPr id="7" name="TextBox 6"/>
          <p:cNvSpPr txBox="1"/>
          <p:nvPr/>
        </p:nvSpPr>
        <p:spPr>
          <a:xfrm>
            <a:off x="0" y="6378240"/>
            <a:ext cx="9144000" cy="461665"/>
          </a:xfrm>
          <a:prstGeom prst="rect">
            <a:avLst/>
          </a:prstGeom>
          <a:noFill/>
        </p:spPr>
        <p:txBody>
          <a:bodyPr wrap="square" rtlCol="0">
            <a:spAutoFit/>
          </a:bodyPr>
          <a:lstStyle/>
          <a:p>
            <a:r>
              <a:rPr lang="en-US" sz="1200" dirty="0" smtClean="0"/>
              <a:t>From David W. Lewis, “How to Think about the Pace of Substitution of Open Access Academic Journals for Traditional Subscription Journals,” available at: </a:t>
            </a:r>
            <a:r>
              <a:rPr lang="en-US" sz="1200" u="sng" dirty="0" smtClean="0">
                <a:solidFill>
                  <a:srgbClr val="0000FF"/>
                </a:solidFill>
              </a:rPr>
              <a:t>http://hdl.handle.net/1805/2030G</a:t>
            </a:r>
            <a:endParaRPr lang="en-US" sz="1200" dirty="0">
              <a:solidFill>
                <a:srgbClr val="0000FF"/>
              </a:solidFill>
            </a:endParaRPr>
          </a:p>
        </p:txBody>
      </p:sp>
      <p:graphicFrame>
        <p:nvGraphicFramePr>
          <p:cNvPr id="10" name="Chart 9"/>
          <p:cNvGraphicFramePr/>
          <p:nvPr/>
        </p:nvGraphicFramePr>
        <p:xfrm>
          <a:off x="2539900" y="1555129"/>
          <a:ext cx="5758067" cy="45847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009837" y="5219826"/>
            <a:ext cx="3915517" cy="369332"/>
          </a:xfrm>
          <a:prstGeom prst="rect">
            <a:avLst/>
          </a:prstGeom>
          <a:noFill/>
        </p:spPr>
        <p:txBody>
          <a:bodyPr wrap="none" rtlCol="0">
            <a:spAutoFit/>
          </a:bodyPr>
          <a:lstStyle/>
          <a:p>
            <a:r>
              <a:rPr lang="en-US" b="1" dirty="0" smtClean="0">
                <a:solidFill>
                  <a:srgbClr val="008000"/>
                </a:solidFill>
              </a:rPr>
              <a:t>Green </a:t>
            </a:r>
            <a:r>
              <a:rPr lang="en-US" dirty="0" smtClean="0"/>
              <a:t>projection based on Outsell data.</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851525"/>
          </a:xfrm>
        </p:spPr>
        <p:txBody>
          <a:bodyPr>
            <a:normAutofit fontScale="92500" lnSpcReduction="10000"/>
          </a:bodyPr>
          <a:lstStyle/>
          <a:p>
            <a:pPr>
              <a:buNone/>
            </a:pPr>
            <a:r>
              <a:rPr lang="en-US" b="1" dirty="0" smtClean="0"/>
              <a:t>	"There's a strong feeling that this is an irresponsible action on the part of NPG," he told </a:t>
            </a:r>
            <a:r>
              <a:rPr lang="en-US" b="1" i="1" dirty="0" smtClean="0"/>
              <a:t>The Chronicle. </a:t>
            </a:r>
            <a:r>
              <a:rPr lang="en-US" b="1" dirty="0" smtClean="0"/>
              <a:t>That feeling is fueled by what he called "a broad awareness in the scientific community that the world is changing rather rapidly with respect to scholarly publication.</a:t>
            </a:r>
          </a:p>
          <a:p>
            <a:pPr>
              <a:buNone/>
            </a:pPr>
            <a:r>
              <a:rPr lang="en-US" b="1" dirty="0" smtClean="0"/>
              <a:t>	"Although researchers still have "a very strong tie to traditional journals" like </a:t>
            </a:r>
            <a:r>
              <a:rPr lang="en-US" b="1" i="1" dirty="0" smtClean="0"/>
              <a:t>Nature</a:t>
            </a:r>
            <a:r>
              <a:rPr lang="en-US" b="1" dirty="0" smtClean="0"/>
              <a:t>, he said, scientific publishing has evolved in the seven years since the Elsevier boycott. "In many ways it doesn't matter where the work's published, because scientists will be able to find it," Mr. Yamamoto said.</a:t>
            </a:r>
            <a:endParaRPr lang="en-US" b="1" dirty="0"/>
          </a:p>
        </p:txBody>
      </p:sp>
      <p:sp>
        <p:nvSpPr>
          <p:cNvPr id="4" name="TextBox 3"/>
          <p:cNvSpPr txBox="1"/>
          <p:nvPr/>
        </p:nvSpPr>
        <p:spPr>
          <a:xfrm>
            <a:off x="457199" y="5800981"/>
            <a:ext cx="8686801" cy="830997"/>
          </a:xfrm>
          <a:prstGeom prst="rect">
            <a:avLst/>
          </a:prstGeom>
          <a:noFill/>
        </p:spPr>
        <p:txBody>
          <a:bodyPr wrap="square" rtlCol="0">
            <a:spAutoFit/>
          </a:bodyPr>
          <a:lstStyle/>
          <a:p>
            <a:r>
              <a:rPr lang="en-US" sz="1200" dirty="0" smtClean="0"/>
              <a:t>Keith Yamamoto is a professor of molecular biology and executive vice dean of the School of Medicine at UC-San Francisco.  In Chronicle for Higher Education, June 8, 2010.  Available at: </a:t>
            </a:r>
            <a:r>
              <a:rPr lang="en-US" sz="1200" dirty="0" smtClean="0">
                <a:hlinkClick r:id="rId2"/>
              </a:rPr>
              <a:t>http://chronicle.com/article/U-of-California-Tries-Just/65823/?sid=at&amp;utm_source=at&amp;utm_medium=en</a:t>
            </a:r>
            <a:endParaRPr lang="en-US" sz="1200" dirty="0" smtClean="0"/>
          </a:p>
          <a:p>
            <a:endParaRPr lang="en-US" sz="1200" dirty="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Easy and What is Hard?</a:t>
            </a:r>
            <a:endParaRPr lang="en-US" sz="3600"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rgbClr val="7F7F7F"/>
                </a:solidFill>
              </a:rPr>
              <a:t>Retiring legacy print collections               </a:t>
            </a:r>
            <a:r>
              <a:rPr lang="en-US" b="1" dirty="0" smtClean="0">
                <a:solidFill>
                  <a:srgbClr val="008000"/>
                </a:solidFill>
                <a:latin typeface="Courier"/>
                <a:cs typeface="Courier"/>
              </a:rPr>
              <a:t>EASY</a:t>
            </a:r>
            <a:endParaRPr lang="en-US" b="1" dirty="0" smtClean="0">
              <a:solidFill>
                <a:srgbClr val="008000"/>
              </a:solidFill>
            </a:endParaRPr>
          </a:p>
          <a:p>
            <a:pPr marL="514350" indent="-514350">
              <a:buFont typeface="+mj-lt"/>
              <a:buAutoNum type="arabicPeriod"/>
            </a:pPr>
            <a:r>
              <a:rPr lang="en-US" b="1" dirty="0" smtClean="0">
                <a:solidFill>
                  <a:schemeClr val="bg1">
                    <a:lumMod val="50000"/>
                  </a:schemeClr>
                </a:solidFill>
              </a:rPr>
              <a:t>Moving </a:t>
            </a:r>
            <a:r>
              <a:rPr lang="en-US" b="1" dirty="0" smtClean="0">
                <a:solidFill>
                  <a:schemeClr val="bg1">
                    <a:lumMod val="50000"/>
                  </a:schemeClr>
                </a:solidFill>
              </a:rPr>
              <a:t>from print to electronic books   </a:t>
            </a:r>
            <a:r>
              <a:rPr lang="en-US" b="1" dirty="0" smtClean="0">
                <a:solidFill>
                  <a:srgbClr val="FF0000"/>
                </a:solidFill>
                <a:latin typeface="Courier"/>
                <a:cs typeface="Courier"/>
              </a:rPr>
              <a:t>HARD</a:t>
            </a:r>
            <a:endParaRPr lang="en-US" b="1" dirty="0" smtClean="0">
              <a:solidFill>
                <a:srgbClr val="7F7F7F"/>
              </a:solidFill>
            </a:endParaRPr>
          </a:p>
          <a:p>
            <a:pPr marL="514350" indent="-514350">
              <a:buFont typeface="+mj-lt"/>
              <a:buAutoNum type="arabicPeriod"/>
            </a:pPr>
            <a:r>
              <a:rPr lang="en-US" b="1" dirty="0" smtClean="0">
                <a:solidFill>
                  <a:srgbClr val="7F7F7F"/>
                </a:solidFill>
              </a:rPr>
              <a:t>Migrating </a:t>
            </a:r>
            <a:r>
              <a:rPr lang="en-US" b="1" dirty="0" smtClean="0">
                <a:solidFill>
                  <a:srgbClr val="7F7F7F"/>
                </a:solidFill>
              </a:rPr>
              <a:t>the focus of collections from purchasing materials to </a:t>
            </a:r>
            <a:r>
              <a:rPr lang="en-US" b="1" dirty="0" err="1" smtClean="0">
                <a:solidFill>
                  <a:srgbClr val="7F7F7F"/>
                </a:solidFill>
              </a:rPr>
              <a:t>curating</a:t>
            </a:r>
            <a:r>
              <a:rPr lang="en-US" b="1" dirty="0" smtClean="0">
                <a:solidFill>
                  <a:srgbClr val="7F7F7F"/>
                </a:solidFill>
              </a:rPr>
              <a:t> content   </a:t>
            </a:r>
            <a:r>
              <a:rPr lang="en-US" b="1" dirty="0" smtClean="0">
                <a:solidFill>
                  <a:srgbClr val="FF0000"/>
                </a:solidFill>
                <a:latin typeface="Courier"/>
                <a:cs typeface="Courier"/>
              </a:rPr>
              <a:t>HARD</a:t>
            </a:r>
            <a:endParaRPr lang="en-US" b="1" dirty="0" smtClean="0">
              <a:solidFill>
                <a:srgbClr val="7F7F7F"/>
              </a:solidFill>
            </a:endParaRPr>
          </a:p>
          <a:p>
            <a:pPr marL="514350" indent="-514350">
              <a:buFont typeface="+mj-lt"/>
              <a:buAutoNum type="arabicPeriod"/>
            </a:pPr>
            <a:endParaRPr lang="en-US" b="1" dirty="0" smtClean="0">
              <a:solidFill>
                <a:srgbClr val="7F7F7F"/>
              </a:solidFill>
            </a:endParaRPr>
          </a:p>
          <a:p>
            <a:pPr marL="514350" indent="-514350">
              <a:buFont typeface="+mj-lt"/>
              <a:buAutoNum type="arabicPeriod"/>
            </a:pPr>
            <a:endParaRPr lang="en-US" b="1" dirty="0">
              <a:solidFill>
                <a:schemeClr val="bg1">
                  <a:lumMod val="50000"/>
                </a:schemeClr>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Collective Action</a:t>
            </a:r>
            <a:endParaRPr lang="en-US" sz="3600" b="1" dirty="0"/>
          </a:p>
        </p:txBody>
      </p:sp>
      <p:sp>
        <p:nvSpPr>
          <p:cNvPr id="3" name="Content Placeholder 2"/>
          <p:cNvSpPr>
            <a:spLocks noGrp="1"/>
          </p:cNvSpPr>
          <p:nvPr>
            <p:ph idx="1"/>
          </p:nvPr>
        </p:nvSpPr>
        <p:spPr/>
        <p:txBody>
          <a:bodyPr/>
          <a:lstStyle/>
          <a:p>
            <a:r>
              <a:rPr lang="en-US" b="1" dirty="0" smtClean="0">
                <a:solidFill>
                  <a:schemeClr val="bg1">
                    <a:lumMod val="50000"/>
                  </a:schemeClr>
                </a:solidFill>
              </a:rPr>
              <a:t>“Equal Disadvantage”</a:t>
            </a:r>
          </a:p>
          <a:p>
            <a:r>
              <a:rPr lang="en-US" b="1" dirty="0" smtClean="0">
                <a:solidFill>
                  <a:schemeClr val="bg1">
                    <a:lumMod val="50000"/>
                  </a:schemeClr>
                </a:solidFill>
              </a:rPr>
              <a:t>United Way</a:t>
            </a:r>
          </a:p>
          <a:p>
            <a:r>
              <a:rPr lang="en-US" b="1" dirty="0" smtClean="0">
                <a:solidFill>
                  <a:schemeClr val="bg1">
                    <a:lumMod val="50000"/>
                  </a:schemeClr>
                </a:solidFill>
              </a:rPr>
              <a:t>Community Source development of </a:t>
            </a:r>
            <a:r>
              <a:rPr lang="en-US" b="1" dirty="0" smtClean="0">
                <a:solidFill>
                  <a:schemeClr val="bg1">
                    <a:lumMod val="50000"/>
                  </a:schemeClr>
                </a:solidFill>
              </a:rPr>
              <a:t>infrastructure</a:t>
            </a:r>
          </a:p>
          <a:p>
            <a:endParaRPr lang="en-US" b="1" dirty="0" smtClean="0">
              <a:solidFill>
                <a:schemeClr val="bg1">
                  <a:lumMod val="50000"/>
                </a:schemeClr>
              </a:solidFill>
            </a:endParaRPr>
          </a:p>
          <a:p>
            <a:r>
              <a:rPr lang="en-US" b="1" dirty="0" smtClean="0">
                <a:solidFill>
                  <a:schemeClr val="bg1">
                    <a:lumMod val="50000"/>
                  </a:schemeClr>
                </a:solidFill>
              </a:rPr>
              <a:t>Place for the separation strategy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The Big Shift</a:t>
            </a:r>
            <a:endParaRPr lang="en-US" sz="3600" b="1" dirty="0"/>
          </a:p>
        </p:txBody>
      </p:sp>
      <p:pic>
        <p:nvPicPr>
          <p:cNvPr id="4" name="Content Placeholder 3" descr="shift index chart 1.tiff"/>
          <p:cNvPicPr>
            <a:picLocks noGrp="1" noChangeAspect="1"/>
          </p:cNvPicPr>
          <p:nvPr>
            <p:ph idx="1"/>
          </p:nvPr>
        </p:nvPicPr>
        <p:blipFill>
          <a:blip r:embed="rId3"/>
          <a:srcRect t="-8583" b="-8583"/>
          <a:stretch>
            <a:fillRect/>
          </a:stretch>
        </p:blipFill>
        <p:spPr>
          <a:xfrm>
            <a:off x="0" y="1276034"/>
            <a:ext cx="9143999" cy="5028847"/>
          </a:xfrm>
        </p:spPr>
      </p:pic>
      <p:sp>
        <p:nvSpPr>
          <p:cNvPr id="6" name="Isosceles Triangle 5"/>
          <p:cNvSpPr/>
          <p:nvPr/>
        </p:nvSpPr>
        <p:spPr>
          <a:xfrm rot="15599609">
            <a:off x="3616322" y="6924"/>
            <a:ext cx="1719883" cy="8205491"/>
          </a:xfrm>
          <a:prstGeom prst="triangle">
            <a:avLst/>
          </a:prstGeom>
          <a:solidFill>
            <a:srgbClr val="3F80CD">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938889" y="3612444"/>
            <a:ext cx="3061455" cy="584776"/>
          </a:xfrm>
          <a:prstGeom prst="rect">
            <a:avLst/>
          </a:prstGeom>
          <a:noFill/>
        </p:spPr>
        <p:txBody>
          <a:bodyPr wrap="none" rtlCol="0">
            <a:spAutoFit/>
          </a:bodyPr>
          <a:lstStyle/>
          <a:p>
            <a:r>
              <a:rPr lang="en-US" sz="3200" b="1" dirty="0" smtClean="0"/>
              <a:t>Disruption Space</a:t>
            </a:r>
            <a:endParaRPr lang="en-US" sz="32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Collective Action</a:t>
            </a:r>
            <a:endParaRPr lang="en-US" sz="3600" b="1" dirty="0"/>
          </a:p>
        </p:txBody>
      </p:sp>
      <p:sp>
        <p:nvSpPr>
          <p:cNvPr id="3" name="Content Placeholder 2"/>
          <p:cNvSpPr>
            <a:spLocks noGrp="1"/>
          </p:cNvSpPr>
          <p:nvPr>
            <p:ph idx="1"/>
          </p:nvPr>
        </p:nvSpPr>
        <p:spPr/>
        <p:txBody>
          <a:bodyPr/>
          <a:lstStyle/>
          <a:p>
            <a:r>
              <a:rPr lang="en-US" b="1" dirty="0" smtClean="0">
                <a:solidFill>
                  <a:schemeClr val="bg1">
                    <a:lumMod val="50000"/>
                  </a:schemeClr>
                </a:solidFill>
              </a:rPr>
              <a:t>New </a:t>
            </a:r>
            <a:r>
              <a:rPr lang="en-US" b="1" dirty="0" smtClean="0">
                <a:solidFill>
                  <a:schemeClr val="bg1">
                    <a:lumMod val="50000"/>
                  </a:schemeClr>
                </a:solidFill>
              </a:rPr>
              <a:t>Story we can </a:t>
            </a:r>
            <a:r>
              <a:rPr lang="en-US" b="1" dirty="0" smtClean="0">
                <a:ln>
                  <a:solidFill>
                    <a:srgbClr val="FF0000"/>
                  </a:solidFill>
                </a:ln>
                <a:solidFill>
                  <a:schemeClr val="bg1">
                    <a:lumMod val="50000"/>
                  </a:schemeClr>
                </a:solidFill>
              </a:rPr>
              <a:t>ALL</a:t>
            </a:r>
            <a:r>
              <a:rPr lang="en-US" b="1" dirty="0" smtClean="0">
                <a:solidFill>
                  <a:schemeClr val="bg1">
                    <a:lumMod val="50000"/>
                  </a:schemeClr>
                </a:solidFill>
              </a:rPr>
              <a:t> </a:t>
            </a:r>
            <a:r>
              <a:rPr lang="en-US" b="1" dirty="0" smtClean="0">
                <a:solidFill>
                  <a:schemeClr val="bg1">
                    <a:lumMod val="50000"/>
                  </a:schemeClr>
                </a:solidFill>
              </a:rPr>
              <a:t>tell</a:t>
            </a:r>
          </a:p>
          <a:p>
            <a:pPr lvl="1"/>
            <a:r>
              <a:rPr lang="en-US" sz="3200" b="1" dirty="0" smtClean="0">
                <a:solidFill>
                  <a:srgbClr val="7F7F7F"/>
                </a:solidFill>
              </a:rPr>
              <a:t>Moving collections </a:t>
            </a:r>
            <a:r>
              <a:rPr lang="en-US" sz="3200" b="1" dirty="0" smtClean="0">
                <a:solidFill>
                  <a:srgbClr val="7F7F7F"/>
                </a:solidFill>
              </a:rPr>
              <a:t>from purchasing materials to </a:t>
            </a:r>
            <a:r>
              <a:rPr lang="en-US" sz="3200" b="1" dirty="0" err="1" smtClean="0">
                <a:solidFill>
                  <a:srgbClr val="7F7F7F"/>
                </a:solidFill>
              </a:rPr>
              <a:t>curating</a:t>
            </a:r>
            <a:r>
              <a:rPr lang="en-US" sz="3200" b="1" dirty="0" smtClean="0">
                <a:solidFill>
                  <a:srgbClr val="7F7F7F"/>
                </a:solidFill>
              </a:rPr>
              <a:t> </a:t>
            </a:r>
            <a:r>
              <a:rPr lang="en-US" sz="3200" b="1" dirty="0" smtClean="0">
                <a:solidFill>
                  <a:srgbClr val="7F7F7F"/>
                </a:solidFill>
              </a:rPr>
              <a:t>content</a:t>
            </a:r>
          </a:p>
          <a:p>
            <a:pPr lvl="1"/>
            <a:r>
              <a:rPr lang="en-US" sz="3200" b="1" dirty="0" smtClean="0">
                <a:solidFill>
                  <a:srgbClr val="7F7F7F"/>
                </a:solidFill>
              </a:rPr>
              <a:t>Moving from outside in to inside out</a:t>
            </a:r>
            <a:endParaRPr lang="en-US" sz="3200" b="1" dirty="0" smtClean="0">
              <a:solidFill>
                <a:schemeClr val="bg1">
                  <a:lumMod val="50000"/>
                </a:schemeClr>
              </a:solidFill>
            </a:endParaRPr>
          </a:p>
          <a:p>
            <a:pPr lvl="1"/>
            <a:endParaRPr lang="en-US" b="1" dirty="0">
              <a:solidFill>
                <a:schemeClr val="bg1">
                  <a:lumMod val="50000"/>
                </a:schemeClr>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lumMod val="50000"/>
                  </a:schemeClr>
                </a:solidFill>
              </a:rPr>
              <a:t>Sources</a:t>
            </a:r>
            <a:endParaRPr lang="en-US" sz="3600"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Clayton M. Christensen, Jerome H. Grossman, and Jason Hwang, </a:t>
            </a:r>
            <a:r>
              <a:rPr lang="en-US" i="1" dirty="0" smtClean="0"/>
              <a:t>The Innovator's Prescription: A Disruptive Solution for Health Care</a:t>
            </a:r>
            <a:r>
              <a:rPr lang="en-US" dirty="0" smtClean="0"/>
              <a:t>, New York: McGraw-Hill, 2009.</a:t>
            </a:r>
          </a:p>
          <a:p>
            <a:pPr>
              <a:buNone/>
            </a:pPr>
            <a:r>
              <a:rPr lang="en-US" dirty="0" smtClean="0"/>
              <a:t>Clayton M. Christensen, Michael B. Horn, and Curtis W. Johnson, </a:t>
            </a:r>
            <a:r>
              <a:rPr lang="en-US" i="1" dirty="0" smtClean="0"/>
              <a:t>Disrupting Class: How Disruptive Innovation Will Change the Way the World Learns</a:t>
            </a:r>
            <a:r>
              <a:rPr lang="en-US" dirty="0" smtClean="0"/>
              <a:t>, New York : McGraw-Hill, 2008.</a:t>
            </a:r>
          </a:p>
          <a:p>
            <a:pPr>
              <a:buNone/>
            </a:pPr>
            <a:r>
              <a:rPr lang="en-US" dirty="0" smtClean="0"/>
              <a:t>Clayton M. Christensen, “The Innovator's Prescription: A Disruptive Solution for Health Care” (video), May 13, 2008, MIT World, Available at: </a:t>
            </a:r>
            <a:r>
              <a:rPr lang="en-US" dirty="0" smtClean="0">
                <a:hlinkClick r:id="rId2"/>
              </a:rPr>
              <a:t>http://mitworld.mit.edu/video/594</a:t>
            </a:r>
            <a:endParaRPr lang="en-US" dirty="0" smtClean="0"/>
          </a:p>
          <a:p>
            <a:pPr>
              <a:buNone/>
            </a:pPr>
            <a:r>
              <a:rPr lang="en-US" dirty="0" smtClean="0"/>
              <a:t>John </a:t>
            </a:r>
            <a:r>
              <a:rPr lang="en-US" dirty="0" err="1" smtClean="0"/>
              <a:t>Hagel</a:t>
            </a:r>
            <a:r>
              <a:rPr lang="en-US" dirty="0" smtClean="0"/>
              <a:t> III, John </a:t>
            </a:r>
            <a:r>
              <a:rPr lang="en-US" dirty="0" err="1" smtClean="0"/>
              <a:t>Seely</a:t>
            </a:r>
            <a:r>
              <a:rPr lang="en-US" dirty="0" smtClean="0"/>
              <a:t> Brown, and Lang Davison, “Measuring the forces of long-term change: The 2009 Shift Index,” Deloitte Center for the Edge, 2009.  Available at: </a:t>
            </a:r>
            <a:r>
              <a:rPr lang="en-US" u="sng" dirty="0" smtClean="0">
                <a:hlinkClick r:id="rId3"/>
              </a:rPr>
              <a:t>http://www.johnhagel.com/shiftindex.pdf</a:t>
            </a:r>
            <a:r>
              <a:rPr lang="en-US" dirty="0" smtClean="0"/>
              <a:t> </a:t>
            </a:r>
          </a:p>
          <a:p>
            <a:pPr>
              <a:buNone/>
            </a:pPr>
            <a:r>
              <a:rPr lang="en-US" dirty="0" smtClean="0"/>
              <a:t>John </a:t>
            </a:r>
            <a:r>
              <a:rPr lang="en-US" dirty="0" err="1" smtClean="0"/>
              <a:t>Hegal</a:t>
            </a:r>
            <a:r>
              <a:rPr lang="en-US" dirty="0" smtClean="0"/>
              <a:t> III, John </a:t>
            </a:r>
            <a:r>
              <a:rPr lang="en-US" dirty="0" err="1" smtClean="0"/>
              <a:t>Seely</a:t>
            </a:r>
            <a:r>
              <a:rPr lang="en-US" dirty="0" smtClean="0"/>
              <a:t> Brown, and Lang Davison, </a:t>
            </a:r>
            <a:r>
              <a:rPr lang="en-US" i="1" dirty="0" smtClean="0"/>
              <a:t>The Power of Pull: How Small Moves Smartly Made Can Set Big Things in Motion</a:t>
            </a:r>
            <a:r>
              <a:rPr lang="en-US" dirty="0" smtClean="0"/>
              <a:t>, New York: Basic Books, 2010.</a:t>
            </a:r>
          </a:p>
          <a:p>
            <a:pPr>
              <a:buNone/>
            </a:pPr>
            <a:r>
              <a:rPr lang="en-US" dirty="0" smtClean="0"/>
              <a:t>Lewis</a:t>
            </a:r>
            <a:r>
              <a:rPr lang="en-US" dirty="0"/>
              <a:t>, David W.  “A Strategy for Academic Libraries in the First Quarter of the 21</a:t>
            </a:r>
            <a:r>
              <a:rPr lang="en-US" baseline="30000" dirty="0"/>
              <a:t>st</a:t>
            </a:r>
            <a:r>
              <a:rPr lang="en-US" dirty="0"/>
              <a:t> Century.”  </a:t>
            </a:r>
            <a:r>
              <a:rPr lang="en-US" i="1" dirty="0"/>
              <a:t>College &amp; Research Libraries</a:t>
            </a:r>
            <a:r>
              <a:rPr lang="en-US" dirty="0"/>
              <a:t> 68(5):418-434 September 2007. Available at:</a:t>
            </a:r>
            <a:r>
              <a:rPr lang="en-US" u="sng" dirty="0"/>
              <a:t> </a:t>
            </a:r>
            <a:r>
              <a:rPr lang="en-US" u="sng" dirty="0">
                <a:hlinkClick r:id="rId4"/>
              </a:rPr>
              <a:t>http://www.acrl.org/ala/mgrps/divs/acrl/publications/crljournal/2007/sep/Lewis07.pdf</a:t>
            </a:r>
            <a:r>
              <a:rPr lang="en-US" dirty="0" smtClean="0"/>
              <a:t> </a:t>
            </a:r>
            <a:r>
              <a:rPr lang="en-US" dirty="0"/>
              <a:t>and </a:t>
            </a:r>
            <a:r>
              <a:rPr lang="en-US" u="sng" dirty="0">
                <a:hlinkClick r:id="rId5"/>
              </a:rPr>
              <a:t>http://idea.iupui.edu/dspace/handle/1805/1592</a:t>
            </a:r>
            <a:r>
              <a:rPr lang="en-US" dirty="0"/>
              <a:t> </a:t>
            </a: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125"/>
            <a:ext cx="8229600" cy="1143000"/>
          </a:xfrm>
        </p:spPr>
        <p:txBody>
          <a:bodyPr>
            <a:normAutofit/>
          </a:bodyPr>
          <a:lstStyle/>
          <a:p>
            <a:r>
              <a:rPr lang="en-US" b="1" dirty="0" smtClean="0"/>
              <a:t>Questions? / Comments</a:t>
            </a:r>
            <a:endParaRPr lang="en-US" b="1" dirty="0"/>
          </a:p>
        </p:txBody>
      </p:sp>
      <p:pic>
        <p:nvPicPr>
          <p:cNvPr id="4" name="Content Placeholder 3" descr="David_Rocket.jpg"/>
          <p:cNvPicPr>
            <a:picLocks noGrp="1" noChangeAspect="1"/>
          </p:cNvPicPr>
          <p:nvPr>
            <p:ph idx="1"/>
          </p:nvPr>
        </p:nvPicPr>
        <p:blipFill>
          <a:blip r:embed="rId2"/>
          <a:srcRect l="-90506" r="-90506"/>
          <a:stretch>
            <a:fillRect/>
          </a:stretch>
        </p:blipFill>
        <p:spPr>
          <a:xfrm>
            <a:off x="1956385" y="2190785"/>
            <a:ext cx="5249354" cy="2886942"/>
          </a:xfrm>
        </p:spPr>
      </p:pic>
      <p:sp>
        <p:nvSpPr>
          <p:cNvPr id="5" name="TextBox 4"/>
          <p:cNvSpPr txBox="1"/>
          <p:nvPr/>
        </p:nvSpPr>
        <p:spPr>
          <a:xfrm>
            <a:off x="3561660" y="5077727"/>
            <a:ext cx="2039441" cy="738664"/>
          </a:xfrm>
          <a:prstGeom prst="rect">
            <a:avLst/>
          </a:prstGeom>
          <a:noFill/>
        </p:spPr>
        <p:txBody>
          <a:bodyPr wrap="none" rtlCol="0">
            <a:spAutoFit/>
          </a:bodyPr>
          <a:lstStyle/>
          <a:p>
            <a:pPr algn="ctr"/>
            <a:r>
              <a:rPr lang="en-US" sz="2400" dirty="0" smtClean="0">
                <a:solidFill>
                  <a:schemeClr val="bg1">
                    <a:lumMod val="50000"/>
                  </a:schemeClr>
                </a:solidFill>
              </a:rPr>
              <a:t>David W. Lewis</a:t>
            </a:r>
          </a:p>
          <a:p>
            <a:pPr algn="ctr"/>
            <a:r>
              <a:rPr lang="en-US" dirty="0" err="1" smtClean="0">
                <a:solidFill>
                  <a:schemeClr val="bg1">
                    <a:lumMod val="50000"/>
                  </a:schemeClr>
                </a:solidFill>
              </a:rPr>
              <a:t>dlewis@iupui.edu</a:t>
            </a:r>
            <a:endParaRPr lang="en-US" dirty="0">
              <a:solidFill>
                <a:schemeClr val="bg1">
                  <a:lumMod val="50000"/>
                </a:schemeClr>
              </a:solidFill>
            </a:endParaRPr>
          </a:p>
        </p:txBody>
      </p:sp>
      <p:sp>
        <p:nvSpPr>
          <p:cNvPr id="6" name="TextBox 5"/>
          <p:cNvSpPr txBox="1"/>
          <p:nvPr/>
        </p:nvSpPr>
        <p:spPr>
          <a:xfrm>
            <a:off x="0" y="6131278"/>
            <a:ext cx="9144000" cy="923330"/>
          </a:xfrm>
          <a:prstGeom prst="rect">
            <a:avLst/>
          </a:prstGeom>
          <a:noFill/>
        </p:spPr>
        <p:txBody>
          <a:bodyPr wrap="square" rtlCol="0">
            <a:spAutoFit/>
          </a:bodyPr>
          <a:lstStyle/>
          <a:p>
            <a:r>
              <a:rPr lang="en-US" sz="900" dirty="0" smtClean="0"/>
              <a:t>© 2010 David W. Lewis.  Permission to use this work is granted under the Creative Commons Attribution-NonCommercial-NoDerivs license (2.5).  You are free: to copy, distribute, display, and perform the work Under the following conditions: 1. You must attribute the work; 2. You may not use this work for commercial purposes, and 3. You may not alter, transform, or build upon this work.  For any reuse or distribution, you must make clear to others the license terms of this work.  Any of these conditions can be waived with permission of the copyright holder.  Your fair use and other rights are in no way affected by the above.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Big Shift</a:t>
            </a:r>
            <a:endParaRPr lang="en-US" sz="3600" dirty="0"/>
          </a:p>
        </p:txBody>
      </p:sp>
      <p:sp>
        <p:nvSpPr>
          <p:cNvPr id="3" name="Content Placeholder 2"/>
          <p:cNvSpPr>
            <a:spLocks noGrp="1"/>
          </p:cNvSpPr>
          <p:nvPr>
            <p:ph idx="1"/>
          </p:nvPr>
        </p:nvSpPr>
        <p:spPr/>
        <p:txBody>
          <a:bodyPr/>
          <a:lstStyle/>
          <a:p>
            <a:r>
              <a:rPr lang="en-US" b="1" dirty="0" smtClean="0">
                <a:solidFill>
                  <a:srgbClr val="7F7F7F"/>
                </a:solidFill>
              </a:rPr>
              <a:t>Past technology revolutions were bursts followed by some stability, not this one, it just keeps going</a:t>
            </a:r>
          </a:p>
          <a:p>
            <a:pPr lvl="1"/>
            <a:r>
              <a:rPr lang="en-US" b="1" dirty="0" err="1" smtClean="0">
                <a:solidFill>
                  <a:srgbClr val="7F7F7F"/>
                </a:solidFill>
              </a:rPr>
              <a:t>Moore’e</a:t>
            </a:r>
            <a:r>
              <a:rPr lang="en-US" b="1" dirty="0" smtClean="0">
                <a:solidFill>
                  <a:srgbClr val="7F7F7F"/>
                </a:solidFill>
              </a:rPr>
              <a:t> Law — number of transistors doubles every two years (1965)</a:t>
            </a:r>
          </a:p>
          <a:p>
            <a:pPr lvl="1"/>
            <a:r>
              <a:rPr lang="en-US" b="1" dirty="0" smtClean="0">
                <a:solidFill>
                  <a:srgbClr val="7F7F7F"/>
                </a:solidFill>
              </a:rPr>
              <a:t>Gilder’s “fiber law” — bits down the pipe doubles every nine months (2000)</a:t>
            </a:r>
          </a:p>
          <a:p>
            <a:pPr lvl="1"/>
            <a:r>
              <a:rPr lang="en-US" b="1" dirty="0" smtClean="0">
                <a:solidFill>
                  <a:srgbClr val="7F7F7F"/>
                </a:solidFill>
              </a:rPr>
              <a:t>Since 1982, the price of storage has drop by a factor of 3.6 million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737</TotalTime>
  <Words>4229</Words>
  <Application>Microsoft Macintosh PowerPoint</Application>
  <PresentationFormat>On-screen Show (4:3)</PresentationFormat>
  <Paragraphs>361</Paragraphs>
  <Slides>82</Slides>
  <Notes>11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Office Theme</vt:lpstr>
      <vt:lpstr>Worksheet</vt:lpstr>
      <vt:lpstr>Collections Futures</vt:lpstr>
      <vt:lpstr>Underlying Assumptions</vt:lpstr>
      <vt:lpstr>Underlying Assumptions</vt:lpstr>
      <vt:lpstr>Agenda</vt:lpstr>
      <vt:lpstr>The Big Shift</vt:lpstr>
      <vt:lpstr>The Big Shift</vt:lpstr>
      <vt:lpstr>The Big Shift</vt:lpstr>
      <vt:lpstr>The Big Shift</vt:lpstr>
      <vt:lpstr>The Big Shift</vt:lpstr>
      <vt:lpstr>The Big Shift</vt:lpstr>
      <vt:lpstr>Slide 11</vt:lpstr>
      <vt:lpstr>The Big Shift</vt:lpstr>
      <vt:lpstr>The Big Shift</vt:lpstr>
      <vt:lpstr>The Big Shift</vt:lpstr>
      <vt:lpstr>Slide 15</vt:lpstr>
      <vt:lpstr>Slide 16</vt:lpstr>
      <vt:lpstr>Slide 17</vt:lpstr>
      <vt:lpstr>Slide 18</vt:lpstr>
      <vt:lpstr>Slide 19</vt:lpstr>
      <vt:lpstr>Slide 20</vt:lpstr>
      <vt:lpstr>Slide 21</vt:lpstr>
      <vt:lpstr>Slide 22</vt:lpstr>
      <vt:lpstr>Slide 23</vt:lpstr>
      <vt:lpstr>Slide 24</vt:lpstr>
      <vt:lpstr>Slide 25</vt:lpstr>
      <vt:lpstr>Disruptive Innovation</vt:lpstr>
      <vt:lpstr>Sustaining and Disruptive Innovation</vt:lpstr>
      <vt:lpstr>Slide 28</vt:lpstr>
      <vt:lpstr>Slide 29</vt:lpstr>
      <vt:lpstr>Slide 30</vt:lpstr>
      <vt:lpstr>Slide 31</vt:lpstr>
      <vt:lpstr>Characteristics of Disruptive Innovation</vt:lpstr>
      <vt:lpstr>Business Models </vt:lpstr>
      <vt:lpstr>Business Models </vt:lpstr>
      <vt:lpstr>Business Models </vt:lpstr>
      <vt:lpstr>Business Models </vt:lpstr>
      <vt:lpstr>Business Models </vt:lpstr>
      <vt:lpstr>Business Models</vt:lpstr>
      <vt:lpstr>Response to Disruptive Innovation</vt:lpstr>
      <vt:lpstr>“A Strategy for Academic Libraries in the First Quarter of the 21st Century”</vt:lpstr>
      <vt:lpstr>“A Strategy for Academic Libraries in the First Quarter of the 21st Century”</vt:lpstr>
      <vt:lpstr>1. Move from Print to Electronic Collections</vt:lpstr>
      <vt:lpstr>1. Move from Print to Electronic Collections</vt:lpstr>
      <vt:lpstr>1. Move from Print to Electronic Collections</vt:lpstr>
      <vt:lpstr>2. Retire Legacy Print Collections</vt:lpstr>
      <vt:lpstr>5. Move from Purchasing Materials to Curating Content</vt:lpstr>
      <vt:lpstr>What is Easy and What is Hard?</vt:lpstr>
      <vt:lpstr>What is Easy and What is Hard?</vt:lpstr>
      <vt:lpstr>What is Easy and What is Hard?</vt:lpstr>
      <vt:lpstr>Retiring Legacy Print Collections</vt:lpstr>
      <vt:lpstr>Retiring Legacy Print Collections</vt:lpstr>
      <vt:lpstr>Retiring Legacy Print Collections</vt:lpstr>
      <vt:lpstr>Retiring Legacy Print Collections</vt:lpstr>
      <vt:lpstr>Retiring Legacy Print Collections</vt:lpstr>
      <vt:lpstr>What is Easy and What is Hard?</vt:lpstr>
      <vt:lpstr>What Do We Know About Print Book Use</vt:lpstr>
      <vt:lpstr>Moving from Print to Electronic Books </vt:lpstr>
      <vt:lpstr>Moving from Print to Electronic Books </vt:lpstr>
      <vt:lpstr>Slide 59</vt:lpstr>
      <vt:lpstr>Moving from Print to Electronic Books </vt:lpstr>
      <vt:lpstr>Moving from Print to Electronic Books</vt:lpstr>
      <vt:lpstr>Moving from Print to Electronic Books</vt:lpstr>
      <vt:lpstr>Moving from Print to Electronic Books</vt:lpstr>
      <vt:lpstr>Migrating the Focus of Collections from Purchasing Materials to Curating Content </vt:lpstr>
      <vt:lpstr>Migrating the Focus of Collections from Purchasing Materials to Curating Content </vt:lpstr>
      <vt:lpstr>Migrating the Focus of Collections from Purchasing Materials to Curating Content </vt:lpstr>
      <vt:lpstr>Demand-Side View of the Future of Library Collections</vt:lpstr>
      <vt:lpstr>Demand-Side View of the Future of Library Collections</vt:lpstr>
      <vt:lpstr>Demand-Side View of the Future of Library Collections</vt:lpstr>
      <vt:lpstr>Migrating the Focus of Collections from Purchasing Materials to Curating Content </vt:lpstr>
      <vt:lpstr>Open Access</vt:lpstr>
      <vt:lpstr>Cost of Science Journals</vt:lpstr>
      <vt:lpstr>Slide 73</vt:lpstr>
      <vt:lpstr>Pace of Disruptive Change</vt:lpstr>
      <vt:lpstr>Slide 75</vt:lpstr>
      <vt:lpstr>Slide 76</vt:lpstr>
      <vt:lpstr>Slide 77</vt:lpstr>
      <vt:lpstr>What is Easy and What is Hard?</vt:lpstr>
      <vt:lpstr>Collective Action</vt:lpstr>
      <vt:lpstr>Collective Action</vt:lpstr>
      <vt:lpstr>Sources</vt:lpstr>
      <vt:lpstr>Questions? / Comments</vt:lpstr>
    </vt:vector>
  </TitlesOfParts>
  <Company>IUPUI 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Collections Futures</dc:title>
  <dc:creator>David Lewis</dc:creator>
  <cp:lastModifiedBy>David Lewis</cp:lastModifiedBy>
  <cp:revision>27</cp:revision>
  <dcterms:created xsi:type="dcterms:W3CDTF">2010-06-10T10:14:38Z</dcterms:created>
  <dcterms:modified xsi:type="dcterms:W3CDTF">2010-06-10T10:59:40Z</dcterms:modified>
</cp:coreProperties>
</file>