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1" r:id="rId1"/>
    <p:sldMasterId id="2147483771" r:id="rId2"/>
    <p:sldMasterId id="2147483779" r:id="rId3"/>
    <p:sldMasterId id="2147483791" r:id="rId4"/>
  </p:sldMasterIdLst>
  <p:notesMasterIdLst>
    <p:notesMasterId r:id="rId17"/>
  </p:notesMasterIdLst>
  <p:handoutMasterIdLst>
    <p:handoutMasterId r:id="rId18"/>
  </p:handoutMasterIdLst>
  <p:sldIdLst>
    <p:sldId id="860" r:id="rId5"/>
    <p:sldId id="847" r:id="rId6"/>
    <p:sldId id="866" r:id="rId7"/>
    <p:sldId id="873" r:id="rId8"/>
    <p:sldId id="822" r:id="rId9"/>
    <p:sldId id="868" r:id="rId10"/>
    <p:sldId id="859" r:id="rId11"/>
    <p:sldId id="867" r:id="rId12"/>
    <p:sldId id="869" r:id="rId13"/>
    <p:sldId id="870" r:id="rId14"/>
    <p:sldId id="871" r:id="rId15"/>
    <p:sldId id="872" r:id="rId16"/>
  </p:sldIdLst>
  <p:sldSz cx="9144000" cy="6858000" type="screen4x3"/>
  <p:notesSz cx="7019925" cy="9305925"/>
  <p:defaultTextStyle>
    <a:defPPr>
      <a:defRPr lang="en-US"/>
    </a:defPPr>
    <a:lvl1pPr algn="l" rtl="0" fontAlgn="base">
      <a:spcBef>
        <a:spcPct val="0"/>
      </a:spcBef>
      <a:spcAft>
        <a:spcPct val="0"/>
      </a:spcAft>
      <a:defRPr sz="3200" b="1" kern="1200">
        <a:solidFill>
          <a:srgbClr val="336699"/>
        </a:solidFill>
        <a:latin typeface="Verdana" pitchFamily="34" charset="0"/>
        <a:ea typeface="ＭＳ Ｐゴシック"/>
        <a:cs typeface="ＭＳ Ｐゴシック"/>
      </a:defRPr>
    </a:lvl1pPr>
    <a:lvl2pPr marL="457200" algn="l" rtl="0" fontAlgn="base">
      <a:spcBef>
        <a:spcPct val="0"/>
      </a:spcBef>
      <a:spcAft>
        <a:spcPct val="0"/>
      </a:spcAft>
      <a:defRPr sz="3200" b="1" kern="1200">
        <a:solidFill>
          <a:srgbClr val="336699"/>
        </a:solidFill>
        <a:latin typeface="Verdana" pitchFamily="34" charset="0"/>
        <a:ea typeface="ＭＳ Ｐゴシック"/>
        <a:cs typeface="ＭＳ Ｐゴシック"/>
      </a:defRPr>
    </a:lvl2pPr>
    <a:lvl3pPr marL="914400" algn="l" rtl="0" fontAlgn="base">
      <a:spcBef>
        <a:spcPct val="0"/>
      </a:spcBef>
      <a:spcAft>
        <a:spcPct val="0"/>
      </a:spcAft>
      <a:defRPr sz="3200" b="1" kern="1200">
        <a:solidFill>
          <a:srgbClr val="336699"/>
        </a:solidFill>
        <a:latin typeface="Verdana" pitchFamily="34" charset="0"/>
        <a:ea typeface="ＭＳ Ｐゴシック"/>
        <a:cs typeface="ＭＳ Ｐゴシック"/>
      </a:defRPr>
    </a:lvl3pPr>
    <a:lvl4pPr marL="1371600" algn="l" rtl="0" fontAlgn="base">
      <a:spcBef>
        <a:spcPct val="0"/>
      </a:spcBef>
      <a:spcAft>
        <a:spcPct val="0"/>
      </a:spcAft>
      <a:defRPr sz="3200" b="1" kern="1200">
        <a:solidFill>
          <a:srgbClr val="336699"/>
        </a:solidFill>
        <a:latin typeface="Verdana" pitchFamily="34" charset="0"/>
        <a:ea typeface="ＭＳ Ｐゴシック"/>
        <a:cs typeface="ＭＳ Ｐゴシック"/>
      </a:defRPr>
    </a:lvl4pPr>
    <a:lvl5pPr marL="1828800" algn="l" rtl="0" fontAlgn="base">
      <a:spcBef>
        <a:spcPct val="0"/>
      </a:spcBef>
      <a:spcAft>
        <a:spcPct val="0"/>
      </a:spcAft>
      <a:defRPr sz="3200" b="1" kern="1200">
        <a:solidFill>
          <a:srgbClr val="336699"/>
        </a:solidFill>
        <a:latin typeface="Verdana" pitchFamily="34" charset="0"/>
        <a:ea typeface="ＭＳ Ｐゴシック"/>
        <a:cs typeface="ＭＳ Ｐゴシック"/>
      </a:defRPr>
    </a:lvl5pPr>
    <a:lvl6pPr marL="2286000" algn="l" defTabSz="914400" rtl="0" eaLnBrk="1" latinLnBrk="0" hangingPunct="1">
      <a:defRPr sz="3200" b="1" kern="1200">
        <a:solidFill>
          <a:srgbClr val="336699"/>
        </a:solidFill>
        <a:latin typeface="Verdana" pitchFamily="34" charset="0"/>
        <a:ea typeface="ＭＳ Ｐゴシック"/>
        <a:cs typeface="ＭＳ Ｐゴシック"/>
      </a:defRPr>
    </a:lvl6pPr>
    <a:lvl7pPr marL="2743200" algn="l" defTabSz="914400" rtl="0" eaLnBrk="1" latinLnBrk="0" hangingPunct="1">
      <a:defRPr sz="3200" b="1" kern="1200">
        <a:solidFill>
          <a:srgbClr val="336699"/>
        </a:solidFill>
        <a:latin typeface="Verdana" pitchFamily="34" charset="0"/>
        <a:ea typeface="ＭＳ Ｐゴシック"/>
        <a:cs typeface="ＭＳ Ｐゴシック"/>
      </a:defRPr>
    </a:lvl7pPr>
    <a:lvl8pPr marL="3200400" algn="l" defTabSz="914400" rtl="0" eaLnBrk="1" latinLnBrk="0" hangingPunct="1">
      <a:defRPr sz="3200" b="1" kern="1200">
        <a:solidFill>
          <a:srgbClr val="336699"/>
        </a:solidFill>
        <a:latin typeface="Verdana" pitchFamily="34" charset="0"/>
        <a:ea typeface="ＭＳ Ｐゴシック"/>
        <a:cs typeface="ＭＳ Ｐゴシック"/>
      </a:defRPr>
    </a:lvl8pPr>
    <a:lvl9pPr marL="3657600" algn="l" defTabSz="914400" rtl="0" eaLnBrk="1" latinLnBrk="0" hangingPunct="1">
      <a:defRPr sz="3200" b="1" kern="1200">
        <a:solidFill>
          <a:srgbClr val="336699"/>
        </a:solidFill>
        <a:latin typeface="Verdana" pitchFamily="34" charset="0"/>
        <a:ea typeface="ＭＳ Ｐゴシック"/>
        <a:cs typeface="ＭＳ Ｐゴシック"/>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ibelg" initials="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clrMode="bw" hiddenSlides="1"/>
  <p:showPr showNarration="1" useTimings="0">
    <p:present/>
    <p:sldAll/>
    <p:penClr>
      <a:schemeClr val="tx1"/>
    </p:penClr>
  </p:showPr>
  <p:clrMru>
    <a:srgbClr val="2860A4"/>
    <a:srgbClr val="003399"/>
    <a:srgbClr val="0033CC"/>
    <a:srgbClr val="FF9900"/>
    <a:srgbClr val="2B4AA1"/>
    <a:srgbClr val="3333CC"/>
    <a:srgbClr val="000000"/>
    <a:srgbClr val="FFFFCC"/>
    <a:srgbClr val="3BA126"/>
    <a:srgbClr val="AE9E8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98" autoAdjust="0"/>
    <p:restoredTop sz="96965" autoAdjust="0"/>
  </p:normalViewPr>
  <p:slideViewPr>
    <p:cSldViewPr>
      <p:cViewPr>
        <p:scale>
          <a:sx n="60" d="100"/>
          <a:sy n="60" d="100"/>
        </p:scale>
        <p:origin x="-180" y="-3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2568" y="-72"/>
      </p:cViewPr>
      <p:guideLst>
        <p:guide orient="horz" pos="2931"/>
        <p:guide pos="221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defTabSz="933450" eaLnBrk="0" hangingPunct="0">
              <a:defRPr sz="1200">
                <a:ea typeface="ＭＳ Ｐゴシック" pitchFamily="-65" charset="-128"/>
                <a:cs typeface="+mn-cs"/>
              </a:defRPr>
            </a:lvl1pPr>
          </a:lstStyle>
          <a:p>
            <a:pPr>
              <a:defRPr/>
            </a:pPr>
            <a:endParaRPr lang="en-US"/>
          </a:p>
        </p:txBody>
      </p:sp>
      <p:sp>
        <p:nvSpPr>
          <p:cNvPr id="19459" name="Rectangle 3"/>
          <p:cNvSpPr>
            <a:spLocks noGrp="1" noChangeArrowheads="1"/>
          </p:cNvSpPr>
          <p:nvPr>
            <p:ph type="dt" sz="quarter" idx="1"/>
          </p:nvPr>
        </p:nvSpPr>
        <p:spPr bwMode="auto">
          <a:xfrm>
            <a:off x="3976688" y="0"/>
            <a:ext cx="3041650" cy="465138"/>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lgn="r" defTabSz="933450" eaLnBrk="0" hangingPunct="0">
              <a:defRPr sz="1200">
                <a:ea typeface="ＭＳ Ｐゴシック" pitchFamily="-65" charset="-128"/>
                <a:cs typeface="+mn-cs"/>
              </a:defRPr>
            </a:lvl1pPr>
          </a:lstStyle>
          <a:p>
            <a:pPr>
              <a:defRPr/>
            </a:pPr>
            <a:fld id="{57A85283-0A91-43FC-A091-AF40A9A1E4F8}" type="datetime1">
              <a:rPr lang="en-US"/>
              <a:pPr>
                <a:defRPr/>
              </a:pPr>
              <a:t>9/20/2010</a:t>
            </a:fld>
            <a:endParaRPr lang="en-US"/>
          </a:p>
        </p:txBody>
      </p:sp>
      <p:sp>
        <p:nvSpPr>
          <p:cNvPr id="19460" name="Rectangle 4"/>
          <p:cNvSpPr>
            <a:spLocks noGrp="1" noChangeArrowheads="1"/>
          </p:cNvSpPr>
          <p:nvPr>
            <p:ph type="ftr" sz="quarter" idx="2"/>
          </p:nvPr>
        </p:nvSpPr>
        <p:spPr bwMode="auto">
          <a:xfrm>
            <a:off x="0" y="8839200"/>
            <a:ext cx="3041650" cy="465138"/>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defTabSz="933450" eaLnBrk="0" hangingPunct="0">
              <a:defRPr sz="1200">
                <a:ea typeface="ＭＳ Ｐゴシック" pitchFamily="-65" charset="-128"/>
                <a:cs typeface="+mn-cs"/>
              </a:defRPr>
            </a:lvl1pPr>
          </a:lstStyle>
          <a:p>
            <a:pPr>
              <a:defRPr/>
            </a:pPr>
            <a:endParaRPr lang="en-US"/>
          </a:p>
        </p:txBody>
      </p:sp>
      <p:sp>
        <p:nvSpPr>
          <p:cNvPr id="19461" name="Rectangle 5"/>
          <p:cNvSpPr>
            <a:spLocks noGrp="1" noChangeArrowheads="1"/>
          </p:cNvSpPr>
          <p:nvPr>
            <p:ph type="sldNum" sz="quarter" idx="3"/>
          </p:nvPr>
        </p:nvSpPr>
        <p:spPr bwMode="auto">
          <a:xfrm>
            <a:off x="3976688" y="8839200"/>
            <a:ext cx="3041650" cy="465138"/>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lgn="r" defTabSz="933450" eaLnBrk="0" hangingPunct="0">
              <a:defRPr sz="1200">
                <a:ea typeface="ＭＳ Ｐゴシック" pitchFamily="-65" charset="-128"/>
                <a:cs typeface="+mn-cs"/>
              </a:defRPr>
            </a:lvl1pPr>
          </a:lstStyle>
          <a:p>
            <a:pPr>
              <a:defRPr/>
            </a:pPr>
            <a:fld id="{2BA295C0-2FF5-4B54-A656-0A220DC508E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41650" cy="465138"/>
          </a:xfrm>
          <a:prstGeom prst="rect">
            <a:avLst/>
          </a:prstGeom>
          <a:noFill/>
          <a:ln w="9525">
            <a:noFill/>
            <a:miter lim="800000"/>
            <a:headEnd/>
            <a:tailEnd/>
          </a:ln>
        </p:spPr>
        <p:txBody>
          <a:bodyPr vert="horz" wrap="square" lIns="93287" tIns="46644" rIns="93287" bIns="46644" numCol="1" anchor="t" anchorCtr="0" compatLnSpc="1">
            <a:prstTxWarp prst="textNoShape">
              <a:avLst/>
            </a:prstTxWarp>
          </a:bodyPr>
          <a:lstStyle>
            <a:lvl1pPr defTabSz="933450">
              <a:defRPr sz="1200" b="0">
                <a:solidFill>
                  <a:schemeClr val="tx1"/>
                </a:solidFill>
                <a:latin typeface="Arial" pitchFamily="34" charset="0"/>
                <a:ea typeface="ＭＳ Ｐゴシック" pitchFamily="-65" charset="-128"/>
                <a:cs typeface="+mn-cs"/>
              </a:defRPr>
            </a:lvl1pPr>
          </a:lstStyle>
          <a:p>
            <a:pPr>
              <a:defRPr/>
            </a:pPr>
            <a:endParaRPr lang="en-US"/>
          </a:p>
        </p:txBody>
      </p:sp>
      <p:sp>
        <p:nvSpPr>
          <p:cNvPr id="22531" name="Rectangle 3"/>
          <p:cNvSpPr>
            <a:spLocks noGrp="1" noChangeArrowheads="1"/>
          </p:cNvSpPr>
          <p:nvPr>
            <p:ph type="dt" idx="1"/>
          </p:nvPr>
        </p:nvSpPr>
        <p:spPr bwMode="auto">
          <a:xfrm>
            <a:off x="3976688" y="0"/>
            <a:ext cx="3041650" cy="465138"/>
          </a:xfrm>
          <a:prstGeom prst="rect">
            <a:avLst/>
          </a:prstGeom>
          <a:noFill/>
          <a:ln w="9525">
            <a:noFill/>
            <a:miter lim="800000"/>
            <a:headEnd/>
            <a:tailEnd/>
          </a:ln>
        </p:spPr>
        <p:txBody>
          <a:bodyPr vert="horz" wrap="square" lIns="93287" tIns="46644" rIns="93287" bIns="46644" numCol="1" anchor="t" anchorCtr="0" compatLnSpc="1">
            <a:prstTxWarp prst="textNoShape">
              <a:avLst/>
            </a:prstTxWarp>
          </a:bodyPr>
          <a:lstStyle>
            <a:lvl1pPr algn="r" defTabSz="933450">
              <a:defRPr sz="1200" b="0">
                <a:solidFill>
                  <a:schemeClr val="tx1"/>
                </a:solidFill>
                <a:latin typeface="Arial" pitchFamily="34" charset="0"/>
                <a:ea typeface="ＭＳ Ｐゴシック" pitchFamily="-65" charset="-128"/>
                <a:cs typeface="+mn-cs"/>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84275" y="698500"/>
            <a:ext cx="4652963" cy="3489325"/>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701675" y="4419600"/>
            <a:ext cx="5616575" cy="4187825"/>
          </a:xfrm>
          <a:prstGeom prst="rect">
            <a:avLst/>
          </a:prstGeom>
          <a:noFill/>
          <a:ln w="9525">
            <a:noFill/>
            <a:miter lim="800000"/>
            <a:headEnd/>
            <a:tailEnd/>
          </a:ln>
        </p:spPr>
        <p:txBody>
          <a:bodyPr vert="horz" wrap="square" lIns="93287" tIns="46644" rIns="93287" bIns="4664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4" name="Rectangle 6"/>
          <p:cNvSpPr>
            <a:spLocks noGrp="1" noChangeArrowheads="1"/>
          </p:cNvSpPr>
          <p:nvPr>
            <p:ph type="ftr" sz="quarter" idx="4"/>
          </p:nvPr>
        </p:nvSpPr>
        <p:spPr bwMode="auto">
          <a:xfrm>
            <a:off x="0" y="8839200"/>
            <a:ext cx="3041650" cy="465138"/>
          </a:xfrm>
          <a:prstGeom prst="rect">
            <a:avLst/>
          </a:prstGeom>
          <a:noFill/>
          <a:ln w="9525">
            <a:noFill/>
            <a:miter lim="800000"/>
            <a:headEnd/>
            <a:tailEnd/>
          </a:ln>
        </p:spPr>
        <p:txBody>
          <a:bodyPr vert="horz" wrap="square" lIns="93287" tIns="46644" rIns="93287" bIns="46644" numCol="1" anchor="b" anchorCtr="0" compatLnSpc="1">
            <a:prstTxWarp prst="textNoShape">
              <a:avLst/>
            </a:prstTxWarp>
          </a:bodyPr>
          <a:lstStyle>
            <a:lvl1pPr defTabSz="933450">
              <a:defRPr sz="1200" b="0">
                <a:solidFill>
                  <a:schemeClr val="tx1"/>
                </a:solidFill>
                <a:latin typeface="Arial" pitchFamily="34" charset="0"/>
                <a:ea typeface="ＭＳ Ｐゴシック" pitchFamily="-65" charset="-128"/>
                <a:cs typeface="+mn-cs"/>
              </a:defRPr>
            </a:lvl1pPr>
          </a:lstStyle>
          <a:p>
            <a:pPr>
              <a:defRPr/>
            </a:pPr>
            <a:endParaRPr lang="en-US"/>
          </a:p>
        </p:txBody>
      </p:sp>
      <p:sp>
        <p:nvSpPr>
          <p:cNvPr id="22535" name="Rectangle 7"/>
          <p:cNvSpPr>
            <a:spLocks noGrp="1" noChangeArrowheads="1"/>
          </p:cNvSpPr>
          <p:nvPr>
            <p:ph type="sldNum" sz="quarter" idx="5"/>
          </p:nvPr>
        </p:nvSpPr>
        <p:spPr bwMode="auto">
          <a:xfrm>
            <a:off x="3976688" y="8839200"/>
            <a:ext cx="3041650" cy="465138"/>
          </a:xfrm>
          <a:prstGeom prst="rect">
            <a:avLst/>
          </a:prstGeom>
          <a:noFill/>
          <a:ln w="9525">
            <a:noFill/>
            <a:miter lim="800000"/>
            <a:headEnd/>
            <a:tailEnd/>
          </a:ln>
        </p:spPr>
        <p:txBody>
          <a:bodyPr vert="horz" wrap="square" lIns="93287" tIns="46644" rIns="93287" bIns="46644" numCol="1" anchor="b" anchorCtr="0" compatLnSpc="1">
            <a:prstTxWarp prst="textNoShape">
              <a:avLst/>
            </a:prstTxWarp>
          </a:bodyPr>
          <a:lstStyle>
            <a:lvl1pPr algn="r" defTabSz="933450">
              <a:defRPr sz="1200" b="0">
                <a:solidFill>
                  <a:schemeClr val="tx1"/>
                </a:solidFill>
                <a:latin typeface="Arial" pitchFamily="34" charset="0"/>
                <a:ea typeface="ＭＳ Ｐゴシック" pitchFamily="-65" charset="-128"/>
                <a:cs typeface="+mn-cs"/>
              </a:defRPr>
            </a:lvl1pPr>
          </a:lstStyle>
          <a:p>
            <a:pPr>
              <a:defRPr/>
            </a:pPr>
            <a:fld id="{A53E397D-246A-4E94-86A7-5FF878F14EF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53E397D-246A-4E94-86A7-5FF878F14EFF}"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53E397D-246A-4E94-86A7-5FF878F14EFF}"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Half Way Tree, Jamaica</a:t>
            </a:r>
            <a:endParaRPr lang="en-US" dirty="0"/>
          </a:p>
        </p:txBody>
      </p:sp>
      <p:sp>
        <p:nvSpPr>
          <p:cNvPr id="4" name="Slide Number Placeholder 3"/>
          <p:cNvSpPr>
            <a:spLocks noGrp="1"/>
          </p:cNvSpPr>
          <p:nvPr>
            <p:ph type="sldNum" sz="quarter" idx="10"/>
          </p:nvPr>
        </p:nvSpPr>
        <p:spPr/>
        <p:txBody>
          <a:bodyPr/>
          <a:lstStyle/>
          <a:p>
            <a:pPr>
              <a:defRPr/>
            </a:pPr>
            <a:fld id="{A53E397D-246A-4E94-86A7-5FF878F14EFF}" type="slidenum">
              <a:rPr lang="en-US" smtClean="0"/>
              <a:pPr>
                <a:defRPr/>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3788DA-7328-48F0-9071-FC956D00E367}" type="slidenum">
              <a:rPr lang="en-US"/>
              <a:pPr/>
              <a:t>2</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I</a:t>
            </a:r>
            <a:r>
              <a:rPr lang="en-US" baseline="0" dirty="0" smtClean="0"/>
              <a:t> thought I’d set out by giving you an impressionistic view of what could be considered the bad news for Collections on Campus. Given the economic climate over the last couple of years, many institutions have seen themselves forced to re-evaluate their relationship to at least parts of their campus collections. These newspaper clippings document threatened closings of museums, archives, visual resources collections and libraries on university campuses.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the same time-span when collections on campus have experienced sever budgetary pressure, new and more collaborative ways for supporting them and extracting value have emerged.</a:t>
            </a:r>
            <a:endParaRPr lang="en-US" dirty="0"/>
          </a:p>
        </p:txBody>
      </p:sp>
      <p:sp>
        <p:nvSpPr>
          <p:cNvPr id="4" name="Slide Number Placeholder 3"/>
          <p:cNvSpPr>
            <a:spLocks noGrp="1"/>
          </p:cNvSpPr>
          <p:nvPr>
            <p:ph type="sldNum" sz="quarter" idx="10"/>
          </p:nvPr>
        </p:nvSpPr>
        <p:spPr/>
        <p:txBody>
          <a:bodyPr/>
          <a:lstStyle/>
          <a:p>
            <a:pPr>
              <a:defRPr/>
            </a:pPr>
            <a:fld id="{A53E397D-246A-4E94-86A7-5FF878F14EFF}"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A6E32D-3A4B-41B7-A753-6775E27355A3}" type="slidenum">
              <a:rPr lang="en-US"/>
              <a:pPr/>
              <a:t>5</a:t>
            </a:fld>
            <a:endParaRPr lang="en-US"/>
          </a:p>
        </p:txBody>
      </p:sp>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a:xfrm>
            <a:off x="701993" y="4417772"/>
            <a:ext cx="5615940" cy="4188938"/>
          </a:xfrm>
        </p:spPr>
        <p:txBody>
          <a:bodyPr/>
          <a:lstStyle/>
          <a:p>
            <a:r>
              <a:rPr lang="en-US" dirty="0" smtClean="0"/>
              <a:t>Some of the</a:t>
            </a:r>
            <a:r>
              <a:rPr lang="en-US" baseline="0" dirty="0" smtClean="0"/>
              <a:t> developments I just spoke about were in part catalyzed by the Library, Archive and Museum workshops we held at five partner institutions in late 2007 / early 2008. During these day-long sessions with representatives from all three communities, we discussed existing collaborations as well as obstacles; we also defined a vision for the campus collections, from which specific projects flowed. The Smithsonian, for example, had already invested in cross-collection searching for some of its collections, but the workshop provided motivation and buy-in to go even further. </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A6E32D-3A4B-41B7-A753-6775E27355A3}" type="slidenum">
              <a:rPr lang="en-US"/>
              <a:pPr/>
              <a:t>6</a:t>
            </a:fld>
            <a:endParaRPr lang="en-US"/>
          </a:p>
        </p:txBody>
      </p:sp>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a:xfrm>
            <a:off x="701993" y="4417772"/>
            <a:ext cx="5615940" cy="4188938"/>
          </a:xfrm>
        </p:spPr>
        <p:txBody>
          <a:bodyPr/>
          <a:lstStyle/>
          <a:p>
            <a:r>
              <a:rPr lang="en-US" dirty="0" smtClean="0"/>
              <a:t>Some of the</a:t>
            </a:r>
            <a:r>
              <a:rPr lang="en-US" baseline="0" dirty="0" smtClean="0"/>
              <a:t> developments I just spoke about were in part catalyzed by the Library, Archive and Museum workshops we held at five partner institutions in late 2007 / early 2008. During these day-long sessions with representatives from all three communities, we discussed existing collaborations as well as obstacles; we also defined a vision for the campus collections, from which specific projects flowed. The Smithsonian, for example, had already invested in cross-collection searching for some of its collections, but the workshop provided motivation and buy-in to go even further.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today’s event, we’d like to expand the conversation about collaboration in various dimensions: we’ll go beyond the local collaborations of the LAM workshops, and we’ll also put the emphasis a bit more on collaboration, and a bit less on LAM.</a:t>
            </a:r>
          </a:p>
          <a:p>
            <a:endParaRPr lang="en-US" dirty="0" smtClean="0"/>
          </a:p>
          <a:p>
            <a:r>
              <a:rPr lang="en-US" dirty="0" smtClean="0"/>
              <a:t>We’ve asked all of our</a:t>
            </a:r>
            <a:r>
              <a:rPr lang="en-US" baseline="0" dirty="0" smtClean="0"/>
              <a:t> speakers to focus on strategies for collaboration, both those that have failed and those that have succeeded, and only talk about their projects as an illustration for those strategies.</a:t>
            </a:r>
            <a:endParaRPr lang="en-US" dirty="0"/>
          </a:p>
        </p:txBody>
      </p:sp>
      <p:sp>
        <p:nvSpPr>
          <p:cNvPr id="4" name="Slide Number Placeholder 3"/>
          <p:cNvSpPr>
            <a:spLocks noGrp="1"/>
          </p:cNvSpPr>
          <p:nvPr>
            <p:ph type="sldNum" sz="quarter" idx="10"/>
          </p:nvPr>
        </p:nvSpPr>
        <p:spPr/>
        <p:txBody>
          <a:bodyPr/>
          <a:lstStyle/>
          <a:p>
            <a:pPr>
              <a:defRPr/>
            </a:pPr>
            <a:fld id="{A53E397D-246A-4E94-86A7-5FF878F14EFF}"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For</a:t>
            </a:r>
            <a:r>
              <a:rPr lang="en-US" dirty="0" smtClean="0"/>
              <a:t> more details, consult the short paper “Collaboration Contexts – Framing Local, Group and Global Solutions”</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A53E397D-246A-4E94-86A7-5FF878F14EFF}"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53E397D-246A-4E94-86A7-5FF878F14EFF}"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53E397D-246A-4E94-86A7-5FF878F14EFF}"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10.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10.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8"/>
          <p:cNvSpPr>
            <a:spLocks noChangeArrowheads="1"/>
          </p:cNvSpPr>
          <p:nvPr/>
        </p:nvSpPr>
        <p:spPr bwMode="auto">
          <a:xfrm>
            <a:off x="0" y="-2540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latin typeface="Verdana" charset="0"/>
              <a:ea typeface="+mn-ea"/>
              <a:cs typeface="+mn-cs"/>
            </a:endParaRPr>
          </a:p>
        </p:txBody>
      </p:sp>
      <p:sp>
        <p:nvSpPr>
          <p:cNvPr id="5" name="Oval 9"/>
          <p:cNvSpPr>
            <a:spLocks noChangeArrowheads="1"/>
          </p:cNvSpPr>
          <p:nvPr/>
        </p:nvSpPr>
        <p:spPr bwMode="auto">
          <a:xfrm>
            <a:off x="5711825" y="-304800"/>
            <a:ext cx="2425700" cy="2425700"/>
          </a:xfrm>
          <a:prstGeom prst="ellipse">
            <a:avLst/>
          </a:prstGeom>
          <a:solidFill>
            <a:schemeClr val="bg1">
              <a:alpha val="7001"/>
            </a:schemeClr>
          </a:solidFill>
          <a:ln w="9525">
            <a:noFill/>
            <a:round/>
            <a:headEnd/>
            <a:tailEnd/>
          </a:ln>
          <a:effectLst/>
        </p:spPr>
        <p:txBody>
          <a:bodyPr wrap="none" anchor="ctr"/>
          <a:lstStyle/>
          <a:p>
            <a:pPr>
              <a:defRPr/>
            </a:pPr>
            <a:endParaRPr lang="en-US">
              <a:latin typeface="Verdana" charset="0"/>
              <a:ea typeface="+mn-ea"/>
              <a:cs typeface="+mn-cs"/>
            </a:endParaRPr>
          </a:p>
        </p:txBody>
      </p:sp>
      <p:sp>
        <p:nvSpPr>
          <p:cNvPr id="6" name="Oval 10"/>
          <p:cNvSpPr>
            <a:spLocks noChangeArrowheads="1"/>
          </p:cNvSpPr>
          <p:nvPr/>
        </p:nvSpPr>
        <p:spPr bwMode="auto">
          <a:xfrm>
            <a:off x="7567613" y="693738"/>
            <a:ext cx="1711325" cy="1711325"/>
          </a:xfrm>
          <a:prstGeom prst="ellipse">
            <a:avLst/>
          </a:prstGeom>
          <a:solidFill>
            <a:schemeClr val="bg1">
              <a:alpha val="14999"/>
            </a:schemeClr>
          </a:solidFill>
          <a:ln w="9525">
            <a:noFill/>
            <a:round/>
            <a:headEnd/>
            <a:tailEnd/>
          </a:ln>
          <a:effectLst/>
        </p:spPr>
        <p:txBody>
          <a:bodyPr wrap="none" anchor="ctr"/>
          <a:lstStyle/>
          <a:p>
            <a:pPr>
              <a:defRPr/>
            </a:pPr>
            <a:endParaRPr lang="en-US">
              <a:latin typeface="Verdana" charset="0"/>
              <a:ea typeface="+mn-ea"/>
              <a:cs typeface="+mn-cs"/>
            </a:endParaRPr>
          </a:p>
        </p:txBody>
      </p:sp>
      <p:sp>
        <p:nvSpPr>
          <p:cNvPr id="7" name="Oval 11"/>
          <p:cNvSpPr>
            <a:spLocks noChangeArrowheads="1"/>
          </p:cNvSpPr>
          <p:nvPr/>
        </p:nvSpPr>
        <p:spPr bwMode="auto">
          <a:xfrm>
            <a:off x="6997700" y="1835150"/>
            <a:ext cx="1139825" cy="1139825"/>
          </a:xfrm>
          <a:prstGeom prst="ellipse">
            <a:avLst/>
          </a:prstGeom>
          <a:solidFill>
            <a:schemeClr val="bg1">
              <a:alpha val="20000"/>
            </a:schemeClr>
          </a:solidFill>
          <a:ln w="9525">
            <a:noFill/>
            <a:round/>
            <a:headEnd/>
            <a:tailEnd/>
          </a:ln>
          <a:effectLst/>
        </p:spPr>
        <p:txBody>
          <a:bodyPr wrap="none" anchor="ctr"/>
          <a:lstStyle/>
          <a:p>
            <a:pPr>
              <a:defRPr/>
            </a:pPr>
            <a:endParaRPr lang="en-US">
              <a:latin typeface="Verdana" charset="0"/>
              <a:ea typeface="+mn-ea"/>
              <a:cs typeface="+mn-cs"/>
            </a:endParaRPr>
          </a:p>
        </p:txBody>
      </p:sp>
      <p:pic>
        <p:nvPicPr>
          <p:cNvPr id="8" name="Picture 14" descr="logo with tag"/>
          <p:cNvPicPr>
            <a:picLocks noChangeAspect="1" noChangeArrowheads="1"/>
          </p:cNvPicPr>
          <p:nvPr/>
        </p:nvPicPr>
        <p:blipFill>
          <a:blip r:embed="rId2"/>
          <a:srcRect/>
          <a:stretch>
            <a:fillRect/>
          </a:stretch>
        </p:blipFill>
        <p:spPr bwMode="auto">
          <a:xfrm>
            <a:off x="3244850" y="5545138"/>
            <a:ext cx="3138488" cy="854075"/>
          </a:xfrm>
          <a:prstGeom prst="rect">
            <a:avLst/>
          </a:prstGeom>
          <a:noFill/>
          <a:ln w="9525">
            <a:noFill/>
            <a:miter lim="800000"/>
            <a:headEnd/>
            <a:tailEnd/>
          </a:ln>
        </p:spPr>
      </p:pic>
      <p:pic>
        <p:nvPicPr>
          <p:cNvPr id="9" name="Picture 15" descr="lite border top"/>
          <p:cNvPicPr>
            <a:picLocks noChangeAspect="1" noChangeArrowheads="1"/>
          </p:cNvPicPr>
          <p:nvPr/>
        </p:nvPicPr>
        <p:blipFill>
          <a:blip r:embed="rId3"/>
          <a:srcRect/>
          <a:stretch>
            <a:fillRect/>
          </a:stretch>
        </p:blipFill>
        <p:spPr bwMode="auto">
          <a:xfrm>
            <a:off x="0" y="-25400"/>
            <a:ext cx="9144000" cy="142875"/>
          </a:xfrm>
          <a:prstGeom prst="rect">
            <a:avLst/>
          </a:prstGeom>
          <a:noFill/>
          <a:ln w="9525">
            <a:noFill/>
            <a:miter lim="800000"/>
            <a:headEnd/>
            <a:tailEnd/>
          </a:ln>
        </p:spPr>
      </p:pic>
      <p:pic>
        <p:nvPicPr>
          <p:cNvPr id="10" name="Picture 16" descr="lite border bottom"/>
          <p:cNvPicPr>
            <a:picLocks noChangeAspect="1" noChangeArrowheads="1"/>
          </p:cNvPicPr>
          <p:nvPr/>
        </p:nvPicPr>
        <p:blipFill>
          <a:blip r:embed="rId4"/>
          <a:srcRect/>
          <a:stretch>
            <a:fillRect/>
          </a:stretch>
        </p:blipFill>
        <p:spPr bwMode="auto">
          <a:xfrm>
            <a:off x="0" y="6689725"/>
            <a:ext cx="9144000" cy="142875"/>
          </a:xfrm>
          <a:prstGeom prst="rect">
            <a:avLst/>
          </a:prstGeom>
          <a:noFill/>
          <a:ln w="9525">
            <a:noFill/>
            <a:miter lim="800000"/>
            <a:headEnd/>
            <a:tailEnd/>
          </a:ln>
        </p:spPr>
      </p:pic>
      <p:pic>
        <p:nvPicPr>
          <p:cNvPr id="11" name="Picture 17" descr="lite border left"/>
          <p:cNvPicPr>
            <a:picLocks noChangeAspect="1" noChangeArrowheads="1"/>
          </p:cNvPicPr>
          <p:nvPr/>
        </p:nvPicPr>
        <p:blipFill>
          <a:blip r:embed="rId5"/>
          <a:srcRect/>
          <a:stretch>
            <a:fillRect/>
          </a:stretch>
        </p:blipFill>
        <p:spPr bwMode="auto">
          <a:xfrm>
            <a:off x="0" y="-25400"/>
            <a:ext cx="446088" cy="6858000"/>
          </a:xfrm>
          <a:prstGeom prst="rect">
            <a:avLst/>
          </a:prstGeom>
          <a:noFill/>
          <a:ln w="9525">
            <a:noFill/>
            <a:miter lim="800000"/>
            <a:headEnd/>
            <a:tailEnd/>
          </a:ln>
        </p:spPr>
      </p:pic>
      <p:pic>
        <p:nvPicPr>
          <p:cNvPr id="12" name="Picture 18" descr="lite border right"/>
          <p:cNvPicPr>
            <a:picLocks noChangeAspect="1" noChangeArrowheads="1"/>
          </p:cNvPicPr>
          <p:nvPr/>
        </p:nvPicPr>
        <p:blipFill>
          <a:blip r:embed="rId6"/>
          <a:srcRect/>
          <a:stretch>
            <a:fillRect/>
          </a:stretch>
        </p:blipFill>
        <p:spPr bwMode="auto">
          <a:xfrm>
            <a:off x="8697913" y="-25400"/>
            <a:ext cx="446087" cy="6858000"/>
          </a:xfrm>
          <a:prstGeom prst="rect">
            <a:avLst/>
          </a:prstGeom>
          <a:noFill/>
          <a:ln w="9525">
            <a:noFill/>
            <a:miter lim="800000"/>
            <a:headEnd/>
            <a:tailEnd/>
          </a:ln>
        </p:spPr>
      </p:pic>
      <p:sp>
        <p:nvSpPr>
          <p:cNvPr id="8204" name="Rectangle 12"/>
          <p:cNvSpPr>
            <a:spLocks noGrp="1" noChangeArrowheads="1"/>
          </p:cNvSpPr>
          <p:nvPr>
            <p:ph type="ctrTitle"/>
          </p:nvPr>
        </p:nvSpPr>
        <p:spPr>
          <a:xfrm>
            <a:off x="3573463" y="1141413"/>
            <a:ext cx="4808537" cy="1751012"/>
          </a:xfrm>
        </p:spPr>
        <p:txBody>
          <a:bodyPr lIns="0" rIns="0" anchor="b"/>
          <a:lstStyle>
            <a:lvl1pPr>
              <a:defRPr sz="4000"/>
            </a:lvl1pPr>
          </a:lstStyle>
          <a:p>
            <a:r>
              <a:rPr lang="en-US" dirty="0"/>
              <a:t>Click to edit Master title style</a:t>
            </a:r>
          </a:p>
        </p:txBody>
      </p:sp>
      <p:sp>
        <p:nvSpPr>
          <p:cNvPr id="8205" name="Rectangle 13"/>
          <p:cNvSpPr>
            <a:spLocks noGrp="1" noChangeArrowheads="1"/>
          </p:cNvSpPr>
          <p:nvPr>
            <p:ph type="subTitle" idx="1"/>
          </p:nvPr>
        </p:nvSpPr>
        <p:spPr>
          <a:xfrm>
            <a:off x="3573463" y="3632200"/>
            <a:ext cx="4198937" cy="1930400"/>
          </a:xfrm>
        </p:spPr>
        <p:txBody>
          <a:bodyPr tIns="45720" bIns="45720"/>
          <a:lstStyle>
            <a:lvl1pPr marL="0" indent="0">
              <a:buFontTx/>
              <a:buNone/>
              <a:defRPr sz="2000"/>
            </a:lvl1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6200" y="147638"/>
            <a:ext cx="1997075" cy="59912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34975" y="147638"/>
            <a:ext cx="5838825" cy="59912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4975" y="147638"/>
            <a:ext cx="6989763" cy="1284287"/>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720725" y="1936750"/>
            <a:ext cx="3775075" cy="420211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36750"/>
            <a:ext cx="3775075" cy="420211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 name="Rectangle 2"/>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3573463" y="862014"/>
            <a:ext cx="4808537" cy="1751012"/>
          </a:xfrm>
        </p:spPr>
        <p:txBody>
          <a:bodyPr lIns="0" rIns="0" anchor="b"/>
          <a:lstStyle>
            <a:lvl1pPr>
              <a:defRPr sz="3000">
                <a:solidFill>
                  <a:schemeClr val="bg1"/>
                </a:solidFill>
              </a:defRPr>
            </a:lvl1pPr>
          </a:lstStyle>
          <a:p>
            <a:r>
              <a:rPr lang="en-US" dirty="0" smtClean="0"/>
              <a:t>Presentation name</a:t>
            </a:r>
            <a:endParaRPr lang="en-US" dirty="0"/>
          </a:p>
        </p:txBody>
      </p:sp>
      <p:sp>
        <p:nvSpPr>
          <p:cNvPr id="6147" name="Rectangle 3"/>
          <p:cNvSpPr>
            <a:spLocks noGrp="1" noChangeArrowheads="1"/>
          </p:cNvSpPr>
          <p:nvPr>
            <p:ph type="subTitle" idx="1" hasCustomPrompt="1"/>
          </p:nvPr>
        </p:nvSpPr>
        <p:spPr>
          <a:xfrm>
            <a:off x="3573463" y="3352801"/>
            <a:ext cx="4198937" cy="1930400"/>
          </a:xfrm>
        </p:spPr>
        <p:txBody>
          <a:bodyPr tIns="45720" bIns="45720"/>
          <a:lstStyle>
            <a:lvl1pPr marL="0" indent="12700">
              <a:spcBef>
                <a:spcPct val="0"/>
              </a:spcBef>
              <a:defRPr/>
            </a:lvl1pPr>
          </a:lstStyle>
          <a:p>
            <a:r>
              <a:rPr lang="en-US" dirty="0" smtClean="0"/>
              <a:t>Presenter</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sp>
        <p:nvSpPr>
          <p:cNvPr id="6166" name="Oval 22"/>
          <p:cNvSpPr>
            <a:spLocks noChangeArrowheads="1"/>
          </p:cNvSpPr>
          <p:nvPr/>
        </p:nvSpPr>
        <p:spPr bwMode="auto">
          <a:xfrm>
            <a:off x="644525" y="1101725"/>
            <a:ext cx="2174875" cy="2174875"/>
          </a:xfrm>
          <a:prstGeom prst="ellipse">
            <a:avLst/>
          </a:prstGeom>
          <a:solidFill>
            <a:srgbClr val="2178B5"/>
          </a:solidFill>
          <a:ln w="88900">
            <a:solidFill>
              <a:srgbClr val="FFFFFF"/>
            </a:solidFill>
            <a:round/>
            <a:headEnd/>
            <a:tailEnd/>
          </a:ln>
          <a:effectLst/>
        </p:spPr>
        <p:txBody>
          <a:bodyPr wrap="none" anchor="ctr"/>
          <a:lstStyle/>
          <a:p>
            <a:pPr algn="ctr"/>
            <a:endParaRPr lang="en-US">
              <a:solidFill>
                <a:schemeClr val="accent1"/>
              </a:solidFill>
            </a:endParaRPr>
          </a:p>
        </p:txBody>
      </p:sp>
      <p:pic>
        <p:nvPicPr>
          <p:cNvPr id="15" name="Picture 14" descr="white logo transparent.png"/>
          <p:cNvPicPr>
            <a:picLocks noChangeAspect="1"/>
          </p:cNvPicPr>
          <p:nvPr/>
        </p:nvPicPr>
        <p:blipFill>
          <a:blip r:embed="rId6" cstate="print"/>
          <a:stretch>
            <a:fillRect/>
          </a:stretch>
        </p:blipFill>
        <p:spPr>
          <a:xfrm>
            <a:off x="937487" y="1377308"/>
            <a:ext cx="1588950" cy="1608812"/>
          </a:xfrm>
          <a:prstGeom prst="rect">
            <a:avLst/>
          </a:prstGeom>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lide 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84676"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loating text label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p>
            <a:r>
              <a:rPr lang="en-US" smtClean="0"/>
              <a:t>Click to edit Master title style</a:t>
            </a:r>
            <a:endParaRPr lang="en-US" dirty="0"/>
          </a:p>
        </p:txBody>
      </p:sp>
      <p:sp>
        <p:nvSpPr>
          <p:cNvPr id="9" name="Content Placeholder 2"/>
          <p:cNvSpPr>
            <a:spLocks noGrp="1"/>
          </p:cNvSpPr>
          <p:nvPr>
            <p:ph sz="half" idx="1" hasCustomPrompt="1"/>
          </p:nvPr>
        </p:nvSpPr>
        <p:spPr>
          <a:xfrm>
            <a:off x="434977" y="1588827"/>
            <a:ext cx="2438400" cy="533400"/>
          </a:xfrm>
          <a:solidFill>
            <a:srgbClr val="2178B5"/>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0" name="Content Placeholder 2"/>
          <p:cNvSpPr>
            <a:spLocks noGrp="1"/>
          </p:cNvSpPr>
          <p:nvPr>
            <p:ph sz="half" idx="10" hasCustomPrompt="1"/>
          </p:nvPr>
        </p:nvSpPr>
        <p:spPr>
          <a:xfrm>
            <a:off x="434977" y="2372720"/>
            <a:ext cx="2438400" cy="533400"/>
          </a:xfrm>
          <a:solidFill>
            <a:srgbClr val="419A3C"/>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1" name="Content Placeholder 2"/>
          <p:cNvSpPr>
            <a:spLocks noGrp="1"/>
          </p:cNvSpPr>
          <p:nvPr>
            <p:ph sz="half" idx="11" hasCustomPrompt="1"/>
          </p:nvPr>
        </p:nvSpPr>
        <p:spPr>
          <a:xfrm>
            <a:off x="434977" y="3156613"/>
            <a:ext cx="2438400" cy="533400"/>
          </a:xfrm>
          <a:solidFill>
            <a:srgbClr val="FF7600"/>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2" name="Content Placeholder 2"/>
          <p:cNvSpPr>
            <a:spLocks noGrp="1"/>
          </p:cNvSpPr>
          <p:nvPr>
            <p:ph sz="half" idx="12" hasCustomPrompt="1"/>
          </p:nvPr>
        </p:nvSpPr>
        <p:spPr>
          <a:xfrm>
            <a:off x="434977" y="3940506"/>
            <a:ext cx="2438400" cy="533400"/>
          </a:xfrm>
          <a:solidFill>
            <a:srgbClr val="A9316F"/>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3" name="Content Placeholder 2"/>
          <p:cNvSpPr>
            <a:spLocks noGrp="1"/>
          </p:cNvSpPr>
          <p:nvPr>
            <p:ph sz="half" idx="13" hasCustomPrompt="1"/>
          </p:nvPr>
        </p:nvSpPr>
        <p:spPr>
          <a:xfrm>
            <a:off x="434977" y="4724400"/>
            <a:ext cx="2438400" cy="533400"/>
          </a:xfrm>
          <a:solidFill>
            <a:srgbClr val="5F4894"/>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4" name="Content Placeholder 2"/>
          <p:cNvSpPr>
            <a:spLocks noGrp="1"/>
          </p:cNvSpPr>
          <p:nvPr>
            <p:ph sz="half" idx="14" hasCustomPrompt="1"/>
          </p:nvPr>
        </p:nvSpPr>
        <p:spPr>
          <a:xfrm>
            <a:off x="3429000" y="1600200"/>
            <a:ext cx="2438400" cy="533400"/>
          </a:xfrm>
          <a:solidFill>
            <a:schemeClr val="tx2"/>
          </a:solidFill>
          <a:ln>
            <a:solidFill>
              <a:srgbClr val="2178B5"/>
            </a:solidFill>
          </a:ln>
        </p:spPr>
        <p:txBody>
          <a:bodyPr anchor="ctr" anchorCtr="1"/>
          <a:lstStyle>
            <a:lvl1pPr marL="0" indent="12700">
              <a:defRPr sz="2000">
                <a:solidFill>
                  <a:srgbClr val="2178B5"/>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5" name="Content Placeholder 2"/>
          <p:cNvSpPr>
            <a:spLocks noGrp="1"/>
          </p:cNvSpPr>
          <p:nvPr>
            <p:ph sz="half" idx="15" hasCustomPrompt="1"/>
          </p:nvPr>
        </p:nvSpPr>
        <p:spPr>
          <a:xfrm>
            <a:off x="3429000" y="2384093"/>
            <a:ext cx="2438400" cy="533400"/>
          </a:xfrm>
          <a:solidFill>
            <a:schemeClr val="tx2"/>
          </a:solidFill>
          <a:ln>
            <a:solidFill>
              <a:srgbClr val="419A3C"/>
            </a:solidFill>
          </a:ln>
        </p:spPr>
        <p:txBody>
          <a:bodyPr anchor="ctr" anchorCtr="1"/>
          <a:lstStyle>
            <a:lvl1pPr marL="0" indent="12700">
              <a:defRPr sz="2000">
                <a:solidFill>
                  <a:srgbClr val="419A3C"/>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6" name="Content Placeholder 2"/>
          <p:cNvSpPr>
            <a:spLocks noGrp="1"/>
          </p:cNvSpPr>
          <p:nvPr>
            <p:ph sz="half" idx="16" hasCustomPrompt="1"/>
          </p:nvPr>
        </p:nvSpPr>
        <p:spPr>
          <a:xfrm>
            <a:off x="3429000" y="3167986"/>
            <a:ext cx="2438400" cy="533400"/>
          </a:xfrm>
          <a:solidFill>
            <a:schemeClr val="tx2"/>
          </a:solidFill>
          <a:ln>
            <a:solidFill>
              <a:srgbClr val="FF7600"/>
            </a:solidFill>
          </a:ln>
        </p:spPr>
        <p:txBody>
          <a:bodyPr anchor="ctr" anchorCtr="1"/>
          <a:lstStyle>
            <a:lvl1pPr marL="0" indent="12700">
              <a:defRPr sz="2000">
                <a:solidFill>
                  <a:srgbClr val="FF760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7" name="Content Placeholder 2"/>
          <p:cNvSpPr>
            <a:spLocks noGrp="1"/>
          </p:cNvSpPr>
          <p:nvPr>
            <p:ph sz="half" idx="17" hasCustomPrompt="1"/>
          </p:nvPr>
        </p:nvSpPr>
        <p:spPr>
          <a:xfrm>
            <a:off x="3429000" y="3951879"/>
            <a:ext cx="2438400" cy="533400"/>
          </a:xfrm>
          <a:solidFill>
            <a:schemeClr val="tx2"/>
          </a:solidFill>
          <a:ln>
            <a:solidFill>
              <a:srgbClr val="7D2553"/>
            </a:solidFill>
          </a:ln>
        </p:spPr>
        <p:txBody>
          <a:bodyPr anchor="ctr" anchorCtr="1"/>
          <a:lstStyle>
            <a:lvl1pPr marL="0" indent="12700">
              <a:defRPr sz="2000">
                <a:solidFill>
                  <a:srgbClr val="A9316F"/>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8" name="Content Placeholder 2"/>
          <p:cNvSpPr>
            <a:spLocks noGrp="1"/>
          </p:cNvSpPr>
          <p:nvPr>
            <p:ph sz="half" idx="18" hasCustomPrompt="1"/>
          </p:nvPr>
        </p:nvSpPr>
        <p:spPr>
          <a:xfrm>
            <a:off x="3429000" y="4735773"/>
            <a:ext cx="2438400" cy="533400"/>
          </a:xfrm>
          <a:solidFill>
            <a:schemeClr val="tx2"/>
          </a:solidFill>
          <a:ln>
            <a:solidFill>
              <a:srgbClr val="5F4894"/>
            </a:solidFill>
          </a:ln>
        </p:spPr>
        <p:txBody>
          <a:bodyPr anchor="ctr" anchorCtr="1"/>
          <a:lstStyle>
            <a:lvl1pPr marL="0" indent="12700">
              <a:defRPr sz="2000">
                <a:solidFill>
                  <a:srgbClr val="5F4894"/>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w OCLC logo">
    <p:spTree>
      <p:nvGrpSpPr>
        <p:cNvPr id="1" name=""/>
        <p:cNvGrpSpPr/>
        <p:nvPr/>
      </p:nvGrpSpPr>
      <p:grpSpPr>
        <a:xfrm>
          <a:off x="0" y="0"/>
          <a:ext cx="0" cy="0"/>
          <a:chOff x="0" y="0"/>
          <a:chExt cx="0" cy="0"/>
        </a:xfrm>
      </p:grpSpPr>
      <p:pic>
        <p:nvPicPr>
          <p:cNvPr id="2" name="Picture 1" descr="OCLC_V_MD.jpg"/>
          <p:cNvPicPr>
            <a:picLocks noChangeAspect="1"/>
          </p:cNvPicPr>
          <p:nvPr/>
        </p:nvPicPr>
        <p:blipFill>
          <a:blip r:embed="rId2" cstate="print"/>
          <a:stretch>
            <a:fillRect/>
          </a:stretch>
        </p:blipFill>
        <p:spPr>
          <a:xfrm>
            <a:off x="7239000" y="381000"/>
            <a:ext cx="1625700" cy="1392382"/>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w WorldCat logo">
    <p:spTree>
      <p:nvGrpSpPr>
        <p:cNvPr id="1" name=""/>
        <p:cNvGrpSpPr/>
        <p:nvPr/>
      </p:nvGrpSpPr>
      <p:grpSpPr>
        <a:xfrm>
          <a:off x="0" y="0"/>
          <a:ext cx="0" cy="0"/>
          <a:chOff x="0" y="0"/>
          <a:chExt cx="0" cy="0"/>
        </a:xfrm>
      </p:grpSpPr>
      <p:pic>
        <p:nvPicPr>
          <p:cNvPr id="3" name="Picture 2" descr="WCatLogo_H_MD.jpg"/>
          <p:cNvPicPr>
            <a:picLocks noChangeAspect="1"/>
          </p:cNvPicPr>
          <p:nvPr/>
        </p:nvPicPr>
        <p:blipFill>
          <a:blip r:embed="rId2" cstate="print"/>
          <a:stretch>
            <a:fillRect/>
          </a:stretch>
        </p:blipFill>
        <p:spPr>
          <a:xfrm>
            <a:off x="5410200" y="457200"/>
            <a:ext cx="3200400" cy="926042"/>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hank You">
    <p:spTree>
      <p:nvGrpSpPr>
        <p:cNvPr id="1" name=""/>
        <p:cNvGrpSpPr/>
        <p:nvPr/>
      </p:nvGrpSpPr>
      <p:grpSpPr>
        <a:xfrm>
          <a:off x="0" y="0"/>
          <a:ext cx="0" cy="0"/>
          <a:chOff x="0" y="0"/>
          <a:chExt cx="0" cy="0"/>
        </a:xfrm>
      </p:grpSpPr>
      <p:sp>
        <p:nvSpPr>
          <p:cNvPr id="17" name="Rectangle 2"/>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533401" y="862014"/>
            <a:ext cx="7848600" cy="1119186"/>
          </a:xfrm>
        </p:spPr>
        <p:txBody>
          <a:bodyPr lIns="0" rIns="0" anchor="b"/>
          <a:lstStyle>
            <a:lvl1pPr algn="ctr">
              <a:defRPr sz="6000">
                <a:solidFill>
                  <a:schemeClr val="bg1"/>
                </a:solidFill>
              </a:defRPr>
            </a:lvl1pPr>
          </a:lstStyle>
          <a:p>
            <a:r>
              <a:rPr lang="en-US" dirty="0" smtClean="0"/>
              <a:t>Thank you!</a:t>
            </a:r>
            <a:endParaRPr lang="en-US" dirty="0"/>
          </a:p>
        </p:txBody>
      </p:sp>
      <p:sp>
        <p:nvSpPr>
          <p:cNvPr id="6147" name="Rectangle 3"/>
          <p:cNvSpPr>
            <a:spLocks noGrp="1" noChangeArrowheads="1"/>
          </p:cNvSpPr>
          <p:nvPr>
            <p:ph type="subTitle" idx="1" hasCustomPrompt="1"/>
          </p:nvPr>
        </p:nvSpPr>
        <p:spPr>
          <a:xfrm>
            <a:off x="609600" y="3200400"/>
            <a:ext cx="4198937" cy="1930400"/>
          </a:xfrm>
        </p:spPr>
        <p:txBody>
          <a:bodyPr tIns="45720" bIns="45720"/>
          <a:lstStyle>
            <a:lvl1pPr marL="0" indent="12700">
              <a:spcBef>
                <a:spcPct val="0"/>
              </a:spcBef>
              <a:defRPr/>
            </a:lvl1pPr>
          </a:lstStyle>
          <a:p>
            <a:r>
              <a:rPr lang="en-US" dirty="0" smtClean="0"/>
              <a:t>Presenter name</a:t>
            </a:r>
          </a:p>
          <a:p>
            <a:r>
              <a:rPr lang="en-US" dirty="0" smtClean="0"/>
              <a:t>@</a:t>
            </a:r>
            <a:r>
              <a:rPr lang="en-US" dirty="0" err="1" smtClean="0"/>
              <a:t>email.oclc.org</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pic>
        <p:nvPicPr>
          <p:cNvPr id="16" name="Picture 15" descr="OCLC_Tag_H_LG.jpg"/>
          <p:cNvPicPr>
            <a:picLocks noChangeAspect="1"/>
          </p:cNvPicPr>
          <p:nvPr/>
        </p:nvPicPr>
        <p:blipFill>
          <a:blip r:embed="rId6" cstate="print"/>
          <a:stretch>
            <a:fillRect/>
          </a:stretch>
        </p:blipFill>
        <p:spPr>
          <a:xfrm>
            <a:off x="2324100" y="5533849"/>
            <a:ext cx="4495800" cy="884590"/>
          </a:xfrm>
          <a:prstGeom prst="rect">
            <a:avLst/>
          </a:prstGeom>
        </p:spPr>
      </p:pic>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Rectangle 2"/>
          <p:cNvSpPr>
            <a:spLocks noChangeArrowheads="1"/>
          </p:cNvSpPr>
          <p:nvPr userDrawn="1"/>
        </p:nvSpPr>
        <p:spPr bwMode="auto">
          <a:xfrm>
            <a:off x="0" y="0"/>
            <a:ext cx="9144000" cy="2859088"/>
          </a:xfrm>
          <a:prstGeom prst="rect">
            <a:avLst/>
          </a:prstGeom>
          <a:gradFill flip="none" rotWithShape="1">
            <a:gsLst>
              <a:gs pos="45000">
                <a:srgbClr val="FF7600"/>
              </a:gs>
              <a:gs pos="100000">
                <a:schemeClr val="tx2"/>
              </a:gs>
            </a:gsLst>
            <a:lin ang="2700000" scaled="1"/>
            <a:tileRect/>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3573463" y="862014"/>
            <a:ext cx="4808537" cy="1751012"/>
          </a:xfrm>
        </p:spPr>
        <p:txBody>
          <a:bodyPr lIns="0" rIns="0" anchor="b"/>
          <a:lstStyle>
            <a:lvl1pPr>
              <a:defRPr sz="3000">
                <a:solidFill>
                  <a:schemeClr val="tx1"/>
                </a:solidFill>
              </a:defRPr>
            </a:lvl1pPr>
          </a:lstStyle>
          <a:p>
            <a:r>
              <a:rPr lang="en-US" dirty="0" smtClean="0"/>
              <a:t>Presentation name</a:t>
            </a:r>
            <a:endParaRPr lang="en-US" dirty="0"/>
          </a:p>
        </p:txBody>
      </p:sp>
      <p:sp>
        <p:nvSpPr>
          <p:cNvPr id="6147" name="Rectangle 3"/>
          <p:cNvSpPr>
            <a:spLocks noGrp="1" noChangeArrowheads="1"/>
          </p:cNvSpPr>
          <p:nvPr>
            <p:ph type="subTitle" idx="1" hasCustomPrompt="1"/>
          </p:nvPr>
        </p:nvSpPr>
        <p:spPr>
          <a:xfrm>
            <a:off x="3573463" y="3352801"/>
            <a:ext cx="4198937" cy="1930400"/>
          </a:xfrm>
        </p:spPr>
        <p:txBody>
          <a:bodyPr tIns="45720" bIns="45720"/>
          <a:lstStyle>
            <a:lvl1pPr marL="0" indent="12700">
              <a:spcBef>
                <a:spcPct val="0"/>
              </a:spcBef>
              <a:defRPr/>
            </a:lvl1pPr>
          </a:lstStyle>
          <a:p>
            <a:r>
              <a:rPr lang="en-US" dirty="0" smtClean="0"/>
              <a:t>Presenter</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sp>
        <p:nvSpPr>
          <p:cNvPr id="6166" name="Oval 22"/>
          <p:cNvSpPr>
            <a:spLocks noChangeArrowheads="1"/>
          </p:cNvSpPr>
          <p:nvPr/>
        </p:nvSpPr>
        <p:spPr bwMode="auto">
          <a:xfrm>
            <a:off x="644525" y="1101725"/>
            <a:ext cx="2174875" cy="2174875"/>
          </a:xfrm>
          <a:prstGeom prst="ellipse">
            <a:avLst/>
          </a:prstGeom>
          <a:solidFill>
            <a:srgbClr val="FF7600"/>
          </a:solidFill>
          <a:ln w="88900">
            <a:solidFill>
              <a:srgbClr val="FFFFFF"/>
            </a:solidFill>
            <a:round/>
            <a:headEnd/>
            <a:tailEnd/>
          </a:ln>
          <a:effectLst/>
        </p:spPr>
        <p:txBody>
          <a:bodyPr wrap="none" anchor="ctr"/>
          <a:lstStyle/>
          <a:p>
            <a:pPr algn="ctr"/>
            <a:endParaRPr lang="en-US">
              <a:solidFill>
                <a:schemeClr val="accent1"/>
              </a:solidFill>
            </a:endParaRPr>
          </a:p>
        </p:txBody>
      </p:sp>
      <p:pic>
        <p:nvPicPr>
          <p:cNvPr id="20" name="Picture 19" descr="white logo transparent.png"/>
          <p:cNvPicPr>
            <a:picLocks noChangeAspect="1"/>
          </p:cNvPicPr>
          <p:nvPr userDrawn="1"/>
        </p:nvPicPr>
        <p:blipFill>
          <a:blip r:embed="rId6" cstate="print"/>
          <a:stretch>
            <a:fillRect/>
          </a:stretch>
        </p:blipFill>
        <p:spPr>
          <a:xfrm>
            <a:off x="937487" y="1377308"/>
            <a:ext cx="1588950" cy="1608812"/>
          </a:xfrm>
          <a:prstGeom prst="rect">
            <a:avLst/>
          </a:prstGeom>
        </p:spPr>
      </p:pic>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Slide 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231775" indent="-219075">
              <a:spcAft>
                <a:spcPts val="600"/>
              </a:spcAft>
              <a:buClr>
                <a:srgbClr val="FF7600"/>
              </a:buClr>
              <a:buFont typeface="Arial" pitchFamily="34" charset="0"/>
              <a:buChar char="•"/>
              <a:defRPr b="0"/>
            </a:lvl1pPr>
            <a:lvl2pPr>
              <a:spcAft>
                <a:spcPts val="600"/>
              </a:spcAft>
              <a:buClr>
                <a:srgbClr val="FF7600"/>
              </a:buClr>
              <a:defRPr b="0"/>
            </a:lvl2pPr>
            <a:lvl3pPr>
              <a:spcAft>
                <a:spcPts val="600"/>
              </a:spcAft>
              <a:buClr>
                <a:srgbClr val="FF7600"/>
              </a:buClr>
              <a:defRPr b="0"/>
            </a:lvl3pPr>
            <a:lvl4pPr>
              <a:spcAft>
                <a:spcPts val="600"/>
              </a:spcAft>
              <a:buClr>
                <a:srgbClr val="FF7600"/>
              </a:buClr>
              <a:defRPr b="0"/>
            </a:lvl4pPr>
            <a:lvl5pPr>
              <a:spcAft>
                <a:spcPts val="600"/>
              </a:spcAft>
              <a:buClr>
                <a:srgbClr val="FF7600"/>
              </a:buCl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FF7600"/>
              </a:buClr>
              <a:buFont typeface="Arial" pitchFamily="34" charset="0"/>
              <a:buChar char="•"/>
              <a:defRPr b="0"/>
            </a:lvl1pPr>
            <a:lvl2pPr>
              <a:spcAft>
                <a:spcPts val="600"/>
              </a:spcAft>
              <a:buClr>
                <a:srgbClr val="FF7600"/>
              </a:buClr>
              <a:defRPr b="0"/>
            </a:lvl2pPr>
            <a:lvl3pPr>
              <a:spcAft>
                <a:spcPts val="600"/>
              </a:spcAft>
              <a:buClr>
                <a:srgbClr val="FF7600"/>
              </a:buClr>
              <a:defRPr b="0"/>
            </a:lvl3pPr>
            <a:lvl4pPr>
              <a:spcAft>
                <a:spcPts val="600"/>
              </a:spcAft>
              <a:buClr>
                <a:srgbClr val="FF7600"/>
              </a:buClr>
              <a:defRPr b="0"/>
            </a:lvl4pPr>
            <a:lvl5pPr>
              <a:spcAft>
                <a:spcPts val="600"/>
              </a:spcAft>
              <a:buClr>
                <a:srgbClr val="FF7600"/>
              </a:buCl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84676"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loating text label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434977" y="1588827"/>
            <a:ext cx="2438400" cy="533400"/>
          </a:xfrm>
          <a:solidFill>
            <a:srgbClr val="2178B5"/>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5" name="Content Placeholder 2"/>
          <p:cNvSpPr>
            <a:spLocks noGrp="1"/>
          </p:cNvSpPr>
          <p:nvPr>
            <p:ph sz="half" idx="10" hasCustomPrompt="1"/>
          </p:nvPr>
        </p:nvSpPr>
        <p:spPr>
          <a:xfrm>
            <a:off x="434977" y="2372720"/>
            <a:ext cx="2438400" cy="533400"/>
          </a:xfrm>
          <a:solidFill>
            <a:srgbClr val="419A3C"/>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6" name="Content Placeholder 2"/>
          <p:cNvSpPr>
            <a:spLocks noGrp="1"/>
          </p:cNvSpPr>
          <p:nvPr>
            <p:ph sz="half" idx="11" hasCustomPrompt="1"/>
          </p:nvPr>
        </p:nvSpPr>
        <p:spPr>
          <a:xfrm>
            <a:off x="434977" y="3156613"/>
            <a:ext cx="2438400" cy="533400"/>
          </a:xfrm>
          <a:solidFill>
            <a:srgbClr val="FF7600"/>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7" name="Content Placeholder 2"/>
          <p:cNvSpPr>
            <a:spLocks noGrp="1"/>
          </p:cNvSpPr>
          <p:nvPr>
            <p:ph sz="half" idx="12" hasCustomPrompt="1"/>
          </p:nvPr>
        </p:nvSpPr>
        <p:spPr>
          <a:xfrm>
            <a:off x="434977" y="3940506"/>
            <a:ext cx="2438400" cy="533400"/>
          </a:xfrm>
          <a:solidFill>
            <a:srgbClr val="A9316F"/>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8" name="Content Placeholder 2"/>
          <p:cNvSpPr>
            <a:spLocks noGrp="1"/>
          </p:cNvSpPr>
          <p:nvPr>
            <p:ph sz="half" idx="13" hasCustomPrompt="1"/>
          </p:nvPr>
        </p:nvSpPr>
        <p:spPr>
          <a:xfrm>
            <a:off x="434977" y="4724400"/>
            <a:ext cx="2438400" cy="533400"/>
          </a:xfrm>
          <a:solidFill>
            <a:srgbClr val="5F4894"/>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9" name="Content Placeholder 2"/>
          <p:cNvSpPr>
            <a:spLocks noGrp="1"/>
          </p:cNvSpPr>
          <p:nvPr>
            <p:ph sz="half" idx="14" hasCustomPrompt="1"/>
          </p:nvPr>
        </p:nvSpPr>
        <p:spPr>
          <a:xfrm>
            <a:off x="3429000" y="1600200"/>
            <a:ext cx="2438400" cy="533400"/>
          </a:xfrm>
          <a:solidFill>
            <a:schemeClr val="tx2"/>
          </a:solidFill>
          <a:ln>
            <a:solidFill>
              <a:srgbClr val="2178B5"/>
            </a:solidFill>
          </a:ln>
        </p:spPr>
        <p:txBody>
          <a:bodyPr anchor="ctr" anchorCtr="1"/>
          <a:lstStyle>
            <a:lvl1pPr marL="0" indent="12700">
              <a:defRPr sz="2000">
                <a:solidFill>
                  <a:srgbClr val="2178B5"/>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0" name="Content Placeholder 2"/>
          <p:cNvSpPr>
            <a:spLocks noGrp="1"/>
          </p:cNvSpPr>
          <p:nvPr>
            <p:ph sz="half" idx="15" hasCustomPrompt="1"/>
          </p:nvPr>
        </p:nvSpPr>
        <p:spPr>
          <a:xfrm>
            <a:off x="3429000" y="2384093"/>
            <a:ext cx="2438400" cy="533400"/>
          </a:xfrm>
          <a:solidFill>
            <a:schemeClr val="tx2"/>
          </a:solidFill>
          <a:ln>
            <a:solidFill>
              <a:srgbClr val="419A3C"/>
            </a:solidFill>
          </a:ln>
        </p:spPr>
        <p:txBody>
          <a:bodyPr anchor="ctr" anchorCtr="1"/>
          <a:lstStyle>
            <a:lvl1pPr marL="0" indent="12700">
              <a:defRPr sz="2000">
                <a:solidFill>
                  <a:srgbClr val="419A3C"/>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1" name="Content Placeholder 2"/>
          <p:cNvSpPr>
            <a:spLocks noGrp="1"/>
          </p:cNvSpPr>
          <p:nvPr>
            <p:ph sz="half" idx="16" hasCustomPrompt="1"/>
          </p:nvPr>
        </p:nvSpPr>
        <p:spPr>
          <a:xfrm>
            <a:off x="3429000" y="3167986"/>
            <a:ext cx="2438400" cy="533400"/>
          </a:xfrm>
          <a:solidFill>
            <a:schemeClr val="tx2"/>
          </a:solidFill>
          <a:ln>
            <a:solidFill>
              <a:srgbClr val="FF7600"/>
            </a:solidFill>
          </a:ln>
        </p:spPr>
        <p:txBody>
          <a:bodyPr anchor="ctr" anchorCtr="1"/>
          <a:lstStyle>
            <a:lvl1pPr marL="0" indent="12700">
              <a:defRPr sz="2000">
                <a:solidFill>
                  <a:srgbClr val="FF760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2" name="Content Placeholder 2"/>
          <p:cNvSpPr>
            <a:spLocks noGrp="1"/>
          </p:cNvSpPr>
          <p:nvPr>
            <p:ph sz="half" idx="17" hasCustomPrompt="1"/>
          </p:nvPr>
        </p:nvSpPr>
        <p:spPr>
          <a:xfrm>
            <a:off x="3429000" y="3951879"/>
            <a:ext cx="2438400" cy="533400"/>
          </a:xfrm>
          <a:solidFill>
            <a:schemeClr val="tx2"/>
          </a:solidFill>
          <a:ln>
            <a:solidFill>
              <a:srgbClr val="7D2553"/>
            </a:solidFill>
          </a:ln>
        </p:spPr>
        <p:txBody>
          <a:bodyPr anchor="ctr" anchorCtr="1"/>
          <a:lstStyle>
            <a:lvl1pPr marL="0" indent="12700">
              <a:defRPr sz="2000">
                <a:solidFill>
                  <a:srgbClr val="A9316F"/>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3" name="Content Placeholder 2"/>
          <p:cNvSpPr>
            <a:spLocks noGrp="1"/>
          </p:cNvSpPr>
          <p:nvPr>
            <p:ph sz="half" idx="18" hasCustomPrompt="1"/>
          </p:nvPr>
        </p:nvSpPr>
        <p:spPr>
          <a:xfrm>
            <a:off x="3429000" y="4735773"/>
            <a:ext cx="2438400" cy="533400"/>
          </a:xfrm>
          <a:solidFill>
            <a:schemeClr val="tx2"/>
          </a:solidFill>
          <a:ln>
            <a:solidFill>
              <a:srgbClr val="5F4894"/>
            </a:solidFill>
          </a:ln>
        </p:spPr>
        <p:txBody>
          <a:bodyPr anchor="ctr" anchorCtr="1"/>
          <a:lstStyle>
            <a:lvl1pPr marL="0" indent="12700">
              <a:defRPr sz="2000">
                <a:solidFill>
                  <a:srgbClr val="5F4894"/>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w OCLC logo">
    <p:spTree>
      <p:nvGrpSpPr>
        <p:cNvPr id="1" name=""/>
        <p:cNvGrpSpPr/>
        <p:nvPr/>
      </p:nvGrpSpPr>
      <p:grpSpPr>
        <a:xfrm>
          <a:off x="0" y="0"/>
          <a:ext cx="0" cy="0"/>
          <a:chOff x="0" y="0"/>
          <a:chExt cx="0" cy="0"/>
        </a:xfrm>
      </p:grpSpPr>
      <p:pic>
        <p:nvPicPr>
          <p:cNvPr id="2" name="Picture 1" descr="OCLC_V_MD.jpg"/>
          <p:cNvPicPr>
            <a:picLocks noChangeAspect="1"/>
          </p:cNvPicPr>
          <p:nvPr userDrawn="1"/>
        </p:nvPicPr>
        <p:blipFill>
          <a:blip r:embed="rId2" cstate="print"/>
          <a:stretch>
            <a:fillRect/>
          </a:stretch>
        </p:blipFill>
        <p:spPr>
          <a:xfrm>
            <a:off x="7239000" y="381000"/>
            <a:ext cx="1625700" cy="1392382"/>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w WorldCat logo">
    <p:spTree>
      <p:nvGrpSpPr>
        <p:cNvPr id="1" name=""/>
        <p:cNvGrpSpPr/>
        <p:nvPr/>
      </p:nvGrpSpPr>
      <p:grpSpPr>
        <a:xfrm>
          <a:off x="0" y="0"/>
          <a:ext cx="0" cy="0"/>
          <a:chOff x="0" y="0"/>
          <a:chExt cx="0" cy="0"/>
        </a:xfrm>
      </p:grpSpPr>
      <p:pic>
        <p:nvPicPr>
          <p:cNvPr id="3" name="Picture 2" descr="WCatLogo_H_MD.jpg"/>
          <p:cNvPicPr>
            <a:picLocks noChangeAspect="1"/>
          </p:cNvPicPr>
          <p:nvPr userDrawn="1"/>
        </p:nvPicPr>
        <p:blipFill>
          <a:blip r:embed="rId2" cstate="print"/>
          <a:stretch>
            <a:fillRect/>
          </a:stretch>
        </p:blipFill>
        <p:spPr>
          <a:xfrm>
            <a:off x="5410200" y="457200"/>
            <a:ext cx="3200400" cy="926042"/>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hank You">
    <p:spTree>
      <p:nvGrpSpPr>
        <p:cNvPr id="1" name=""/>
        <p:cNvGrpSpPr/>
        <p:nvPr/>
      </p:nvGrpSpPr>
      <p:grpSpPr>
        <a:xfrm>
          <a:off x="0" y="0"/>
          <a:ext cx="0" cy="0"/>
          <a:chOff x="0" y="0"/>
          <a:chExt cx="0" cy="0"/>
        </a:xfrm>
      </p:grpSpPr>
      <p:sp>
        <p:nvSpPr>
          <p:cNvPr id="14" name="Rectangle 2"/>
          <p:cNvSpPr>
            <a:spLocks noChangeArrowheads="1"/>
          </p:cNvSpPr>
          <p:nvPr userDrawn="1"/>
        </p:nvSpPr>
        <p:spPr bwMode="auto">
          <a:xfrm>
            <a:off x="0" y="0"/>
            <a:ext cx="9144000" cy="2859088"/>
          </a:xfrm>
          <a:prstGeom prst="rect">
            <a:avLst/>
          </a:prstGeom>
          <a:gradFill flip="none" rotWithShape="1">
            <a:gsLst>
              <a:gs pos="45000">
                <a:srgbClr val="FF7600"/>
              </a:gs>
              <a:gs pos="100000">
                <a:schemeClr val="tx2"/>
              </a:gs>
            </a:gsLst>
            <a:lin ang="2700000" scaled="1"/>
            <a:tileRect/>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533401" y="862014"/>
            <a:ext cx="7848600" cy="1119186"/>
          </a:xfrm>
        </p:spPr>
        <p:txBody>
          <a:bodyPr lIns="0" rIns="0" anchor="b"/>
          <a:lstStyle>
            <a:lvl1pPr algn="ctr">
              <a:defRPr sz="6000">
                <a:solidFill>
                  <a:schemeClr val="bg1"/>
                </a:solidFill>
              </a:defRPr>
            </a:lvl1pPr>
          </a:lstStyle>
          <a:p>
            <a:r>
              <a:rPr lang="en-US" dirty="0" smtClean="0"/>
              <a:t>Thank you!</a:t>
            </a:r>
            <a:endParaRPr lang="en-US" dirty="0"/>
          </a:p>
        </p:txBody>
      </p:sp>
      <p:sp>
        <p:nvSpPr>
          <p:cNvPr id="6147" name="Rectangle 3"/>
          <p:cNvSpPr>
            <a:spLocks noGrp="1" noChangeArrowheads="1"/>
          </p:cNvSpPr>
          <p:nvPr>
            <p:ph type="subTitle" idx="1" hasCustomPrompt="1"/>
          </p:nvPr>
        </p:nvSpPr>
        <p:spPr>
          <a:xfrm>
            <a:off x="609600" y="3200400"/>
            <a:ext cx="4198937" cy="1930400"/>
          </a:xfrm>
        </p:spPr>
        <p:txBody>
          <a:bodyPr tIns="45720" bIns="45720"/>
          <a:lstStyle>
            <a:lvl1pPr marL="0" indent="12700">
              <a:spcBef>
                <a:spcPct val="0"/>
              </a:spcBef>
              <a:defRPr/>
            </a:lvl1pPr>
          </a:lstStyle>
          <a:p>
            <a:r>
              <a:rPr lang="en-US" dirty="0" smtClean="0"/>
              <a:t>Presenter name</a:t>
            </a:r>
          </a:p>
          <a:p>
            <a:r>
              <a:rPr lang="en-US" dirty="0" smtClean="0"/>
              <a:t>@</a:t>
            </a:r>
            <a:r>
              <a:rPr lang="en-US" dirty="0" err="1" smtClean="0"/>
              <a:t>email.oclc.org</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pic>
        <p:nvPicPr>
          <p:cNvPr id="16" name="Picture 15" descr="OCLC_Tag_H_LG.jpg"/>
          <p:cNvPicPr>
            <a:picLocks noChangeAspect="1"/>
          </p:cNvPicPr>
          <p:nvPr userDrawn="1"/>
        </p:nvPicPr>
        <p:blipFill>
          <a:blip r:embed="rId6" cstate="print"/>
          <a:stretch>
            <a:fillRect/>
          </a:stretch>
        </p:blipFill>
        <p:spPr>
          <a:xfrm>
            <a:off x="2324100" y="5533849"/>
            <a:ext cx="4495800" cy="884590"/>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720725"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4.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88" name="Rectangle 20"/>
          <p:cNvSpPr>
            <a:spLocks noChangeArrowheads="1"/>
          </p:cNvSpPr>
          <p:nvPr/>
        </p:nvSpPr>
        <p:spPr bwMode="auto">
          <a:xfrm>
            <a:off x="0" y="0"/>
            <a:ext cx="9144000" cy="1431925"/>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latin typeface="Verdana" charset="0"/>
              <a:ea typeface="+mn-ea"/>
              <a:cs typeface="+mn-cs"/>
            </a:endParaRPr>
          </a:p>
        </p:txBody>
      </p:sp>
      <p:sp>
        <p:nvSpPr>
          <p:cNvPr id="7189" name="Rectangle 21"/>
          <p:cNvSpPr>
            <a:spLocks noGrp="1" noChangeArrowheads="1"/>
          </p:cNvSpPr>
          <p:nvPr>
            <p:ph type="title"/>
          </p:nvPr>
        </p:nvSpPr>
        <p:spPr bwMode="auto">
          <a:xfrm>
            <a:off x="434975" y="147638"/>
            <a:ext cx="6989763" cy="1284287"/>
          </a:xfrm>
          <a:prstGeom prst="rect">
            <a:avLst/>
          </a:prstGeom>
          <a:noFill/>
          <a:ln w="9525">
            <a:noFill/>
            <a:miter lim="800000"/>
            <a:headEnd/>
            <a:tailEnd/>
          </a:ln>
          <a:effectLst>
            <a:outerShdw blurRad="63500" dist="38099" dir="2700000" algn="ctr" rotWithShape="0">
              <a:srgbClr val="144A6F">
                <a:alpha val="74998"/>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22"/>
          <p:cNvSpPr>
            <a:spLocks noGrp="1" noChangeArrowheads="1"/>
          </p:cNvSpPr>
          <p:nvPr>
            <p:ph type="body" idx="1"/>
          </p:nvPr>
        </p:nvSpPr>
        <p:spPr bwMode="auto">
          <a:xfrm>
            <a:off x="720725" y="1936750"/>
            <a:ext cx="7702550" cy="42021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23" descr="logo white small"/>
          <p:cNvPicPr>
            <a:picLocks noChangeAspect="1" noChangeArrowheads="1"/>
          </p:cNvPicPr>
          <p:nvPr/>
        </p:nvPicPr>
        <p:blipFill>
          <a:blip r:embed="rId14"/>
          <a:srcRect/>
          <a:stretch>
            <a:fillRect/>
          </a:stretch>
        </p:blipFill>
        <p:spPr bwMode="auto">
          <a:xfrm>
            <a:off x="7686675" y="628650"/>
            <a:ext cx="996950" cy="374650"/>
          </a:xfrm>
          <a:prstGeom prst="rect">
            <a:avLst/>
          </a:prstGeom>
          <a:noFill/>
          <a:ln w="9525">
            <a:noFill/>
            <a:miter lim="800000"/>
            <a:headEnd/>
            <a:tailEnd/>
          </a:ln>
        </p:spPr>
      </p:pic>
      <p:pic>
        <p:nvPicPr>
          <p:cNvPr id="1030" name="Picture 24" descr="lite border top"/>
          <p:cNvPicPr>
            <a:picLocks noChangeAspect="1" noChangeArrowheads="1"/>
          </p:cNvPicPr>
          <p:nvPr/>
        </p:nvPicPr>
        <p:blipFill>
          <a:blip r:embed="rId15"/>
          <a:srcRect/>
          <a:stretch>
            <a:fillRect/>
          </a:stretch>
        </p:blipFill>
        <p:spPr bwMode="auto">
          <a:xfrm>
            <a:off x="0" y="0"/>
            <a:ext cx="9144000" cy="142875"/>
          </a:xfrm>
          <a:prstGeom prst="rect">
            <a:avLst/>
          </a:prstGeom>
          <a:noFill/>
          <a:ln w="9525">
            <a:noFill/>
            <a:miter lim="800000"/>
            <a:headEnd/>
            <a:tailEnd/>
          </a:ln>
        </p:spPr>
      </p:pic>
      <p:pic>
        <p:nvPicPr>
          <p:cNvPr id="1031" name="Picture 25" descr="lite border bottom"/>
          <p:cNvPicPr>
            <a:picLocks noChangeAspect="1" noChangeArrowheads="1"/>
          </p:cNvPicPr>
          <p:nvPr/>
        </p:nvPicPr>
        <p:blipFill>
          <a:blip r:embed="rId16"/>
          <a:srcRect/>
          <a:stretch>
            <a:fillRect/>
          </a:stretch>
        </p:blipFill>
        <p:spPr bwMode="auto">
          <a:xfrm>
            <a:off x="0" y="6715125"/>
            <a:ext cx="9144000" cy="142875"/>
          </a:xfrm>
          <a:prstGeom prst="rect">
            <a:avLst/>
          </a:prstGeom>
          <a:noFill/>
          <a:ln w="9525">
            <a:noFill/>
            <a:miter lim="800000"/>
            <a:headEnd/>
            <a:tailEnd/>
          </a:ln>
        </p:spPr>
      </p:pic>
      <p:pic>
        <p:nvPicPr>
          <p:cNvPr id="1032" name="Picture 26" descr="lite border left"/>
          <p:cNvPicPr>
            <a:picLocks noChangeAspect="1" noChangeArrowheads="1"/>
          </p:cNvPicPr>
          <p:nvPr/>
        </p:nvPicPr>
        <p:blipFill>
          <a:blip r:embed="rId17"/>
          <a:srcRect/>
          <a:stretch>
            <a:fillRect/>
          </a:stretch>
        </p:blipFill>
        <p:spPr bwMode="auto">
          <a:xfrm>
            <a:off x="0" y="0"/>
            <a:ext cx="446088" cy="6858000"/>
          </a:xfrm>
          <a:prstGeom prst="rect">
            <a:avLst/>
          </a:prstGeom>
          <a:noFill/>
          <a:ln w="9525">
            <a:noFill/>
            <a:miter lim="800000"/>
            <a:headEnd/>
            <a:tailEnd/>
          </a:ln>
        </p:spPr>
      </p:pic>
      <p:pic>
        <p:nvPicPr>
          <p:cNvPr id="1033" name="Picture 27" descr="lite border right"/>
          <p:cNvPicPr>
            <a:picLocks noChangeAspect="1" noChangeArrowheads="1"/>
          </p:cNvPicPr>
          <p:nvPr/>
        </p:nvPicPr>
        <p:blipFill>
          <a:blip r:embed="rId18"/>
          <a:srcRect/>
          <a:stretch>
            <a:fillRect/>
          </a:stretch>
        </p:blipFill>
        <p:spPr bwMode="auto">
          <a:xfrm>
            <a:off x="8697913" y="0"/>
            <a:ext cx="446087"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0"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transition/>
  <p:hf sldNum="0" hdr="0" dt="0"/>
  <p:txStyles>
    <p:titleStyle>
      <a:lvl1pPr algn="l" rtl="0" eaLnBrk="0" fontAlgn="base" hangingPunct="0">
        <a:spcBef>
          <a:spcPct val="0"/>
        </a:spcBef>
        <a:spcAft>
          <a:spcPct val="0"/>
        </a:spcAft>
        <a:defRPr sz="2800" b="1">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chemeClr val="bg1"/>
          </a:solidFill>
          <a:latin typeface="Trebuchet MS" charset="0"/>
          <a:ea typeface="ＭＳ Ｐゴシック" charset="-128"/>
          <a:cs typeface="ＭＳ Ｐゴシック" charset="-128"/>
        </a:defRPr>
      </a:lvl2pPr>
      <a:lvl3pPr algn="l" rtl="0" eaLnBrk="0" fontAlgn="base" hangingPunct="0">
        <a:spcBef>
          <a:spcPct val="0"/>
        </a:spcBef>
        <a:spcAft>
          <a:spcPct val="0"/>
        </a:spcAft>
        <a:defRPr sz="2800" b="1">
          <a:solidFill>
            <a:schemeClr val="bg1"/>
          </a:solidFill>
          <a:latin typeface="Trebuchet MS" charset="0"/>
          <a:ea typeface="ＭＳ Ｐゴシック" charset="-128"/>
          <a:cs typeface="ＭＳ Ｐゴシック" charset="-128"/>
        </a:defRPr>
      </a:lvl3pPr>
      <a:lvl4pPr algn="l" rtl="0" eaLnBrk="0" fontAlgn="base" hangingPunct="0">
        <a:spcBef>
          <a:spcPct val="0"/>
        </a:spcBef>
        <a:spcAft>
          <a:spcPct val="0"/>
        </a:spcAft>
        <a:defRPr sz="2800" b="1">
          <a:solidFill>
            <a:schemeClr val="bg1"/>
          </a:solidFill>
          <a:latin typeface="Trebuchet MS" charset="0"/>
          <a:ea typeface="ＭＳ Ｐゴシック" charset="-128"/>
          <a:cs typeface="ＭＳ Ｐゴシック" charset="-128"/>
        </a:defRPr>
      </a:lvl4pPr>
      <a:lvl5pPr algn="l" rtl="0" eaLnBrk="0" fontAlgn="base" hangingPunct="0">
        <a:spcBef>
          <a:spcPct val="0"/>
        </a:spcBef>
        <a:spcAft>
          <a:spcPct val="0"/>
        </a:spcAft>
        <a:defRPr sz="2800" b="1">
          <a:solidFill>
            <a:schemeClr val="bg1"/>
          </a:solidFill>
          <a:latin typeface="Trebuchet MS" charset="0"/>
          <a:ea typeface="ＭＳ Ｐゴシック" charset="-128"/>
          <a:cs typeface="ＭＳ Ｐゴシック" charset="-128"/>
        </a:defRPr>
      </a:lvl5pPr>
      <a:lvl6pPr marL="457200" algn="l" rtl="0" fontAlgn="base">
        <a:spcBef>
          <a:spcPct val="0"/>
        </a:spcBef>
        <a:spcAft>
          <a:spcPct val="0"/>
        </a:spcAft>
        <a:defRPr sz="2800" b="1">
          <a:solidFill>
            <a:schemeClr val="bg1"/>
          </a:solidFill>
          <a:latin typeface="Trebuchet MS" charset="0"/>
        </a:defRPr>
      </a:lvl6pPr>
      <a:lvl7pPr marL="914400" algn="l" rtl="0" fontAlgn="base">
        <a:spcBef>
          <a:spcPct val="0"/>
        </a:spcBef>
        <a:spcAft>
          <a:spcPct val="0"/>
        </a:spcAft>
        <a:defRPr sz="2800" b="1">
          <a:solidFill>
            <a:schemeClr val="bg1"/>
          </a:solidFill>
          <a:latin typeface="Trebuchet MS" charset="0"/>
        </a:defRPr>
      </a:lvl7pPr>
      <a:lvl8pPr marL="1371600" algn="l" rtl="0" fontAlgn="base">
        <a:spcBef>
          <a:spcPct val="0"/>
        </a:spcBef>
        <a:spcAft>
          <a:spcPct val="0"/>
        </a:spcAft>
        <a:defRPr sz="2800" b="1">
          <a:solidFill>
            <a:schemeClr val="bg1"/>
          </a:solidFill>
          <a:latin typeface="Trebuchet MS" charset="0"/>
        </a:defRPr>
      </a:lvl8pPr>
      <a:lvl9pPr marL="1828800" algn="l" rtl="0" fontAlgn="base">
        <a:spcBef>
          <a:spcPct val="0"/>
        </a:spcBef>
        <a:spcAft>
          <a:spcPct val="0"/>
        </a:spcAft>
        <a:defRPr sz="2800" b="1">
          <a:solidFill>
            <a:schemeClr val="bg1"/>
          </a:solidFill>
          <a:latin typeface="Trebuchet MS" charset="0"/>
        </a:defRPr>
      </a:lvl9pPr>
    </p:titleStyle>
    <p:bodyStyle>
      <a:lvl1pPr marL="342900" indent="-342900" algn="l" rtl="0" eaLnBrk="0" fontAlgn="base" hangingPunct="0">
        <a:spcBef>
          <a:spcPct val="20000"/>
        </a:spcBef>
        <a:spcAft>
          <a:spcPct val="0"/>
        </a:spcAft>
        <a:buClr>
          <a:schemeClr val="accent1"/>
        </a:buClr>
        <a:buChar char="•"/>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1"/>
        </a:buClr>
        <a:buChar char="•"/>
        <a:defRPr sz="20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lr>
          <a:schemeClr val="accent1"/>
        </a:buClr>
        <a:buChar char="•"/>
        <a:defRPr>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lr>
          <a:schemeClr val="accent1"/>
        </a:buClr>
        <a:buChar char="•"/>
        <a:defRPr sz="16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lr>
          <a:schemeClr val="accent1"/>
        </a:buClr>
        <a:buChar char="•"/>
        <a:defRPr sz="14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lr>
          <a:schemeClr val="accent1"/>
        </a:buClr>
        <a:buChar char="•"/>
        <a:defRPr sz="1400">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Char char="•"/>
        <a:defRPr sz="1400">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Char char="•"/>
        <a:defRPr sz="1400">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ChangeArrowheads="1"/>
          </p:cNvSpPr>
          <p:nvPr/>
        </p:nvSpPr>
        <p:spPr bwMode="auto">
          <a:xfrm>
            <a:off x="0" y="0"/>
            <a:ext cx="9144000" cy="1431925"/>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endParaRPr lang="en-US">
              <a:ea typeface="+mn-ea"/>
              <a:cs typeface="+mn-cs"/>
            </a:endParaRPr>
          </a:p>
        </p:txBody>
      </p:sp>
      <p:sp>
        <p:nvSpPr>
          <p:cNvPr id="207875" name="Rectangle 3"/>
          <p:cNvSpPr>
            <a:spLocks noGrp="1" noChangeArrowheads="1"/>
          </p:cNvSpPr>
          <p:nvPr>
            <p:ph type="title"/>
          </p:nvPr>
        </p:nvSpPr>
        <p:spPr bwMode="auto">
          <a:xfrm>
            <a:off x="434975" y="147638"/>
            <a:ext cx="6989763" cy="1284287"/>
          </a:xfrm>
          <a:prstGeom prst="rect">
            <a:avLst/>
          </a:prstGeom>
          <a:noFill/>
          <a:ln w="9525">
            <a:noFill/>
            <a:miter lim="800000"/>
            <a:headEnd/>
            <a:tailEnd/>
          </a:ln>
          <a:effectLst>
            <a:outerShdw dist="35921" dir="2700000" algn="ctr" rotWithShape="0">
              <a:srgbClr val="144A6F"/>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7876" name="Rectangle 4"/>
          <p:cNvSpPr>
            <a:spLocks noGrp="1" noChangeArrowheads="1"/>
          </p:cNvSpPr>
          <p:nvPr>
            <p:ph type="body" idx="1"/>
          </p:nvPr>
        </p:nvSpPr>
        <p:spPr bwMode="auto">
          <a:xfrm>
            <a:off x="720725" y="1936750"/>
            <a:ext cx="7702550" cy="42021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7877" name="Picture 5" descr="lite border top"/>
          <p:cNvPicPr>
            <a:picLocks noChangeAspect="1" noChangeArrowheads="1"/>
          </p:cNvPicPr>
          <p:nvPr/>
        </p:nvPicPr>
        <p:blipFill>
          <a:blip r:embed="rId3" cstate="print"/>
          <a:srcRect/>
          <a:stretch>
            <a:fillRect/>
          </a:stretch>
        </p:blipFill>
        <p:spPr bwMode="auto">
          <a:xfrm>
            <a:off x="0" y="0"/>
            <a:ext cx="9144000" cy="142875"/>
          </a:xfrm>
          <a:prstGeom prst="rect">
            <a:avLst/>
          </a:prstGeom>
          <a:noFill/>
        </p:spPr>
      </p:pic>
      <p:pic>
        <p:nvPicPr>
          <p:cNvPr id="207878" name="Picture 6" descr="lite border bottom"/>
          <p:cNvPicPr>
            <a:picLocks noChangeAspect="1" noChangeArrowheads="1"/>
          </p:cNvPicPr>
          <p:nvPr/>
        </p:nvPicPr>
        <p:blipFill>
          <a:blip r:embed="rId4" cstate="print"/>
          <a:srcRect/>
          <a:stretch>
            <a:fillRect/>
          </a:stretch>
        </p:blipFill>
        <p:spPr bwMode="auto">
          <a:xfrm>
            <a:off x="0" y="6715125"/>
            <a:ext cx="9144000" cy="142875"/>
          </a:xfrm>
          <a:prstGeom prst="rect">
            <a:avLst/>
          </a:prstGeom>
          <a:noFill/>
        </p:spPr>
      </p:pic>
      <p:pic>
        <p:nvPicPr>
          <p:cNvPr id="207879" name="Picture 7" descr="lite border left"/>
          <p:cNvPicPr>
            <a:picLocks noChangeAspect="1" noChangeArrowheads="1"/>
          </p:cNvPicPr>
          <p:nvPr/>
        </p:nvPicPr>
        <p:blipFill>
          <a:blip r:embed="rId5" cstate="print"/>
          <a:srcRect/>
          <a:stretch>
            <a:fillRect/>
          </a:stretch>
        </p:blipFill>
        <p:spPr bwMode="auto">
          <a:xfrm>
            <a:off x="0" y="0"/>
            <a:ext cx="446088" cy="6858000"/>
          </a:xfrm>
          <a:prstGeom prst="rect">
            <a:avLst/>
          </a:prstGeom>
          <a:noFill/>
        </p:spPr>
      </p:pic>
      <p:pic>
        <p:nvPicPr>
          <p:cNvPr id="207880" name="Picture 8" descr="lite border right"/>
          <p:cNvPicPr>
            <a:picLocks noChangeAspect="1" noChangeArrowheads="1"/>
          </p:cNvPicPr>
          <p:nvPr/>
        </p:nvPicPr>
        <p:blipFill>
          <a:blip r:embed="rId6" cstate="print"/>
          <a:srcRect/>
          <a:stretch>
            <a:fillRect/>
          </a:stretch>
        </p:blipFill>
        <p:spPr bwMode="auto">
          <a:xfrm>
            <a:off x="8697913" y="0"/>
            <a:ext cx="446087" cy="6858000"/>
          </a:xfrm>
          <a:prstGeom prst="rect">
            <a:avLst/>
          </a:prstGeom>
          <a:noFill/>
        </p:spPr>
      </p:pic>
    </p:spTree>
  </p:cSld>
  <p:clrMap bg1="lt1" tx1="dk1" bg2="lt2" tx2="dk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hf sldNum="0" hdr="0" dt="0"/>
  <p:txStyles>
    <p:titleStyle>
      <a:lvl1pPr algn="l" rtl="0" fontAlgn="base">
        <a:spcBef>
          <a:spcPct val="0"/>
        </a:spcBef>
        <a:spcAft>
          <a:spcPct val="0"/>
        </a:spcAft>
        <a:defRPr sz="2500" b="1">
          <a:solidFill>
            <a:schemeClr val="bg1"/>
          </a:solidFill>
          <a:latin typeface="+mj-lt"/>
          <a:ea typeface="+mj-ea"/>
          <a:cs typeface="+mj-cs"/>
        </a:defRPr>
      </a:lvl1pPr>
      <a:lvl2pPr algn="l" rtl="0" fontAlgn="base">
        <a:spcBef>
          <a:spcPct val="0"/>
        </a:spcBef>
        <a:spcAft>
          <a:spcPct val="0"/>
        </a:spcAft>
        <a:defRPr sz="2500" b="1">
          <a:solidFill>
            <a:schemeClr val="bg1"/>
          </a:solidFill>
          <a:latin typeface="Trebuchet MS" pitchFamily="34" charset="0"/>
        </a:defRPr>
      </a:lvl2pPr>
      <a:lvl3pPr algn="l" rtl="0" fontAlgn="base">
        <a:spcBef>
          <a:spcPct val="0"/>
        </a:spcBef>
        <a:spcAft>
          <a:spcPct val="0"/>
        </a:spcAft>
        <a:defRPr sz="2500" b="1">
          <a:solidFill>
            <a:schemeClr val="bg1"/>
          </a:solidFill>
          <a:latin typeface="Trebuchet MS" pitchFamily="34" charset="0"/>
        </a:defRPr>
      </a:lvl3pPr>
      <a:lvl4pPr algn="l" rtl="0" fontAlgn="base">
        <a:spcBef>
          <a:spcPct val="0"/>
        </a:spcBef>
        <a:spcAft>
          <a:spcPct val="0"/>
        </a:spcAft>
        <a:defRPr sz="2500" b="1">
          <a:solidFill>
            <a:schemeClr val="bg1"/>
          </a:solidFill>
          <a:latin typeface="Trebuchet MS" pitchFamily="34" charset="0"/>
        </a:defRPr>
      </a:lvl4pPr>
      <a:lvl5pPr algn="l" rtl="0" fontAlgn="base">
        <a:spcBef>
          <a:spcPct val="0"/>
        </a:spcBef>
        <a:spcAft>
          <a:spcPct val="0"/>
        </a:spcAft>
        <a:defRPr sz="2500" b="1">
          <a:solidFill>
            <a:schemeClr val="bg1"/>
          </a:solidFill>
          <a:latin typeface="Trebuchet MS" pitchFamily="34" charset="0"/>
        </a:defRPr>
      </a:lvl5pPr>
      <a:lvl6pPr marL="457200" algn="l" rtl="0" fontAlgn="base">
        <a:spcBef>
          <a:spcPct val="0"/>
        </a:spcBef>
        <a:spcAft>
          <a:spcPct val="0"/>
        </a:spcAft>
        <a:defRPr sz="2500" b="1">
          <a:solidFill>
            <a:schemeClr val="bg1"/>
          </a:solidFill>
          <a:latin typeface="Trebuchet MS" pitchFamily="34" charset="0"/>
        </a:defRPr>
      </a:lvl6pPr>
      <a:lvl7pPr marL="914400" algn="l" rtl="0" fontAlgn="base">
        <a:spcBef>
          <a:spcPct val="0"/>
        </a:spcBef>
        <a:spcAft>
          <a:spcPct val="0"/>
        </a:spcAft>
        <a:defRPr sz="2500" b="1">
          <a:solidFill>
            <a:schemeClr val="bg1"/>
          </a:solidFill>
          <a:latin typeface="Trebuchet MS" pitchFamily="34" charset="0"/>
        </a:defRPr>
      </a:lvl7pPr>
      <a:lvl8pPr marL="1371600" algn="l" rtl="0" fontAlgn="base">
        <a:spcBef>
          <a:spcPct val="0"/>
        </a:spcBef>
        <a:spcAft>
          <a:spcPct val="0"/>
        </a:spcAft>
        <a:defRPr sz="2500" b="1">
          <a:solidFill>
            <a:schemeClr val="bg1"/>
          </a:solidFill>
          <a:latin typeface="Trebuchet MS" pitchFamily="34" charset="0"/>
        </a:defRPr>
      </a:lvl8pPr>
      <a:lvl9pPr marL="1828800" algn="l" rtl="0" fontAlgn="base">
        <a:spcBef>
          <a:spcPct val="0"/>
        </a:spcBef>
        <a:spcAft>
          <a:spcPct val="0"/>
        </a:spcAft>
        <a:defRPr sz="2500" b="1">
          <a:solidFill>
            <a:schemeClr val="bg1"/>
          </a:solidFill>
          <a:latin typeface="Trebuchet MS" pitchFamily="34" charset="0"/>
        </a:defRPr>
      </a:lvl9pPr>
    </p:titleStyle>
    <p:bodyStyle>
      <a:lvl1pPr marL="238125" indent="-225425" algn="l" rtl="0" fontAlgn="base">
        <a:lnSpc>
          <a:spcPct val="120000"/>
        </a:lnSpc>
        <a:spcBef>
          <a:spcPct val="50000"/>
        </a:spcBef>
        <a:spcAft>
          <a:spcPct val="0"/>
        </a:spcAft>
        <a:buClr>
          <a:srgbClr val="FF7600"/>
        </a:buClr>
        <a:defRPr sz="2400" b="1">
          <a:solidFill>
            <a:schemeClr val="hlink"/>
          </a:solidFill>
          <a:latin typeface="+mn-lt"/>
          <a:ea typeface="+mn-ea"/>
          <a:cs typeface="+mn-cs"/>
        </a:defRPr>
      </a:lvl1pPr>
      <a:lvl2pPr marL="692150" indent="-222250" algn="l" rtl="0" fontAlgn="base">
        <a:lnSpc>
          <a:spcPct val="120000"/>
        </a:lnSpc>
        <a:spcBef>
          <a:spcPct val="50000"/>
        </a:spcBef>
        <a:spcAft>
          <a:spcPct val="0"/>
        </a:spcAft>
        <a:buClr>
          <a:srgbClr val="FF7600"/>
        </a:buClr>
        <a:buChar char="•"/>
        <a:defRPr sz="1900" b="1">
          <a:solidFill>
            <a:schemeClr val="tx1"/>
          </a:solidFill>
          <a:latin typeface="+mn-lt"/>
        </a:defRPr>
      </a:lvl2pPr>
      <a:lvl3pPr marL="1150938" indent="-223838" algn="l" rtl="0" fontAlgn="base">
        <a:lnSpc>
          <a:spcPct val="120000"/>
        </a:lnSpc>
        <a:spcBef>
          <a:spcPct val="50000"/>
        </a:spcBef>
        <a:spcAft>
          <a:spcPct val="0"/>
        </a:spcAft>
        <a:buClr>
          <a:srgbClr val="FF7600"/>
        </a:buClr>
        <a:buChar char="•"/>
        <a:defRPr sz="1700" b="1">
          <a:solidFill>
            <a:schemeClr val="tx1"/>
          </a:solidFill>
          <a:latin typeface="+mn-lt"/>
        </a:defRPr>
      </a:lvl3pPr>
      <a:lvl4pPr marL="1608138" indent="-223838" algn="l" rtl="0" fontAlgn="base">
        <a:lnSpc>
          <a:spcPct val="120000"/>
        </a:lnSpc>
        <a:spcBef>
          <a:spcPct val="50000"/>
        </a:spcBef>
        <a:spcAft>
          <a:spcPct val="0"/>
        </a:spcAft>
        <a:buClr>
          <a:srgbClr val="FF7600"/>
        </a:buClr>
        <a:buChar char="•"/>
        <a:defRPr sz="1500" b="1">
          <a:solidFill>
            <a:schemeClr val="tx1"/>
          </a:solidFill>
          <a:latin typeface="+mn-lt"/>
        </a:defRPr>
      </a:lvl4pPr>
      <a:lvl5pPr marL="2063750" indent="-222250" algn="l" rtl="0" fontAlgn="base">
        <a:lnSpc>
          <a:spcPct val="120000"/>
        </a:lnSpc>
        <a:spcBef>
          <a:spcPct val="50000"/>
        </a:spcBef>
        <a:spcAft>
          <a:spcPct val="0"/>
        </a:spcAft>
        <a:buClr>
          <a:srgbClr val="FF7600"/>
        </a:buClr>
        <a:buChar char="•"/>
        <a:defRPr sz="1300" b="1">
          <a:solidFill>
            <a:schemeClr val="tx1"/>
          </a:solidFill>
          <a:latin typeface="+mn-lt"/>
        </a:defRPr>
      </a:lvl5pPr>
      <a:lvl6pPr marL="2520950" indent="-222250" algn="l" rtl="0" fontAlgn="base">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fontAlgn="base">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fontAlgn="base">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fontAlgn="base">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400800"/>
            <a:ext cx="9144000" cy="457200"/>
          </a:xfrm>
          <a:prstGeom prst="rect">
            <a:avLst/>
          </a:prstGeom>
          <a:gradFill flip="none" rotWithShape="1">
            <a:gsLst>
              <a:gs pos="0">
                <a:srgbClr val="2178B5"/>
              </a:gs>
              <a:gs pos="100000">
                <a:srgbClr val="000000"/>
              </a:gs>
            </a:gsLst>
            <a:lin ang="5400000" scaled="1"/>
            <a:tileRect/>
          </a:gradFill>
          <a:ln w="9525">
            <a:noFill/>
            <a:miter lim="800000"/>
            <a:headEnd/>
            <a:tailEnd/>
          </a:ln>
          <a:effectLst/>
        </p:spPr>
        <p:txBody>
          <a:bodyPr wrap="none" anchor="ctr"/>
          <a:lstStyle/>
          <a:p>
            <a:endParaRPr lang="en-US" dirty="0">
              <a:solidFill>
                <a:srgbClr val="0070C0"/>
              </a:solidFill>
            </a:endParaRPr>
          </a:p>
        </p:txBody>
      </p:sp>
      <p:sp>
        <p:nvSpPr>
          <p:cNvPr id="1026" name="Rectangle 2"/>
          <p:cNvSpPr>
            <a:spLocks noGrp="1" noChangeArrowheads="1"/>
          </p:cNvSpPr>
          <p:nvPr>
            <p:ph type="title"/>
          </p:nvPr>
        </p:nvSpPr>
        <p:spPr bwMode="auto">
          <a:xfrm>
            <a:off x="434977" y="147641"/>
            <a:ext cx="8023223" cy="9953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34977" y="1447801"/>
            <a:ext cx="7702551" cy="46910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TextBox 11"/>
          <p:cNvSpPr txBox="1"/>
          <p:nvPr/>
        </p:nvSpPr>
        <p:spPr>
          <a:xfrm>
            <a:off x="76200" y="6429813"/>
            <a:ext cx="9067800" cy="307777"/>
          </a:xfrm>
          <a:prstGeom prst="rect">
            <a:avLst/>
          </a:prstGeom>
          <a:noFill/>
        </p:spPr>
        <p:txBody>
          <a:bodyPr wrap="square" rtlCol="0">
            <a:spAutoFit/>
          </a:bodyPr>
          <a:lstStyle/>
          <a:p>
            <a:pPr algn="l"/>
            <a:r>
              <a:rPr lang="en-US" sz="1400" dirty="0" smtClean="0">
                <a:solidFill>
                  <a:schemeClr val="bg1"/>
                </a:solidFill>
              </a:rPr>
              <a:t>G</a:t>
            </a:r>
            <a:r>
              <a:rPr lang="de-DE" sz="1400" dirty="0" smtClean="0">
                <a:solidFill>
                  <a:schemeClr val="bg1"/>
                </a:solidFill>
              </a:rPr>
              <a:t>ünter</a:t>
            </a:r>
            <a:r>
              <a:rPr lang="de-DE" sz="1400" baseline="0" dirty="0" smtClean="0">
                <a:solidFill>
                  <a:schemeClr val="bg1"/>
                </a:solidFill>
              </a:rPr>
              <a:t> Waibel </a:t>
            </a:r>
            <a:r>
              <a:rPr lang="en-US" sz="1400" baseline="0" dirty="0" smtClean="0">
                <a:solidFill>
                  <a:schemeClr val="bg1"/>
                </a:solidFill>
              </a:rPr>
              <a:t>– </a:t>
            </a:r>
            <a:r>
              <a:rPr lang="en-US" sz="1400" dirty="0" smtClean="0">
                <a:solidFill>
                  <a:schemeClr val="bg1"/>
                </a:solidFill>
              </a:rPr>
              <a:t>Leadership through</a:t>
            </a:r>
            <a:r>
              <a:rPr lang="en-US" sz="1400" baseline="0" dirty="0" smtClean="0">
                <a:solidFill>
                  <a:schemeClr val="bg1"/>
                </a:solidFill>
              </a:rPr>
              <a:t> Collaboration | Smithsonian Institution 09-20-2010</a:t>
            </a:r>
            <a:endParaRPr lang="en-US" sz="14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sldNum="0" hdr="0" dt="0"/>
  <p:txStyles>
    <p:titleStyle>
      <a:lvl1pPr algn="l" rtl="0" eaLnBrk="1" fontAlgn="base" hangingPunct="1">
        <a:spcBef>
          <a:spcPct val="0"/>
        </a:spcBef>
        <a:spcAft>
          <a:spcPct val="0"/>
        </a:spcAft>
        <a:defRPr sz="3200" b="1">
          <a:solidFill>
            <a:srgbClr val="2178B5"/>
          </a:solidFill>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1" fontAlgn="base" hangingPunct="1">
        <a:lnSpc>
          <a:spcPct val="100000"/>
        </a:lnSpc>
        <a:spcBef>
          <a:spcPts val="0"/>
        </a:spcBef>
        <a:spcAft>
          <a:spcPts val="1600"/>
        </a:spcAft>
        <a:buClr>
          <a:srgbClr val="FF7600"/>
        </a:buClr>
        <a:defRPr sz="2400" b="0">
          <a:solidFill>
            <a:schemeClr val="tx1"/>
          </a:solidFill>
          <a:latin typeface="+mn-lt"/>
          <a:ea typeface="+mn-ea"/>
          <a:cs typeface="+mn-cs"/>
        </a:defRPr>
      </a:lvl1pPr>
      <a:lvl2pPr marL="692150" indent="-222250" algn="l" rtl="0" eaLnBrk="1" fontAlgn="base" hangingPunct="1">
        <a:lnSpc>
          <a:spcPct val="100000"/>
        </a:lnSpc>
        <a:spcBef>
          <a:spcPts val="0"/>
        </a:spcBef>
        <a:spcAft>
          <a:spcPts val="800"/>
        </a:spcAft>
        <a:buClr>
          <a:srgbClr val="2178B5"/>
        </a:buClr>
        <a:buChar char="•"/>
        <a:defRPr sz="1900" b="0">
          <a:solidFill>
            <a:schemeClr val="tx1"/>
          </a:solidFill>
          <a:latin typeface="+mn-lt"/>
        </a:defRPr>
      </a:lvl2pPr>
      <a:lvl3pPr marL="1150938" indent="-223838" algn="l" rtl="0" eaLnBrk="1" fontAlgn="base" hangingPunct="1">
        <a:lnSpc>
          <a:spcPct val="100000"/>
        </a:lnSpc>
        <a:spcBef>
          <a:spcPts val="0"/>
        </a:spcBef>
        <a:spcAft>
          <a:spcPts val="800"/>
        </a:spcAft>
        <a:buClr>
          <a:srgbClr val="2178B5"/>
        </a:buClr>
        <a:buChar char="•"/>
        <a:defRPr sz="1700" b="0">
          <a:solidFill>
            <a:schemeClr val="tx1"/>
          </a:solidFill>
          <a:latin typeface="+mn-lt"/>
        </a:defRPr>
      </a:lvl3pPr>
      <a:lvl4pPr marL="1608138" indent="-223838" algn="l" rtl="0" eaLnBrk="1" fontAlgn="base" hangingPunct="1">
        <a:lnSpc>
          <a:spcPct val="100000"/>
        </a:lnSpc>
        <a:spcBef>
          <a:spcPts val="0"/>
        </a:spcBef>
        <a:spcAft>
          <a:spcPts val="800"/>
        </a:spcAft>
        <a:buClr>
          <a:srgbClr val="2178B5"/>
        </a:buClr>
        <a:buChar char="•"/>
        <a:defRPr sz="1500" b="0">
          <a:solidFill>
            <a:schemeClr val="tx1"/>
          </a:solidFill>
          <a:latin typeface="+mn-lt"/>
        </a:defRPr>
      </a:lvl4pPr>
      <a:lvl5pPr marL="2063750" indent="-222250" algn="l" rtl="0" eaLnBrk="1" fontAlgn="base" hangingPunct="1">
        <a:lnSpc>
          <a:spcPct val="100000"/>
        </a:lnSpc>
        <a:spcBef>
          <a:spcPts val="0"/>
        </a:spcBef>
        <a:spcAft>
          <a:spcPts val="800"/>
        </a:spcAft>
        <a:buClr>
          <a:srgbClr val="2178B5"/>
        </a:buClr>
        <a:buChar char="•"/>
        <a:defRPr sz="1300" b="0">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400800"/>
            <a:ext cx="9144000" cy="457200"/>
          </a:xfrm>
          <a:prstGeom prst="rect">
            <a:avLst/>
          </a:prstGeom>
          <a:gradFill flip="none" rotWithShape="1">
            <a:gsLst>
              <a:gs pos="34000">
                <a:srgbClr val="FF7600"/>
              </a:gs>
              <a:gs pos="97000">
                <a:schemeClr val="tx2"/>
              </a:gs>
            </a:gsLst>
            <a:lin ang="5400000" scaled="0"/>
            <a:tileRect/>
          </a:gradFill>
          <a:ln w="9525">
            <a:noFill/>
            <a:miter lim="800000"/>
            <a:headEnd/>
            <a:tailEnd/>
          </a:ln>
          <a:effectLst/>
        </p:spPr>
        <p:txBody>
          <a:bodyPr wrap="none" anchor="ctr"/>
          <a:lstStyle/>
          <a:p>
            <a:endParaRPr lang="en-US" dirty="0">
              <a:solidFill>
                <a:srgbClr val="0070C0"/>
              </a:solidFill>
            </a:endParaRPr>
          </a:p>
        </p:txBody>
      </p:sp>
      <p:sp>
        <p:nvSpPr>
          <p:cNvPr id="1026" name="Rectangle 2"/>
          <p:cNvSpPr>
            <a:spLocks noGrp="1" noChangeArrowheads="1"/>
          </p:cNvSpPr>
          <p:nvPr>
            <p:ph type="title"/>
          </p:nvPr>
        </p:nvSpPr>
        <p:spPr bwMode="auto">
          <a:xfrm>
            <a:off x="434977" y="147641"/>
            <a:ext cx="8023223" cy="9953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34977" y="1447801"/>
            <a:ext cx="7702551" cy="46910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TextBox 11"/>
          <p:cNvSpPr txBox="1"/>
          <p:nvPr/>
        </p:nvSpPr>
        <p:spPr>
          <a:xfrm>
            <a:off x="76200" y="6429813"/>
            <a:ext cx="5181600" cy="327462"/>
          </a:xfrm>
          <a:prstGeom prst="rect">
            <a:avLst/>
          </a:prstGeom>
          <a:noFill/>
        </p:spPr>
        <p:txBody>
          <a:bodyPr wrap="square" rtlCol="0">
            <a:spAutoFit/>
          </a:bodyPr>
          <a:lstStyle/>
          <a:p>
            <a:pPr algn="l"/>
            <a:r>
              <a:rPr lang="en-US" sz="1400" dirty="0" smtClean="0">
                <a:solidFill>
                  <a:schemeClr val="tx1"/>
                </a:solidFill>
              </a:rPr>
              <a:t>Presentation name</a:t>
            </a:r>
            <a:endParaRPr lang="en-US" sz="1400" dirty="0">
              <a:solidFill>
                <a:schemeClr val="tx1"/>
              </a:solidFill>
            </a:endParaRPr>
          </a:p>
        </p:txBody>
      </p:sp>
      <p:sp>
        <p:nvSpPr>
          <p:cNvPr id="7" name="TextBox 6"/>
          <p:cNvSpPr txBox="1"/>
          <p:nvPr/>
        </p:nvSpPr>
        <p:spPr>
          <a:xfrm>
            <a:off x="8466160" y="6429813"/>
            <a:ext cx="609600" cy="327462"/>
          </a:xfrm>
          <a:prstGeom prst="rect">
            <a:avLst/>
          </a:prstGeom>
          <a:noFill/>
        </p:spPr>
        <p:txBody>
          <a:bodyPr wrap="square" rtlCol="0">
            <a:spAutoFit/>
          </a:bodyPr>
          <a:lstStyle/>
          <a:p>
            <a:pPr algn="r"/>
            <a:fld id="{9A5253E6-0D86-47EB-BF61-A414C79F0A85}" type="slidenum">
              <a:rPr lang="en-US" sz="1400" smtClean="0">
                <a:solidFill>
                  <a:schemeClr val="tx1"/>
                </a:solidFill>
              </a:rPr>
              <a:pPr algn="r"/>
              <a:t>‹#›</a:t>
            </a:fld>
            <a:endParaRPr lang="en-US" sz="140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Lst>
  <p:hf sldNum="0" hdr="0" dt="0"/>
  <p:txStyles>
    <p:titleStyle>
      <a:lvl1pPr algn="l" rtl="0" eaLnBrk="1" fontAlgn="base" hangingPunct="1">
        <a:spcBef>
          <a:spcPct val="0"/>
        </a:spcBef>
        <a:spcAft>
          <a:spcPct val="0"/>
        </a:spcAft>
        <a:defRPr sz="3200" b="1">
          <a:solidFill>
            <a:srgbClr val="FF7600"/>
          </a:solidFill>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1" fontAlgn="base" hangingPunct="1">
        <a:lnSpc>
          <a:spcPct val="100000"/>
        </a:lnSpc>
        <a:spcBef>
          <a:spcPts val="0"/>
        </a:spcBef>
        <a:spcAft>
          <a:spcPts val="1600"/>
        </a:spcAft>
        <a:buClr>
          <a:srgbClr val="FF7600"/>
        </a:buClr>
        <a:defRPr sz="2400" b="0">
          <a:solidFill>
            <a:schemeClr val="tx1"/>
          </a:solidFill>
          <a:latin typeface="+mn-lt"/>
          <a:ea typeface="+mn-ea"/>
          <a:cs typeface="+mn-cs"/>
        </a:defRPr>
      </a:lvl1pPr>
      <a:lvl2pPr marL="692150" indent="-222250" algn="l" rtl="0" eaLnBrk="1" fontAlgn="base" hangingPunct="1">
        <a:lnSpc>
          <a:spcPct val="100000"/>
        </a:lnSpc>
        <a:spcBef>
          <a:spcPts val="0"/>
        </a:spcBef>
        <a:spcAft>
          <a:spcPts val="800"/>
        </a:spcAft>
        <a:buClr>
          <a:srgbClr val="FF7600"/>
        </a:buClr>
        <a:buChar char="•"/>
        <a:defRPr sz="1900" b="0">
          <a:solidFill>
            <a:schemeClr val="tx1"/>
          </a:solidFill>
          <a:latin typeface="+mn-lt"/>
        </a:defRPr>
      </a:lvl2pPr>
      <a:lvl3pPr marL="1150938" indent="-223838" algn="l" rtl="0" eaLnBrk="1" fontAlgn="base" hangingPunct="1">
        <a:lnSpc>
          <a:spcPct val="100000"/>
        </a:lnSpc>
        <a:spcBef>
          <a:spcPts val="0"/>
        </a:spcBef>
        <a:spcAft>
          <a:spcPts val="800"/>
        </a:spcAft>
        <a:buClr>
          <a:srgbClr val="FF7600"/>
        </a:buClr>
        <a:buChar char="•"/>
        <a:defRPr sz="1700" b="0">
          <a:solidFill>
            <a:schemeClr val="tx1"/>
          </a:solidFill>
          <a:latin typeface="+mn-lt"/>
        </a:defRPr>
      </a:lvl3pPr>
      <a:lvl4pPr marL="1608138" indent="-223838" algn="l" rtl="0" eaLnBrk="1" fontAlgn="base" hangingPunct="1">
        <a:lnSpc>
          <a:spcPct val="100000"/>
        </a:lnSpc>
        <a:spcBef>
          <a:spcPts val="0"/>
        </a:spcBef>
        <a:spcAft>
          <a:spcPts val="800"/>
        </a:spcAft>
        <a:buClr>
          <a:srgbClr val="FF7600"/>
        </a:buClr>
        <a:buChar char="•"/>
        <a:defRPr sz="1500" b="0">
          <a:solidFill>
            <a:schemeClr val="tx1"/>
          </a:solidFill>
          <a:latin typeface="+mn-lt"/>
        </a:defRPr>
      </a:lvl4pPr>
      <a:lvl5pPr marL="2063750" indent="-222250" algn="l" rtl="0" eaLnBrk="1" fontAlgn="base" hangingPunct="1">
        <a:lnSpc>
          <a:spcPct val="100000"/>
        </a:lnSpc>
        <a:spcBef>
          <a:spcPts val="0"/>
        </a:spcBef>
        <a:spcAft>
          <a:spcPts val="800"/>
        </a:spcAft>
        <a:buClr>
          <a:srgbClr val="FF7600"/>
        </a:buClr>
        <a:buChar char="•"/>
        <a:defRPr sz="1300" b="0">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45.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48.png"/><Relationship Id="rId4" Type="http://schemas.openxmlformats.org/officeDocument/2006/relationships/hyperlink" Target="http://siris-archives.si.edu/ipac20/ipac.jsp?&amp;profile=all&amp;source=~!siarchives&amp;uri=full=3100001~!283438~!0#focu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2.xml"/><Relationship Id="rId7" Type="http://schemas.openxmlformats.org/officeDocument/2006/relationships/image" Target="../media/image15.png"/><Relationship Id="rId2" Type="http://schemas.openxmlformats.org/officeDocument/2006/relationships/slideLayout" Target="../slideLayouts/slideLayout20.xml"/><Relationship Id="rId1" Type="http://schemas.openxmlformats.org/officeDocument/2006/relationships/tags" Target="../tags/tag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6.xml"/><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slideLayout" Target="../slideLayouts/slideLayout15.xml"/><Relationship Id="rId1" Type="http://schemas.openxmlformats.org/officeDocument/2006/relationships/tags" Target="../tags/tag2.xml"/><Relationship Id="rId6" Type="http://schemas.openxmlformats.org/officeDocument/2006/relationships/image" Target="../media/image35.png"/><Relationship Id="rId11" Type="http://schemas.openxmlformats.org/officeDocument/2006/relationships/image" Target="../media/image40.wmf"/><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3.xml"/><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t="18000" r="-11000"/>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228600" y="152400"/>
            <a:ext cx="8991600" cy="990600"/>
          </a:xfrm>
          <a:prstGeom prst="rect">
            <a:avLst/>
          </a:prstGeom>
        </p:spPr>
        <p:txBody>
          <a:bodyPr/>
          <a:lstStyle/>
          <a:p>
            <a:pPr eaLnBrk="0" hangingPunct="0">
              <a:defRPr/>
            </a:pPr>
            <a:r>
              <a:rPr lang="en-GB" sz="4000" dirty="0" smtClean="0">
                <a:solidFill>
                  <a:schemeClr val="bg1"/>
                </a:solidFill>
                <a:latin typeface="+mj-lt"/>
              </a:rPr>
              <a:t>Yours, Mine, Ours:</a:t>
            </a:r>
          </a:p>
          <a:p>
            <a:pPr eaLnBrk="0" hangingPunct="0">
              <a:defRPr/>
            </a:pPr>
            <a:r>
              <a:rPr lang="en-GB" sz="4000" dirty="0" smtClean="0">
                <a:solidFill>
                  <a:schemeClr val="bg1"/>
                </a:solidFill>
                <a:latin typeface="+mj-lt"/>
              </a:rPr>
              <a:t>Leadership Through Collaboration</a:t>
            </a:r>
            <a:endParaRPr kumimoji="0" lang="en-US" sz="4000" b="1" i="0" u="none" strike="noStrike" kern="0" cap="none" spc="0" normalizeH="0" baseline="0" noProof="0" dirty="0">
              <a:ln>
                <a:noFill/>
              </a:ln>
              <a:solidFill>
                <a:schemeClr val="bg1"/>
              </a:solidFill>
              <a:effectLst/>
              <a:uLnTx/>
              <a:uFillTx/>
              <a:latin typeface="+mj-lt"/>
              <a:ea typeface="ＭＳ Ｐゴシック" charset="-128"/>
              <a:cs typeface="ＭＳ Ｐゴシック" charset="-128"/>
            </a:endParaRPr>
          </a:p>
        </p:txBody>
      </p:sp>
      <p:sp>
        <p:nvSpPr>
          <p:cNvPr id="6" name="Rectangle 3"/>
          <p:cNvSpPr txBox="1">
            <a:spLocks noChangeArrowheads="1"/>
          </p:cNvSpPr>
          <p:nvPr/>
        </p:nvSpPr>
        <p:spPr>
          <a:xfrm>
            <a:off x="4267200" y="1752600"/>
            <a:ext cx="4738688" cy="3810000"/>
          </a:xfrm>
          <a:prstGeom prst="rect">
            <a:avLst/>
          </a:prstGeom>
        </p:spPr>
        <p:txBody>
          <a:bodyPr/>
          <a:lstStyle/>
          <a:p>
            <a:pPr marL="342900" indent="-342900" eaLnBrk="0" hangingPunct="0">
              <a:spcBef>
                <a:spcPct val="20000"/>
              </a:spcBef>
              <a:buClr>
                <a:schemeClr val="accent1"/>
              </a:buClr>
              <a:defRPr/>
            </a:pPr>
            <a:r>
              <a:rPr lang="en-GB" sz="2000" kern="0" dirty="0" smtClean="0">
                <a:solidFill>
                  <a:schemeClr val="tx1"/>
                </a:solidFill>
                <a:latin typeface="Agency FB" pitchFamily="34" charset="0"/>
                <a:ea typeface="ＭＳ Ｐゴシック" charset="-128"/>
                <a:cs typeface="ＭＳ Ｐゴシック" charset="-128"/>
              </a:rPr>
              <a:t>Organized by the RLG Partnership &amp; OCLC Research</a:t>
            </a:r>
            <a:br>
              <a:rPr lang="en-GB" sz="2000" kern="0" dirty="0" smtClean="0">
                <a:solidFill>
                  <a:schemeClr val="tx1"/>
                </a:solidFill>
                <a:latin typeface="Agency FB" pitchFamily="34" charset="0"/>
                <a:ea typeface="ＭＳ Ｐゴシック" charset="-128"/>
                <a:cs typeface="ＭＳ Ｐゴシック" charset="-128"/>
              </a:rPr>
            </a:br>
            <a:endParaRPr lang="en-GB" sz="2000" kern="0" dirty="0" smtClean="0">
              <a:solidFill>
                <a:schemeClr val="tx1"/>
              </a:solidFill>
              <a:latin typeface="Agency FB" pitchFamily="34" charset="0"/>
              <a:ea typeface="ＭＳ Ｐゴシック" charset="-128"/>
              <a:cs typeface="ＭＳ Ｐゴシック" charset="-128"/>
            </a:endParaRPr>
          </a:p>
          <a:p>
            <a:pPr marL="342900" indent="-342900" eaLnBrk="0" hangingPunct="0">
              <a:spcBef>
                <a:spcPct val="20000"/>
              </a:spcBef>
              <a:buClr>
                <a:schemeClr val="accent1"/>
              </a:buClr>
              <a:defRPr/>
            </a:pPr>
            <a:r>
              <a:rPr lang="en-GB" sz="2000" kern="0" dirty="0" smtClean="0">
                <a:solidFill>
                  <a:schemeClr val="tx1"/>
                </a:solidFill>
                <a:latin typeface="Agency FB" pitchFamily="34" charset="0"/>
                <a:ea typeface="ＭＳ Ｐゴシック" charset="-128"/>
                <a:cs typeface="ＭＳ Ｐゴシック" charset="-128"/>
              </a:rPr>
              <a:t>Hosted by the Smithsonian Institution</a:t>
            </a:r>
            <a:br>
              <a:rPr lang="en-GB" sz="2000" kern="0" dirty="0" smtClean="0">
                <a:solidFill>
                  <a:schemeClr val="tx1"/>
                </a:solidFill>
                <a:latin typeface="Agency FB" pitchFamily="34" charset="0"/>
                <a:ea typeface="ＭＳ Ｐゴシック" charset="-128"/>
                <a:cs typeface="ＭＳ Ｐゴシック" charset="-128"/>
              </a:rPr>
            </a:br>
            <a:endParaRPr lang="en-GB" sz="2000" kern="0" dirty="0" smtClean="0">
              <a:solidFill>
                <a:schemeClr val="tx1"/>
              </a:solidFill>
              <a:latin typeface="Agency FB" pitchFamily="34" charset="0"/>
              <a:ea typeface="ＭＳ Ｐゴシック" charset="-128"/>
              <a:cs typeface="ＭＳ Ｐゴシック" charset="-128"/>
            </a:endParaRPr>
          </a:p>
          <a:p>
            <a:pPr marL="342900" indent="-342900" eaLnBrk="0" hangingPunct="0">
              <a:spcBef>
                <a:spcPct val="20000"/>
              </a:spcBef>
              <a:buClr>
                <a:schemeClr val="accent1"/>
              </a:buClr>
              <a:defRPr/>
            </a:pPr>
            <a:r>
              <a:rPr lang="en-GB" sz="2000" kern="0" dirty="0" smtClean="0">
                <a:solidFill>
                  <a:schemeClr val="tx1"/>
                </a:solidFill>
                <a:latin typeface="Agency FB" pitchFamily="34" charset="0"/>
                <a:ea typeface="ＭＳ Ｐゴシック" charset="-128"/>
                <a:cs typeface="ＭＳ Ｐゴシック" charset="-128"/>
              </a:rPr>
              <a:t>Supported by the Institute of Museum and Library Services (IMLS) and the Gladys </a:t>
            </a:r>
            <a:r>
              <a:rPr lang="en-GB" sz="2000" kern="0" dirty="0" err="1" smtClean="0">
                <a:solidFill>
                  <a:schemeClr val="tx1"/>
                </a:solidFill>
                <a:latin typeface="Agency FB" pitchFamily="34" charset="0"/>
                <a:ea typeface="ＭＳ Ｐゴシック" charset="-128"/>
                <a:cs typeface="ＭＳ Ｐゴシック" charset="-128"/>
              </a:rPr>
              <a:t>Krieble</a:t>
            </a:r>
            <a:r>
              <a:rPr lang="en-GB" sz="2000" kern="0" dirty="0" smtClean="0">
                <a:solidFill>
                  <a:schemeClr val="tx1"/>
                </a:solidFill>
                <a:latin typeface="Agency FB" pitchFamily="34" charset="0"/>
                <a:ea typeface="ＭＳ Ｐゴシック" charset="-128"/>
                <a:cs typeface="ＭＳ Ｐゴシック" charset="-128"/>
              </a:rPr>
              <a:t> </a:t>
            </a:r>
            <a:r>
              <a:rPr lang="en-GB" sz="2000" kern="0" dirty="0" err="1" smtClean="0">
                <a:solidFill>
                  <a:schemeClr val="tx1"/>
                </a:solidFill>
                <a:latin typeface="Agency FB" pitchFamily="34" charset="0"/>
                <a:ea typeface="ＭＳ Ｐゴシック" charset="-128"/>
                <a:cs typeface="ＭＳ Ｐゴシック" charset="-128"/>
              </a:rPr>
              <a:t>Delmas</a:t>
            </a:r>
            <a:r>
              <a:rPr lang="en-GB" sz="2000" kern="0" dirty="0" smtClean="0">
                <a:solidFill>
                  <a:schemeClr val="tx1"/>
                </a:solidFill>
                <a:latin typeface="Agency FB" pitchFamily="34" charset="0"/>
                <a:ea typeface="ＭＳ Ｐゴシック" charset="-128"/>
                <a:cs typeface="ＭＳ Ｐゴシック" charset="-128"/>
              </a:rPr>
              <a:t> Foundation</a:t>
            </a:r>
            <a:br>
              <a:rPr lang="en-GB" sz="2000" kern="0" dirty="0" smtClean="0">
                <a:solidFill>
                  <a:schemeClr val="tx1"/>
                </a:solidFill>
                <a:latin typeface="Agency FB" pitchFamily="34" charset="0"/>
                <a:ea typeface="ＭＳ Ｐゴシック" charset="-128"/>
                <a:cs typeface="ＭＳ Ｐゴシック" charset="-128"/>
              </a:rPr>
            </a:br>
            <a:endParaRPr lang="en-GB" sz="2000" kern="0" dirty="0" smtClean="0">
              <a:solidFill>
                <a:schemeClr val="tx1"/>
              </a:solidFill>
              <a:latin typeface="Agency FB" pitchFamily="34" charset="0"/>
              <a:ea typeface="ＭＳ Ｐゴシック" charset="-128"/>
              <a:cs typeface="ＭＳ Ｐゴシック" charset="-128"/>
            </a:endParaRPr>
          </a:p>
          <a:p>
            <a:pPr marL="342900" indent="-342900" eaLnBrk="0" hangingPunct="0">
              <a:spcBef>
                <a:spcPct val="20000"/>
              </a:spcBef>
              <a:buClr>
                <a:schemeClr val="accent1"/>
              </a:buClr>
              <a:defRPr/>
            </a:pPr>
            <a:r>
              <a:rPr lang="en-GB" sz="2000" kern="0" dirty="0" smtClean="0">
                <a:solidFill>
                  <a:schemeClr val="tx1"/>
                </a:solidFill>
                <a:latin typeface="Agency FB" pitchFamily="34" charset="0"/>
                <a:ea typeface="ＭＳ Ｐゴシック" charset="-128"/>
                <a:cs typeface="ＭＳ Ｐゴシック" charset="-128"/>
              </a:rPr>
              <a:t>Endorsed by the Joint SAA, ALA and AAM Committee on Archives, Libraries &amp; Museums (CALM)</a:t>
            </a:r>
            <a:endParaRPr kumimoji="0" lang="en-US" sz="2000" b="1" i="0" u="none" strike="noStrike" kern="0" cap="none" spc="0" normalizeH="0" baseline="0" noProof="0" dirty="0" smtClean="0">
              <a:ln>
                <a:noFill/>
              </a:ln>
              <a:solidFill>
                <a:schemeClr val="tx1"/>
              </a:solidFill>
              <a:effectLst/>
              <a:uLnTx/>
              <a:uFillTx/>
              <a:latin typeface="Agency FB" pitchFamily="34" charset="0"/>
              <a:ea typeface="ＭＳ Ｐゴシック" charset="-128"/>
              <a:cs typeface="ＭＳ Ｐゴシック" charset="-128"/>
            </a:endParaRPr>
          </a:p>
        </p:txBody>
      </p:sp>
      <p:sp>
        <p:nvSpPr>
          <p:cNvPr id="9" name="TextBox 8"/>
          <p:cNvSpPr txBox="1"/>
          <p:nvPr/>
        </p:nvSpPr>
        <p:spPr>
          <a:xfrm rot="16200000">
            <a:off x="5132" y="4655786"/>
            <a:ext cx="1300356" cy="523220"/>
          </a:xfrm>
          <a:prstGeom prst="rect">
            <a:avLst/>
          </a:prstGeom>
          <a:noFill/>
        </p:spPr>
        <p:txBody>
          <a:bodyPr wrap="none" rtlCol="0">
            <a:spAutoFit/>
          </a:bodyPr>
          <a:lstStyle/>
          <a:p>
            <a:r>
              <a:rPr lang="en-US" sz="2800" dirty="0" smtClean="0">
                <a:latin typeface="Agency FB" pitchFamily="34" charset="0"/>
              </a:rPr>
              <a:t>Libraries</a:t>
            </a:r>
            <a:endParaRPr lang="en-US" sz="2800" dirty="0">
              <a:latin typeface="Agency FB" pitchFamily="34" charset="0"/>
            </a:endParaRPr>
          </a:p>
        </p:txBody>
      </p:sp>
      <p:sp>
        <p:nvSpPr>
          <p:cNvPr id="10" name="TextBox 9"/>
          <p:cNvSpPr txBox="1"/>
          <p:nvPr/>
        </p:nvSpPr>
        <p:spPr>
          <a:xfrm rot="16200000">
            <a:off x="623723" y="4150902"/>
            <a:ext cx="1418978" cy="584775"/>
          </a:xfrm>
          <a:prstGeom prst="rect">
            <a:avLst/>
          </a:prstGeom>
          <a:noFill/>
        </p:spPr>
        <p:txBody>
          <a:bodyPr wrap="none" rtlCol="0">
            <a:spAutoFit/>
          </a:bodyPr>
          <a:lstStyle/>
          <a:p>
            <a:r>
              <a:rPr lang="en-US" dirty="0" smtClean="0">
                <a:latin typeface="Agency FB" pitchFamily="34" charset="0"/>
              </a:rPr>
              <a:t>Archives</a:t>
            </a:r>
            <a:endParaRPr lang="en-US" dirty="0">
              <a:latin typeface="Agency FB" pitchFamily="34" charset="0"/>
            </a:endParaRPr>
          </a:p>
        </p:txBody>
      </p:sp>
      <p:sp>
        <p:nvSpPr>
          <p:cNvPr id="11" name="TextBox 10"/>
          <p:cNvSpPr txBox="1"/>
          <p:nvPr/>
        </p:nvSpPr>
        <p:spPr>
          <a:xfrm rot="16200000">
            <a:off x="1798905" y="3702140"/>
            <a:ext cx="1649811" cy="646331"/>
          </a:xfrm>
          <a:prstGeom prst="rect">
            <a:avLst/>
          </a:prstGeom>
          <a:noFill/>
        </p:spPr>
        <p:txBody>
          <a:bodyPr wrap="none" rtlCol="0">
            <a:spAutoFit/>
          </a:bodyPr>
          <a:lstStyle/>
          <a:p>
            <a:r>
              <a:rPr lang="en-US" sz="3600" dirty="0" smtClean="0">
                <a:latin typeface="Agency FB" pitchFamily="34" charset="0"/>
              </a:rPr>
              <a:t>Museums</a:t>
            </a:r>
            <a:endParaRPr lang="en-US" sz="3600" dirty="0">
              <a:latin typeface="Agency FB" pitchFamily="34" charset="0"/>
            </a:endParaRPr>
          </a:p>
        </p:txBody>
      </p:sp>
      <p:sp>
        <p:nvSpPr>
          <p:cNvPr id="7" name="TextBox 6"/>
          <p:cNvSpPr txBox="1"/>
          <p:nvPr/>
        </p:nvSpPr>
        <p:spPr>
          <a:xfrm>
            <a:off x="4267200" y="6229290"/>
            <a:ext cx="2890663" cy="400110"/>
          </a:xfrm>
          <a:prstGeom prst="rect">
            <a:avLst/>
          </a:prstGeom>
          <a:noFill/>
        </p:spPr>
        <p:txBody>
          <a:bodyPr wrap="none" rtlCol="0">
            <a:spAutoFit/>
          </a:bodyPr>
          <a:lstStyle/>
          <a:p>
            <a:r>
              <a:rPr lang="en-US" sz="2000" dirty="0" smtClean="0">
                <a:solidFill>
                  <a:srgbClr val="C00000"/>
                </a:solidFill>
                <a:latin typeface="Trebuchet MS" pitchFamily="34" charset="0"/>
              </a:rPr>
              <a:t>Wireless: b@ck2sk00L </a:t>
            </a:r>
            <a:endParaRPr lang="en-US" sz="2000" dirty="0">
              <a:solidFill>
                <a:srgbClr val="C00000"/>
              </a:solidFill>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Tomorrow, it’s all about you…</a:t>
            </a:r>
            <a:endParaRPr lang="en-US" dirty="0"/>
          </a:p>
        </p:txBody>
      </p:sp>
      <p:sp>
        <p:nvSpPr>
          <p:cNvPr id="3" name="Content Placeholder 2"/>
          <p:cNvSpPr>
            <a:spLocks noGrp="1"/>
          </p:cNvSpPr>
          <p:nvPr>
            <p:ph idx="1"/>
          </p:nvPr>
        </p:nvSpPr>
        <p:spPr>
          <a:xfrm>
            <a:off x="434977" y="762000"/>
            <a:ext cx="6423023" cy="5486400"/>
          </a:xfrm>
        </p:spPr>
        <p:txBody>
          <a:bodyPr/>
          <a:lstStyle/>
          <a:p>
            <a:pPr>
              <a:buNone/>
            </a:pPr>
            <a:r>
              <a:rPr lang="en-GB" b="1" dirty="0" smtClean="0"/>
              <a:t>Birds-of-a-Feather 1</a:t>
            </a:r>
            <a:endParaRPr lang="en-GB" dirty="0" smtClean="0"/>
          </a:p>
          <a:p>
            <a:r>
              <a:rPr lang="en-GB" sz="2000" dirty="0" smtClean="0"/>
              <a:t>Digital Asset Management: Managing Assets Comprehensively Across a Single Institution/Campus</a:t>
            </a:r>
          </a:p>
          <a:p>
            <a:r>
              <a:rPr lang="en-GB" sz="2000" dirty="0" smtClean="0"/>
              <a:t>Collaboration Culture: How to Lead a Successful Multi-institution Collaboration</a:t>
            </a:r>
          </a:p>
          <a:p>
            <a:r>
              <a:rPr lang="en-GB" sz="2000" dirty="0" smtClean="0"/>
              <a:t>Standards: Our Common Language for Success?</a:t>
            </a:r>
          </a:p>
          <a:p>
            <a:pPr>
              <a:buNone/>
            </a:pPr>
            <a:endParaRPr lang="en-GB" sz="800" b="1" dirty="0" smtClean="0"/>
          </a:p>
          <a:p>
            <a:pPr>
              <a:buNone/>
            </a:pPr>
            <a:r>
              <a:rPr lang="en-GB" b="1" dirty="0" smtClean="0"/>
              <a:t>Birds-of-a-Feather 2</a:t>
            </a:r>
            <a:endParaRPr lang="en-GB" dirty="0" smtClean="0"/>
          </a:p>
          <a:p>
            <a:r>
              <a:rPr lang="en-GB" sz="2000" dirty="0" smtClean="0"/>
              <a:t>Work Culture: Building a Sense of a Shared Mission </a:t>
            </a:r>
          </a:p>
          <a:p>
            <a:r>
              <a:rPr lang="en-GB" sz="2000" dirty="0" smtClean="0"/>
              <a:t>Tools: Facilitating the Process of Collaboration Through Technology</a:t>
            </a:r>
          </a:p>
          <a:p>
            <a:r>
              <a:rPr lang="en-GB" sz="2000" dirty="0" smtClean="0"/>
              <a:t>Open Access: Overcoming Our Control Issues?</a:t>
            </a:r>
          </a:p>
          <a:p>
            <a:endParaRPr lang="en-US" sz="800" b="1" dirty="0" smtClean="0"/>
          </a:p>
          <a:p>
            <a:pPr>
              <a:buNone/>
            </a:pPr>
            <a:r>
              <a:rPr lang="en-US" b="1" dirty="0" smtClean="0"/>
              <a:t>Lightning Round!</a:t>
            </a:r>
          </a:p>
          <a:p>
            <a:pPr>
              <a:buNone/>
            </a:pPr>
            <a:endParaRPr lang="en-US" sz="800" b="1" dirty="0" smtClean="0"/>
          </a:p>
          <a:p>
            <a:pPr>
              <a:buNone/>
            </a:pPr>
            <a:r>
              <a:rPr lang="en-GB" b="1" dirty="0" smtClean="0"/>
              <a:t>The "Take-</a:t>
            </a:r>
            <a:r>
              <a:rPr lang="en-GB" b="1" dirty="0" err="1" smtClean="0"/>
              <a:t>aways</a:t>
            </a:r>
            <a:r>
              <a:rPr lang="en-GB" b="1" dirty="0" smtClean="0"/>
              <a:t>" Fireside Chat</a:t>
            </a:r>
            <a:r>
              <a:rPr lang="en-GB" dirty="0" smtClean="0"/>
              <a:t> </a:t>
            </a:r>
          </a:p>
          <a:p>
            <a:pPr>
              <a:buNone/>
            </a:pPr>
            <a:r>
              <a:rPr lang="en-GB" dirty="0" smtClean="0"/>
              <a:t/>
            </a:r>
            <a:br>
              <a:rPr lang="en-GB" dirty="0" smtClean="0"/>
            </a:br>
            <a:endParaRPr lang="en-GB" dirty="0" smtClean="0"/>
          </a:p>
          <a:p>
            <a:endParaRPr lang="en-US" dirty="0"/>
          </a:p>
        </p:txBody>
      </p:sp>
      <p:pic>
        <p:nvPicPr>
          <p:cNvPr id="4" name="Picture 3"/>
          <p:cNvPicPr>
            <a:picLocks noChangeAspect="1"/>
          </p:cNvPicPr>
          <p:nvPr/>
        </p:nvPicPr>
        <p:blipFill>
          <a:blip r:embed="rId3" cstate="print"/>
          <a:srcRect/>
          <a:stretch>
            <a:fillRect/>
          </a:stretch>
        </p:blipFill>
        <p:spPr bwMode="auto">
          <a:xfrm>
            <a:off x="6705600" y="2098040"/>
            <a:ext cx="2316480" cy="173736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print"/>
          <a:srcRect/>
          <a:stretch>
            <a:fillRect/>
          </a:stretch>
        </p:blipFill>
        <p:spPr bwMode="auto">
          <a:xfrm>
            <a:off x="6705600" y="152400"/>
            <a:ext cx="2316480" cy="173736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cstate="print"/>
          <a:srcRect/>
          <a:stretch>
            <a:fillRect/>
          </a:stretch>
        </p:blipFill>
        <p:spPr bwMode="auto">
          <a:xfrm>
            <a:off x="6705600" y="4053840"/>
            <a:ext cx="2316480" cy="173736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8001000" cy="10591800"/>
          </a:xfrm>
        </p:spPr>
        <p:txBody>
          <a:bodyPr/>
          <a:lstStyle/>
          <a:p>
            <a:pPr algn="ctr">
              <a:buNone/>
            </a:pPr>
            <a:r>
              <a:rPr lang="en-US" sz="2300" b="1" dirty="0" smtClean="0">
                <a:latin typeface="Arial Rounded MT Bold" pitchFamily="34" charset="0"/>
              </a:rPr>
              <a:t>Smithsonian Institution Forum Sponsoring Committee</a:t>
            </a:r>
            <a:r>
              <a:rPr lang="en-US" sz="2300" dirty="0" smtClean="0">
                <a:latin typeface="Arial Rounded MT Bold" pitchFamily="34" charset="0"/>
              </a:rPr>
              <a:t/>
            </a:r>
            <a:br>
              <a:rPr lang="en-US" sz="2300" dirty="0" smtClean="0">
                <a:latin typeface="Arial Rounded MT Bold" pitchFamily="34" charset="0"/>
              </a:rPr>
            </a:br>
            <a:r>
              <a:rPr lang="en-US" sz="1800" dirty="0" smtClean="0">
                <a:latin typeface="Arial Rounded MT Bold" pitchFamily="34" charset="0"/>
              </a:rPr>
              <a:t>Elizabeth Broun, Director, Smithsonian American Art Museum</a:t>
            </a:r>
            <a:br>
              <a:rPr lang="en-US" sz="1800" dirty="0" smtClean="0">
                <a:latin typeface="Arial Rounded MT Bold" pitchFamily="34" charset="0"/>
              </a:rPr>
            </a:br>
            <a:r>
              <a:rPr lang="en-US" sz="1800" dirty="0" smtClean="0">
                <a:latin typeface="Arial Rounded MT Bold" pitchFamily="34" charset="0"/>
              </a:rPr>
              <a:t>Anne Van Camp, Director, Smithsonian Institution Archives</a:t>
            </a:r>
            <a:br>
              <a:rPr lang="en-US" sz="1800" dirty="0" smtClean="0">
                <a:latin typeface="Arial Rounded MT Bold" pitchFamily="34" charset="0"/>
              </a:rPr>
            </a:br>
            <a:r>
              <a:rPr lang="en-US" sz="1800" dirty="0" smtClean="0">
                <a:latin typeface="Arial Rounded MT Bold" pitchFamily="34" charset="0"/>
              </a:rPr>
              <a:t>Nancy E. Gwinn, Director Smithsonian Institution Libraries</a:t>
            </a:r>
            <a:br>
              <a:rPr lang="en-US" sz="1800" dirty="0" smtClean="0">
                <a:latin typeface="Arial Rounded MT Bold" pitchFamily="34" charset="0"/>
              </a:rPr>
            </a:br>
            <a:r>
              <a:rPr lang="en-US" sz="1800" dirty="0" smtClean="0">
                <a:latin typeface="Arial Rounded MT Bold" pitchFamily="34" charset="0"/>
              </a:rPr>
              <a:t>Ann Speyer, Chief Information Officer, Smithsonian Institution</a:t>
            </a:r>
          </a:p>
          <a:p>
            <a:pPr algn="ctr">
              <a:buNone/>
            </a:pPr>
            <a:r>
              <a:rPr lang="en-US" sz="1800" b="1" dirty="0" smtClean="0">
                <a:latin typeface="Arial Rounded MT Bold" pitchFamily="34" charset="0"/>
              </a:rPr>
              <a:t/>
            </a:r>
            <a:br>
              <a:rPr lang="en-US" sz="1800" b="1" dirty="0" smtClean="0">
                <a:latin typeface="Arial Rounded MT Bold" pitchFamily="34" charset="0"/>
              </a:rPr>
            </a:br>
            <a:r>
              <a:rPr lang="en-US" sz="2300" b="1" dirty="0" smtClean="0">
                <a:latin typeface="Arial Rounded MT Bold" pitchFamily="34" charset="0"/>
              </a:rPr>
              <a:t>RLG Partnership Forum Planning Group</a:t>
            </a:r>
            <a:r>
              <a:rPr lang="en-US" sz="1800" dirty="0" smtClean="0">
                <a:latin typeface="Arial Rounded MT Bold" pitchFamily="34" charset="0"/>
              </a:rPr>
              <a:t/>
            </a:r>
            <a:br>
              <a:rPr lang="en-US" sz="1800" dirty="0" smtClean="0">
                <a:latin typeface="Arial Rounded MT Bold" pitchFamily="34" charset="0"/>
              </a:rPr>
            </a:br>
            <a:r>
              <a:rPr lang="en-US" sz="1800" dirty="0" smtClean="0">
                <a:latin typeface="Arial Rounded MT Bold" pitchFamily="34" charset="0"/>
              </a:rPr>
              <a:t>Marcia Adams, Smithsonian Institution Libraries</a:t>
            </a:r>
            <a:br>
              <a:rPr lang="en-US" sz="1800" dirty="0" smtClean="0">
                <a:latin typeface="Arial Rounded MT Bold" pitchFamily="34" charset="0"/>
              </a:rPr>
            </a:br>
            <a:r>
              <a:rPr lang="en-US" sz="1800" dirty="0" smtClean="0">
                <a:latin typeface="Arial Rounded MT Bold" pitchFamily="34" charset="0"/>
              </a:rPr>
              <a:t>Jackie Bell, University of Calgary</a:t>
            </a:r>
            <a:br>
              <a:rPr lang="en-US" sz="1800" dirty="0" smtClean="0">
                <a:latin typeface="Arial Rounded MT Bold" pitchFamily="34" charset="0"/>
              </a:rPr>
            </a:br>
            <a:r>
              <a:rPr lang="en-US" sz="1800" dirty="0" smtClean="0">
                <a:latin typeface="Arial Rounded MT Bold" pitchFamily="34" charset="0"/>
              </a:rPr>
              <a:t>Emmanuelle Delmas-Glass, Yale Center for British Art</a:t>
            </a:r>
            <a:br>
              <a:rPr lang="en-US" sz="1800" dirty="0" smtClean="0">
                <a:latin typeface="Arial Rounded MT Bold" pitchFamily="34" charset="0"/>
              </a:rPr>
            </a:br>
            <a:r>
              <a:rPr lang="en-US" sz="1800" dirty="0" smtClean="0">
                <a:latin typeface="Arial Rounded MT Bold" pitchFamily="34" charset="0"/>
              </a:rPr>
              <a:t>Wendy Duff, University of Toronto</a:t>
            </a:r>
            <a:br>
              <a:rPr lang="en-US" sz="1800" dirty="0" smtClean="0">
                <a:latin typeface="Arial Rounded MT Bold" pitchFamily="34" charset="0"/>
              </a:rPr>
            </a:br>
            <a:r>
              <a:rPr lang="en-US" sz="1800" dirty="0" smtClean="0">
                <a:latin typeface="Arial Rounded MT Bold" pitchFamily="34" charset="0"/>
              </a:rPr>
              <a:t>Christine Hennessey, Smithsonian American Art Museum</a:t>
            </a:r>
            <a:br>
              <a:rPr lang="en-US" sz="1800" dirty="0" smtClean="0">
                <a:latin typeface="Arial Rounded MT Bold" pitchFamily="34" charset="0"/>
              </a:rPr>
            </a:br>
            <a:r>
              <a:rPr lang="en-US" sz="1800" dirty="0" smtClean="0">
                <a:latin typeface="Arial Rounded MT Bold" pitchFamily="34" charset="0"/>
              </a:rPr>
              <a:t>Steven K. Galbraith, </a:t>
            </a:r>
            <a:r>
              <a:rPr lang="en-US" sz="1800" dirty="0" err="1" smtClean="0">
                <a:latin typeface="Arial Rounded MT Bold" pitchFamily="34" charset="0"/>
              </a:rPr>
              <a:t>Folger</a:t>
            </a:r>
            <a:r>
              <a:rPr lang="en-US" sz="1800" dirty="0" smtClean="0">
                <a:latin typeface="Arial Rounded MT Bold" pitchFamily="34" charset="0"/>
              </a:rPr>
              <a:t> Shakespeare Library</a:t>
            </a:r>
            <a:br>
              <a:rPr lang="en-US" sz="1800" dirty="0" smtClean="0">
                <a:latin typeface="Arial Rounded MT Bold" pitchFamily="34" charset="0"/>
              </a:rPr>
            </a:br>
            <a:r>
              <a:rPr lang="en-US" sz="1800" dirty="0" smtClean="0">
                <a:latin typeface="Arial Rounded MT Bold" pitchFamily="34" charset="0"/>
              </a:rPr>
              <a:t>Cathryn Goodwin, Manager, Princeton University Art Museum</a:t>
            </a:r>
            <a:br>
              <a:rPr lang="en-US" sz="1800" dirty="0" smtClean="0">
                <a:latin typeface="Arial Rounded MT Bold" pitchFamily="34" charset="0"/>
              </a:rPr>
            </a:br>
            <a:r>
              <a:rPr lang="en-US" sz="1800" dirty="0" smtClean="0">
                <a:latin typeface="Arial Rounded MT Bold" pitchFamily="34" charset="0"/>
              </a:rPr>
              <a:t>Martin Kalfatovic, Smithsonian Institution Libraries</a:t>
            </a:r>
            <a:br>
              <a:rPr lang="en-US" sz="1800" dirty="0" smtClean="0">
                <a:latin typeface="Arial Rounded MT Bold" pitchFamily="34" charset="0"/>
              </a:rPr>
            </a:br>
            <a:r>
              <a:rPr lang="en-US" sz="1800" dirty="0" smtClean="0">
                <a:latin typeface="Arial Rounded MT Bold" pitchFamily="34" charset="0"/>
              </a:rPr>
              <a:t>Dan </a:t>
            </a:r>
            <a:r>
              <a:rPr lang="en-US" sz="1800" dirty="0" err="1" smtClean="0">
                <a:latin typeface="Arial Rounded MT Bold" pitchFamily="34" charset="0"/>
              </a:rPr>
              <a:t>Santamaria</a:t>
            </a:r>
            <a:r>
              <a:rPr lang="en-US" sz="1800" dirty="0" smtClean="0">
                <a:latin typeface="Arial Rounded MT Bold" pitchFamily="34" charset="0"/>
              </a:rPr>
              <a:t>, Princeton University</a:t>
            </a:r>
            <a:br>
              <a:rPr lang="en-US" sz="1800" dirty="0" smtClean="0">
                <a:latin typeface="Arial Rounded MT Bold" pitchFamily="34" charset="0"/>
              </a:rPr>
            </a:br>
            <a:r>
              <a:rPr lang="en-US" sz="1800" dirty="0" smtClean="0">
                <a:latin typeface="Arial Rounded MT Bold" pitchFamily="34" charset="0"/>
              </a:rPr>
              <a:t>Pam Smith, Smithsonian Institution</a:t>
            </a:r>
            <a:br>
              <a:rPr lang="en-US" sz="1800" dirty="0" smtClean="0">
                <a:latin typeface="Arial Rounded MT Bold" pitchFamily="34" charset="0"/>
              </a:rPr>
            </a:br>
            <a:r>
              <a:rPr lang="en-US" sz="1800" dirty="0" smtClean="0">
                <a:latin typeface="Arial Rounded MT Bold" pitchFamily="34" charset="0"/>
              </a:rPr>
              <a:t>Sarah Stauderman, Smithsonian Archives</a:t>
            </a:r>
          </a:p>
          <a:p>
            <a:pPr algn="ctr">
              <a:buNone/>
            </a:pPr>
            <a:r>
              <a:rPr lang="en-US" sz="1800" b="1" dirty="0" smtClean="0">
                <a:latin typeface="Arial Rounded MT Bold" pitchFamily="34" charset="0"/>
              </a:rPr>
              <a:t/>
            </a:r>
            <a:br>
              <a:rPr lang="en-US" sz="1800" b="1" dirty="0" smtClean="0">
                <a:latin typeface="Arial Rounded MT Bold" pitchFamily="34" charset="0"/>
              </a:rPr>
            </a:br>
            <a:r>
              <a:rPr lang="en-US" sz="2300" b="1" dirty="0" smtClean="0">
                <a:latin typeface="Arial Rounded MT Bold" pitchFamily="34" charset="0"/>
              </a:rPr>
              <a:t>OCLC Research</a:t>
            </a:r>
            <a:r>
              <a:rPr lang="en-US" sz="1800" b="1" dirty="0" smtClean="0">
                <a:latin typeface="Arial Rounded MT Bold" pitchFamily="34" charset="0"/>
              </a:rPr>
              <a:t/>
            </a:r>
            <a:br>
              <a:rPr lang="en-US" sz="1800" b="1" dirty="0" smtClean="0">
                <a:latin typeface="Arial Rounded MT Bold" pitchFamily="34" charset="0"/>
              </a:rPr>
            </a:br>
            <a:r>
              <a:rPr lang="en-US" sz="1800" dirty="0" err="1" smtClean="0">
                <a:latin typeface="Arial Rounded MT Bold" pitchFamily="34" charset="0"/>
              </a:rPr>
              <a:t>Merrilee</a:t>
            </a:r>
            <a:r>
              <a:rPr lang="en-US" sz="1800" dirty="0" smtClean="0">
                <a:latin typeface="Arial Rounded MT Bold" pitchFamily="34" charset="0"/>
              </a:rPr>
              <a:t> </a:t>
            </a:r>
            <a:r>
              <a:rPr lang="en-US" sz="1800" dirty="0" err="1" smtClean="0">
                <a:latin typeface="Arial Rounded MT Bold" pitchFamily="34" charset="0"/>
              </a:rPr>
              <a:t>Proffitt</a:t>
            </a:r>
            <a:r>
              <a:rPr lang="en-US" sz="1800" dirty="0" smtClean="0">
                <a:latin typeface="Arial Rounded MT Bold" pitchFamily="34" charset="0"/>
              </a:rPr>
              <a:t>, Senior Program Officer</a:t>
            </a:r>
            <a:br>
              <a:rPr lang="en-US" sz="1800" dirty="0" smtClean="0">
                <a:latin typeface="Arial Rounded MT Bold" pitchFamily="34" charset="0"/>
              </a:rPr>
            </a:br>
            <a:r>
              <a:rPr lang="en-US" sz="1800" dirty="0" smtClean="0">
                <a:latin typeface="Arial Rounded MT Bold" pitchFamily="34" charset="0"/>
              </a:rPr>
              <a:t>Ricky Erway, Senior Program Officer</a:t>
            </a:r>
            <a:br>
              <a:rPr lang="en-US" sz="1800" dirty="0" smtClean="0">
                <a:latin typeface="Arial Rounded MT Bold" pitchFamily="34" charset="0"/>
              </a:rPr>
            </a:br>
            <a:r>
              <a:rPr lang="en-US" sz="1800" dirty="0" smtClean="0">
                <a:latin typeface="Arial Rounded MT Bold" pitchFamily="34" charset="0"/>
              </a:rPr>
              <a:t>Jackie Dooley, Consulting Archivist </a:t>
            </a:r>
            <a:br>
              <a:rPr lang="en-US" sz="1800" dirty="0" smtClean="0">
                <a:latin typeface="Arial Rounded MT Bold" pitchFamily="34" charset="0"/>
              </a:rPr>
            </a:br>
            <a:r>
              <a:rPr lang="en-US" sz="1800" dirty="0" smtClean="0">
                <a:latin typeface="Arial Rounded MT Bold" pitchFamily="34" charset="0"/>
              </a:rPr>
              <a:t>Jeanette </a:t>
            </a:r>
            <a:r>
              <a:rPr lang="en-US" sz="1800" dirty="0" err="1" smtClean="0">
                <a:latin typeface="Arial Rounded MT Bold" pitchFamily="34" charset="0"/>
              </a:rPr>
              <a:t>McNichol</a:t>
            </a:r>
            <a:r>
              <a:rPr lang="en-US" sz="1800" dirty="0" smtClean="0">
                <a:latin typeface="Arial Rounded MT Bold" pitchFamily="34" charset="0"/>
              </a:rPr>
              <a:t>, Executive Assistant</a:t>
            </a:r>
            <a:br>
              <a:rPr lang="en-US" sz="1800" dirty="0" smtClean="0">
                <a:latin typeface="Arial Rounded MT Bold" pitchFamily="34" charset="0"/>
              </a:rPr>
            </a:br>
            <a:r>
              <a:rPr lang="en-US" sz="1800" dirty="0" smtClean="0">
                <a:latin typeface="Arial Rounded MT Bold" pitchFamily="34" charset="0"/>
              </a:rPr>
              <a:t>Melissa </a:t>
            </a:r>
            <a:r>
              <a:rPr lang="en-US" sz="1800" dirty="0" err="1" smtClean="0">
                <a:latin typeface="Arial Rounded MT Bold" pitchFamily="34" charset="0"/>
              </a:rPr>
              <a:t>Renspie</a:t>
            </a:r>
            <a:r>
              <a:rPr lang="en-US" sz="1800" dirty="0" smtClean="0">
                <a:latin typeface="Arial Rounded MT Bold" pitchFamily="34" charset="0"/>
              </a:rPr>
              <a:t>, Senior Communications Officer </a:t>
            </a:r>
            <a:br>
              <a:rPr lang="en-US" sz="1800" dirty="0" smtClean="0">
                <a:latin typeface="Arial Rounded MT Bold" pitchFamily="34" charset="0"/>
              </a:rPr>
            </a:br>
            <a:r>
              <a:rPr lang="en-US" sz="1800" dirty="0" smtClean="0">
                <a:latin typeface="Arial Rounded MT Bold" pitchFamily="34" charset="0"/>
              </a:rPr>
              <a:t>Patrick Confer, Web Content Coordinator</a:t>
            </a:r>
          </a:p>
          <a:p>
            <a:pPr algn="ctr">
              <a:buNone/>
            </a:pPr>
            <a:r>
              <a:rPr lang="en-US" sz="1800" b="1" dirty="0" smtClean="0">
                <a:latin typeface="Arial Rounded MT Bold" pitchFamily="34" charset="0"/>
              </a:rPr>
              <a:t/>
            </a:r>
            <a:br>
              <a:rPr lang="en-US" sz="1800" b="1" dirty="0" smtClean="0">
                <a:latin typeface="Arial Rounded MT Bold" pitchFamily="34" charset="0"/>
              </a:rPr>
            </a:br>
            <a:r>
              <a:rPr lang="en-US" sz="2300" b="1" dirty="0" smtClean="0">
                <a:latin typeface="Arial Rounded MT Bold" pitchFamily="34" charset="0"/>
              </a:rPr>
              <a:t>Smithsonian Institution Logistics</a:t>
            </a:r>
            <a:r>
              <a:rPr lang="en-US" sz="1800" dirty="0" smtClean="0">
                <a:latin typeface="Arial Rounded MT Bold" pitchFamily="34" charset="0"/>
              </a:rPr>
              <a:t/>
            </a:r>
            <a:br>
              <a:rPr lang="en-US" sz="1800" dirty="0" smtClean="0">
                <a:latin typeface="Arial Rounded MT Bold" pitchFamily="34" charset="0"/>
              </a:rPr>
            </a:br>
            <a:r>
              <a:rPr lang="en-US" sz="1800" dirty="0" smtClean="0">
                <a:latin typeface="Arial Rounded MT Bold" pitchFamily="34" charset="0"/>
              </a:rPr>
              <a:t>Liz O'Brien</a:t>
            </a:r>
            <a:r>
              <a:rPr lang="en-US" sz="1800" b="1" dirty="0" smtClean="0">
                <a:latin typeface="Arial Rounded MT Bold" pitchFamily="34" charset="0"/>
              </a:rPr>
              <a:t>, </a:t>
            </a:r>
            <a:r>
              <a:rPr lang="en-US" sz="1800" dirty="0" smtClean="0">
                <a:latin typeface="Arial Rounded MT Bold" pitchFamily="34" charset="0"/>
              </a:rPr>
              <a:t>Public Relations/Special Events, Smithsonian Institution Libraries</a:t>
            </a:r>
            <a:br>
              <a:rPr lang="en-US" sz="1800" dirty="0" smtClean="0">
                <a:latin typeface="Arial Rounded MT Bold" pitchFamily="34" charset="0"/>
              </a:rPr>
            </a:br>
            <a:r>
              <a:rPr lang="en-US" sz="1800" dirty="0" smtClean="0">
                <a:latin typeface="Arial Rounded MT Bold" pitchFamily="34" charset="0"/>
              </a:rPr>
              <a:t>Marc </a:t>
            </a:r>
            <a:r>
              <a:rPr lang="en-US" sz="1800" dirty="0" err="1" smtClean="0">
                <a:latin typeface="Arial Rounded MT Bold" pitchFamily="34" charset="0"/>
              </a:rPr>
              <a:t>Bretzfelder</a:t>
            </a:r>
            <a:r>
              <a:rPr lang="en-US" sz="1800" dirty="0" smtClean="0">
                <a:latin typeface="Arial Rounded MT Bold" pitchFamily="34" charset="0"/>
              </a:rPr>
              <a:t>, Streaming Media Webmaster, Office of the Chief Information Officer</a:t>
            </a:r>
          </a:p>
          <a:p>
            <a:pPr algn="ctr">
              <a:buNone/>
            </a:pPr>
            <a:r>
              <a:rPr lang="en-US" sz="1800" dirty="0" smtClean="0">
                <a:latin typeface="Arial Rounded MT Bold" pitchFamily="34" charset="0"/>
              </a:rPr>
              <a:t/>
            </a:r>
            <a:br>
              <a:rPr lang="en-US" sz="1800" dirty="0" smtClean="0">
                <a:latin typeface="Arial Rounded MT Bold" pitchFamily="34" charset="0"/>
              </a:rPr>
            </a:br>
            <a:r>
              <a:rPr lang="en-US" sz="2300" b="1" dirty="0" smtClean="0">
                <a:latin typeface="Arial Rounded MT Bold" pitchFamily="34" charset="0"/>
              </a:rPr>
              <a:t>Our host and supporters:</a:t>
            </a:r>
          </a:p>
        </p:txBody>
      </p:sp>
      <p:sp>
        <p:nvSpPr>
          <p:cNvPr id="15" name="TextBox 14"/>
          <p:cNvSpPr txBox="1"/>
          <p:nvPr/>
        </p:nvSpPr>
        <p:spPr>
          <a:xfrm rot="5400000">
            <a:off x="4948379" y="2885831"/>
            <a:ext cx="7324441" cy="1400383"/>
          </a:xfrm>
          <a:prstGeom prst="rect">
            <a:avLst/>
          </a:prstGeom>
          <a:solidFill>
            <a:schemeClr val="bg1">
              <a:lumMod val="75000"/>
            </a:schemeClr>
          </a:solidFill>
        </p:spPr>
        <p:txBody>
          <a:bodyPr wrap="square" rtlCol="0">
            <a:spAutoFit/>
          </a:bodyPr>
          <a:lstStyle/>
          <a:p>
            <a:r>
              <a:rPr lang="en-US" sz="8500" dirty="0" smtClean="0">
                <a:solidFill>
                  <a:srgbClr val="003399"/>
                </a:solidFill>
              </a:rPr>
              <a:t>Thank You!</a:t>
            </a:r>
            <a:endParaRPr lang="en-US" sz="8500" dirty="0">
              <a:solidFill>
                <a:srgbClr val="003399"/>
              </a:solidFill>
            </a:endParaRPr>
          </a:p>
        </p:txBody>
      </p:sp>
      <p:pic>
        <p:nvPicPr>
          <p:cNvPr id="2051" name="Picture 3"/>
          <p:cNvPicPr>
            <a:picLocks noChangeAspect="1" noChangeArrowheads="1"/>
          </p:cNvPicPr>
          <p:nvPr/>
        </p:nvPicPr>
        <p:blipFill>
          <a:blip r:embed="rId3"/>
          <a:srcRect l="33967" t="54314" r="25534" b="35686"/>
          <a:stretch>
            <a:fillRect/>
          </a:stretch>
        </p:blipFill>
        <p:spPr bwMode="auto">
          <a:xfrm>
            <a:off x="990600" y="5715000"/>
            <a:ext cx="6496080" cy="971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3.33333E-6 4.44444E-6 L 3.33333E-6 -0.70556 " pathEditMode="relative" rAng="0" ptsTypes="AA">
                                      <p:cBhvr>
                                        <p:cTn id="6" dur="2000" fill="hold"/>
                                        <p:tgtEl>
                                          <p:spTgt spid="3"/>
                                        </p:tgtEl>
                                        <p:attrNameLst>
                                          <p:attrName>ppt_x</p:attrName>
                                          <p:attrName>ppt_y</p:attrName>
                                        </p:attrNameLst>
                                      </p:cBhvr>
                                      <p:rCtr x="0" y="-353"/>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fade">
                                      <p:cBhvr>
                                        <p:cTn id="10"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MAH_ArchivesCenter.jpg"/>
          <p:cNvPicPr>
            <a:picLocks noChangeAspect="1"/>
          </p:cNvPicPr>
          <p:nvPr/>
        </p:nvPicPr>
        <p:blipFill>
          <a:blip r:embed="rId3"/>
          <a:srcRect l="28611" t="3641" r="18750" b="2096"/>
          <a:stretch>
            <a:fillRect/>
          </a:stretch>
        </p:blipFill>
        <p:spPr>
          <a:xfrm>
            <a:off x="-1" y="-1"/>
            <a:ext cx="4904161" cy="3946612"/>
          </a:xfrm>
          <a:prstGeom prst="rect">
            <a:avLst/>
          </a:prstGeom>
          <a:effectLst>
            <a:outerShdw blurRad="50800" dist="38100" dir="2700000" algn="tl" rotWithShape="0">
              <a:prstClr val="black">
                <a:alpha val="40000"/>
              </a:prstClr>
            </a:outerShdw>
          </a:effectLst>
        </p:spPr>
      </p:pic>
      <p:sp>
        <p:nvSpPr>
          <p:cNvPr id="5" name="TextBox 4"/>
          <p:cNvSpPr txBox="1"/>
          <p:nvPr/>
        </p:nvSpPr>
        <p:spPr>
          <a:xfrm>
            <a:off x="5130800" y="914400"/>
            <a:ext cx="3886200" cy="400110"/>
          </a:xfrm>
          <a:prstGeom prst="rect">
            <a:avLst/>
          </a:prstGeom>
          <a:noFill/>
        </p:spPr>
        <p:txBody>
          <a:bodyPr wrap="square" rtlCol="0">
            <a:spAutoFit/>
          </a:bodyPr>
          <a:lstStyle/>
          <a:p>
            <a:r>
              <a:rPr lang="en-US" sz="2000" dirty="0" smtClean="0">
                <a:solidFill>
                  <a:schemeClr val="tx1"/>
                </a:solidFill>
              </a:rPr>
              <a:t>We are live-webcasting. </a:t>
            </a:r>
          </a:p>
        </p:txBody>
      </p:sp>
      <p:sp>
        <p:nvSpPr>
          <p:cNvPr id="8" name="TextBox 7"/>
          <p:cNvSpPr txBox="1"/>
          <p:nvPr/>
        </p:nvSpPr>
        <p:spPr>
          <a:xfrm>
            <a:off x="0" y="3971836"/>
            <a:ext cx="4800600" cy="600164"/>
          </a:xfrm>
          <a:prstGeom prst="rect">
            <a:avLst/>
          </a:prstGeom>
          <a:noFill/>
        </p:spPr>
        <p:txBody>
          <a:bodyPr wrap="square" rtlCol="0">
            <a:spAutoFit/>
          </a:bodyPr>
          <a:lstStyle/>
          <a:p>
            <a:r>
              <a:rPr lang="en-GB" sz="1100" dirty="0" smtClean="0">
                <a:hlinkClick r:id="rId4"/>
              </a:rPr>
              <a:t>TV Cameras on the set</a:t>
            </a:r>
            <a:endParaRPr lang="en-GB" sz="1100" dirty="0" smtClean="0"/>
          </a:p>
          <a:p>
            <a:r>
              <a:rPr lang="en-GB" sz="1100" dirty="0" smtClean="0">
                <a:solidFill>
                  <a:schemeClr val="tx1"/>
                </a:solidFill>
              </a:rPr>
              <a:t>Edmund A. </a:t>
            </a:r>
            <a:r>
              <a:rPr lang="en-GB" sz="1100" dirty="0" err="1" smtClean="0">
                <a:solidFill>
                  <a:schemeClr val="tx1"/>
                </a:solidFill>
              </a:rPr>
              <a:t>Laport</a:t>
            </a:r>
            <a:r>
              <a:rPr lang="en-GB" sz="1100" dirty="0" smtClean="0">
                <a:solidFill>
                  <a:schemeClr val="tx1"/>
                </a:solidFill>
              </a:rPr>
              <a:t> Collection, ca. 1920-1950</a:t>
            </a:r>
            <a:br>
              <a:rPr lang="en-GB" sz="1100" dirty="0" smtClean="0">
                <a:solidFill>
                  <a:schemeClr val="tx1"/>
                </a:solidFill>
              </a:rPr>
            </a:br>
            <a:r>
              <a:rPr lang="en-GB" sz="1100" dirty="0" smtClean="0">
                <a:solidFill>
                  <a:schemeClr val="tx1"/>
                </a:solidFill>
              </a:rPr>
              <a:t>Archives </a:t>
            </a:r>
            <a:r>
              <a:rPr lang="en-GB" sz="1100" dirty="0" err="1" smtClean="0">
                <a:solidFill>
                  <a:schemeClr val="tx1"/>
                </a:solidFill>
              </a:rPr>
              <a:t>Center</a:t>
            </a:r>
            <a:r>
              <a:rPr lang="en-GB" sz="1100" dirty="0" smtClean="0">
                <a:solidFill>
                  <a:schemeClr val="tx1"/>
                </a:solidFill>
              </a:rPr>
              <a:t>, National Museum of American History</a:t>
            </a:r>
            <a:endParaRPr lang="en-US" sz="1100" dirty="0">
              <a:solidFill>
                <a:schemeClr val="tx1"/>
              </a:solidFill>
            </a:endParaRPr>
          </a:p>
        </p:txBody>
      </p:sp>
      <p:sp>
        <p:nvSpPr>
          <p:cNvPr id="9" name="TextBox 8"/>
          <p:cNvSpPr txBox="1"/>
          <p:nvPr/>
        </p:nvSpPr>
        <p:spPr>
          <a:xfrm>
            <a:off x="5181600" y="3987800"/>
            <a:ext cx="3733800" cy="2369880"/>
          </a:xfrm>
          <a:prstGeom prst="rect">
            <a:avLst/>
          </a:prstGeom>
          <a:noFill/>
          <a:ln>
            <a:solidFill>
              <a:srgbClr val="2860A4"/>
            </a:solidFill>
          </a:ln>
        </p:spPr>
        <p:txBody>
          <a:bodyPr wrap="square" rtlCol="0">
            <a:spAutoFit/>
          </a:bodyPr>
          <a:lstStyle/>
          <a:p>
            <a:r>
              <a:rPr lang="en-US" sz="1600" dirty="0" smtClean="0">
                <a:solidFill>
                  <a:schemeClr val="tx1"/>
                </a:solidFill>
              </a:rPr>
              <a:t>More random announcements:</a:t>
            </a:r>
            <a:br>
              <a:rPr lang="en-US" sz="1600" dirty="0" smtClean="0">
                <a:solidFill>
                  <a:schemeClr val="tx1"/>
                </a:solidFill>
              </a:rPr>
            </a:br>
            <a:r>
              <a:rPr lang="en-US" sz="1600" dirty="0" smtClean="0">
                <a:solidFill>
                  <a:schemeClr val="tx1"/>
                </a:solidFill>
              </a:rPr>
              <a:t>Thirsty or hungry? Room 3111</a:t>
            </a:r>
          </a:p>
          <a:p>
            <a:r>
              <a:rPr lang="en-US" sz="1600" dirty="0" smtClean="0">
                <a:solidFill>
                  <a:schemeClr val="tx1"/>
                </a:solidFill>
              </a:rPr>
              <a:t>Feeling tweet-y? #</a:t>
            </a:r>
            <a:r>
              <a:rPr lang="en-US" sz="1600" dirty="0" err="1" smtClean="0">
                <a:solidFill>
                  <a:schemeClr val="tx1"/>
                </a:solidFill>
              </a:rPr>
              <a:t>CForum</a:t>
            </a:r>
            <a:endParaRPr lang="en-US" sz="1600" dirty="0" smtClean="0">
              <a:solidFill>
                <a:schemeClr val="tx1"/>
              </a:solidFill>
            </a:endParaRPr>
          </a:p>
          <a:p>
            <a:r>
              <a:rPr lang="en-US" sz="4400" dirty="0" smtClean="0"/>
              <a:t>Thank you!</a:t>
            </a:r>
          </a:p>
          <a:p>
            <a:r>
              <a:rPr lang="en-US" sz="2400" dirty="0" smtClean="0"/>
              <a:t>waibelg@oclc.org</a:t>
            </a:r>
          </a:p>
          <a:p>
            <a:r>
              <a:rPr lang="en-US" sz="1600" dirty="0" smtClean="0">
                <a:solidFill>
                  <a:schemeClr val="tx1"/>
                </a:solidFill>
              </a:rPr>
              <a:t>P.S.: FYI, that bulge in your name badge is a </a:t>
            </a:r>
            <a:r>
              <a:rPr lang="en-US" sz="1600" dirty="0" err="1" smtClean="0">
                <a:solidFill>
                  <a:schemeClr val="tx1"/>
                </a:solidFill>
              </a:rPr>
              <a:t>flashdrive</a:t>
            </a:r>
            <a:r>
              <a:rPr lang="en-US" sz="1600" dirty="0" smtClean="0">
                <a:solidFill>
                  <a:schemeClr val="tx1"/>
                </a:solidFill>
              </a:rPr>
              <a:t>.</a:t>
            </a:r>
          </a:p>
        </p:txBody>
      </p:sp>
      <p:pic>
        <p:nvPicPr>
          <p:cNvPr id="1026" name="Picture 2"/>
          <p:cNvPicPr>
            <a:picLocks noChangeAspect="1" noChangeArrowheads="1"/>
          </p:cNvPicPr>
          <p:nvPr/>
        </p:nvPicPr>
        <p:blipFill>
          <a:blip r:embed="rId5"/>
          <a:srcRect l="21853" t="26797" r="65796" b="60588"/>
          <a:stretch>
            <a:fillRect/>
          </a:stretch>
        </p:blipFill>
        <p:spPr bwMode="auto">
          <a:xfrm>
            <a:off x="5247665" y="1295400"/>
            <a:ext cx="1584935" cy="980504"/>
          </a:xfrm>
          <a:prstGeom prst="rect">
            <a:avLst/>
          </a:prstGeom>
          <a:noFill/>
          <a:ln w="9525">
            <a:noFill/>
            <a:miter lim="800000"/>
            <a:headEnd/>
            <a:tailEnd/>
          </a:ln>
        </p:spPr>
      </p:pic>
      <p:sp>
        <p:nvSpPr>
          <p:cNvPr id="11" name="Rectangle 10"/>
          <p:cNvSpPr/>
          <p:nvPr/>
        </p:nvSpPr>
        <p:spPr>
          <a:xfrm>
            <a:off x="5130800" y="2209800"/>
            <a:ext cx="4013200" cy="923330"/>
          </a:xfrm>
          <a:prstGeom prst="rect">
            <a:avLst/>
          </a:prstGeom>
        </p:spPr>
        <p:txBody>
          <a:bodyPr wrap="square">
            <a:spAutoFit/>
          </a:bodyPr>
          <a:lstStyle/>
          <a:p>
            <a:r>
              <a:rPr lang="en-US" sz="1800" dirty="0" smtClean="0">
                <a:solidFill>
                  <a:schemeClr val="tx1"/>
                </a:solidFill>
              </a:rPr>
              <a:t>Recordings will be at </a:t>
            </a:r>
            <a:r>
              <a:rPr lang="en-US" sz="1600" dirty="0" smtClean="0">
                <a:solidFill>
                  <a:schemeClr val="tx1"/>
                </a:solidFill>
              </a:rPr>
              <a:t>http://www.oclc.org/research/ </a:t>
            </a:r>
            <a:r>
              <a:rPr lang="en-US" sz="1800" dirty="0" smtClean="0">
                <a:solidFill>
                  <a:schemeClr val="tx1"/>
                </a:solidFill>
              </a:rPr>
              <a:t>once they’re edited.</a:t>
            </a:r>
            <a:endParaRPr lang="en-US" sz="1800" dirty="0">
              <a:solidFill>
                <a:schemeClr val="tx1"/>
              </a:solidFill>
            </a:endParaRPr>
          </a:p>
        </p:txBody>
      </p:sp>
      <p:sp>
        <p:nvSpPr>
          <p:cNvPr id="10" name="TextBox 9"/>
          <p:cNvSpPr txBox="1"/>
          <p:nvPr/>
        </p:nvSpPr>
        <p:spPr>
          <a:xfrm>
            <a:off x="76200" y="4953000"/>
            <a:ext cx="4495800" cy="830997"/>
          </a:xfrm>
          <a:prstGeom prst="rect">
            <a:avLst/>
          </a:prstGeom>
          <a:noFill/>
          <a:ln>
            <a:solidFill>
              <a:srgbClr val="2860A4"/>
            </a:solidFill>
          </a:ln>
        </p:spPr>
        <p:txBody>
          <a:bodyPr wrap="square" rtlCol="0">
            <a:spAutoFit/>
          </a:bodyPr>
          <a:lstStyle/>
          <a:p>
            <a:r>
              <a:rPr lang="en-US" sz="1600" dirty="0" smtClean="0">
                <a:solidFill>
                  <a:schemeClr val="tx1"/>
                </a:solidFill>
              </a:rPr>
              <a:t>Registration desk news:</a:t>
            </a:r>
          </a:p>
          <a:p>
            <a:r>
              <a:rPr lang="en-US" sz="1600" dirty="0" smtClean="0">
                <a:solidFill>
                  <a:schemeClr val="tx1"/>
                </a:solidFill>
              </a:rPr>
              <a:t>Wednesday tours still have spaces!</a:t>
            </a:r>
          </a:p>
          <a:p>
            <a:r>
              <a:rPr lang="en-US" sz="1600" dirty="0" smtClean="0">
                <a:solidFill>
                  <a:schemeClr val="tx1"/>
                </a:solidFill>
              </a:rPr>
              <a:t>List of lunch options available</a:t>
            </a:r>
            <a:endParaRPr lang="en-US" sz="1600"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0" grpId="1"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0420" name="Picture 4"/>
          <p:cNvPicPr>
            <a:picLocks noChangeAspect="1" noChangeArrowheads="1"/>
          </p:cNvPicPr>
          <p:nvPr/>
        </p:nvPicPr>
        <p:blipFill>
          <a:blip r:embed="rId4"/>
          <a:srcRect l="2251" t="11002" r="37880" b="5125"/>
          <a:stretch>
            <a:fillRect/>
          </a:stretch>
        </p:blipFill>
        <p:spPr bwMode="auto">
          <a:xfrm>
            <a:off x="1524000" y="0"/>
            <a:ext cx="6078538" cy="6384925"/>
          </a:xfrm>
          <a:prstGeom prst="rect">
            <a:avLst/>
          </a:prstGeom>
          <a:noFill/>
          <a:ln w="9525">
            <a:solidFill>
              <a:schemeClr val="tx1"/>
            </a:solidFill>
            <a:miter lim="800000"/>
            <a:headEnd/>
            <a:tailEnd/>
          </a:ln>
          <a:effectLst/>
        </p:spPr>
      </p:pic>
      <p:grpSp>
        <p:nvGrpSpPr>
          <p:cNvPr id="11" name="Group 10"/>
          <p:cNvGrpSpPr/>
          <p:nvPr/>
        </p:nvGrpSpPr>
        <p:grpSpPr>
          <a:xfrm>
            <a:off x="4953000" y="533400"/>
            <a:ext cx="4114800" cy="6019800"/>
            <a:chOff x="2514600" y="-3733800"/>
            <a:chExt cx="4114800" cy="6019800"/>
          </a:xfrm>
        </p:grpSpPr>
        <p:pic>
          <p:nvPicPr>
            <p:cNvPr id="1028" name="Picture 4"/>
            <p:cNvPicPr>
              <a:picLocks noChangeAspect="1" noChangeArrowheads="1"/>
            </p:cNvPicPr>
            <p:nvPr/>
          </p:nvPicPr>
          <p:blipFill>
            <a:blip r:embed="rId5"/>
            <a:srcRect l="30470" t="9293" r="30470" b="56496"/>
            <a:stretch>
              <a:fillRect/>
            </a:stretch>
          </p:blipFill>
          <p:spPr bwMode="auto">
            <a:xfrm>
              <a:off x="2514600" y="-3733800"/>
              <a:ext cx="4114800" cy="6019800"/>
            </a:xfrm>
            <a:prstGeom prst="rect">
              <a:avLst/>
            </a:prstGeom>
            <a:noFill/>
            <a:ln w="9525">
              <a:solidFill>
                <a:schemeClr val="tx1"/>
              </a:solidFill>
              <a:miter lim="800000"/>
              <a:headEnd/>
              <a:tailEnd/>
            </a:ln>
          </p:spPr>
        </p:pic>
        <p:pic>
          <p:nvPicPr>
            <p:cNvPr id="10" name="Picture 3"/>
            <p:cNvPicPr>
              <a:picLocks noChangeAspect="1" noChangeArrowheads="1"/>
            </p:cNvPicPr>
            <p:nvPr/>
          </p:nvPicPr>
          <p:blipFill>
            <a:blip r:embed="rId6"/>
            <a:srcRect l="20000" t="3428" r="65714" b="87429"/>
            <a:stretch>
              <a:fillRect/>
            </a:stretch>
          </p:blipFill>
          <p:spPr bwMode="auto">
            <a:xfrm>
              <a:off x="5029200" y="-3657600"/>
              <a:ext cx="1524000" cy="609600"/>
            </a:xfrm>
            <a:prstGeom prst="rect">
              <a:avLst/>
            </a:prstGeom>
            <a:noFill/>
            <a:ln w="9525">
              <a:noFill/>
              <a:miter lim="800000"/>
              <a:headEnd/>
              <a:tailEnd/>
            </a:ln>
          </p:spPr>
        </p:pic>
      </p:grpSp>
      <p:pic>
        <p:nvPicPr>
          <p:cNvPr id="60422" name="Picture 6"/>
          <p:cNvPicPr>
            <a:picLocks noChangeAspect="1" noChangeArrowheads="1"/>
          </p:cNvPicPr>
          <p:nvPr/>
        </p:nvPicPr>
        <p:blipFill>
          <a:blip r:embed="rId7"/>
          <a:srcRect l="17996" t="16377" r="24423" b="8002"/>
          <a:stretch>
            <a:fillRect/>
          </a:stretch>
        </p:blipFill>
        <p:spPr bwMode="auto">
          <a:xfrm>
            <a:off x="23813" y="793750"/>
            <a:ext cx="5614987" cy="5530850"/>
          </a:xfrm>
          <a:prstGeom prst="rect">
            <a:avLst/>
          </a:prstGeom>
          <a:noFill/>
          <a:ln w="9525">
            <a:solidFill>
              <a:schemeClr val="tx1"/>
            </a:solidFill>
            <a:miter lim="800000"/>
            <a:headEnd/>
            <a:tailEnd/>
          </a:ln>
          <a:effectLst/>
        </p:spPr>
      </p:pic>
      <p:pic>
        <p:nvPicPr>
          <p:cNvPr id="60424" name="Picture 8"/>
          <p:cNvPicPr>
            <a:picLocks noChangeAspect="1" noChangeArrowheads="1"/>
          </p:cNvPicPr>
          <p:nvPr/>
        </p:nvPicPr>
        <p:blipFill>
          <a:blip r:embed="rId8"/>
          <a:srcRect l="844" t="17877" r="50632" b="4376"/>
          <a:stretch>
            <a:fillRect/>
          </a:stretch>
        </p:blipFill>
        <p:spPr bwMode="auto">
          <a:xfrm>
            <a:off x="2133600" y="1247775"/>
            <a:ext cx="4732338" cy="5686425"/>
          </a:xfrm>
          <a:prstGeom prst="rect">
            <a:avLst/>
          </a:prstGeom>
          <a:noFill/>
          <a:ln w="9525">
            <a:solidFill>
              <a:schemeClr val="tx1"/>
            </a:solidFill>
            <a:miter lim="800000"/>
            <a:headEnd/>
            <a:tailEnd/>
          </a:ln>
          <a:effectLst/>
        </p:spPr>
      </p:pic>
      <p:pic>
        <p:nvPicPr>
          <p:cNvPr id="60423" name="Picture 7"/>
          <p:cNvPicPr>
            <a:picLocks noChangeAspect="1" noChangeArrowheads="1"/>
          </p:cNvPicPr>
          <p:nvPr/>
        </p:nvPicPr>
        <p:blipFill>
          <a:blip r:embed="rId9"/>
          <a:srcRect t="14502" r="36942" b="4251"/>
          <a:stretch>
            <a:fillRect/>
          </a:stretch>
        </p:blipFill>
        <p:spPr bwMode="auto">
          <a:xfrm>
            <a:off x="2994025" y="2971800"/>
            <a:ext cx="6149975" cy="5943600"/>
          </a:xfrm>
          <a:prstGeom prst="rect">
            <a:avLst/>
          </a:prstGeom>
          <a:noFill/>
          <a:ln w="9525">
            <a:solidFill>
              <a:schemeClr val="tx1"/>
            </a:solidFill>
            <a:miter lim="800000"/>
            <a:headEnd/>
            <a:tailEnd/>
          </a:ln>
          <a:effec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fade">
                                      <p:cBhvr>
                                        <p:cTn id="7" dur="500"/>
                                        <p:tgtEl>
                                          <p:spTgt spid="60420"/>
                                        </p:tgtEl>
                                      </p:cBhvr>
                                    </p:animEffect>
                                    <p:anim calcmode="lin" valueType="num">
                                      <p:cBhvr>
                                        <p:cTn id="8" dur="500" fill="hold"/>
                                        <p:tgtEl>
                                          <p:spTgt spid="60420"/>
                                        </p:tgtEl>
                                        <p:attrNameLst>
                                          <p:attrName>style.rotation</p:attrName>
                                        </p:attrNameLst>
                                      </p:cBhvr>
                                      <p:tavLst>
                                        <p:tav tm="0">
                                          <p:val>
                                            <p:fltVal val="720"/>
                                          </p:val>
                                        </p:tav>
                                        <p:tav tm="100000">
                                          <p:val>
                                            <p:fltVal val="0"/>
                                          </p:val>
                                        </p:tav>
                                      </p:tavLst>
                                    </p:anim>
                                    <p:anim calcmode="lin" valueType="num">
                                      <p:cBhvr>
                                        <p:cTn id="9" dur="500" fill="hold"/>
                                        <p:tgtEl>
                                          <p:spTgt spid="60420"/>
                                        </p:tgtEl>
                                        <p:attrNameLst>
                                          <p:attrName>ppt_h</p:attrName>
                                        </p:attrNameLst>
                                      </p:cBhvr>
                                      <p:tavLst>
                                        <p:tav tm="0">
                                          <p:val>
                                            <p:fltVal val="0"/>
                                          </p:val>
                                        </p:tav>
                                        <p:tav tm="100000">
                                          <p:val>
                                            <p:strVal val="#ppt_h"/>
                                          </p:val>
                                        </p:tav>
                                      </p:tavLst>
                                    </p:anim>
                                    <p:anim calcmode="lin" valueType="num">
                                      <p:cBhvr>
                                        <p:cTn id="10" dur="500" fill="hold"/>
                                        <p:tgtEl>
                                          <p:spTgt spid="60420"/>
                                        </p:tgtEl>
                                        <p:attrNameLst>
                                          <p:attrName>ppt_w</p:attrName>
                                        </p:attrNameLst>
                                      </p:cBhvr>
                                      <p:tavLst>
                                        <p:tav tm="0">
                                          <p:val>
                                            <p:fltVal val="0"/>
                                          </p:val>
                                        </p:tav>
                                        <p:tav tm="100000">
                                          <p:val>
                                            <p:strVal val="#ppt_w"/>
                                          </p:val>
                                        </p:tav>
                                      </p:tavLst>
                                    </p:anim>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000"/>
                                        <p:tgtEl>
                                          <p:spTgt spid="11"/>
                                        </p:tgtEl>
                                      </p:cBhvr>
                                    </p:animEffect>
                                  </p:childTnLst>
                                </p:cTn>
                              </p:par>
                            </p:childTnLst>
                          </p:cTn>
                        </p:par>
                        <p:par>
                          <p:cTn id="15" fill="hold">
                            <p:stCondLst>
                              <p:cond delay="2500"/>
                            </p:stCondLst>
                            <p:childTnLst>
                              <p:par>
                                <p:cTn id="16" presetID="10" presetClass="entr" presetSubtype="0" fill="hold" nodeType="afterEffect">
                                  <p:stCondLst>
                                    <p:cond delay="0"/>
                                  </p:stCondLst>
                                  <p:childTnLst>
                                    <p:set>
                                      <p:cBhvr>
                                        <p:cTn id="17" dur="1" fill="hold">
                                          <p:stCondLst>
                                            <p:cond delay="0"/>
                                          </p:stCondLst>
                                        </p:cTn>
                                        <p:tgtEl>
                                          <p:spTgt spid="60422"/>
                                        </p:tgtEl>
                                        <p:attrNameLst>
                                          <p:attrName>style.visibility</p:attrName>
                                        </p:attrNameLst>
                                      </p:cBhvr>
                                      <p:to>
                                        <p:strVal val="visible"/>
                                      </p:to>
                                    </p:set>
                                    <p:animEffect transition="in" filter="fade">
                                      <p:cBhvr>
                                        <p:cTn id="18" dur="2000"/>
                                        <p:tgtEl>
                                          <p:spTgt spid="60422"/>
                                        </p:tgtEl>
                                      </p:cBhvr>
                                    </p:animEffect>
                                  </p:childTnLst>
                                </p:cTn>
                              </p:par>
                            </p:childTnLst>
                          </p:cTn>
                        </p:par>
                        <p:par>
                          <p:cTn id="19" fill="hold">
                            <p:stCondLst>
                              <p:cond delay="4500"/>
                            </p:stCondLst>
                            <p:childTnLst>
                              <p:par>
                                <p:cTn id="20" presetID="10" presetClass="entr" presetSubtype="0" fill="hold" nodeType="afterEffect">
                                  <p:stCondLst>
                                    <p:cond delay="0"/>
                                  </p:stCondLst>
                                  <p:childTnLst>
                                    <p:set>
                                      <p:cBhvr>
                                        <p:cTn id="21" dur="1" fill="hold">
                                          <p:stCondLst>
                                            <p:cond delay="0"/>
                                          </p:stCondLst>
                                        </p:cTn>
                                        <p:tgtEl>
                                          <p:spTgt spid="60424"/>
                                        </p:tgtEl>
                                        <p:attrNameLst>
                                          <p:attrName>style.visibility</p:attrName>
                                        </p:attrNameLst>
                                      </p:cBhvr>
                                      <p:to>
                                        <p:strVal val="visible"/>
                                      </p:to>
                                    </p:set>
                                    <p:animEffect transition="in" filter="fade">
                                      <p:cBhvr>
                                        <p:cTn id="22" dur="2000"/>
                                        <p:tgtEl>
                                          <p:spTgt spid="60424"/>
                                        </p:tgtEl>
                                      </p:cBhvr>
                                    </p:animEffect>
                                  </p:childTnLst>
                                </p:cTn>
                              </p:par>
                            </p:childTnLst>
                          </p:cTn>
                        </p:par>
                        <p:par>
                          <p:cTn id="23" fill="hold">
                            <p:stCondLst>
                              <p:cond delay="6500"/>
                            </p:stCondLst>
                            <p:childTnLst>
                              <p:par>
                                <p:cTn id="24" presetID="10" presetClass="entr" presetSubtype="0" fill="hold" nodeType="afterEffect">
                                  <p:stCondLst>
                                    <p:cond delay="0"/>
                                  </p:stCondLst>
                                  <p:childTnLst>
                                    <p:set>
                                      <p:cBhvr>
                                        <p:cTn id="25" dur="1" fill="hold">
                                          <p:stCondLst>
                                            <p:cond delay="0"/>
                                          </p:stCondLst>
                                        </p:cTn>
                                        <p:tgtEl>
                                          <p:spTgt spid="60423"/>
                                        </p:tgtEl>
                                        <p:attrNameLst>
                                          <p:attrName>style.visibility</p:attrName>
                                        </p:attrNameLst>
                                      </p:cBhvr>
                                      <p:to>
                                        <p:strVal val="visible"/>
                                      </p:to>
                                    </p:set>
                                    <p:animEffect transition="in" filter="fade">
                                      <p:cBhvr>
                                        <p:cTn id="26" dur="2000"/>
                                        <p:tgtEl>
                                          <p:spTgt spid="60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srcRect l="30670" t="9929" r="34777" b="5643"/>
          <a:stretch>
            <a:fillRect/>
          </a:stretch>
        </p:blipFill>
        <p:spPr bwMode="auto">
          <a:xfrm>
            <a:off x="76200" y="26716"/>
            <a:ext cx="4423337" cy="6755084"/>
          </a:xfrm>
          <a:prstGeom prst="rect">
            <a:avLst/>
          </a:prstGeom>
          <a:noFill/>
          <a:ln w="9525">
            <a:noFill/>
            <a:miter lim="800000"/>
            <a:headEnd/>
            <a:tailEnd/>
          </a:ln>
        </p:spPr>
      </p:pic>
      <p:grpSp>
        <p:nvGrpSpPr>
          <p:cNvPr id="13" name="Group 12"/>
          <p:cNvGrpSpPr/>
          <p:nvPr/>
        </p:nvGrpSpPr>
        <p:grpSpPr>
          <a:xfrm>
            <a:off x="87312" y="1309688"/>
            <a:ext cx="6846888" cy="5468937"/>
            <a:chOff x="87312" y="1309688"/>
            <a:chExt cx="6846888" cy="5468937"/>
          </a:xfrm>
        </p:grpSpPr>
        <p:pic>
          <p:nvPicPr>
            <p:cNvPr id="9" name="Picture 7"/>
            <p:cNvPicPr>
              <a:picLocks noChangeAspect="1" noChangeArrowheads="1"/>
            </p:cNvPicPr>
            <p:nvPr/>
          </p:nvPicPr>
          <p:blipFill>
            <a:blip r:embed="rId4" cstate="print"/>
            <a:srcRect/>
            <a:stretch>
              <a:fillRect/>
            </a:stretch>
          </p:blipFill>
          <p:spPr bwMode="auto">
            <a:xfrm>
              <a:off x="87312" y="1905000"/>
              <a:ext cx="6846888" cy="4873625"/>
            </a:xfrm>
            <a:prstGeom prst="rect">
              <a:avLst/>
            </a:prstGeom>
            <a:noFill/>
            <a:ln w="15875">
              <a:solidFill>
                <a:schemeClr val="tx1"/>
              </a:solidFill>
              <a:miter lim="800000"/>
              <a:headEnd/>
              <a:tailEnd/>
            </a:ln>
          </p:spPr>
        </p:pic>
        <p:pic>
          <p:nvPicPr>
            <p:cNvPr id="1027" name="Picture 3"/>
            <p:cNvPicPr>
              <a:picLocks noChangeAspect="1" noChangeArrowheads="1"/>
            </p:cNvPicPr>
            <p:nvPr/>
          </p:nvPicPr>
          <p:blipFill>
            <a:blip r:embed="rId5"/>
            <a:srcRect b="19006"/>
            <a:stretch>
              <a:fillRect/>
            </a:stretch>
          </p:blipFill>
          <p:spPr bwMode="auto">
            <a:xfrm>
              <a:off x="1112520" y="1309688"/>
              <a:ext cx="4754880" cy="844294"/>
            </a:xfrm>
            <a:prstGeom prst="rect">
              <a:avLst/>
            </a:prstGeom>
            <a:noFill/>
            <a:ln w="9525">
              <a:noFill/>
              <a:miter lim="800000"/>
              <a:headEnd/>
              <a:tailEnd/>
            </a:ln>
          </p:spPr>
        </p:pic>
      </p:grpSp>
      <p:pic>
        <p:nvPicPr>
          <p:cNvPr id="10" name="Picture 8"/>
          <p:cNvPicPr>
            <a:picLocks noChangeAspect="1" noChangeArrowheads="1"/>
          </p:cNvPicPr>
          <p:nvPr/>
        </p:nvPicPr>
        <p:blipFill>
          <a:blip r:embed="rId6" cstate="print"/>
          <a:srcRect/>
          <a:stretch>
            <a:fillRect/>
          </a:stretch>
        </p:blipFill>
        <p:spPr bwMode="auto">
          <a:xfrm>
            <a:off x="3748088" y="34925"/>
            <a:ext cx="5319712" cy="6823075"/>
          </a:xfrm>
          <a:prstGeom prst="rect">
            <a:avLst/>
          </a:prstGeom>
          <a:noFill/>
          <a:ln w="15875">
            <a:solidFill>
              <a:schemeClr val="tx1"/>
            </a:solidFill>
            <a:miter lim="800000"/>
            <a:headEnd/>
            <a:tailEnd/>
          </a:ln>
        </p:spPr>
      </p:pic>
      <p:pic>
        <p:nvPicPr>
          <p:cNvPr id="2053" name="Picture 5"/>
          <p:cNvPicPr>
            <a:picLocks noChangeAspect="1" noChangeArrowheads="1"/>
          </p:cNvPicPr>
          <p:nvPr/>
        </p:nvPicPr>
        <p:blipFill>
          <a:blip r:embed="rId7"/>
          <a:srcRect l="28572" t="37071" r="41785" b="3357"/>
          <a:stretch>
            <a:fillRect/>
          </a:stretch>
        </p:blipFill>
        <p:spPr bwMode="auto">
          <a:xfrm>
            <a:off x="1447800" y="262844"/>
            <a:ext cx="3794778" cy="4766356"/>
          </a:xfrm>
          <a:prstGeom prst="rect">
            <a:avLst/>
          </a:prstGeom>
          <a:noFill/>
          <a:ln w="9525">
            <a:solidFill>
              <a:schemeClr val="tx1"/>
            </a:solidFill>
            <a:miter lim="800000"/>
            <a:headEnd/>
            <a:tailEnd/>
          </a:ln>
        </p:spPr>
      </p:pic>
      <p:pic>
        <p:nvPicPr>
          <p:cNvPr id="1026" name="Picture 2"/>
          <p:cNvPicPr>
            <a:picLocks noChangeAspect="1" noChangeArrowheads="1"/>
          </p:cNvPicPr>
          <p:nvPr/>
        </p:nvPicPr>
        <p:blipFill>
          <a:blip r:embed="rId8"/>
          <a:srcRect t="7333" r="44167" b="4667"/>
          <a:stretch>
            <a:fillRect/>
          </a:stretch>
        </p:blipFill>
        <p:spPr bwMode="auto">
          <a:xfrm>
            <a:off x="3429000" y="685800"/>
            <a:ext cx="5105400" cy="5029200"/>
          </a:xfrm>
          <a:prstGeom prst="rect">
            <a:avLst/>
          </a:prstGeom>
          <a:noFill/>
          <a:ln w="9525">
            <a:solidFill>
              <a:schemeClr val="tx1"/>
            </a:solidFill>
            <a:miter lim="800000"/>
            <a:headEnd/>
            <a:tailEnd/>
          </a:ln>
        </p:spPr>
      </p:pic>
      <p:grpSp>
        <p:nvGrpSpPr>
          <p:cNvPr id="17" name="Group 16"/>
          <p:cNvGrpSpPr/>
          <p:nvPr/>
        </p:nvGrpSpPr>
        <p:grpSpPr>
          <a:xfrm>
            <a:off x="457200" y="2209800"/>
            <a:ext cx="7696200" cy="4233863"/>
            <a:chOff x="457200" y="2209800"/>
            <a:chExt cx="7696200" cy="4233863"/>
          </a:xfrm>
        </p:grpSpPr>
        <p:pic>
          <p:nvPicPr>
            <p:cNvPr id="6" name="Picture 4"/>
            <p:cNvPicPr>
              <a:picLocks noChangeAspect="1" noChangeArrowheads="1"/>
            </p:cNvPicPr>
            <p:nvPr/>
          </p:nvPicPr>
          <p:blipFill>
            <a:blip r:embed="rId9" cstate="print"/>
            <a:srcRect l="638" r="3568" b="15934"/>
            <a:stretch>
              <a:fillRect/>
            </a:stretch>
          </p:blipFill>
          <p:spPr bwMode="auto">
            <a:xfrm>
              <a:off x="1219200" y="2481262"/>
              <a:ext cx="6853377" cy="3767138"/>
            </a:xfrm>
            <a:prstGeom prst="rect">
              <a:avLst/>
            </a:prstGeom>
            <a:noFill/>
            <a:ln w="9525" algn="ctr">
              <a:noFill/>
              <a:miter lim="800000"/>
              <a:headEnd/>
              <a:tailEnd/>
            </a:ln>
            <a:effectLst/>
          </p:spPr>
        </p:pic>
        <p:pic>
          <p:nvPicPr>
            <p:cNvPr id="14" name="Picture 4"/>
            <p:cNvPicPr>
              <a:picLocks noChangeAspect="1" noChangeArrowheads="1"/>
            </p:cNvPicPr>
            <p:nvPr/>
          </p:nvPicPr>
          <p:blipFill>
            <a:blip r:embed="rId9" cstate="print"/>
            <a:srcRect l="638" t="86723" r="85516" b="2118"/>
            <a:stretch>
              <a:fillRect/>
            </a:stretch>
          </p:blipFill>
          <p:spPr bwMode="auto">
            <a:xfrm>
              <a:off x="7162800" y="5943600"/>
              <a:ext cx="990600" cy="500063"/>
            </a:xfrm>
            <a:prstGeom prst="rect">
              <a:avLst/>
            </a:prstGeom>
            <a:noFill/>
            <a:ln w="9525" algn="ctr">
              <a:solidFill>
                <a:schemeClr val="tx1"/>
              </a:solidFill>
              <a:miter lim="800000"/>
              <a:headEnd/>
              <a:tailEnd/>
            </a:ln>
            <a:effectLst/>
          </p:spPr>
        </p:pic>
        <p:pic>
          <p:nvPicPr>
            <p:cNvPr id="1028" name="Picture 4"/>
            <p:cNvPicPr>
              <a:picLocks noChangeAspect="1" noChangeArrowheads="1"/>
            </p:cNvPicPr>
            <p:nvPr/>
          </p:nvPicPr>
          <p:blipFill>
            <a:blip r:embed="rId10"/>
            <a:srcRect/>
            <a:stretch>
              <a:fillRect/>
            </a:stretch>
          </p:blipFill>
          <p:spPr bwMode="auto">
            <a:xfrm>
              <a:off x="457200" y="2209800"/>
              <a:ext cx="2286000" cy="1524000"/>
            </a:xfrm>
            <a:prstGeom prst="rect">
              <a:avLst/>
            </a:prstGeom>
            <a:noFill/>
            <a:ln w="9525">
              <a:solidFill>
                <a:schemeClr val="tx1"/>
              </a:solid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3"/>
                                        </p:tgtEl>
                                        <p:attrNameLst>
                                          <p:attrName>style.visibility</p:attrName>
                                        </p:attrNameLst>
                                      </p:cBhvr>
                                      <p:to>
                                        <p:strVal val="visible"/>
                                      </p:to>
                                    </p:set>
                                    <p:animEffect transition="in" filter="fade">
                                      <p:cBhvr>
                                        <p:cTn id="22" dur="500"/>
                                        <p:tgtEl>
                                          <p:spTgt spid="205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srcRect l="714" t="25571" r="65000" b="48286"/>
          <a:stretch>
            <a:fillRect/>
          </a:stretch>
        </p:blipFill>
        <p:spPr bwMode="auto">
          <a:xfrm>
            <a:off x="685800" y="1676400"/>
            <a:ext cx="7900483" cy="3765062"/>
          </a:xfrm>
          <a:prstGeom prst="rect">
            <a:avLst/>
          </a:prstGeom>
          <a:noFill/>
          <a:ln w="9525">
            <a:solidFill>
              <a:schemeClr val="tx1">
                <a:lumMod val="95000"/>
                <a:lumOff val="5000"/>
              </a:schemeClr>
            </a:solidFill>
            <a:miter lim="800000"/>
            <a:headEnd/>
            <a:tailEnd/>
          </a:ln>
        </p:spPr>
      </p:pic>
      <p:sp>
        <p:nvSpPr>
          <p:cNvPr id="3" name="Rounded Rectangle 2"/>
          <p:cNvSpPr/>
          <p:nvPr/>
        </p:nvSpPr>
        <p:spPr bwMode="auto">
          <a:xfrm>
            <a:off x="3200400" y="4987924"/>
            <a:ext cx="4343400" cy="333376"/>
          </a:xfrm>
          <a:prstGeom prst="roundRect">
            <a:avLst/>
          </a:prstGeom>
          <a:solidFill>
            <a:schemeClr val="accent2">
              <a:lumMod val="20000"/>
              <a:lumOff val="80000"/>
              <a:alpha val="44000"/>
            </a:schemeClr>
          </a:solidFill>
          <a:ln w="25400" cap="flat" cmpd="sng" algn="ctr">
            <a:solidFill>
              <a:srgbClr val="0033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w="6350">
                <a:solidFill>
                  <a:srgbClr val="003399"/>
                </a:solidFill>
              </a:ln>
              <a:solidFill>
                <a:srgbClr val="336699"/>
              </a:solidFill>
              <a:effectLst/>
              <a:latin typeface="Verdan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8226" name="Picture 2"/>
          <p:cNvPicPr>
            <a:picLocks noChangeAspect="1" noChangeArrowheads="1"/>
          </p:cNvPicPr>
          <p:nvPr/>
        </p:nvPicPr>
        <p:blipFill>
          <a:blip r:embed="rId3" cstate="print"/>
          <a:srcRect l="7094"/>
          <a:stretch>
            <a:fillRect/>
          </a:stretch>
        </p:blipFill>
        <p:spPr bwMode="auto">
          <a:xfrm>
            <a:off x="3581400" y="698500"/>
            <a:ext cx="5592763" cy="3282950"/>
          </a:xfrm>
          <a:prstGeom prst="rect">
            <a:avLst/>
          </a:prstGeom>
          <a:noFill/>
        </p:spPr>
      </p:pic>
      <p:pic>
        <p:nvPicPr>
          <p:cNvPr id="308227" name="Picture 3"/>
          <p:cNvPicPr>
            <a:picLocks noChangeAspect="1" noChangeArrowheads="1"/>
          </p:cNvPicPr>
          <p:nvPr/>
        </p:nvPicPr>
        <p:blipFill>
          <a:blip r:embed="rId4" cstate="print"/>
          <a:srcRect/>
          <a:stretch>
            <a:fillRect/>
          </a:stretch>
        </p:blipFill>
        <p:spPr bwMode="auto">
          <a:xfrm>
            <a:off x="-76200" y="3930650"/>
            <a:ext cx="5648325" cy="3155950"/>
          </a:xfrm>
          <a:prstGeom prst="rect">
            <a:avLst/>
          </a:prstGeom>
          <a:noFill/>
        </p:spPr>
      </p:pic>
      <p:pic>
        <p:nvPicPr>
          <p:cNvPr id="308228" name="Picture 4"/>
          <p:cNvPicPr>
            <a:picLocks noChangeAspect="1" noChangeArrowheads="1"/>
          </p:cNvPicPr>
          <p:nvPr/>
        </p:nvPicPr>
        <p:blipFill>
          <a:blip r:embed="rId5" cstate="print"/>
          <a:srcRect/>
          <a:stretch>
            <a:fillRect/>
          </a:stretch>
        </p:blipFill>
        <p:spPr bwMode="auto">
          <a:xfrm>
            <a:off x="4800600" y="3902075"/>
            <a:ext cx="4419600" cy="3184525"/>
          </a:xfrm>
          <a:prstGeom prst="rect">
            <a:avLst/>
          </a:prstGeom>
          <a:noFill/>
        </p:spPr>
      </p:pic>
      <p:pic>
        <p:nvPicPr>
          <p:cNvPr id="308229" name="Picture 5"/>
          <p:cNvPicPr>
            <a:picLocks noChangeAspect="1" noChangeArrowheads="1"/>
          </p:cNvPicPr>
          <p:nvPr/>
        </p:nvPicPr>
        <p:blipFill>
          <a:blip r:embed="rId6" cstate="print"/>
          <a:srcRect/>
          <a:stretch>
            <a:fillRect/>
          </a:stretch>
        </p:blipFill>
        <p:spPr bwMode="auto">
          <a:xfrm>
            <a:off x="-76200" y="2895600"/>
            <a:ext cx="5105400" cy="1760538"/>
          </a:xfrm>
          <a:prstGeom prst="rect">
            <a:avLst/>
          </a:prstGeom>
          <a:noFill/>
        </p:spPr>
      </p:pic>
      <p:pic>
        <p:nvPicPr>
          <p:cNvPr id="308230" name="Picture 6"/>
          <p:cNvPicPr>
            <a:picLocks noChangeAspect="1" noChangeArrowheads="1"/>
          </p:cNvPicPr>
          <p:nvPr/>
        </p:nvPicPr>
        <p:blipFill>
          <a:blip r:embed="rId7" cstate="print"/>
          <a:srcRect t="5756"/>
          <a:stretch>
            <a:fillRect/>
          </a:stretch>
        </p:blipFill>
        <p:spPr bwMode="auto">
          <a:xfrm>
            <a:off x="-76200" y="685800"/>
            <a:ext cx="4191000" cy="2209800"/>
          </a:xfrm>
          <a:prstGeom prst="rect">
            <a:avLst/>
          </a:prstGeom>
          <a:noFill/>
        </p:spPr>
      </p:pic>
      <p:sp>
        <p:nvSpPr>
          <p:cNvPr id="308231" name="Text Box 7"/>
          <p:cNvSpPr txBox="1">
            <a:spLocks noChangeArrowheads="1"/>
          </p:cNvSpPr>
          <p:nvPr/>
        </p:nvSpPr>
        <p:spPr bwMode="auto">
          <a:xfrm>
            <a:off x="-76200" y="685800"/>
            <a:ext cx="1566863" cy="457200"/>
          </a:xfrm>
          <a:prstGeom prst="rect">
            <a:avLst/>
          </a:prstGeom>
          <a:solidFill>
            <a:schemeClr val="bg1">
              <a:alpha val="55000"/>
            </a:schemeClr>
          </a:solidFill>
          <a:ln w="9525" algn="ctr">
            <a:noFill/>
            <a:miter lim="800000"/>
            <a:headEnd/>
            <a:tailEnd/>
          </a:ln>
          <a:effectLst/>
        </p:spPr>
        <p:txBody>
          <a:bodyPr wrap="none">
            <a:spAutoFit/>
          </a:bodyPr>
          <a:lstStyle/>
          <a:p>
            <a:r>
              <a:rPr lang="en-US" sz="2400">
                <a:solidFill>
                  <a:schemeClr val="tx1"/>
                </a:solidFill>
                <a:latin typeface="Trebuchet MS" pitchFamily="34" charset="0"/>
              </a:rPr>
              <a:t>Princeton</a:t>
            </a:r>
          </a:p>
        </p:txBody>
      </p:sp>
      <p:sp>
        <p:nvSpPr>
          <p:cNvPr id="308232" name="Text Box 8"/>
          <p:cNvSpPr txBox="1">
            <a:spLocks noChangeArrowheads="1"/>
          </p:cNvSpPr>
          <p:nvPr/>
        </p:nvSpPr>
        <p:spPr bwMode="auto">
          <a:xfrm>
            <a:off x="609600" y="4191000"/>
            <a:ext cx="1909763" cy="457200"/>
          </a:xfrm>
          <a:prstGeom prst="rect">
            <a:avLst/>
          </a:prstGeom>
          <a:solidFill>
            <a:schemeClr val="bg1">
              <a:alpha val="50000"/>
            </a:schemeClr>
          </a:solidFill>
          <a:ln w="9525" algn="ctr">
            <a:noFill/>
            <a:miter lim="800000"/>
            <a:headEnd/>
            <a:tailEnd/>
          </a:ln>
          <a:effectLst/>
        </p:spPr>
        <p:txBody>
          <a:bodyPr wrap="none">
            <a:spAutoFit/>
          </a:bodyPr>
          <a:lstStyle/>
          <a:p>
            <a:r>
              <a:rPr lang="en-US" sz="2400">
                <a:solidFill>
                  <a:schemeClr val="tx1"/>
                </a:solidFill>
                <a:latin typeface="Trebuchet MS" pitchFamily="34" charset="0"/>
              </a:rPr>
              <a:t>Smithsonian</a:t>
            </a:r>
          </a:p>
        </p:txBody>
      </p:sp>
      <p:sp>
        <p:nvSpPr>
          <p:cNvPr id="308233" name="Text Box 9"/>
          <p:cNvSpPr txBox="1">
            <a:spLocks noChangeArrowheads="1"/>
          </p:cNvSpPr>
          <p:nvPr/>
        </p:nvSpPr>
        <p:spPr bwMode="auto">
          <a:xfrm>
            <a:off x="6484938" y="685800"/>
            <a:ext cx="2582862" cy="457200"/>
          </a:xfrm>
          <a:prstGeom prst="rect">
            <a:avLst/>
          </a:prstGeom>
          <a:solidFill>
            <a:schemeClr val="bg1">
              <a:alpha val="80000"/>
            </a:schemeClr>
          </a:solidFill>
          <a:ln w="9525" algn="ctr">
            <a:noFill/>
            <a:miter lim="800000"/>
            <a:headEnd/>
            <a:tailEnd/>
          </a:ln>
          <a:effectLst/>
        </p:spPr>
        <p:txBody>
          <a:bodyPr wrap="none">
            <a:spAutoFit/>
          </a:bodyPr>
          <a:lstStyle/>
          <a:p>
            <a:r>
              <a:rPr lang="en-US" sz="2400">
                <a:solidFill>
                  <a:schemeClr val="tx1"/>
                </a:solidFill>
                <a:latin typeface="Trebuchet MS" pitchFamily="34" charset="0"/>
              </a:rPr>
              <a:t>Victoria &amp; Albert</a:t>
            </a:r>
          </a:p>
        </p:txBody>
      </p:sp>
      <p:sp>
        <p:nvSpPr>
          <p:cNvPr id="308234" name="Text Box 10"/>
          <p:cNvSpPr txBox="1">
            <a:spLocks noChangeArrowheads="1"/>
          </p:cNvSpPr>
          <p:nvPr/>
        </p:nvSpPr>
        <p:spPr bwMode="auto">
          <a:xfrm>
            <a:off x="2286000" y="6477000"/>
            <a:ext cx="2300288" cy="457200"/>
          </a:xfrm>
          <a:prstGeom prst="rect">
            <a:avLst/>
          </a:prstGeom>
          <a:solidFill>
            <a:schemeClr val="bg1">
              <a:alpha val="80000"/>
            </a:schemeClr>
          </a:solidFill>
          <a:ln w="9525" algn="ctr">
            <a:noFill/>
            <a:miter lim="800000"/>
            <a:headEnd/>
            <a:tailEnd/>
          </a:ln>
          <a:effectLst/>
        </p:spPr>
        <p:txBody>
          <a:bodyPr wrap="none">
            <a:spAutoFit/>
          </a:bodyPr>
          <a:lstStyle/>
          <a:p>
            <a:r>
              <a:rPr lang="en-US" sz="2400">
                <a:solidFill>
                  <a:schemeClr val="tx1"/>
                </a:solidFill>
                <a:latin typeface="Trebuchet MS" pitchFamily="34" charset="0"/>
              </a:rPr>
              <a:t>U of Edinburgh</a:t>
            </a:r>
          </a:p>
        </p:txBody>
      </p:sp>
      <p:sp>
        <p:nvSpPr>
          <p:cNvPr id="308235" name="Text Box 11"/>
          <p:cNvSpPr txBox="1">
            <a:spLocks noChangeArrowheads="1"/>
          </p:cNvSpPr>
          <p:nvPr/>
        </p:nvSpPr>
        <p:spPr bwMode="auto">
          <a:xfrm>
            <a:off x="7996238" y="6477000"/>
            <a:ext cx="1071562" cy="457200"/>
          </a:xfrm>
          <a:prstGeom prst="rect">
            <a:avLst/>
          </a:prstGeom>
          <a:solidFill>
            <a:schemeClr val="bg1">
              <a:alpha val="50000"/>
            </a:schemeClr>
          </a:solidFill>
          <a:ln w="9525" algn="ctr">
            <a:noFill/>
            <a:miter lim="800000"/>
            <a:headEnd/>
            <a:tailEnd/>
          </a:ln>
          <a:effectLst/>
        </p:spPr>
        <p:txBody>
          <a:bodyPr>
            <a:spAutoFit/>
          </a:bodyPr>
          <a:lstStyle/>
          <a:p>
            <a:r>
              <a:rPr lang="en-US" sz="2400">
                <a:solidFill>
                  <a:schemeClr val="tx1"/>
                </a:solidFill>
                <a:latin typeface="Trebuchet MS" pitchFamily="34" charset="0"/>
              </a:rPr>
              <a:t>Yale</a:t>
            </a:r>
          </a:p>
        </p:txBody>
      </p:sp>
      <p:sp>
        <p:nvSpPr>
          <p:cNvPr id="308236" name="Rectangle 12"/>
          <p:cNvSpPr>
            <a:spLocks noGrp="1" noChangeArrowheads="1"/>
          </p:cNvSpPr>
          <p:nvPr>
            <p:ph type="title"/>
          </p:nvPr>
        </p:nvSpPr>
        <p:spPr>
          <a:xfrm>
            <a:off x="0" y="147641"/>
            <a:ext cx="8023223" cy="995360"/>
          </a:xfrm>
        </p:spPr>
        <p:txBody>
          <a:bodyPr/>
          <a:lstStyle/>
          <a:p>
            <a:r>
              <a:rPr lang="en-US" sz="4000" dirty="0" smtClean="0"/>
              <a:t>OCLC Research LAM Workshops</a:t>
            </a:r>
            <a:endParaRPr lang="en-US" sz="4000" dirty="0">
              <a:solidFill>
                <a:schemeClr val="accent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6" name="Picture 2"/>
          <p:cNvPicPr>
            <a:picLocks noChangeAspect="1" noChangeArrowheads="1"/>
          </p:cNvPicPr>
          <p:nvPr/>
        </p:nvPicPr>
        <p:blipFill>
          <a:blip r:embed="rId3" cstate="print"/>
          <a:srcRect l="7094"/>
          <a:stretch>
            <a:fillRect/>
          </a:stretch>
        </p:blipFill>
        <p:spPr bwMode="auto">
          <a:xfrm>
            <a:off x="3581400" y="698500"/>
            <a:ext cx="5592763" cy="3282950"/>
          </a:xfrm>
          <a:prstGeom prst="rect">
            <a:avLst/>
          </a:prstGeom>
          <a:noFill/>
        </p:spPr>
      </p:pic>
      <p:pic>
        <p:nvPicPr>
          <p:cNvPr id="308227" name="Picture 3"/>
          <p:cNvPicPr>
            <a:picLocks noChangeAspect="1" noChangeArrowheads="1"/>
          </p:cNvPicPr>
          <p:nvPr/>
        </p:nvPicPr>
        <p:blipFill>
          <a:blip r:embed="rId4" cstate="print"/>
          <a:srcRect/>
          <a:stretch>
            <a:fillRect/>
          </a:stretch>
        </p:blipFill>
        <p:spPr bwMode="auto">
          <a:xfrm>
            <a:off x="-76200" y="3930650"/>
            <a:ext cx="5648325" cy="3155950"/>
          </a:xfrm>
          <a:prstGeom prst="rect">
            <a:avLst/>
          </a:prstGeom>
          <a:noFill/>
        </p:spPr>
      </p:pic>
      <p:pic>
        <p:nvPicPr>
          <p:cNvPr id="308228" name="Picture 4"/>
          <p:cNvPicPr>
            <a:picLocks noChangeAspect="1" noChangeArrowheads="1"/>
          </p:cNvPicPr>
          <p:nvPr/>
        </p:nvPicPr>
        <p:blipFill>
          <a:blip r:embed="rId5" cstate="print"/>
          <a:srcRect/>
          <a:stretch>
            <a:fillRect/>
          </a:stretch>
        </p:blipFill>
        <p:spPr bwMode="auto">
          <a:xfrm>
            <a:off x="4800600" y="3902075"/>
            <a:ext cx="4419600" cy="3184525"/>
          </a:xfrm>
          <a:prstGeom prst="rect">
            <a:avLst/>
          </a:prstGeom>
          <a:noFill/>
        </p:spPr>
      </p:pic>
      <p:pic>
        <p:nvPicPr>
          <p:cNvPr id="308229" name="Picture 5"/>
          <p:cNvPicPr>
            <a:picLocks noChangeAspect="1" noChangeArrowheads="1"/>
          </p:cNvPicPr>
          <p:nvPr/>
        </p:nvPicPr>
        <p:blipFill>
          <a:blip r:embed="rId6" cstate="print"/>
          <a:srcRect/>
          <a:stretch>
            <a:fillRect/>
          </a:stretch>
        </p:blipFill>
        <p:spPr bwMode="auto">
          <a:xfrm>
            <a:off x="-76200" y="2895600"/>
            <a:ext cx="5105400" cy="1760538"/>
          </a:xfrm>
          <a:prstGeom prst="rect">
            <a:avLst/>
          </a:prstGeom>
          <a:noFill/>
        </p:spPr>
      </p:pic>
      <p:pic>
        <p:nvPicPr>
          <p:cNvPr id="308230" name="Picture 6"/>
          <p:cNvPicPr>
            <a:picLocks noChangeAspect="1" noChangeArrowheads="1"/>
          </p:cNvPicPr>
          <p:nvPr/>
        </p:nvPicPr>
        <p:blipFill>
          <a:blip r:embed="rId7" cstate="print"/>
          <a:srcRect t="5756"/>
          <a:stretch>
            <a:fillRect/>
          </a:stretch>
        </p:blipFill>
        <p:spPr bwMode="auto">
          <a:xfrm>
            <a:off x="-76200" y="685800"/>
            <a:ext cx="4191000" cy="2209800"/>
          </a:xfrm>
          <a:prstGeom prst="rect">
            <a:avLst/>
          </a:prstGeom>
          <a:noFill/>
        </p:spPr>
      </p:pic>
      <p:sp>
        <p:nvSpPr>
          <p:cNvPr id="308231" name="Text Box 7"/>
          <p:cNvSpPr txBox="1">
            <a:spLocks noChangeArrowheads="1"/>
          </p:cNvSpPr>
          <p:nvPr/>
        </p:nvSpPr>
        <p:spPr bwMode="auto">
          <a:xfrm>
            <a:off x="-76200" y="685800"/>
            <a:ext cx="1566863" cy="457200"/>
          </a:xfrm>
          <a:prstGeom prst="rect">
            <a:avLst/>
          </a:prstGeom>
          <a:solidFill>
            <a:schemeClr val="bg1">
              <a:alpha val="55000"/>
            </a:schemeClr>
          </a:solidFill>
          <a:ln w="9525" algn="ctr">
            <a:noFill/>
            <a:miter lim="800000"/>
            <a:headEnd/>
            <a:tailEnd/>
          </a:ln>
          <a:effectLst/>
        </p:spPr>
        <p:txBody>
          <a:bodyPr wrap="none">
            <a:spAutoFit/>
          </a:bodyPr>
          <a:lstStyle/>
          <a:p>
            <a:r>
              <a:rPr lang="en-US" sz="2400">
                <a:solidFill>
                  <a:schemeClr val="tx1"/>
                </a:solidFill>
                <a:latin typeface="Trebuchet MS" pitchFamily="34" charset="0"/>
              </a:rPr>
              <a:t>Princeton</a:t>
            </a:r>
          </a:p>
        </p:txBody>
      </p:sp>
      <p:sp>
        <p:nvSpPr>
          <p:cNvPr id="308232" name="Text Box 8"/>
          <p:cNvSpPr txBox="1">
            <a:spLocks noChangeArrowheads="1"/>
          </p:cNvSpPr>
          <p:nvPr/>
        </p:nvSpPr>
        <p:spPr bwMode="auto">
          <a:xfrm>
            <a:off x="609600" y="4191000"/>
            <a:ext cx="1909763" cy="457200"/>
          </a:xfrm>
          <a:prstGeom prst="rect">
            <a:avLst/>
          </a:prstGeom>
          <a:solidFill>
            <a:schemeClr val="bg1">
              <a:alpha val="50000"/>
            </a:schemeClr>
          </a:solidFill>
          <a:ln w="9525" algn="ctr">
            <a:noFill/>
            <a:miter lim="800000"/>
            <a:headEnd/>
            <a:tailEnd/>
          </a:ln>
          <a:effectLst/>
        </p:spPr>
        <p:txBody>
          <a:bodyPr wrap="none">
            <a:spAutoFit/>
          </a:bodyPr>
          <a:lstStyle/>
          <a:p>
            <a:r>
              <a:rPr lang="en-US" sz="2400">
                <a:solidFill>
                  <a:schemeClr val="tx1"/>
                </a:solidFill>
                <a:latin typeface="Trebuchet MS" pitchFamily="34" charset="0"/>
              </a:rPr>
              <a:t>Smithsonian</a:t>
            </a:r>
          </a:p>
        </p:txBody>
      </p:sp>
      <p:sp>
        <p:nvSpPr>
          <p:cNvPr id="308233" name="Text Box 9"/>
          <p:cNvSpPr txBox="1">
            <a:spLocks noChangeArrowheads="1"/>
          </p:cNvSpPr>
          <p:nvPr/>
        </p:nvSpPr>
        <p:spPr bwMode="auto">
          <a:xfrm>
            <a:off x="6484938" y="685800"/>
            <a:ext cx="2582862" cy="457200"/>
          </a:xfrm>
          <a:prstGeom prst="rect">
            <a:avLst/>
          </a:prstGeom>
          <a:solidFill>
            <a:schemeClr val="bg1">
              <a:alpha val="80000"/>
            </a:schemeClr>
          </a:solidFill>
          <a:ln w="9525" algn="ctr">
            <a:noFill/>
            <a:miter lim="800000"/>
            <a:headEnd/>
            <a:tailEnd/>
          </a:ln>
          <a:effectLst/>
        </p:spPr>
        <p:txBody>
          <a:bodyPr wrap="none">
            <a:spAutoFit/>
          </a:bodyPr>
          <a:lstStyle/>
          <a:p>
            <a:r>
              <a:rPr lang="en-US" sz="2400">
                <a:solidFill>
                  <a:schemeClr val="tx1"/>
                </a:solidFill>
                <a:latin typeface="Trebuchet MS" pitchFamily="34" charset="0"/>
              </a:rPr>
              <a:t>Victoria &amp; Albert</a:t>
            </a:r>
          </a:p>
        </p:txBody>
      </p:sp>
      <p:sp>
        <p:nvSpPr>
          <p:cNvPr id="308234" name="Text Box 10"/>
          <p:cNvSpPr txBox="1">
            <a:spLocks noChangeArrowheads="1"/>
          </p:cNvSpPr>
          <p:nvPr/>
        </p:nvSpPr>
        <p:spPr bwMode="auto">
          <a:xfrm>
            <a:off x="2286000" y="6477000"/>
            <a:ext cx="2300288" cy="457200"/>
          </a:xfrm>
          <a:prstGeom prst="rect">
            <a:avLst/>
          </a:prstGeom>
          <a:solidFill>
            <a:schemeClr val="bg1">
              <a:alpha val="80000"/>
            </a:schemeClr>
          </a:solidFill>
          <a:ln w="9525" algn="ctr">
            <a:noFill/>
            <a:miter lim="800000"/>
            <a:headEnd/>
            <a:tailEnd/>
          </a:ln>
          <a:effectLst/>
        </p:spPr>
        <p:txBody>
          <a:bodyPr wrap="none">
            <a:spAutoFit/>
          </a:bodyPr>
          <a:lstStyle/>
          <a:p>
            <a:r>
              <a:rPr lang="en-US" sz="2400">
                <a:solidFill>
                  <a:schemeClr val="tx1"/>
                </a:solidFill>
                <a:latin typeface="Trebuchet MS" pitchFamily="34" charset="0"/>
              </a:rPr>
              <a:t>U of Edinburgh</a:t>
            </a:r>
          </a:p>
        </p:txBody>
      </p:sp>
      <p:sp>
        <p:nvSpPr>
          <p:cNvPr id="308235" name="Text Box 11"/>
          <p:cNvSpPr txBox="1">
            <a:spLocks noChangeArrowheads="1"/>
          </p:cNvSpPr>
          <p:nvPr/>
        </p:nvSpPr>
        <p:spPr bwMode="auto">
          <a:xfrm>
            <a:off x="7996238" y="6477000"/>
            <a:ext cx="1071562" cy="457200"/>
          </a:xfrm>
          <a:prstGeom prst="rect">
            <a:avLst/>
          </a:prstGeom>
          <a:solidFill>
            <a:schemeClr val="bg1">
              <a:alpha val="50000"/>
            </a:schemeClr>
          </a:solidFill>
          <a:ln w="9525" algn="ctr">
            <a:noFill/>
            <a:miter lim="800000"/>
            <a:headEnd/>
            <a:tailEnd/>
          </a:ln>
          <a:effectLst/>
        </p:spPr>
        <p:txBody>
          <a:bodyPr>
            <a:spAutoFit/>
          </a:bodyPr>
          <a:lstStyle/>
          <a:p>
            <a:r>
              <a:rPr lang="en-US" sz="2400">
                <a:solidFill>
                  <a:schemeClr val="tx1"/>
                </a:solidFill>
                <a:latin typeface="Trebuchet MS" pitchFamily="34" charset="0"/>
              </a:rPr>
              <a:t>Yale</a:t>
            </a:r>
          </a:p>
        </p:txBody>
      </p:sp>
      <p:sp>
        <p:nvSpPr>
          <p:cNvPr id="308236" name="Rectangle 12"/>
          <p:cNvSpPr>
            <a:spLocks noGrp="1" noChangeArrowheads="1"/>
          </p:cNvSpPr>
          <p:nvPr>
            <p:ph type="title"/>
          </p:nvPr>
        </p:nvSpPr>
        <p:spPr>
          <a:xfrm>
            <a:off x="0" y="147641"/>
            <a:ext cx="8023223" cy="995360"/>
          </a:xfrm>
        </p:spPr>
        <p:txBody>
          <a:bodyPr/>
          <a:lstStyle/>
          <a:p>
            <a:r>
              <a:rPr lang="en-US" sz="4000" dirty="0" smtClean="0"/>
              <a:t>OCLC Research LAM Workshops</a:t>
            </a:r>
            <a:endParaRPr lang="en-US" sz="4000" dirty="0">
              <a:solidFill>
                <a:schemeClr val="accent1"/>
              </a:solidFill>
            </a:endParaRPr>
          </a:p>
        </p:txBody>
      </p:sp>
      <p:pic>
        <p:nvPicPr>
          <p:cNvPr id="13" name="Picture 2"/>
          <p:cNvPicPr>
            <a:picLocks noChangeAspect="1" noChangeArrowheads="1"/>
          </p:cNvPicPr>
          <p:nvPr/>
        </p:nvPicPr>
        <p:blipFill>
          <a:blip r:embed="rId8"/>
          <a:srcRect l="25035" t="11252" r="26440" b="5251"/>
          <a:stretch>
            <a:fillRect/>
          </a:stretch>
        </p:blipFill>
        <p:spPr bwMode="auto">
          <a:xfrm>
            <a:off x="2438400" y="1056712"/>
            <a:ext cx="4259109" cy="5496488"/>
          </a:xfrm>
          <a:prstGeom prst="rect">
            <a:avLst/>
          </a:prstGeom>
          <a:noFill/>
          <a:ln w="9525" algn="ctr">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Broadening the Conversation</a:t>
            </a:r>
            <a:endParaRPr lang="en-US" dirty="0"/>
          </a:p>
        </p:txBody>
      </p:sp>
      <p:sp>
        <p:nvSpPr>
          <p:cNvPr id="3" name="Content Placeholder 2"/>
          <p:cNvSpPr>
            <a:spLocks noGrp="1"/>
          </p:cNvSpPr>
          <p:nvPr>
            <p:ph idx="1"/>
          </p:nvPr>
        </p:nvSpPr>
        <p:spPr>
          <a:xfrm>
            <a:off x="527050" y="914400"/>
            <a:ext cx="7702550" cy="5181600"/>
          </a:xfrm>
        </p:spPr>
        <p:txBody>
          <a:bodyPr/>
          <a:lstStyle/>
          <a:p>
            <a:pPr>
              <a:buNone/>
            </a:pPr>
            <a:r>
              <a:rPr lang="en-US" b="1" i="1" dirty="0" smtClean="0"/>
              <a:t>Local solutions - Common Administration</a:t>
            </a:r>
            <a:r>
              <a:rPr lang="en-US" dirty="0" smtClean="0"/>
              <a:t/>
            </a:r>
            <a:br>
              <a:rPr lang="en-US" dirty="0" smtClean="0"/>
            </a:br>
            <a:r>
              <a:rPr lang="en-US" dirty="0" smtClean="0"/>
              <a:t>“We work together because we have the same employer”</a:t>
            </a:r>
          </a:p>
          <a:p>
            <a:pPr>
              <a:buNone/>
            </a:pPr>
            <a:endParaRPr lang="en-US" dirty="0" smtClean="0"/>
          </a:p>
          <a:p>
            <a:pPr>
              <a:buNone/>
            </a:pPr>
            <a:r>
              <a:rPr lang="en-US" b="1" i="1" dirty="0" smtClean="0"/>
              <a:t>Group Solutions - Common Interest</a:t>
            </a:r>
            <a:r>
              <a:rPr lang="en-US" dirty="0" smtClean="0"/>
              <a:t/>
            </a:r>
            <a:br>
              <a:rPr lang="en-US" dirty="0" smtClean="0"/>
            </a:br>
            <a:r>
              <a:rPr lang="en-US" dirty="0" smtClean="0"/>
              <a:t>“We work together because we have common interests”</a:t>
            </a:r>
          </a:p>
          <a:p>
            <a:pPr>
              <a:buNone/>
            </a:pPr>
            <a:endParaRPr lang="en-US" dirty="0" smtClean="0"/>
          </a:p>
          <a:p>
            <a:pPr>
              <a:buNone/>
            </a:pPr>
            <a:r>
              <a:rPr lang="en-US" b="1" i="1" dirty="0" smtClean="0"/>
              <a:t>Global Solutions - Common Values</a:t>
            </a:r>
            <a:r>
              <a:rPr lang="en-US" dirty="0" smtClean="0"/>
              <a:t/>
            </a:r>
            <a:br>
              <a:rPr lang="en-US" dirty="0" smtClean="0"/>
            </a:br>
            <a:r>
              <a:rPr lang="en-US" dirty="0" smtClean="0"/>
              <a:t>“Things work at scale because the community subscribes to the same values”</a:t>
            </a:r>
          </a:p>
          <a:p>
            <a:endParaRPr lang="en-US" dirty="0"/>
          </a:p>
        </p:txBody>
      </p:sp>
      <p:pic>
        <p:nvPicPr>
          <p:cNvPr id="38914" name="Picture 2"/>
          <p:cNvPicPr>
            <a:picLocks noChangeAspect="1" noChangeArrowheads="1"/>
          </p:cNvPicPr>
          <p:nvPr/>
        </p:nvPicPr>
        <p:blipFill>
          <a:blip r:embed="rId4"/>
          <a:srcRect/>
          <a:stretch>
            <a:fillRect/>
          </a:stretch>
        </p:blipFill>
        <p:spPr bwMode="auto">
          <a:xfrm>
            <a:off x="2313315" y="1676407"/>
            <a:ext cx="1645920" cy="556260"/>
          </a:xfrm>
          <a:prstGeom prst="rect">
            <a:avLst/>
          </a:prstGeom>
          <a:noFill/>
          <a:ln w="9525">
            <a:noFill/>
            <a:miter lim="800000"/>
            <a:headEnd/>
            <a:tailEnd/>
          </a:ln>
        </p:spPr>
      </p:pic>
      <p:pic>
        <p:nvPicPr>
          <p:cNvPr id="38916" name="Picture 4"/>
          <p:cNvPicPr>
            <a:picLocks noChangeAspect="1" noChangeArrowheads="1"/>
          </p:cNvPicPr>
          <p:nvPr/>
        </p:nvPicPr>
        <p:blipFill>
          <a:blip r:embed="rId5"/>
          <a:srcRect/>
          <a:stretch>
            <a:fillRect/>
          </a:stretch>
        </p:blipFill>
        <p:spPr bwMode="auto">
          <a:xfrm>
            <a:off x="4073525" y="1734617"/>
            <a:ext cx="822960" cy="551383"/>
          </a:xfrm>
          <a:prstGeom prst="rect">
            <a:avLst/>
          </a:prstGeom>
          <a:noFill/>
          <a:ln w="9525">
            <a:noFill/>
            <a:miter lim="800000"/>
            <a:headEnd/>
            <a:tailEnd/>
          </a:ln>
        </p:spPr>
      </p:pic>
      <p:pic>
        <p:nvPicPr>
          <p:cNvPr id="38917" name="Picture 5"/>
          <p:cNvPicPr>
            <a:picLocks noChangeAspect="1" noChangeArrowheads="1"/>
          </p:cNvPicPr>
          <p:nvPr/>
        </p:nvPicPr>
        <p:blipFill>
          <a:blip r:embed="rId6"/>
          <a:srcRect/>
          <a:stretch>
            <a:fillRect/>
          </a:stretch>
        </p:blipFill>
        <p:spPr bwMode="auto">
          <a:xfrm>
            <a:off x="5047361" y="1620774"/>
            <a:ext cx="854964" cy="893826"/>
          </a:xfrm>
          <a:prstGeom prst="rect">
            <a:avLst/>
          </a:prstGeom>
          <a:noFill/>
          <a:ln w="9525">
            <a:noFill/>
            <a:miter lim="800000"/>
            <a:headEnd/>
            <a:tailEnd/>
          </a:ln>
        </p:spPr>
      </p:pic>
      <p:pic>
        <p:nvPicPr>
          <p:cNvPr id="38918" name="Picture 6"/>
          <p:cNvPicPr>
            <a:picLocks noChangeAspect="1" noChangeArrowheads="1"/>
          </p:cNvPicPr>
          <p:nvPr/>
        </p:nvPicPr>
        <p:blipFill>
          <a:blip r:embed="rId7"/>
          <a:srcRect/>
          <a:stretch>
            <a:fillRect/>
          </a:stretch>
        </p:blipFill>
        <p:spPr bwMode="auto">
          <a:xfrm>
            <a:off x="2416178" y="3276600"/>
            <a:ext cx="1190244" cy="754380"/>
          </a:xfrm>
          <a:prstGeom prst="rect">
            <a:avLst/>
          </a:prstGeom>
          <a:noFill/>
          <a:ln w="9525">
            <a:noFill/>
            <a:miter lim="800000"/>
            <a:headEnd/>
            <a:tailEnd/>
          </a:ln>
        </p:spPr>
      </p:pic>
      <p:pic>
        <p:nvPicPr>
          <p:cNvPr id="38921" name="Picture 9"/>
          <p:cNvPicPr>
            <a:picLocks noChangeAspect="1" noChangeArrowheads="1"/>
          </p:cNvPicPr>
          <p:nvPr/>
        </p:nvPicPr>
        <p:blipFill>
          <a:blip r:embed="rId8"/>
          <a:srcRect/>
          <a:stretch>
            <a:fillRect/>
          </a:stretch>
        </p:blipFill>
        <p:spPr bwMode="auto">
          <a:xfrm>
            <a:off x="3692525" y="3276602"/>
            <a:ext cx="1569720" cy="855497"/>
          </a:xfrm>
          <a:prstGeom prst="rect">
            <a:avLst/>
          </a:prstGeom>
          <a:noFill/>
          <a:ln w="9525">
            <a:noFill/>
            <a:miter lim="800000"/>
            <a:headEnd/>
            <a:tailEnd/>
          </a:ln>
        </p:spPr>
      </p:pic>
      <p:pic>
        <p:nvPicPr>
          <p:cNvPr id="38923" name="Picture 11" descr="C:\Documents and Settings\waibelg\Local Settings\Temporary Internet Files\Content.IE5\YO2LC9O0\MC900280409[1].wmf"/>
          <p:cNvPicPr>
            <a:picLocks noChangeAspect="1" noChangeArrowheads="1"/>
          </p:cNvPicPr>
          <p:nvPr/>
        </p:nvPicPr>
        <p:blipFill>
          <a:blip r:embed="rId9"/>
          <a:srcRect/>
          <a:stretch>
            <a:fillRect/>
          </a:stretch>
        </p:blipFill>
        <p:spPr bwMode="auto">
          <a:xfrm>
            <a:off x="2473328" y="5181602"/>
            <a:ext cx="1284355" cy="954069"/>
          </a:xfrm>
          <a:prstGeom prst="rect">
            <a:avLst/>
          </a:prstGeom>
          <a:noFill/>
        </p:spPr>
      </p:pic>
      <p:pic>
        <p:nvPicPr>
          <p:cNvPr id="38924" name="Picture 12" descr="C:\Documents and Settings\waibelg\Local Settings\Temporary Internet Files\Content.IE5\Y3AJOQ7Q\MC900433845[1].png"/>
          <p:cNvPicPr>
            <a:picLocks noChangeAspect="1" noChangeArrowheads="1"/>
          </p:cNvPicPr>
          <p:nvPr/>
        </p:nvPicPr>
        <p:blipFill>
          <a:blip r:embed="rId10"/>
          <a:srcRect/>
          <a:stretch>
            <a:fillRect/>
          </a:stretch>
        </p:blipFill>
        <p:spPr bwMode="auto">
          <a:xfrm>
            <a:off x="3692525" y="4981580"/>
            <a:ext cx="1261715" cy="1261715"/>
          </a:xfrm>
          <a:prstGeom prst="rect">
            <a:avLst/>
          </a:prstGeom>
          <a:noFill/>
        </p:spPr>
      </p:pic>
      <p:pic>
        <p:nvPicPr>
          <p:cNvPr id="38925" name="Picture 13" descr="C:\Documents and Settings\waibelg\Local Settings\Temporary Internet Files\Content.IE5\Y3AJOQ7Q\MC900295143[1].wmf"/>
          <p:cNvPicPr>
            <a:picLocks noChangeAspect="1" noChangeArrowheads="1"/>
          </p:cNvPicPr>
          <p:nvPr/>
        </p:nvPicPr>
        <p:blipFill>
          <a:blip r:embed="rId11"/>
          <a:srcRect/>
          <a:stretch>
            <a:fillRect/>
          </a:stretch>
        </p:blipFill>
        <p:spPr bwMode="auto">
          <a:xfrm>
            <a:off x="5231914" y="4876802"/>
            <a:ext cx="1055364" cy="1142351"/>
          </a:xfrm>
          <a:prstGeom prst="rect">
            <a:avLst/>
          </a:prstGeom>
          <a:noFill/>
        </p:spPr>
      </p:pic>
      <p:sp>
        <p:nvSpPr>
          <p:cNvPr id="20" name="TextBox 19"/>
          <p:cNvSpPr txBox="1"/>
          <p:nvPr/>
        </p:nvSpPr>
        <p:spPr>
          <a:xfrm>
            <a:off x="2244725" y="5816025"/>
            <a:ext cx="752129" cy="584775"/>
          </a:xfrm>
          <a:prstGeom prst="rect">
            <a:avLst/>
          </a:prstGeom>
          <a:noFill/>
        </p:spPr>
        <p:txBody>
          <a:bodyPr wrap="none" rtlCol="0">
            <a:spAutoFit/>
          </a:bodyPr>
          <a:lstStyle/>
          <a:p>
            <a:r>
              <a:rPr lang="en-US" sz="1600" dirty="0" smtClean="0"/>
              <a:t>tools</a:t>
            </a:r>
          </a:p>
          <a:p>
            <a:endParaRPr lang="en-US" sz="1600" dirty="0"/>
          </a:p>
        </p:txBody>
      </p:sp>
      <p:sp>
        <p:nvSpPr>
          <p:cNvPr id="21" name="TextBox 20"/>
          <p:cNvSpPr txBox="1"/>
          <p:nvPr/>
        </p:nvSpPr>
        <p:spPr>
          <a:xfrm>
            <a:off x="3868732" y="5739825"/>
            <a:ext cx="1334020" cy="584775"/>
          </a:xfrm>
          <a:prstGeom prst="rect">
            <a:avLst/>
          </a:prstGeom>
          <a:noFill/>
        </p:spPr>
        <p:txBody>
          <a:bodyPr wrap="square" rtlCol="0">
            <a:spAutoFit/>
          </a:bodyPr>
          <a:lstStyle/>
          <a:p>
            <a:r>
              <a:rPr lang="en-US" sz="1600" dirty="0" smtClean="0"/>
              <a:t>standards</a:t>
            </a:r>
          </a:p>
          <a:p>
            <a:endParaRPr lang="en-US" sz="1600" dirty="0"/>
          </a:p>
        </p:txBody>
      </p:sp>
      <p:sp>
        <p:nvSpPr>
          <p:cNvPr id="22" name="TextBox 21"/>
          <p:cNvSpPr txBox="1"/>
          <p:nvPr/>
        </p:nvSpPr>
        <p:spPr>
          <a:xfrm rot="16200000">
            <a:off x="4677291" y="5263635"/>
            <a:ext cx="1295401" cy="369332"/>
          </a:xfrm>
          <a:prstGeom prst="rect">
            <a:avLst/>
          </a:prstGeom>
          <a:noFill/>
        </p:spPr>
        <p:txBody>
          <a:bodyPr wrap="square" rtlCol="0">
            <a:spAutoFit/>
          </a:bodyPr>
          <a:lstStyle/>
          <a:p>
            <a:r>
              <a:rPr lang="en-US" sz="1800" dirty="0" smtClean="0"/>
              <a:t>content</a:t>
            </a:r>
            <a:endParaRPr lang="en-US" sz="1800" dirty="0"/>
          </a:p>
        </p:txBody>
      </p:sp>
      <p:pic>
        <p:nvPicPr>
          <p:cNvPr id="1027" name="Picture 3"/>
          <p:cNvPicPr>
            <a:picLocks noChangeAspect="1" noChangeArrowheads="1"/>
          </p:cNvPicPr>
          <p:nvPr/>
        </p:nvPicPr>
        <p:blipFill>
          <a:blip r:embed="rId12"/>
          <a:srcRect/>
          <a:stretch>
            <a:fillRect/>
          </a:stretch>
        </p:blipFill>
        <p:spPr bwMode="auto">
          <a:xfrm>
            <a:off x="5521325" y="3428998"/>
            <a:ext cx="1277874" cy="534924"/>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914"/>
                                        </p:tgtEl>
                                        <p:attrNameLst>
                                          <p:attrName>style.visibility</p:attrName>
                                        </p:attrNameLst>
                                      </p:cBhvr>
                                      <p:to>
                                        <p:strVal val="visible"/>
                                      </p:to>
                                    </p:set>
                                    <p:animEffect transition="in" filter="fade">
                                      <p:cBhvr>
                                        <p:cTn id="22" dur="500"/>
                                        <p:tgtEl>
                                          <p:spTgt spid="38914"/>
                                        </p:tgtEl>
                                      </p:cBhvr>
                                    </p:animEffect>
                                  </p:childTnLst>
                                </p:cTn>
                              </p:par>
                              <p:par>
                                <p:cTn id="23" presetID="10" presetClass="entr" presetSubtype="0" fill="hold" nodeType="withEffect">
                                  <p:stCondLst>
                                    <p:cond delay="0"/>
                                  </p:stCondLst>
                                  <p:childTnLst>
                                    <p:set>
                                      <p:cBhvr>
                                        <p:cTn id="24" dur="1" fill="hold">
                                          <p:stCondLst>
                                            <p:cond delay="0"/>
                                          </p:stCondLst>
                                        </p:cTn>
                                        <p:tgtEl>
                                          <p:spTgt spid="38916"/>
                                        </p:tgtEl>
                                        <p:attrNameLst>
                                          <p:attrName>style.visibility</p:attrName>
                                        </p:attrNameLst>
                                      </p:cBhvr>
                                      <p:to>
                                        <p:strVal val="visible"/>
                                      </p:to>
                                    </p:set>
                                    <p:animEffect transition="in" filter="fade">
                                      <p:cBhvr>
                                        <p:cTn id="25" dur="500"/>
                                        <p:tgtEl>
                                          <p:spTgt spid="38916"/>
                                        </p:tgtEl>
                                      </p:cBhvr>
                                    </p:animEffect>
                                  </p:childTnLst>
                                </p:cTn>
                              </p:par>
                              <p:par>
                                <p:cTn id="26" presetID="10" presetClass="entr" presetSubtype="0" fill="hold" nodeType="withEffect">
                                  <p:stCondLst>
                                    <p:cond delay="0"/>
                                  </p:stCondLst>
                                  <p:childTnLst>
                                    <p:set>
                                      <p:cBhvr>
                                        <p:cTn id="27" dur="1" fill="hold">
                                          <p:stCondLst>
                                            <p:cond delay="0"/>
                                          </p:stCondLst>
                                        </p:cTn>
                                        <p:tgtEl>
                                          <p:spTgt spid="38917"/>
                                        </p:tgtEl>
                                        <p:attrNameLst>
                                          <p:attrName>style.visibility</p:attrName>
                                        </p:attrNameLst>
                                      </p:cBhvr>
                                      <p:to>
                                        <p:strVal val="visible"/>
                                      </p:to>
                                    </p:set>
                                    <p:animEffect transition="in" filter="fade">
                                      <p:cBhvr>
                                        <p:cTn id="28" dur="500"/>
                                        <p:tgtEl>
                                          <p:spTgt spid="389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8918"/>
                                        </p:tgtEl>
                                        <p:attrNameLst>
                                          <p:attrName>style.visibility</p:attrName>
                                        </p:attrNameLst>
                                      </p:cBhvr>
                                      <p:to>
                                        <p:strVal val="visible"/>
                                      </p:to>
                                    </p:set>
                                    <p:animEffect transition="in" filter="fade">
                                      <p:cBhvr>
                                        <p:cTn id="33" dur="500"/>
                                        <p:tgtEl>
                                          <p:spTgt spid="38918"/>
                                        </p:tgtEl>
                                      </p:cBhvr>
                                    </p:animEffect>
                                  </p:childTnLst>
                                </p:cTn>
                              </p:par>
                              <p:par>
                                <p:cTn id="34" presetID="10" presetClass="entr" presetSubtype="0" fill="hold" nodeType="withEffect">
                                  <p:stCondLst>
                                    <p:cond delay="0"/>
                                  </p:stCondLst>
                                  <p:childTnLst>
                                    <p:set>
                                      <p:cBhvr>
                                        <p:cTn id="35" dur="1" fill="hold">
                                          <p:stCondLst>
                                            <p:cond delay="0"/>
                                          </p:stCondLst>
                                        </p:cTn>
                                        <p:tgtEl>
                                          <p:spTgt spid="38921"/>
                                        </p:tgtEl>
                                        <p:attrNameLst>
                                          <p:attrName>style.visibility</p:attrName>
                                        </p:attrNameLst>
                                      </p:cBhvr>
                                      <p:to>
                                        <p:strVal val="visible"/>
                                      </p:to>
                                    </p:set>
                                    <p:animEffect transition="in" filter="fade">
                                      <p:cBhvr>
                                        <p:cTn id="36" dur="500"/>
                                        <p:tgtEl>
                                          <p:spTgt spid="38921"/>
                                        </p:tgtEl>
                                      </p:cBhvr>
                                    </p:animEffect>
                                  </p:childTnLst>
                                </p:cTn>
                              </p:par>
                              <p:par>
                                <p:cTn id="37" presetID="10" presetClass="entr" presetSubtype="0" fill="hold" nodeType="withEffect">
                                  <p:stCondLst>
                                    <p:cond delay="0"/>
                                  </p:stCondLst>
                                  <p:childTnLst>
                                    <p:set>
                                      <p:cBhvr>
                                        <p:cTn id="38" dur="1" fill="hold">
                                          <p:stCondLst>
                                            <p:cond delay="0"/>
                                          </p:stCondLst>
                                        </p:cTn>
                                        <p:tgtEl>
                                          <p:spTgt spid="1027"/>
                                        </p:tgtEl>
                                        <p:attrNameLst>
                                          <p:attrName>style.visibility</p:attrName>
                                        </p:attrNameLst>
                                      </p:cBhvr>
                                      <p:to>
                                        <p:strVal val="visible"/>
                                      </p:to>
                                    </p:set>
                                    <p:animEffect transition="in" filter="fade">
                                      <p:cBhvr>
                                        <p:cTn id="39" dur="500"/>
                                        <p:tgtEl>
                                          <p:spTgt spid="102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8923"/>
                                        </p:tgtEl>
                                        <p:attrNameLst>
                                          <p:attrName>style.visibility</p:attrName>
                                        </p:attrNameLst>
                                      </p:cBhvr>
                                      <p:to>
                                        <p:strVal val="visible"/>
                                      </p:to>
                                    </p:set>
                                    <p:animEffect transition="in" filter="fade">
                                      <p:cBhvr>
                                        <p:cTn id="44" dur="500"/>
                                        <p:tgtEl>
                                          <p:spTgt spid="38923"/>
                                        </p:tgtEl>
                                      </p:cBhvr>
                                    </p:animEffect>
                                  </p:childTnLst>
                                </p:cTn>
                              </p:par>
                              <p:par>
                                <p:cTn id="45" presetID="10" presetClass="entr" presetSubtype="0" fill="hold" nodeType="withEffect">
                                  <p:stCondLst>
                                    <p:cond delay="0"/>
                                  </p:stCondLst>
                                  <p:childTnLst>
                                    <p:set>
                                      <p:cBhvr>
                                        <p:cTn id="46" dur="1" fill="hold">
                                          <p:stCondLst>
                                            <p:cond delay="0"/>
                                          </p:stCondLst>
                                        </p:cTn>
                                        <p:tgtEl>
                                          <p:spTgt spid="38925"/>
                                        </p:tgtEl>
                                        <p:attrNameLst>
                                          <p:attrName>style.visibility</p:attrName>
                                        </p:attrNameLst>
                                      </p:cBhvr>
                                      <p:to>
                                        <p:strVal val="visible"/>
                                      </p:to>
                                    </p:set>
                                    <p:animEffect transition="in" filter="fade">
                                      <p:cBhvr>
                                        <p:cTn id="47" dur="500"/>
                                        <p:tgtEl>
                                          <p:spTgt spid="38925"/>
                                        </p:tgtEl>
                                      </p:cBhvr>
                                    </p:animEffect>
                                  </p:childTnLst>
                                </p:cTn>
                              </p:par>
                              <p:par>
                                <p:cTn id="48" presetID="10" presetClass="entr" presetSubtype="0" fill="hold" nodeType="withEffect">
                                  <p:stCondLst>
                                    <p:cond delay="0"/>
                                  </p:stCondLst>
                                  <p:childTnLst>
                                    <p:set>
                                      <p:cBhvr>
                                        <p:cTn id="49" dur="1" fill="hold">
                                          <p:stCondLst>
                                            <p:cond delay="0"/>
                                          </p:stCondLst>
                                        </p:cTn>
                                        <p:tgtEl>
                                          <p:spTgt spid="38924"/>
                                        </p:tgtEl>
                                        <p:attrNameLst>
                                          <p:attrName>style.visibility</p:attrName>
                                        </p:attrNameLst>
                                      </p:cBhvr>
                                      <p:to>
                                        <p:strVal val="visible"/>
                                      </p:to>
                                    </p:set>
                                    <p:animEffect transition="in" filter="fade">
                                      <p:cBhvr>
                                        <p:cTn id="50" dur="500"/>
                                        <p:tgtEl>
                                          <p:spTgt spid="3892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scaffolding: Collaboration Contexts</a:t>
            </a:r>
            <a:endParaRPr lang="en-US" dirty="0"/>
          </a:p>
        </p:txBody>
      </p:sp>
      <p:pic>
        <p:nvPicPr>
          <p:cNvPr id="19" name="Picture 4"/>
          <p:cNvPicPr>
            <a:picLocks noChangeAspect="1" noChangeArrowheads="1"/>
          </p:cNvPicPr>
          <p:nvPr/>
        </p:nvPicPr>
        <p:blipFill>
          <a:blip r:embed="rId4"/>
          <a:srcRect l="33333" t="22000" r="32500" b="7333"/>
          <a:stretch>
            <a:fillRect/>
          </a:stretch>
        </p:blipFill>
        <p:spPr bwMode="auto">
          <a:xfrm>
            <a:off x="2514600" y="990600"/>
            <a:ext cx="3749077" cy="4846343"/>
          </a:xfrm>
          <a:prstGeom prst="rect">
            <a:avLst/>
          </a:prstGeom>
          <a:ln>
            <a:solidFill>
              <a:schemeClr val="bg2"/>
            </a:solidFill>
          </a:ln>
          <a:effectLst>
            <a:outerShdw blurRad="292100" dist="139700" dir="2700000" algn="tl" rotWithShape="0">
              <a:srgbClr val="333333">
                <a:alpha val="65000"/>
              </a:srgbClr>
            </a:outerShdw>
          </a:effectLst>
        </p:spPr>
      </p:pic>
    </p:spTree>
    <p:custDataLst>
      <p:tags r:id="rId1"/>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Inspiration…</a:t>
            </a:r>
            <a:endParaRPr lang="en-US" dirty="0"/>
          </a:p>
        </p:txBody>
      </p:sp>
      <p:sp>
        <p:nvSpPr>
          <p:cNvPr id="3" name="Content Placeholder 2"/>
          <p:cNvSpPr>
            <a:spLocks noGrp="1"/>
          </p:cNvSpPr>
          <p:nvPr>
            <p:ph idx="1"/>
          </p:nvPr>
        </p:nvSpPr>
        <p:spPr>
          <a:xfrm>
            <a:off x="434977" y="1143000"/>
            <a:ext cx="7702551" cy="4691064"/>
          </a:xfrm>
        </p:spPr>
        <p:txBody>
          <a:bodyPr/>
          <a:lstStyle/>
          <a:p>
            <a:pPr>
              <a:buNone/>
            </a:pPr>
            <a:r>
              <a:rPr lang="en-GB" b="1" dirty="0" smtClean="0"/>
              <a:t>Keynote 1: Collaborative Leadership</a:t>
            </a:r>
            <a:r>
              <a:rPr lang="en-GB" dirty="0" smtClean="0"/>
              <a:t/>
            </a:r>
            <a:br>
              <a:rPr lang="en-GB" dirty="0" smtClean="0"/>
            </a:br>
            <a:r>
              <a:rPr lang="en-GB" dirty="0" smtClean="0"/>
              <a:t>Allan R. Cohen, Professor of Global Leadership and Director of Corporate Entrepreneurship, Babson College</a:t>
            </a:r>
          </a:p>
          <a:p>
            <a:pPr>
              <a:buNone/>
            </a:pPr>
            <a:endParaRPr lang="en-GB" dirty="0" smtClean="0"/>
          </a:p>
          <a:p>
            <a:pPr>
              <a:buNone/>
            </a:pPr>
            <a:r>
              <a:rPr lang="en-GB" b="1" dirty="0" smtClean="0"/>
              <a:t>Keynote 2: Introducing an Inspirational Large-scale International Collaboration</a:t>
            </a:r>
            <a:r>
              <a:rPr lang="en-GB" dirty="0" smtClean="0"/>
              <a:t/>
            </a:r>
            <a:br>
              <a:rPr lang="en-GB" dirty="0" smtClean="0"/>
            </a:br>
            <a:r>
              <a:rPr lang="en-GB" dirty="0" smtClean="0"/>
              <a:t>Dave Remsen, Senior Programme Officer, Global Biodiversity Information Facility</a:t>
            </a:r>
          </a:p>
          <a:p>
            <a:pPr>
              <a:buNone/>
            </a:pPr>
            <a:endParaRPr lang="en-GB" dirty="0" smtClean="0"/>
          </a:p>
          <a:p>
            <a:pPr>
              <a:buNone/>
            </a:pPr>
            <a:r>
              <a:rPr lang="en-GB" b="1" dirty="0" smtClean="0"/>
              <a:t>Keynote 3: Communications Industries in Crisis </a:t>
            </a:r>
            <a:r>
              <a:rPr lang="en-GB" dirty="0" smtClean="0"/>
              <a:t/>
            </a:r>
            <a:br>
              <a:rPr lang="en-GB" dirty="0" smtClean="0"/>
            </a:br>
            <a:r>
              <a:rPr lang="en-GB" dirty="0" smtClean="0"/>
              <a:t>Dylan Tweney, Senior Editor, Wired.com</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7|60.7|14.3"/>
</p:tagLst>
</file>

<file path=ppt/tags/tag2.xml><?xml version="1.0" encoding="utf-8"?>
<p:tagLst xmlns:a="http://schemas.openxmlformats.org/drawingml/2006/main" xmlns:r="http://schemas.openxmlformats.org/officeDocument/2006/relationships" xmlns:p="http://schemas.openxmlformats.org/presentationml/2006/main">
  <p:tag name="TIMING" val="|71.6|0.6|1.6"/>
</p:tagLst>
</file>

<file path=ppt/tags/tag3.xml><?xml version="1.0" encoding="utf-8"?>
<p:tagLst xmlns:a="http://schemas.openxmlformats.org/drawingml/2006/main" xmlns:r="http://schemas.openxmlformats.org/officeDocument/2006/relationships" xmlns:p="http://schemas.openxmlformats.org/presentationml/2006/main">
  <p:tag name="TIMING" val="|71.6|0.6|1.6"/>
</p:tagLst>
</file>

<file path=ppt/theme/theme1.xml><?xml version="1.0" encoding="utf-8"?>
<a:theme xmlns:a="http://schemas.openxmlformats.org/drawingml/2006/main" name="presblue">
  <a:themeElements>
    <a:clrScheme name="par 16">
      <a:dk1>
        <a:srgbClr val="000000"/>
      </a:dk1>
      <a:lt1>
        <a:srgbClr val="FFFFFF"/>
      </a:lt1>
      <a:dk2>
        <a:srgbClr val="000000"/>
      </a:dk2>
      <a:lt2>
        <a:srgbClr val="969696"/>
      </a:lt2>
      <a:accent1>
        <a:srgbClr val="FF7600"/>
      </a:accent1>
      <a:accent2>
        <a:srgbClr val="FFCC00"/>
      </a:accent2>
      <a:accent3>
        <a:srgbClr val="FFFFFF"/>
      </a:accent3>
      <a:accent4>
        <a:srgbClr val="000000"/>
      </a:accent4>
      <a:accent5>
        <a:srgbClr val="FFBDAA"/>
      </a:accent5>
      <a:accent6>
        <a:srgbClr val="E7B900"/>
      </a:accent6>
      <a:hlink>
        <a:srgbClr val="006699"/>
      </a:hlink>
      <a:folHlink>
        <a:srgbClr val="969696"/>
      </a:folHlink>
    </a:clrScheme>
    <a:fontScheme name="par">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a:ln>
              <a:noFill/>
            </a:ln>
            <a:solidFill>
              <a:srgbClr val="336699"/>
            </a:solidFill>
            <a:effectLst/>
            <a:latin typeface="Verdana"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a:ln>
              <a:noFill/>
            </a:ln>
            <a:solidFill>
              <a:srgbClr val="336699"/>
            </a:solidFill>
            <a:effectLst/>
            <a:latin typeface="Verdana" charset="0"/>
          </a:defRPr>
        </a:defPPr>
      </a:lstStyle>
    </a:lnDef>
  </a:objectDefaults>
  <a:extraClrSchemeLst>
    <a:extraClrScheme>
      <a:clrScheme name="p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ar 13">
        <a:dk1>
          <a:srgbClr val="000000"/>
        </a:dk1>
        <a:lt1>
          <a:srgbClr val="FFFFFF"/>
        </a:lt1>
        <a:dk2>
          <a:srgbClr val="000000"/>
        </a:dk2>
        <a:lt2>
          <a:srgbClr val="969696"/>
        </a:lt2>
        <a:accent1>
          <a:srgbClr val="FF9900"/>
        </a:accent1>
        <a:accent2>
          <a:srgbClr val="FF9966"/>
        </a:accent2>
        <a:accent3>
          <a:srgbClr val="FFFFFF"/>
        </a:accent3>
        <a:accent4>
          <a:srgbClr val="000000"/>
        </a:accent4>
        <a:accent5>
          <a:srgbClr val="FFCAAA"/>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r 14">
        <a:dk1>
          <a:srgbClr val="000000"/>
        </a:dk1>
        <a:lt1>
          <a:srgbClr val="FFFFFF"/>
        </a:lt1>
        <a:dk2>
          <a:srgbClr val="000000"/>
        </a:dk2>
        <a:lt2>
          <a:srgbClr val="969696"/>
        </a:lt2>
        <a:accent1>
          <a:srgbClr val="FF9900"/>
        </a:accent1>
        <a:accent2>
          <a:srgbClr val="FFCC00"/>
        </a:accent2>
        <a:accent3>
          <a:srgbClr val="FFFFFF"/>
        </a:accent3>
        <a:accent4>
          <a:srgbClr val="000000"/>
        </a:accent4>
        <a:accent5>
          <a:srgbClr val="FFCAAA"/>
        </a:accent5>
        <a:accent6>
          <a:srgbClr val="E7B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r 15">
        <a:dk1>
          <a:srgbClr val="000000"/>
        </a:dk1>
        <a:lt1>
          <a:srgbClr val="FFFFFF"/>
        </a:lt1>
        <a:dk2>
          <a:srgbClr val="000000"/>
        </a:dk2>
        <a:lt2>
          <a:srgbClr val="969696"/>
        </a:lt2>
        <a:accent1>
          <a:srgbClr val="FF7600"/>
        </a:accent1>
        <a:accent2>
          <a:srgbClr val="FFCC00"/>
        </a:accent2>
        <a:accent3>
          <a:srgbClr val="FFFFFF"/>
        </a:accent3>
        <a:accent4>
          <a:srgbClr val="000000"/>
        </a:accent4>
        <a:accent5>
          <a:srgbClr val="FFBDAA"/>
        </a:accent5>
        <a:accent6>
          <a:srgbClr val="E7B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r 16">
        <a:dk1>
          <a:srgbClr val="000000"/>
        </a:dk1>
        <a:lt1>
          <a:srgbClr val="FFFFFF"/>
        </a:lt1>
        <a:dk2>
          <a:srgbClr val="000000"/>
        </a:dk2>
        <a:lt2>
          <a:srgbClr val="969696"/>
        </a:lt2>
        <a:accent1>
          <a:srgbClr val="FF7600"/>
        </a:accent1>
        <a:accent2>
          <a:srgbClr val="FFCC00"/>
        </a:accent2>
        <a:accent3>
          <a:srgbClr val="FFFFFF"/>
        </a:accent3>
        <a:accent4>
          <a:srgbClr val="000000"/>
        </a:accent4>
        <a:accent5>
          <a:srgbClr val="FFBDAA"/>
        </a:accent5>
        <a:accent6>
          <a:srgbClr val="E7B900"/>
        </a:accent6>
        <a:hlink>
          <a:srgbClr val="006699"/>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336699"/>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336699"/>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CCL Blue &quot;light&quot; templat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78B5"/>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CLC orange &quot;light&quot; templat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78B5"/>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presblue</Template>
  <TotalTime>12532</TotalTime>
  <Words>625</Words>
  <Application>Microsoft Office PowerPoint</Application>
  <PresentationFormat>On-screen Show (4:3)</PresentationFormat>
  <Paragraphs>91</Paragraphs>
  <Slides>12</Slides>
  <Notes>11</Notes>
  <HiddenSlides>0</HiddenSlides>
  <MMClips>0</MMClips>
  <ScaleCrop>false</ScaleCrop>
  <HeadingPairs>
    <vt:vector size="4" baseType="variant">
      <vt:variant>
        <vt:lpstr>Theme</vt:lpstr>
      </vt:variant>
      <vt:variant>
        <vt:i4>4</vt:i4>
      </vt:variant>
      <vt:variant>
        <vt:lpstr>Slide Titles</vt:lpstr>
      </vt:variant>
      <vt:variant>
        <vt:i4>12</vt:i4>
      </vt:variant>
    </vt:vector>
  </HeadingPairs>
  <TitlesOfParts>
    <vt:vector size="16" baseType="lpstr">
      <vt:lpstr>presblue</vt:lpstr>
      <vt:lpstr>Default Design</vt:lpstr>
      <vt:lpstr>OCCL Blue "light" template</vt:lpstr>
      <vt:lpstr>OCLC orange "light" template</vt:lpstr>
      <vt:lpstr>Slide 1</vt:lpstr>
      <vt:lpstr>Slide 2</vt:lpstr>
      <vt:lpstr>Slide 3</vt:lpstr>
      <vt:lpstr>Slide 4</vt:lpstr>
      <vt:lpstr>OCLC Research LAM Workshops</vt:lpstr>
      <vt:lpstr>OCLC Research LAM Workshops</vt:lpstr>
      <vt:lpstr>Broadening the Conversation</vt:lpstr>
      <vt:lpstr>The scaffolding: Collaboration Contexts</vt:lpstr>
      <vt:lpstr>For Inspiration…</vt:lpstr>
      <vt:lpstr>Tomorrow, it’s all about you…</vt:lpstr>
      <vt:lpstr>Slide 11</vt:lpstr>
      <vt:lpstr>Slide 12</vt:lpstr>
    </vt:vector>
  </TitlesOfParts>
  <Company>OCLC Online Computer Library Center,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Ricky Erway</dc:creator>
  <cp:lastModifiedBy>audiovisual</cp:lastModifiedBy>
  <cp:revision>202</cp:revision>
  <cp:lastPrinted>2009-08-17T09:02:41Z</cp:lastPrinted>
  <dcterms:created xsi:type="dcterms:W3CDTF">2009-09-02T22:34:10Z</dcterms:created>
  <dcterms:modified xsi:type="dcterms:W3CDTF">2010-09-20T16:05:58Z</dcterms:modified>
</cp:coreProperties>
</file>