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charts/chart7.xml" ContentType="application/vnd.openxmlformats-officedocument.drawingml.chart+xml"/>
  <Override PartName="/ppt/tags/tag1.xml" ContentType="application/vnd.openxmlformats-officedocument.presentationml.tags+xml"/>
  <Override PartName="/ppt/theme/themeOverride5.xml" ContentType="application/vnd.openxmlformats-officedocument.themeOverr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slides/slide11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customXml/itemProps2.xml" ContentType="application/vnd.openxmlformats-officedocument.customXmlProperties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charts/chart12.xml" ContentType="application/vnd.openxmlformats-officedocument.drawingml.chart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theme/themeOverride10.xml" ContentType="application/vnd.openxmlformats-officedocument.themeOverr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charts/chart5.xml" ContentType="application/vnd.openxmlformats-officedocument.drawingml.char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customXml/itemProps3.xml" ContentType="application/vnd.openxmlformats-officedocument.customXmlProperties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theme/themeOverride11.xml" ContentType="application/vnd.openxmlformats-officedocument.themeOverride+xml"/>
  <Override PartName="/ppt/slideLayouts/slideLayout12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charts/chart6.xml" ContentType="application/vnd.openxmlformats-officedocument.drawingml.chart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theme/themeOverride12.xml" ContentType="application/vnd.openxmlformats-officedocument.themeOverride+xml"/>
  <Override PartName="/ppt/slideLayouts/slideLayout13.xml" ContentType="application/vnd.openxmlformats-officedocument.presentationml.slideLayout+xml"/>
  <Override PartName="/ppt/theme/themeOverride3.xml" ContentType="application/vnd.openxmlformats-officedocument.themeOverride+xml"/>
  <Override PartName="/docProps/custom.xml" ContentType="application/vnd.openxmlformats-officedocument.custom-propertie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4"/>
    <p:sldMasterId id="2147483662" r:id="rId5"/>
  </p:sldMasterIdLst>
  <p:notesMasterIdLst>
    <p:notesMasterId r:id="rId44"/>
  </p:notesMasterIdLst>
  <p:handoutMasterIdLst>
    <p:handoutMasterId r:id="rId45"/>
  </p:handoutMasterIdLst>
  <p:sldIdLst>
    <p:sldId id="256" r:id="rId6"/>
    <p:sldId id="439" r:id="rId7"/>
    <p:sldId id="306" r:id="rId8"/>
    <p:sldId id="442" r:id="rId9"/>
    <p:sldId id="416" r:id="rId10"/>
    <p:sldId id="309" r:id="rId11"/>
    <p:sldId id="339" r:id="rId12"/>
    <p:sldId id="432" r:id="rId13"/>
    <p:sldId id="406" r:id="rId14"/>
    <p:sldId id="380" r:id="rId15"/>
    <p:sldId id="443" r:id="rId16"/>
    <p:sldId id="428" r:id="rId17"/>
    <p:sldId id="417" r:id="rId18"/>
    <p:sldId id="418" r:id="rId19"/>
    <p:sldId id="424" r:id="rId20"/>
    <p:sldId id="444" r:id="rId21"/>
    <p:sldId id="437" r:id="rId22"/>
    <p:sldId id="384" r:id="rId23"/>
    <p:sldId id="421" r:id="rId24"/>
    <p:sldId id="409" r:id="rId25"/>
    <p:sldId id="383" r:id="rId26"/>
    <p:sldId id="440" r:id="rId27"/>
    <p:sldId id="388" r:id="rId28"/>
    <p:sldId id="316" r:id="rId29"/>
    <p:sldId id="425" r:id="rId30"/>
    <p:sldId id="426" r:id="rId31"/>
    <p:sldId id="392" r:id="rId32"/>
    <p:sldId id="433" r:id="rId33"/>
    <p:sldId id="346" r:id="rId34"/>
    <p:sldId id="352" r:id="rId35"/>
    <p:sldId id="431" r:id="rId36"/>
    <p:sldId id="404" r:id="rId37"/>
    <p:sldId id="434" r:id="rId38"/>
    <p:sldId id="413" r:id="rId39"/>
    <p:sldId id="436" r:id="rId40"/>
    <p:sldId id="435" r:id="rId41"/>
    <p:sldId id="427" r:id="rId42"/>
    <p:sldId id="429" r:id="rId43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1pPr>
    <a:lvl2pPr marL="4572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2pPr>
    <a:lvl3pPr marL="9144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3pPr>
    <a:lvl4pPr marL="13716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4pPr>
    <a:lvl5pPr marL="18288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hiddenSlides="1" frameSlides="1"/>
  <p:clrMru>
    <a:srgbClr val="E69426"/>
    <a:srgbClr val="2178B5"/>
    <a:srgbClr val="419A3C"/>
    <a:srgbClr val="FF7600"/>
    <a:srgbClr val="5F4894"/>
    <a:srgbClr val="7D2553"/>
    <a:srgbClr val="A9316F"/>
    <a:srgbClr val="000000"/>
    <a:srgbClr val="FFFFFF"/>
    <a:srgbClr val="611D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925" autoAdjust="0"/>
    <p:restoredTop sz="91762" autoAdjust="0"/>
  </p:normalViewPr>
  <p:slideViewPr>
    <p:cSldViewPr>
      <p:cViewPr>
        <p:scale>
          <a:sx n="80" d="100"/>
          <a:sy n="80" d="100"/>
        </p:scale>
        <p:origin x="-160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240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ooleyj:Desktop:UK%20Figures:Figs%20all%20thru%20Q52%20120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oleObject" Target="Macintosh%20HD:Users:dooleyj:Desktop:UK%20Figures:London%20figs%20for%20review%201114%20D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oleObject" Target="Macintosh%20HD:Users:dooleyj:Desktop:UK%20Figures:London%20figs%20for%20review%201114%20D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oleObject" Target="Macintosh%20HD:Users:dooleyj:Desktop:UK%20Figures:London%20figs%20for%20review%201114%20D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ooleyj:Desktop:UK%20Figures:London%20figs%20for%20review%201114%20D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dooleyj:Desktop:UK%20Figures:Figs%20RLUK%20thru%20Q52%2012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dooleyj:Desktop:UK%20Figures:Figs%20RLUK%20thru%20Q52%20120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dooleyj:Desktop:UK%20Figures:Figs%20RLUK%20thru%20Q52%2012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Macintosh%20HD:Users:dooleyj:Desktop:UK%20Figures:London%20figs%20for%20review%201114%20D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Macintosh%20HD:Users:dooleyj:Desktop:UK%20Figures:Figs%20RLUK%20thru%20Q52%20120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Macintosh%20HD:Users:dooleyj:Desktop:UK%20Figures:Figs%20RLUK%20thru%20Q52%20120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Macintosh%20HD:Users:dooleyj:Desktop:UK%20Figures:London%20figs%20for%20review%201114%20D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Macintosh%20HD:Users:dooleyj:Desktop:UK%20Figures:Figs%20RLUK%20thru%20Q52%2012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97CB6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'Q3'!$A$4:$A$8</c:f>
              <c:strCache>
                <c:ptCount val="5"/>
                <c:pt idx="0">
                  <c:v>England</c:v>
                </c:pt>
                <c:pt idx="1">
                  <c:v>Ireland</c:v>
                </c:pt>
                <c:pt idx="2">
                  <c:v>Northern Ireland</c:v>
                </c:pt>
                <c:pt idx="3">
                  <c:v>Scotland</c:v>
                </c:pt>
                <c:pt idx="4">
                  <c:v>Wales</c:v>
                </c:pt>
              </c:strCache>
            </c:strRef>
          </c:cat>
          <c:val>
            <c:numRef>
              <c:f>'Q3'!$B$4:$B$8</c:f>
              <c:numCache>
                <c:formatCode>0%</c:formatCode>
                <c:ptCount val="5"/>
                <c:pt idx="0">
                  <c:v>0.817</c:v>
                </c:pt>
                <c:pt idx="1">
                  <c:v>0.037</c:v>
                </c:pt>
                <c:pt idx="2">
                  <c:v>0.012</c:v>
                </c:pt>
                <c:pt idx="3">
                  <c:v>0.098</c:v>
                </c:pt>
                <c:pt idx="4">
                  <c:v>0.037</c:v>
                </c:pt>
              </c:numCache>
            </c:numRef>
          </c:val>
        </c:ser>
        <c:axId val="450648600"/>
        <c:axId val="450652168"/>
      </c:barChart>
      <c:catAx>
        <c:axId val="450648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50652168"/>
        <c:crosses val="autoZero"/>
        <c:auto val="1"/>
        <c:lblAlgn val="ctr"/>
        <c:lblOffset val="100"/>
      </c:catAx>
      <c:valAx>
        <c:axId val="450652168"/>
        <c:scaling>
          <c:orientation val="minMax"/>
          <c:max val="1.0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5064860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ln>
      <a:solidFill>
        <a:sysClr val="windowText" lastClr="000000"/>
      </a:solidFill>
    </a:ln>
  </c:spPr>
  <c:txPr>
    <a:bodyPr/>
    <a:lstStyle/>
    <a:p>
      <a:pPr>
        <a:defRPr sz="800">
          <a:latin typeface="Trebuchet MS" pitchFamily="34" charset="0"/>
        </a:defRPr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2178B5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en-GB" sz="1200" b="0">
                    <a:solidFill>
                      <a:srgbClr val="0070C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SM70RLUK!$B$16:$B$21</c:f>
              <c:strCache>
                <c:ptCount val="6"/>
                <c:pt idx="0">
                  <c:v>Project(s) completed, no active programme</c:v>
                </c:pt>
                <c:pt idx="1">
                  <c:v>Active programme in special collections</c:v>
                </c:pt>
                <c:pt idx="2">
                  <c:v>Active library-wide programme </c:v>
                </c:pt>
                <c:pt idx="3">
                  <c:v>Recurring budget for digitisation</c:v>
                </c:pt>
                <c:pt idx="4">
                  <c:v>Special funding needed</c:v>
                </c:pt>
                <c:pt idx="5">
                  <c:v>No projects done yet</c:v>
                </c:pt>
              </c:strCache>
            </c:strRef>
          </c:cat>
          <c:val>
            <c:numRef>
              <c:f>SM70RLUK!$C$16:$C$21</c:f>
              <c:numCache>
                <c:formatCode>0%</c:formatCode>
                <c:ptCount val="6"/>
                <c:pt idx="0">
                  <c:v>0.156</c:v>
                </c:pt>
                <c:pt idx="1">
                  <c:v>0.656</c:v>
                </c:pt>
                <c:pt idx="2">
                  <c:v>0.438</c:v>
                </c:pt>
                <c:pt idx="3">
                  <c:v>0.344</c:v>
                </c:pt>
                <c:pt idx="4">
                  <c:v>0.438</c:v>
                </c:pt>
                <c:pt idx="5">
                  <c:v>0.031</c:v>
                </c:pt>
              </c:numCache>
            </c:numRef>
          </c:val>
        </c:ser>
        <c:axId val="651426120"/>
        <c:axId val="468540712"/>
      </c:barChart>
      <c:catAx>
        <c:axId val="6514261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1200" b="0">
                <a:solidFill>
                  <a:srgbClr val="2178B5"/>
                </a:solidFill>
              </a:defRPr>
            </a:pPr>
            <a:endParaRPr lang="en-US"/>
          </a:p>
        </c:txPr>
        <c:crossAx val="468540712"/>
        <c:crosses val="autoZero"/>
        <c:auto val="1"/>
        <c:lblAlgn val="ctr"/>
        <c:lblOffset val="100"/>
      </c:catAx>
      <c:valAx>
        <c:axId val="468540712"/>
        <c:scaling>
          <c:orientation val="minMax"/>
          <c:max val="1.0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lang="en-GB" sz="1200" b="0">
                <a:solidFill>
                  <a:srgbClr val="2178B5"/>
                </a:solidFill>
              </a:defRPr>
            </a:pPr>
            <a:endParaRPr lang="en-US"/>
          </a:p>
        </c:txPr>
        <c:crossAx val="65142612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</c:chart>
  <c:spPr>
    <a:ln>
      <a:solidFill>
        <a:srgbClr val="4F81BD"/>
      </a:solidFill>
    </a:ln>
  </c:spPr>
  <c:txPr>
    <a:bodyPr/>
    <a:lstStyle/>
    <a:p>
      <a:pPr>
        <a:defRPr sz="1600"/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GB" sz="1100" b="0">
                    <a:solidFill>
                      <a:srgbClr val="2178B5"/>
                    </a:solidFill>
                  </a:defRPr>
                </a:pPr>
                <a:endParaRPr lang="en-US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SM72RLUK!$C$24:$C$27</c:f>
              <c:strCache>
                <c:ptCount val="4"/>
                <c:pt idx="0">
                  <c:v>Projects completed</c:v>
                </c:pt>
                <c:pt idx="1">
                  <c:v>Intended in future</c:v>
                </c:pt>
                <c:pt idx="2">
                  <c:v>No plans</c:v>
                </c:pt>
                <c:pt idx="3">
                  <c:v>Not sure</c:v>
                </c:pt>
              </c:strCache>
            </c:strRef>
          </c:cat>
          <c:val>
            <c:numRef>
              <c:f>SM72RLUK!$D$24:$D$27</c:f>
              <c:numCache>
                <c:formatCode>0%</c:formatCode>
                <c:ptCount val="4"/>
                <c:pt idx="0">
                  <c:v>0.469</c:v>
                </c:pt>
                <c:pt idx="1">
                  <c:v>0.375</c:v>
                </c:pt>
                <c:pt idx="2">
                  <c:v>0.094</c:v>
                </c:pt>
                <c:pt idx="3">
                  <c:v>0.063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2178B5"/>
            </a:solidFill>
            <a:ln>
              <a:solidFill>
                <a:srgbClr val="4F81BD"/>
              </a:solidFill>
            </a:ln>
          </c:spPr>
          <c:dLbls>
            <c:txPr>
              <a:bodyPr/>
              <a:lstStyle/>
              <a:p>
                <a:pPr>
                  <a:defRPr lang="en-GB" sz="1100" b="0">
                    <a:solidFill>
                      <a:srgbClr val="2178B5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SM78RLUK!$C$21:$C$30</c:f>
              <c:strCache>
                <c:ptCount val="10"/>
                <c:pt idx="0">
                  <c:v>Lack of expertise</c:v>
                </c:pt>
                <c:pt idx="1">
                  <c:v>Lack of time</c:v>
                </c:pt>
                <c:pt idx="2">
                  <c:v>Lack of funding</c:v>
                </c:pt>
                <c:pt idx="3">
                  <c:v>Lack of  support within library</c:v>
                </c:pt>
                <c:pt idx="4">
                  <c:v>Lack of support elsewhere</c:v>
                </c:pt>
                <c:pt idx="5">
                  <c:v>Lack of national policy</c:v>
                </c:pt>
                <c:pt idx="6">
                  <c:v>Not the library's responsibility</c:v>
                </c:pt>
                <c:pt idx="7">
                  <c:v>Do not expect to acquire any</c:v>
                </c:pt>
                <c:pt idx="8">
                  <c:v>No known impediments</c:v>
                </c:pt>
                <c:pt idx="9">
                  <c:v>Other</c:v>
                </c:pt>
              </c:strCache>
            </c:strRef>
          </c:cat>
          <c:val>
            <c:numRef>
              <c:f>SM78RLUK!$D$21:$D$30</c:f>
              <c:numCache>
                <c:formatCode>0%</c:formatCode>
                <c:ptCount val="10"/>
                <c:pt idx="0">
                  <c:v>0.613</c:v>
                </c:pt>
                <c:pt idx="1">
                  <c:v>0.581</c:v>
                </c:pt>
                <c:pt idx="2">
                  <c:v>0.613</c:v>
                </c:pt>
                <c:pt idx="3">
                  <c:v>0.226</c:v>
                </c:pt>
                <c:pt idx="4">
                  <c:v>0.355</c:v>
                </c:pt>
                <c:pt idx="5">
                  <c:v>0.226</c:v>
                </c:pt>
                <c:pt idx="6">
                  <c:v>0.032</c:v>
                </c:pt>
                <c:pt idx="7">
                  <c:v>0.0</c:v>
                </c:pt>
                <c:pt idx="8">
                  <c:v>0.0</c:v>
                </c:pt>
                <c:pt idx="9">
                  <c:v>0.323</c:v>
                </c:pt>
              </c:numCache>
            </c:numRef>
          </c:val>
        </c:ser>
        <c:dLbls>
          <c:showVal val="1"/>
        </c:dLbls>
        <c:gapWidth val="75"/>
        <c:axId val="451523544"/>
        <c:axId val="451775448"/>
      </c:barChart>
      <c:catAx>
        <c:axId val="451523544"/>
        <c:scaling>
          <c:orientation val="minMax"/>
        </c:scaling>
        <c:axPos val="b"/>
        <c:numFmt formatCode="@" sourceLinked="0"/>
        <c:majorTickMark val="none"/>
        <c:tickLblPos val="low"/>
        <c:spPr>
          <a:ln>
            <a:solidFill>
              <a:srgbClr val="4F81BD"/>
            </a:solidFill>
          </a:ln>
        </c:spPr>
        <c:txPr>
          <a:bodyPr rot="2700000" vert="horz" anchor="t" anchorCtr="0"/>
          <a:lstStyle/>
          <a:p>
            <a:pPr>
              <a:defRPr lang="en-GB" sz="1200" b="0">
                <a:solidFill>
                  <a:srgbClr val="2178B5"/>
                </a:solidFill>
              </a:defRPr>
            </a:pPr>
            <a:endParaRPr lang="en-US"/>
          </a:p>
        </c:txPr>
        <c:crossAx val="451775448"/>
        <c:crosses val="autoZero"/>
        <c:lblAlgn val="ctr"/>
        <c:lblOffset val="100"/>
      </c:catAx>
      <c:valAx>
        <c:axId val="451775448"/>
        <c:scaling>
          <c:orientation val="minMax"/>
          <c:max val="1.0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majorTickMark val="none"/>
        <c:tickLblPos val="nextTo"/>
        <c:spPr>
          <a:ln>
            <a:solidFill>
              <a:srgbClr val="4F81BD"/>
            </a:solidFill>
          </a:ln>
        </c:spPr>
        <c:txPr>
          <a:bodyPr/>
          <a:lstStyle/>
          <a:p>
            <a:pPr>
              <a:defRPr lang="en-GB" sz="1100" b="0">
                <a:solidFill>
                  <a:srgbClr val="2178B5"/>
                </a:solidFill>
              </a:defRPr>
            </a:pPr>
            <a:endParaRPr lang="en-US"/>
          </a:p>
        </c:txPr>
        <c:crossAx val="451523544"/>
        <c:crosses val="autoZero"/>
        <c:crossBetween val="between"/>
      </c:valAx>
      <c:spPr>
        <a:noFill/>
        <a:ln>
          <a:solidFill>
            <a:srgbClr val="4F81BD"/>
          </a:solidFill>
        </a:ln>
      </c:spPr>
    </c:plotArea>
    <c:plotVisOnly val="1"/>
  </c:chart>
  <c:spPr>
    <a:ln>
      <a:solidFill>
        <a:srgbClr val="4F81BD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2178B5"/>
            </a:solidFill>
            <a:ln>
              <a:solidFill>
                <a:srgbClr val="4F81BD"/>
              </a:solidFill>
            </a:ln>
          </c:spPr>
          <c:dLbls>
            <c:txPr>
              <a:bodyPr/>
              <a:lstStyle/>
              <a:p>
                <a:pPr>
                  <a:defRPr lang="en-GB" sz="1100" b="0">
                    <a:solidFill>
                      <a:srgbClr val="2178B5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RLUKQ87!$B$7:$Q$7</c:f>
              <c:strCache>
                <c:ptCount val="16"/>
                <c:pt idx="0">
                  <c:v>Archival processing</c:v>
                </c:pt>
                <c:pt idx="1">
                  <c:v>Born-digital materials</c:v>
                </c:pt>
                <c:pt idx="2">
                  <c:v>Cataloguing and Metadata</c:v>
                </c:pt>
                <c:pt idx="3">
                  <c:v>Collection Development</c:v>
                </c:pt>
                <c:pt idx="4">
                  <c:v>Foreign Languages</c:v>
                </c:pt>
                <c:pt idx="5">
                  <c:v>Fundraising</c:v>
                </c:pt>
                <c:pt idx="6">
                  <c:v>History of the book</c:v>
                </c:pt>
                <c:pt idx="7">
                  <c:v>Information technology</c:v>
                </c:pt>
                <c:pt idx="8">
                  <c:v>Intellectual property</c:v>
                </c:pt>
                <c:pt idx="9">
                  <c:v>Management/Supervision</c:v>
                </c:pt>
                <c:pt idx="10">
                  <c:v>Outreach</c:v>
                </c:pt>
                <c:pt idx="11">
                  <c:v>Preservation</c:v>
                </c:pt>
                <c:pt idx="12">
                  <c:v>Public relations</c:v>
                </c:pt>
                <c:pt idx="13">
                  <c:v>Public services</c:v>
                </c:pt>
                <c:pt idx="14">
                  <c:v>Records management </c:v>
                </c:pt>
                <c:pt idx="15">
                  <c:v>Teaching</c:v>
                </c:pt>
              </c:strCache>
            </c:strRef>
          </c:cat>
          <c:val>
            <c:numRef>
              <c:f>RLUKQ87!$B$8:$Q$8</c:f>
              <c:numCache>
                <c:formatCode>0%</c:formatCode>
                <c:ptCount val="16"/>
                <c:pt idx="0">
                  <c:v>0.064516129032258</c:v>
                </c:pt>
                <c:pt idx="1">
                  <c:v>0.838709677419355</c:v>
                </c:pt>
                <c:pt idx="2">
                  <c:v>0.32258064516129</c:v>
                </c:pt>
                <c:pt idx="3">
                  <c:v>0.225806451612903</c:v>
                </c:pt>
                <c:pt idx="4">
                  <c:v>0.451612903225806</c:v>
                </c:pt>
                <c:pt idx="5">
                  <c:v>0.548387096774193</c:v>
                </c:pt>
                <c:pt idx="6">
                  <c:v>0.225806451612903</c:v>
                </c:pt>
                <c:pt idx="7">
                  <c:v>0.451612903225806</c:v>
                </c:pt>
                <c:pt idx="8">
                  <c:v>0.548387096774193</c:v>
                </c:pt>
                <c:pt idx="9">
                  <c:v>0.354838709677419</c:v>
                </c:pt>
                <c:pt idx="10">
                  <c:v>0.419354838709677</c:v>
                </c:pt>
                <c:pt idx="11">
                  <c:v>0.225806451612903</c:v>
                </c:pt>
                <c:pt idx="12">
                  <c:v>0.387096774193548</c:v>
                </c:pt>
                <c:pt idx="13">
                  <c:v>0.064516129032258</c:v>
                </c:pt>
                <c:pt idx="14">
                  <c:v>0.290322580645161</c:v>
                </c:pt>
                <c:pt idx="15">
                  <c:v>0.354838709677419</c:v>
                </c:pt>
              </c:numCache>
            </c:numRef>
          </c:val>
        </c:ser>
        <c:dLbls>
          <c:showVal val="1"/>
        </c:dLbls>
        <c:gapWidth val="75"/>
        <c:axId val="448701224"/>
        <c:axId val="450280392"/>
      </c:barChart>
      <c:catAx>
        <c:axId val="448701224"/>
        <c:scaling>
          <c:orientation val="minMax"/>
        </c:scaling>
        <c:axPos val="b"/>
        <c:numFmt formatCode="@" sourceLinked="0"/>
        <c:majorTickMark val="none"/>
        <c:tickLblPos val="low"/>
        <c:spPr>
          <a:ln>
            <a:solidFill>
              <a:srgbClr val="4F81BD"/>
            </a:solidFill>
          </a:ln>
        </c:spPr>
        <c:txPr>
          <a:bodyPr rot="2700000" vert="horz" anchor="t" anchorCtr="0"/>
          <a:lstStyle/>
          <a:p>
            <a:pPr>
              <a:defRPr lang="en-GB" sz="1200" b="0">
                <a:solidFill>
                  <a:srgbClr val="2178B5"/>
                </a:solidFill>
              </a:defRPr>
            </a:pPr>
            <a:endParaRPr lang="en-US"/>
          </a:p>
        </c:txPr>
        <c:crossAx val="450280392"/>
        <c:crosses val="autoZero"/>
        <c:lblAlgn val="ctr"/>
        <c:lblOffset val="100"/>
      </c:catAx>
      <c:valAx>
        <c:axId val="450280392"/>
        <c:scaling>
          <c:orientation val="minMax"/>
          <c:max val="1.0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majorTickMark val="none"/>
        <c:tickLblPos val="nextTo"/>
        <c:spPr>
          <a:ln>
            <a:solidFill>
              <a:srgbClr val="4F81BD"/>
            </a:solidFill>
          </a:ln>
        </c:spPr>
        <c:txPr>
          <a:bodyPr/>
          <a:lstStyle/>
          <a:p>
            <a:pPr>
              <a:defRPr lang="en-GB" sz="1100" b="0">
                <a:solidFill>
                  <a:srgbClr val="2178B5"/>
                </a:solidFill>
              </a:defRPr>
            </a:pPr>
            <a:endParaRPr lang="en-US"/>
          </a:p>
        </c:txPr>
        <c:crossAx val="448701224"/>
        <c:crosses val="autoZero"/>
        <c:crossBetween val="between"/>
      </c:valAx>
      <c:spPr>
        <a:noFill/>
        <a:ln>
          <a:solidFill>
            <a:srgbClr val="4F81BD"/>
          </a:solidFill>
        </a:ln>
      </c:spPr>
    </c:plotArea>
    <c:plotVisOnly val="1"/>
  </c:chart>
  <c:spPr>
    <a:ln>
      <a:solidFill>
        <a:srgbClr val="4F81BD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97CB6"/>
            </a:solidFill>
          </c:spPr>
          <c:dLbls>
            <c:dLbl>
              <c:idx val="2"/>
              <c:layout>
                <c:manualLayout>
                  <c:x val="-1.82268883098723E-7"/>
                  <c:y val="0.00392156862745098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10'!$A$4:$A$10</c:f>
              <c:strCache>
                <c:ptCount val="7"/>
                <c:pt idx="0">
                  <c:v>Decreased 1-5%</c:v>
                </c:pt>
                <c:pt idx="1">
                  <c:v>Decreased 6-10%</c:v>
                </c:pt>
                <c:pt idx="2">
                  <c:v>Decreased 11-15%</c:v>
                </c:pt>
                <c:pt idx="3">
                  <c:v>Decreased 16-20%</c:v>
                </c:pt>
                <c:pt idx="4">
                  <c:v>Decreased more than 20%</c:v>
                </c:pt>
                <c:pt idx="5">
                  <c:v>No change</c:v>
                </c:pt>
                <c:pt idx="6">
                  <c:v>Increased</c:v>
                </c:pt>
              </c:strCache>
            </c:strRef>
          </c:cat>
          <c:val>
            <c:numRef>
              <c:f>'Question 10'!$B$4:$B$10</c:f>
              <c:numCache>
                <c:formatCode>0%</c:formatCode>
                <c:ptCount val="7"/>
                <c:pt idx="0">
                  <c:v>0.172</c:v>
                </c:pt>
                <c:pt idx="1">
                  <c:v>0.172</c:v>
                </c:pt>
                <c:pt idx="2">
                  <c:v>0.069</c:v>
                </c:pt>
                <c:pt idx="3">
                  <c:v>0.034</c:v>
                </c:pt>
                <c:pt idx="4">
                  <c:v>0.0</c:v>
                </c:pt>
                <c:pt idx="5">
                  <c:v>0.103</c:v>
                </c:pt>
                <c:pt idx="6">
                  <c:v>0.448</c:v>
                </c:pt>
              </c:numCache>
            </c:numRef>
          </c:val>
        </c:ser>
        <c:axId val="490816520"/>
        <c:axId val="651969864"/>
      </c:barChart>
      <c:catAx>
        <c:axId val="4908165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651969864"/>
        <c:crosses val="autoZero"/>
        <c:auto val="1"/>
        <c:lblAlgn val="ctr"/>
        <c:lblOffset val="100"/>
      </c:catAx>
      <c:valAx>
        <c:axId val="651969864"/>
        <c:scaling>
          <c:orientation val="minMax"/>
          <c:max val="0.5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9081652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ln>
      <a:solidFill>
        <a:sysClr val="windowText" lastClr="000000"/>
      </a:solidFill>
    </a:ln>
  </c:spPr>
  <c:txPr>
    <a:bodyPr/>
    <a:lstStyle/>
    <a:p>
      <a:pPr>
        <a:defRPr sz="800">
          <a:latin typeface="Trebuchet MS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97CB6"/>
            </a:solidFill>
          </c:spPr>
          <c:dLbls>
            <c:dLbl>
              <c:idx val="2"/>
              <c:layout>
                <c:manualLayout>
                  <c:x val="-1.82268883098723E-7"/>
                  <c:y val="0.00392156862745098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29'!$A$4:$A$10</c:f>
              <c:strCache>
                <c:ptCount val="7"/>
                <c:pt idx="0">
                  <c:v>Repair for use</c:v>
                </c:pt>
                <c:pt idx="1">
                  <c:v>Repair for exhibition</c:v>
                </c:pt>
                <c:pt idx="2">
                  <c:v>Improved housings </c:v>
                </c:pt>
                <c:pt idx="3">
                  <c:v>Storage facilities</c:v>
                </c:pt>
                <c:pt idx="4">
                  <c:v>Environmental controls</c:v>
                </c:pt>
                <c:pt idx="5">
                  <c:v>Inadequate security</c:v>
                </c:pt>
                <c:pt idx="6">
                  <c:v>Wear and tear </c:v>
                </c:pt>
              </c:strCache>
            </c:strRef>
          </c:cat>
          <c:val>
            <c:numRef>
              <c:f>'Question 29'!$C$4:$C$10</c:f>
              <c:numCache>
                <c:formatCode>0%</c:formatCode>
                <c:ptCount val="7"/>
                <c:pt idx="0">
                  <c:v>0.844</c:v>
                </c:pt>
                <c:pt idx="1">
                  <c:v>0.313</c:v>
                </c:pt>
                <c:pt idx="2">
                  <c:v>0.656</c:v>
                </c:pt>
                <c:pt idx="3">
                  <c:v>0.313</c:v>
                </c:pt>
                <c:pt idx="4">
                  <c:v>0.219</c:v>
                </c:pt>
                <c:pt idx="5">
                  <c:v>0.156</c:v>
                </c:pt>
                <c:pt idx="6">
                  <c:v>0.438</c:v>
                </c:pt>
              </c:numCache>
            </c:numRef>
          </c:val>
        </c:ser>
        <c:axId val="652123480"/>
        <c:axId val="490740248"/>
      </c:barChart>
      <c:catAx>
        <c:axId val="6521234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90740248"/>
        <c:crosses val="autoZero"/>
        <c:auto val="1"/>
        <c:lblAlgn val="ctr"/>
        <c:lblOffset val="100"/>
      </c:catAx>
      <c:valAx>
        <c:axId val="490740248"/>
        <c:scaling>
          <c:orientation val="minMax"/>
          <c:max val="1.0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65212348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ln>
      <a:solidFill>
        <a:sysClr val="windowText" lastClr="000000"/>
      </a:solidFill>
    </a:ln>
  </c:spPr>
  <c:txPr>
    <a:bodyPr/>
    <a:lstStyle/>
    <a:p>
      <a:pPr>
        <a:defRPr sz="800">
          <a:latin typeface="Trebuchet MS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363910846423172"/>
          <c:y val="0.0506614496596549"/>
          <c:w val="0.789942535013663"/>
          <c:h val="0.75202638131772"/>
        </c:manualLayout>
      </c:layout>
      <c:barChart>
        <c:barDir val="col"/>
        <c:grouping val="clustered"/>
        <c:ser>
          <c:idx val="0"/>
          <c:order val="0"/>
          <c:tx>
            <c:v>This user category not used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37'!$A$4:$A$10</c:f>
              <c:strCache>
                <c:ptCount val="7"/>
                <c:pt idx="0">
                  <c:v>Faculty and staff</c:v>
                </c:pt>
                <c:pt idx="1">
                  <c:v>Graduate students</c:v>
                </c:pt>
                <c:pt idx="2">
                  <c:v>Undergraduates</c:v>
                </c:pt>
                <c:pt idx="3">
                  <c:v>Visiting students UK</c:v>
                </c:pt>
                <c:pt idx="4">
                  <c:v>Visiting researchers UK</c:v>
                </c:pt>
                <c:pt idx="5">
                  <c:v>International researchers</c:v>
                </c:pt>
                <c:pt idx="6">
                  <c:v>Other</c:v>
                </c:pt>
              </c:strCache>
            </c:strRef>
          </c:cat>
          <c:val>
            <c:numRef>
              <c:f>'Question 37'!$G$4:$G$10</c:f>
              <c:numCache>
                <c:formatCode>General</c:formatCode>
                <c:ptCount val="7"/>
                <c:pt idx="0">
                  <c:v>3.0</c:v>
                </c:pt>
                <c:pt idx="1">
                  <c:v>4.0</c:v>
                </c:pt>
                <c:pt idx="2">
                  <c:v>4.0</c:v>
                </c:pt>
                <c:pt idx="3">
                  <c:v>5.0</c:v>
                </c:pt>
                <c:pt idx="4">
                  <c:v>4.0</c:v>
                </c:pt>
                <c:pt idx="5">
                  <c:v>3.0</c:v>
                </c:pt>
                <c:pt idx="6">
                  <c:v>1.0</c:v>
                </c:pt>
              </c:numCache>
            </c:numRef>
          </c:val>
        </c:ser>
        <c:ser>
          <c:idx val="1"/>
          <c:order val="1"/>
          <c:tx>
            <c:v>Not Sure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37'!$A$4:$A$10</c:f>
              <c:strCache>
                <c:ptCount val="7"/>
                <c:pt idx="0">
                  <c:v>Faculty and staff</c:v>
                </c:pt>
                <c:pt idx="1">
                  <c:v>Graduate students</c:v>
                </c:pt>
                <c:pt idx="2">
                  <c:v>Undergraduates</c:v>
                </c:pt>
                <c:pt idx="3">
                  <c:v>Visiting students UK</c:v>
                </c:pt>
                <c:pt idx="4">
                  <c:v>Visiting researchers UK</c:v>
                </c:pt>
                <c:pt idx="5">
                  <c:v>International researchers</c:v>
                </c:pt>
                <c:pt idx="6">
                  <c:v>Other</c:v>
                </c:pt>
              </c:strCache>
            </c:strRef>
          </c:cat>
          <c:val>
            <c:numRef>
              <c:f>'Question 37'!$F$4:$F$10</c:f>
              <c:numCache>
                <c:formatCode>General</c:formatCode>
                <c:ptCount val="7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2.0</c:v>
                </c:pt>
              </c:numCache>
            </c:numRef>
          </c:val>
        </c:ser>
        <c:ser>
          <c:idx val="2"/>
          <c:order val="2"/>
          <c:tx>
            <c:v>Increased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37'!$A$4:$A$10</c:f>
              <c:strCache>
                <c:ptCount val="7"/>
                <c:pt idx="0">
                  <c:v>Faculty and staff</c:v>
                </c:pt>
                <c:pt idx="1">
                  <c:v>Graduate students</c:v>
                </c:pt>
                <c:pt idx="2">
                  <c:v>Undergraduates</c:v>
                </c:pt>
                <c:pt idx="3">
                  <c:v>Visiting students UK</c:v>
                </c:pt>
                <c:pt idx="4">
                  <c:v>Visiting researchers UK</c:v>
                </c:pt>
                <c:pt idx="5">
                  <c:v>International researchers</c:v>
                </c:pt>
                <c:pt idx="6">
                  <c:v>Other</c:v>
                </c:pt>
              </c:strCache>
            </c:strRef>
          </c:cat>
          <c:val>
            <c:numRef>
              <c:f>'Question 37'!$E$4:$E$10</c:f>
              <c:numCache>
                <c:formatCode>General</c:formatCode>
                <c:ptCount val="7"/>
                <c:pt idx="0">
                  <c:v>17.0</c:v>
                </c:pt>
                <c:pt idx="1">
                  <c:v>17.0</c:v>
                </c:pt>
                <c:pt idx="2">
                  <c:v>16.0</c:v>
                </c:pt>
                <c:pt idx="3">
                  <c:v>16.0</c:v>
                </c:pt>
                <c:pt idx="4">
                  <c:v>15.0</c:v>
                </c:pt>
                <c:pt idx="5">
                  <c:v>15.0</c:v>
                </c:pt>
                <c:pt idx="6">
                  <c:v>21.0</c:v>
                </c:pt>
              </c:numCache>
            </c:numRef>
          </c:val>
        </c:ser>
        <c:ser>
          <c:idx val="3"/>
          <c:order val="3"/>
          <c:tx>
            <c:v>No change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37'!$A$4:$A$10</c:f>
              <c:strCache>
                <c:ptCount val="7"/>
                <c:pt idx="0">
                  <c:v>Faculty and staff</c:v>
                </c:pt>
                <c:pt idx="1">
                  <c:v>Graduate students</c:v>
                </c:pt>
                <c:pt idx="2">
                  <c:v>Undergraduates</c:v>
                </c:pt>
                <c:pt idx="3">
                  <c:v>Visiting students UK</c:v>
                </c:pt>
                <c:pt idx="4">
                  <c:v>Visiting researchers UK</c:v>
                </c:pt>
                <c:pt idx="5">
                  <c:v>International researchers</c:v>
                </c:pt>
                <c:pt idx="6">
                  <c:v>Other</c:v>
                </c:pt>
              </c:strCache>
            </c:strRef>
          </c:cat>
          <c:val>
            <c:numRef>
              <c:f>'Question 37'!$D$4:$D$10</c:f>
              <c:numCache>
                <c:formatCode>General</c:formatCode>
                <c:ptCount val="7"/>
                <c:pt idx="0">
                  <c:v>3.0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3.0</c:v>
                </c:pt>
                <c:pt idx="5">
                  <c:v>4.0</c:v>
                </c:pt>
                <c:pt idx="6">
                  <c:v>3.0</c:v>
                </c:pt>
              </c:numCache>
            </c:numRef>
          </c:val>
        </c:ser>
        <c:ser>
          <c:idx val="4"/>
          <c:order val="4"/>
          <c:tx>
            <c:v>Decreased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37'!$A$4:$A$10</c:f>
              <c:strCache>
                <c:ptCount val="7"/>
                <c:pt idx="0">
                  <c:v>Faculty and staff</c:v>
                </c:pt>
                <c:pt idx="1">
                  <c:v>Graduate students</c:v>
                </c:pt>
                <c:pt idx="2">
                  <c:v>Undergraduates</c:v>
                </c:pt>
                <c:pt idx="3">
                  <c:v>Visiting students UK</c:v>
                </c:pt>
                <c:pt idx="4">
                  <c:v>Visiting researchers UK</c:v>
                </c:pt>
                <c:pt idx="5">
                  <c:v>International researchers</c:v>
                </c:pt>
                <c:pt idx="6">
                  <c:v>Other</c:v>
                </c:pt>
              </c:strCache>
            </c:strRef>
          </c:cat>
          <c:val>
            <c:numRef>
              <c:f>'Question 37'!$C$4:$C$10</c:f>
              <c:numCache>
                <c:formatCode>General</c:formatCode>
                <c:ptCount val="7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1.0</c:v>
                </c:pt>
                <c:pt idx="4">
                  <c:v>2.0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dLbls>
          <c:showVal val="1"/>
        </c:dLbls>
        <c:axId val="468053912"/>
        <c:axId val="651410456"/>
      </c:barChart>
      <c:catAx>
        <c:axId val="468053912"/>
        <c:scaling>
          <c:orientation val="minMax"/>
        </c:scaling>
        <c:axPos val="b"/>
        <c:numFmt formatCode="@" sourceLinked="0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651410456"/>
        <c:crosses val="autoZero"/>
        <c:lblAlgn val="ctr"/>
        <c:lblOffset val="100"/>
      </c:catAx>
      <c:valAx>
        <c:axId val="651410456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68053912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852678422037191"/>
          <c:y val="0.17027807007995"/>
          <c:w val="0.112053836872287"/>
          <c:h val="0.565489843660847"/>
        </c:manualLayout>
      </c:layout>
      <c:txPr>
        <a:bodyPr/>
        <a:lstStyle/>
        <a:p>
          <a:pPr>
            <a:defRPr lang="en-GB" b="1"/>
          </a:pPr>
          <a:endParaRPr lang="en-US"/>
        </a:p>
      </c:txPr>
    </c:legend>
    <c:plotVisOnly val="1"/>
    <c:dispBlanksAs val="gap"/>
  </c:chart>
  <c:txPr>
    <a:bodyPr/>
    <a:lstStyle/>
    <a:p>
      <a:pPr>
        <a:defRPr sz="800">
          <a:solidFill>
            <a:sysClr val="windowText" lastClr="000000"/>
          </a:solidFill>
          <a:latin typeface="Trebuchet MS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363910846423172"/>
          <c:y val="0.0506614496596549"/>
          <c:w val="0.789942535013663"/>
          <c:h val="0.75202638131772"/>
        </c:manualLayout>
      </c:layout>
      <c:barChart>
        <c:barDir val="col"/>
        <c:grouping val="clustered"/>
        <c:ser>
          <c:idx val="0"/>
          <c:order val="0"/>
          <c:tx>
            <c:strRef>
              <c:f>SMRLUK39!$D$3</c:f>
              <c:strCache>
                <c:ptCount val="1"/>
                <c:pt idx="0">
                  <c:v>Decreased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dLblPos val="outEnd"/>
            <c:showVal val="1"/>
          </c:dLbls>
          <c:cat>
            <c:strRef>
              <c:f>SMRLUK39!$C$4:$C$10</c:f>
              <c:strCache>
                <c:ptCount val="7"/>
                <c:pt idx="0">
                  <c:v>Pre-1801 books</c:v>
                </c:pt>
                <c:pt idx="1">
                  <c:v>post-1801 books</c:v>
                </c:pt>
                <c:pt idx="2">
                  <c:v>Archives/manuscripts</c:v>
                </c:pt>
                <c:pt idx="3">
                  <c:v>Cartographic materials</c:v>
                </c:pt>
                <c:pt idx="4">
                  <c:v>Visual materials</c:v>
                </c:pt>
                <c:pt idx="5">
                  <c:v>Audiovisual </c:v>
                </c:pt>
                <c:pt idx="6">
                  <c:v>Born-digital</c:v>
                </c:pt>
              </c:strCache>
            </c:strRef>
          </c:cat>
          <c:val>
            <c:numRef>
              <c:f>SMRLUK39!$D$4:$D$10</c:f>
              <c:numCache>
                <c:formatCode>General</c:formatCode>
                <c:ptCount val="7"/>
                <c:pt idx="0">
                  <c:v>4.0</c:v>
                </c:pt>
                <c:pt idx="1">
                  <c:v>2.0</c:v>
                </c:pt>
                <c:pt idx="2">
                  <c:v>2.0</c:v>
                </c:pt>
                <c:pt idx="3">
                  <c:v>4.0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SMRLUK39!$E$3</c:f>
              <c:strCache>
                <c:ptCount val="1"/>
                <c:pt idx="0">
                  <c:v>No change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dLblPos val="outEnd"/>
            <c:showVal val="1"/>
          </c:dLbls>
          <c:cat>
            <c:strRef>
              <c:f>SMRLUK39!$C$4:$C$10</c:f>
              <c:strCache>
                <c:ptCount val="7"/>
                <c:pt idx="0">
                  <c:v>Pre-1801 books</c:v>
                </c:pt>
                <c:pt idx="1">
                  <c:v>post-1801 books</c:v>
                </c:pt>
                <c:pt idx="2">
                  <c:v>Archives/manuscripts</c:v>
                </c:pt>
                <c:pt idx="3">
                  <c:v>Cartographic materials</c:v>
                </c:pt>
                <c:pt idx="4">
                  <c:v>Visual materials</c:v>
                </c:pt>
                <c:pt idx="5">
                  <c:v>Audiovisual </c:v>
                </c:pt>
                <c:pt idx="6">
                  <c:v>Born-digital</c:v>
                </c:pt>
              </c:strCache>
            </c:strRef>
          </c:cat>
          <c:val>
            <c:numRef>
              <c:f>SMRLUK39!$E$4:$E$10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0.0</c:v>
                </c:pt>
                <c:pt idx="3">
                  <c:v>4.0</c:v>
                </c:pt>
                <c:pt idx="4">
                  <c:v>5.0</c:v>
                </c:pt>
                <c:pt idx="5">
                  <c:v>9.0</c:v>
                </c:pt>
                <c:pt idx="6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SMRLUK39!$F$3</c:f>
              <c:strCache>
                <c:ptCount val="1"/>
                <c:pt idx="0">
                  <c:v>Increased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dLblPos val="outEnd"/>
            <c:showVal val="1"/>
          </c:dLbls>
          <c:cat>
            <c:strRef>
              <c:f>SMRLUK39!$C$4:$C$10</c:f>
              <c:strCache>
                <c:ptCount val="7"/>
                <c:pt idx="0">
                  <c:v>Pre-1801 books</c:v>
                </c:pt>
                <c:pt idx="1">
                  <c:v>post-1801 books</c:v>
                </c:pt>
                <c:pt idx="2">
                  <c:v>Archives/manuscripts</c:v>
                </c:pt>
                <c:pt idx="3">
                  <c:v>Cartographic materials</c:v>
                </c:pt>
                <c:pt idx="4">
                  <c:v>Visual materials</c:v>
                </c:pt>
                <c:pt idx="5">
                  <c:v>Audiovisual </c:v>
                </c:pt>
                <c:pt idx="6">
                  <c:v>Born-digital</c:v>
                </c:pt>
              </c:strCache>
            </c:strRef>
          </c:cat>
          <c:val>
            <c:numRef>
              <c:f>SMRLUK39!$F$4:$F$10</c:f>
              <c:numCache>
                <c:formatCode>General</c:formatCode>
                <c:ptCount val="7"/>
                <c:pt idx="0">
                  <c:v>23.0</c:v>
                </c:pt>
                <c:pt idx="1">
                  <c:v>24.0</c:v>
                </c:pt>
                <c:pt idx="2">
                  <c:v>28.0</c:v>
                </c:pt>
                <c:pt idx="3">
                  <c:v>10.0</c:v>
                </c:pt>
                <c:pt idx="4">
                  <c:v>20.0</c:v>
                </c:pt>
                <c:pt idx="5">
                  <c:v>8.0</c:v>
                </c:pt>
                <c:pt idx="6">
                  <c:v>10.0</c:v>
                </c:pt>
              </c:numCache>
            </c:numRef>
          </c:val>
        </c:ser>
        <c:ser>
          <c:idx val="3"/>
          <c:order val="3"/>
          <c:tx>
            <c:strRef>
              <c:f>SMRLUK39!$G$3</c:f>
              <c:strCache>
                <c:ptCount val="1"/>
                <c:pt idx="0">
                  <c:v>Not Sure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dLblPos val="outEnd"/>
            <c:showVal val="1"/>
          </c:dLbls>
          <c:cat>
            <c:strRef>
              <c:f>SMRLUK39!$C$4:$C$10</c:f>
              <c:strCache>
                <c:ptCount val="7"/>
                <c:pt idx="0">
                  <c:v>Pre-1801 books</c:v>
                </c:pt>
                <c:pt idx="1">
                  <c:v>post-1801 books</c:v>
                </c:pt>
                <c:pt idx="2">
                  <c:v>Archives/manuscripts</c:v>
                </c:pt>
                <c:pt idx="3">
                  <c:v>Cartographic materials</c:v>
                </c:pt>
                <c:pt idx="4">
                  <c:v>Visual materials</c:v>
                </c:pt>
                <c:pt idx="5">
                  <c:v>Audiovisual </c:v>
                </c:pt>
                <c:pt idx="6">
                  <c:v>Born-digital</c:v>
                </c:pt>
              </c:strCache>
            </c:strRef>
          </c:cat>
          <c:val>
            <c:numRef>
              <c:f>SMRLUK39!$G$4:$G$10</c:f>
              <c:numCache>
                <c:formatCode>General</c:formatCode>
                <c:ptCount val="7"/>
                <c:pt idx="0">
                  <c:v>3.0</c:v>
                </c:pt>
                <c:pt idx="1">
                  <c:v>3.0</c:v>
                </c:pt>
                <c:pt idx="2">
                  <c:v>1.0</c:v>
                </c:pt>
                <c:pt idx="3">
                  <c:v>8.0</c:v>
                </c:pt>
                <c:pt idx="4">
                  <c:v>4.0</c:v>
                </c:pt>
                <c:pt idx="5">
                  <c:v>10.0</c:v>
                </c:pt>
                <c:pt idx="6">
                  <c:v>4.0</c:v>
                </c:pt>
              </c:numCache>
            </c:numRef>
          </c:val>
        </c:ser>
        <c:ser>
          <c:idx val="4"/>
          <c:order val="4"/>
          <c:tx>
            <c:strRef>
              <c:f>SMRLUK39!$H$3</c:f>
              <c:strCache>
                <c:ptCount val="1"/>
                <c:pt idx="0">
                  <c:v>No materials of this type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dLblPos val="outEnd"/>
            <c:showVal val="1"/>
          </c:dLbls>
          <c:cat>
            <c:strRef>
              <c:f>SMRLUK39!$C$4:$C$10</c:f>
              <c:strCache>
                <c:ptCount val="7"/>
                <c:pt idx="0">
                  <c:v>Pre-1801 books</c:v>
                </c:pt>
                <c:pt idx="1">
                  <c:v>post-1801 books</c:v>
                </c:pt>
                <c:pt idx="2">
                  <c:v>Archives/manuscripts</c:v>
                </c:pt>
                <c:pt idx="3">
                  <c:v>Cartographic materials</c:v>
                </c:pt>
                <c:pt idx="4">
                  <c:v>Visual materials</c:v>
                </c:pt>
                <c:pt idx="5">
                  <c:v>Audiovisual </c:v>
                </c:pt>
                <c:pt idx="6">
                  <c:v>Born-digital</c:v>
                </c:pt>
              </c:strCache>
            </c:strRef>
          </c:cat>
          <c:val>
            <c:numRef>
              <c:f>SMRLUK39!$H$4:$H$10</c:f>
              <c:numCache>
                <c:formatCode>General</c:formatCode>
                <c:ptCount val="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3.0</c:v>
                </c:pt>
                <c:pt idx="4">
                  <c:v>0.0</c:v>
                </c:pt>
                <c:pt idx="5">
                  <c:v>1.0</c:v>
                </c:pt>
                <c:pt idx="6">
                  <c:v>10.0</c:v>
                </c:pt>
              </c:numCache>
            </c:numRef>
          </c:val>
        </c:ser>
        <c:dLbls>
          <c:showVal val="1"/>
        </c:dLbls>
        <c:axId val="448106664"/>
        <c:axId val="448454296"/>
      </c:barChart>
      <c:catAx>
        <c:axId val="448106664"/>
        <c:scaling>
          <c:orientation val="minMax"/>
        </c:scaling>
        <c:axPos val="b"/>
        <c:numFmt formatCode="@" sourceLinked="0"/>
        <c:tickLblPos val="nextTo"/>
        <c:spPr>
          <a:ln>
            <a:solidFill>
              <a:srgbClr val="4F81BD"/>
            </a:solidFill>
          </a:ln>
        </c:spPr>
        <c:txPr>
          <a:bodyPr rot="2700000"/>
          <a:lstStyle/>
          <a:p>
            <a:pPr>
              <a:defRPr lang="en-GB" sz="1200" b="0">
                <a:solidFill>
                  <a:srgbClr val="2178B5"/>
                </a:solidFill>
              </a:defRPr>
            </a:pPr>
            <a:endParaRPr lang="en-US"/>
          </a:p>
        </c:txPr>
        <c:crossAx val="448454296"/>
        <c:crosses val="autoZero"/>
        <c:lblAlgn val="ctr"/>
        <c:lblOffset val="100"/>
      </c:catAx>
      <c:valAx>
        <c:axId val="448454296"/>
        <c:scaling>
          <c:orientation val="minMax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GB" sz="1200" b="0">
                <a:solidFill>
                  <a:srgbClr val="2178B5"/>
                </a:solidFill>
              </a:defRPr>
            </a:pPr>
            <a:endParaRPr lang="en-US"/>
          </a:p>
        </c:txPr>
        <c:crossAx val="44810666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52081419177049"/>
          <c:y val="0.202144738750198"/>
          <c:w val="0.126334868518794"/>
          <c:h val="0.332366144290443"/>
        </c:manualLayout>
      </c:layout>
      <c:txPr>
        <a:bodyPr/>
        <a:lstStyle/>
        <a:p>
          <a:pPr>
            <a:defRPr lang="en-GB" sz="1200" b="0"/>
          </a:pPr>
          <a:endParaRPr lang="en-US"/>
        </a:p>
      </c:txPr>
    </c:legend>
    <c:plotVisOnly val="1"/>
  </c:chart>
  <c:spPr>
    <a:ln>
      <a:solidFill>
        <a:srgbClr val="A4BEDB"/>
      </a:solidFill>
    </a:ln>
  </c:spPr>
  <c:txPr>
    <a:bodyPr/>
    <a:lstStyle/>
    <a:p>
      <a:pPr>
        <a:defRPr>
          <a:solidFill>
            <a:srgbClr val="0070C0"/>
          </a:solidFill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97CB6"/>
            </a:solidFill>
          </c:spPr>
          <c:dLbls>
            <c:dLbl>
              <c:idx val="2"/>
              <c:layout>
                <c:manualLayout>
                  <c:x val="-1.82268883098723E-7"/>
                  <c:y val="0.00392156862745098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42'!$A$4:$A$8</c:f>
              <c:strCache>
                <c:ptCount val="5"/>
                <c:pt idx="0">
                  <c:v>Printed volumes</c:v>
                </c:pt>
                <c:pt idx="1">
                  <c:v>Materials in other formats</c:v>
                </c:pt>
                <c:pt idx="2">
                  <c:v>Only to affiliated instituions</c:v>
                </c:pt>
                <c:pt idx="3">
                  <c:v>Only reproductions/copies</c:v>
                </c:pt>
                <c:pt idx="4">
                  <c:v>No</c:v>
                </c:pt>
              </c:strCache>
            </c:strRef>
          </c:cat>
          <c:val>
            <c:numRef>
              <c:f>'Question 42'!$B$4:$B$8</c:f>
              <c:numCache>
                <c:formatCode>0%</c:formatCode>
                <c:ptCount val="5"/>
                <c:pt idx="0">
                  <c:v>0.031</c:v>
                </c:pt>
                <c:pt idx="1">
                  <c:v>0.031</c:v>
                </c:pt>
                <c:pt idx="2">
                  <c:v>0.063</c:v>
                </c:pt>
                <c:pt idx="3">
                  <c:v>0.156</c:v>
                </c:pt>
                <c:pt idx="4">
                  <c:v>0.813</c:v>
                </c:pt>
              </c:numCache>
            </c:numRef>
          </c:val>
        </c:ser>
        <c:axId val="480486280"/>
        <c:axId val="450111672"/>
      </c:barChart>
      <c:catAx>
        <c:axId val="4804862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50111672"/>
        <c:crosses val="autoZero"/>
        <c:auto val="1"/>
        <c:lblAlgn val="ctr"/>
        <c:lblOffset val="100"/>
      </c:catAx>
      <c:valAx>
        <c:axId val="450111672"/>
        <c:scaling>
          <c:orientation val="minMax"/>
          <c:max val="1.0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8048628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ln>
      <a:solidFill>
        <a:sysClr val="windowText" lastClr="000000"/>
      </a:solidFill>
    </a:ln>
  </c:spPr>
  <c:txPr>
    <a:bodyPr/>
    <a:lstStyle/>
    <a:p>
      <a:pPr>
        <a:defRPr sz="800">
          <a:latin typeface="Trebuchet MS" pitchFamily="34" charset="0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363910846423172"/>
          <c:y val="0.0506614496596549"/>
          <c:w val="0.789942535013663"/>
          <c:h val="0.75202638131772"/>
        </c:manualLayout>
      </c:layout>
      <c:barChart>
        <c:barDir val="col"/>
        <c:grouping val="clustered"/>
        <c:ser>
          <c:idx val="0"/>
          <c:order val="0"/>
          <c:tx>
            <c:v>No materials of this type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40'!$A$4:$A$8</c:f>
              <c:strCache>
                <c:ptCount val="5"/>
                <c:pt idx="0">
                  <c:v>Printed volumes</c:v>
                </c:pt>
                <c:pt idx="1">
                  <c:v>Archives/Manuscripts</c:v>
                </c:pt>
                <c:pt idx="2">
                  <c:v>Visual materials</c:v>
                </c:pt>
                <c:pt idx="3">
                  <c:v>Audiovisual </c:v>
                </c:pt>
                <c:pt idx="4">
                  <c:v>Born-digital </c:v>
                </c:pt>
              </c:strCache>
            </c:strRef>
          </c:cat>
          <c:val>
            <c:numRef>
              <c:f>'Question 40'!$E$4:$E$8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2.0</c:v>
                </c:pt>
                <c:pt idx="4">
                  <c:v>9.0</c:v>
                </c:pt>
              </c:numCache>
            </c:numRef>
          </c:val>
        </c:ser>
        <c:ser>
          <c:idx val="1"/>
          <c:order val="1"/>
          <c:tx>
            <c:v>No uncat/unproc materials of this type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40'!$A$4:$A$8</c:f>
              <c:strCache>
                <c:ptCount val="5"/>
                <c:pt idx="0">
                  <c:v>Printed volumes</c:v>
                </c:pt>
                <c:pt idx="1">
                  <c:v>Archives/Manuscripts</c:v>
                </c:pt>
                <c:pt idx="2">
                  <c:v>Visual materials</c:v>
                </c:pt>
                <c:pt idx="3">
                  <c:v>Audiovisual </c:v>
                </c:pt>
                <c:pt idx="4">
                  <c:v>Born-digital </c:v>
                </c:pt>
              </c:strCache>
            </c:strRef>
          </c:cat>
          <c:val>
            <c:numRef>
              <c:f>'Question 40'!$D$4:$D$8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3.0</c:v>
                </c:pt>
                <c:pt idx="3">
                  <c:v>2.0</c:v>
                </c:pt>
                <c:pt idx="4">
                  <c:v>2.0</c:v>
                </c:pt>
              </c:numCache>
            </c:numRef>
          </c:val>
        </c:ser>
        <c:ser>
          <c:idx val="2"/>
          <c:order val="2"/>
          <c:tx>
            <c:v>No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40'!$A$4:$A$8</c:f>
              <c:strCache>
                <c:ptCount val="5"/>
                <c:pt idx="0">
                  <c:v>Printed volumes</c:v>
                </c:pt>
                <c:pt idx="1">
                  <c:v>Archives/Manuscripts</c:v>
                </c:pt>
                <c:pt idx="2">
                  <c:v>Visual materials</c:v>
                </c:pt>
                <c:pt idx="3">
                  <c:v>Audiovisual </c:v>
                </c:pt>
                <c:pt idx="4">
                  <c:v>Born-digital </c:v>
                </c:pt>
              </c:strCache>
            </c:strRef>
          </c:cat>
          <c:val>
            <c:numRef>
              <c:f>'Question 40'!$C$4:$C$8</c:f>
              <c:numCache>
                <c:formatCode>General</c:formatCode>
                <c:ptCount val="5"/>
                <c:pt idx="0">
                  <c:v>8.0</c:v>
                </c:pt>
                <c:pt idx="1">
                  <c:v>5.0</c:v>
                </c:pt>
                <c:pt idx="2">
                  <c:v>6.0</c:v>
                </c:pt>
                <c:pt idx="3">
                  <c:v>9.0</c:v>
                </c:pt>
                <c:pt idx="4">
                  <c:v>11.0</c:v>
                </c:pt>
              </c:numCache>
            </c:numRef>
          </c:val>
        </c:ser>
        <c:ser>
          <c:idx val="3"/>
          <c:order val="3"/>
          <c:tx>
            <c:v>Yes</c:v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'Question 40'!$A$4:$A$8</c:f>
              <c:strCache>
                <c:ptCount val="5"/>
                <c:pt idx="0">
                  <c:v>Printed volumes</c:v>
                </c:pt>
                <c:pt idx="1">
                  <c:v>Archives/Manuscripts</c:v>
                </c:pt>
                <c:pt idx="2">
                  <c:v>Visual materials</c:v>
                </c:pt>
                <c:pt idx="3">
                  <c:v>Audiovisual </c:v>
                </c:pt>
                <c:pt idx="4">
                  <c:v>Born-digital </c:v>
                </c:pt>
              </c:strCache>
            </c:strRef>
          </c:cat>
          <c:val>
            <c:numRef>
              <c:f>'Question 40'!$B$4:$B$8</c:f>
              <c:numCache>
                <c:formatCode>General</c:formatCode>
                <c:ptCount val="5"/>
                <c:pt idx="0">
                  <c:v>21.0</c:v>
                </c:pt>
                <c:pt idx="1">
                  <c:v>24.0</c:v>
                </c:pt>
                <c:pt idx="2">
                  <c:v>19.0</c:v>
                </c:pt>
                <c:pt idx="3">
                  <c:v>14.0</c:v>
                </c:pt>
                <c:pt idx="4">
                  <c:v>6.0</c:v>
                </c:pt>
              </c:numCache>
            </c:numRef>
          </c:val>
        </c:ser>
        <c:dLbls>
          <c:showVal val="1"/>
        </c:dLbls>
        <c:axId val="480683656"/>
        <c:axId val="448091688"/>
      </c:barChart>
      <c:catAx>
        <c:axId val="480683656"/>
        <c:scaling>
          <c:orientation val="minMax"/>
        </c:scaling>
        <c:axPos val="b"/>
        <c:numFmt formatCode="@" sourceLinked="0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48091688"/>
        <c:crosses val="autoZero"/>
        <c:lblAlgn val="ctr"/>
        <c:lblOffset val="100"/>
      </c:catAx>
      <c:valAx>
        <c:axId val="448091688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48068365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854502444143876"/>
          <c:y val="0.192322976797143"/>
          <c:w val="0.112053836872287"/>
          <c:h val="0.561545510762452"/>
        </c:manualLayout>
      </c:layout>
      <c:txPr>
        <a:bodyPr/>
        <a:lstStyle/>
        <a:p>
          <a:pPr>
            <a:defRPr lang="en-GB" b="1"/>
          </a:pPr>
          <a:endParaRPr lang="en-US"/>
        </a:p>
      </c:txPr>
    </c:legend>
    <c:plotVisOnly val="1"/>
    <c:dispBlanksAs val="gap"/>
  </c:chart>
  <c:txPr>
    <a:bodyPr/>
    <a:lstStyle/>
    <a:p>
      <a:pPr>
        <a:defRPr sz="800" b="0">
          <a:solidFill>
            <a:sysClr val="windowText" lastClr="000000"/>
          </a:solidFill>
          <a:latin typeface="Trebuchet MS" pitchFamily="34" charset="0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363910846423172"/>
          <c:y val="0.0506614496596549"/>
          <c:w val="0.789942535013663"/>
          <c:h val="0.75202638131772"/>
        </c:manualLayout>
      </c:layout>
      <c:barChart>
        <c:barDir val="col"/>
        <c:grouping val="clustered"/>
        <c:ser>
          <c:idx val="0"/>
          <c:order val="0"/>
          <c:tx>
            <c:strRef>
              <c:f>SMRLUK62!$K$7</c:f>
              <c:strCache>
                <c:ptCount val="1"/>
                <c:pt idx="0">
                  <c:v>Increased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200"/>
                </a:pPr>
                <a:endParaRPr lang="en-US"/>
              </a:p>
            </c:txPr>
            <c:dLblPos val="outEnd"/>
            <c:showVal val="1"/>
          </c:dLbls>
          <c:cat>
            <c:strRef>
              <c:f>SMRLUK62!$J$8:$J$9</c:f>
              <c:strCache>
                <c:ptCount val="2"/>
                <c:pt idx="0">
                  <c:v>Printed volumes</c:v>
                </c:pt>
                <c:pt idx="1">
                  <c:v>Other formats</c:v>
                </c:pt>
              </c:strCache>
            </c:strRef>
          </c:cat>
          <c:val>
            <c:numRef>
              <c:f>SMRLUK62!$K$8:$K$9</c:f>
              <c:numCache>
                <c:formatCode>0%</c:formatCode>
                <c:ptCount val="2"/>
                <c:pt idx="0">
                  <c:v>0.25</c:v>
                </c:pt>
                <c:pt idx="1">
                  <c:v>0.3125</c:v>
                </c:pt>
              </c:numCache>
            </c:numRef>
          </c:val>
        </c:ser>
        <c:ser>
          <c:idx val="1"/>
          <c:order val="1"/>
          <c:tx>
            <c:strRef>
              <c:f>SMRLUK62!$L$7</c:f>
              <c:strCache>
                <c:ptCount val="1"/>
                <c:pt idx="0">
                  <c:v>No change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SMRLUK62!$J$8:$J$9</c:f>
              <c:strCache>
                <c:ptCount val="2"/>
                <c:pt idx="0">
                  <c:v>Printed volumes</c:v>
                </c:pt>
                <c:pt idx="1">
                  <c:v>Other formats</c:v>
                </c:pt>
              </c:strCache>
            </c:strRef>
          </c:cat>
          <c:val>
            <c:numRef>
              <c:f>SMRLUK62!$L$8:$L$9</c:f>
              <c:numCache>
                <c:formatCode>0%</c:formatCode>
                <c:ptCount val="2"/>
                <c:pt idx="0">
                  <c:v>0.21875</c:v>
                </c:pt>
                <c:pt idx="1">
                  <c:v>0.1875</c:v>
                </c:pt>
              </c:numCache>
            </c:numRef>
          </c:val>
        </c:ser>
        <c:ser>
          <c:idx val="2"/>
          <c:order val="2"/>
          <c:tx>
            <c:strRef>
              <c:f>SMRLUK62!$M$7</c:f>
              <c:strCache>
                <c:ptCount val="1"/>
                <c:pt idx="0">
                  <c:v>Decreased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SMRLUK62!$J$8:$J$9</c:f>
              <c:strCache>
                <c:ptCount val="2"/>
                <c:pt idx="0">
                  <c:v>Printed volumes</c:v>
                </c:pt>
                <c:pt idx="1">
                  <c:v>Other formats</c:v>
                </c:pt>
              </c:strCache>
            </c:strRef>
          </c:cat>
          <c:val>
            <c:numRef>
              <c:f>SMRLUK62!$M$8:$M$9</c:f>
              <c:numCache>
                <c:formatCode>0%</c:formatCode>
                <c:ptCount val="2"/>
                <c:pt idx="0">
                  <c:v>0.46875</c:v>
                </c:pt>
                <c:pt idx="1">
                  <c:v>0.3125</c:v>
                </c:pt>
              </c:numCache>
            </c:numRef>
          </c:val>
        </c:ser>
        <c:dLbls>
          <c:showVal val="1"/>
        </c:dLbls>
        <c:axId val="451776056"/>
        <c:axId val="451157912"/>
      </c:barChart>
      <c:catAx>
        <c:axId val="451776056"/>
        <c:scaling>
          <c:orientation val="minMax"/>
        </c:scaling>
        <c:axPos val="b"/>
        <c:numFmt formatCode="@" sourceLinked="0"/>
        <c:tickLblPos val="nextTo"/>
        <c:spPr>
          <a:ln>
            <a:solidFill>
              <a:srgbClr val="4F81BD"/>
            </a:solidFill>
          </a:ln>
        </c:spPr>
        <c:txPr>
          <a:bodyPr/>
          <a:lstStyle/>
          <a:p>
            <a:pPr>
              <a:defRPr lang="en-GB" sz="1200" b="0">
                <a:solidFill>
                  <a:srgbClr val="2178B5"/>
                </a:solidFill>
              </a:defRPr>
            </a:pPr>
            <a:endParaRPr lang="en-US"/>
          </a:p>
        </c:txPr>
        <c:crossAx val="451157912"/>
        <c:crosses val="autoZero"/>
        <c:lblAlgn val="ctr"/>
        <c:lblOffset val="100"/>
      </c:catAx>
      <c:valAx>
        <c:axId val="451157912"/>
        <c:scaling>
          <c:orientation val="minMax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lang="en-GB" sz="1200" b="0">
                <a:solidFill>
                  <a:srgbClr val="2178B5"/>
                </a:solidFill>
              </a:defRPr>
            </a:pPr>
            <a:endParaRPr lang="en-US"/>
          </a:p>
        </c:txPr>
        <c:crossAx val="45177605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54502442669119"/>
          <c:y val="0.288340593789413"/>
          <c:w val="0.112053836872287"/>
          <c:h val="0.199547866735636"/>
        </c:manualLayout>
      </c:layout>
      <c:txPr>
        <a:bodyPr/>
        <a:lstStyle/>
        <a:p>
          <a:pPr>
            <a:defRPr lang="en-GB" sz="1200" b="0"/>
          </a:pPr>
          <a:endParaRPr lang="en-US"/>
        </a:p>
      </c:txPr>
    </c:legend>
    <c:plotVisOnly val="1"/>
  </c:chart>
  <c:spPr>
    <a:ln>
      <a:solidFill>
        <a:srgbClr val="A4BEDB"/>
      </a:solidFill>
    </a:ln>
  </c:spPr>
  <c:txPr>
    <a:bodyPr/>
    <a:lstStyle/>
    <a:p>
      <a:pPr>
        <a:defRPr>
          <a:solidFill>
            <a:srgbClr val="0070C0"/>
          </a:solidFill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97CB6"/>
            </a:solidFill>
          </c:spPr>
          <c:dLbls>
            <c:txPr>
              <a:bodyPr/>
              <a:lstStyle/>
              <a:p>
                <a:pPr>
                  <a:defRPr lang="en-GB" b="0"/>
                </a:pPr>
                <a:endParaRPr lang="en-US"/>
              </a:p>
            </c:txPr>
            <c:dLblPos val="outEnd"/>
            <c:showVal val="1"/>
          </c:dLbls>
          <c:cat>
            <c:strRef>
              <c:f>'Question 48'!$A$4:$A$13</c:f>
              <c:strCache>
                <c:ptCount val="10"/>
                <c:pt idx="0">
                  <c:v>Local Web site</c:v>
                </c:pt>
                <c:pt idx="1">
                  <c:v>Internet search engines</c:v>
                </c:pt>
                <c:pt idx="2">
                  <c:v>Archives Hub</c:v>
                </c:pt>
                <c:pt idx="3">
                  <c:v>A2A (Access to Archives)</c:v>
                </c:pt>
                <c:pt idx="4">
                  <c:v>AIM25 (London and M25 region)</c:v>
                </c:pt>
                <c:pt idx="5">
                  <c:v>National Register of Archives</c:v>
                </c:pt>
                <c:pt idx="6">
                  <c:v>Archives Network Wales</c:v>
                </c:pt>
                <c:pt idx="7">
                  <c:v>ArchiveGrid </c:v>
                </c:pt>
                <c:pt idx="8">
                  <c:v>Consortial database or catalog</c:v>
                </c:pt>
                <c:pt idx="9">
                  <c:v>Not Internet-accessible</c:v>
                </c:pt>
              </c:strCache>
            </c:strRef>
          </c:cat>
          <c:val>
            <c:numRef>
              <c:f>'Question 48'!$B$4:$B$13</c:f>
              <c:numCache>
                <c:formatCode>0%</c:formatCode>
                <c:ptCount val="10"/>
                <c:pt idx="0">
                  <c:v>0.969</c:v>
                </c:pt>
                <c:pt idx="1">
                  <c:v>0.781</c:v>
                </c:pt>
                <c:pt idx="2">
                  <c:v>0.844</c:v>
                </c:pt>
                <c:pt idx="3">
                  <c:v>0.469</c:v>
                </c:pt>
                <c:pt idx="4">
                  <c:v>0.188</c:v>
                </c:pt>
                <c:pt idx="5">
                  <c:v>0.875</c:v>
                </c:pt>
                <c:pt idx="6">
                  <c:v>0.063</c:v>
                </c:pt>
                <c:pt idx="7">
                  <c:v>0.125</c:v>
                </c:pt>
                <c:pt idx="8">
                  <c:v>0.281</c:v>
                </c:pt>
                <c:pt idx="9">
                  <c:v>0.0</c:v>
                </c:pt>
              </c:numCache>
            </c:numRef>
          </c:val>
        </c:ser>
        <c:dLbls>
          <c:showVal val="1"/>
        </c:dLbls>
        <c:axId val="651217096"/>
        <c:axId val="651732568"/>
      </c:barChart>
      <c:catAx>
        <c:axId val="651217096"/>
        <c:scaling>
          <c:orientation val="minMax"/>
        </c:scaling>
        <c:axPos val="b"/>
        <c:numFmt formatCode="@" sourceLinked="0"/>
        <c:majorTickMark val="none"/>
        <c:tickLblPos val="nextTo"/>
        <c:txPr>
          <a:bodyPr rot="2100000" anchor="ctr" anchorCtr="1"/>
          <a:lstStyle/>
          <a:p>
            <a:pPr>
              <a:defRPr lang="en-GB"/>
            </a:pPr>
            <a:endParaRPr lang="en-US"/>
          </a:p>
        </c:txPr>
        <c:crossAx val="651732568"/>
        <c:crosses val="autoZero"/>
        <c:lblAlgn val="ctr"/>
        <c:lblOffset val="100"/>
      </c:catAx>
      <c:valAx>
        <c:axId val="651732568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5121709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</c:chart>
  <c:spPr>
    <a:ln>
      <a:solidFill>
        <a:schemeClr val="tx1"/>
      </a:solidFill>
    </a:ln>
  </c:spPr>
  <c:txPr>
    <a:bodyPr/>
    <a:lstStyle/>
    <a:p>
      <a:pPr>
        <a:defRPr sz="800" b="1">
          <a:latin typeface="Trebuchet MS" pitchFamily="34" charset="0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fld id="{366BF07F-F275-4807-B382-CF03A1C9729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16088" y="720725"/>
            <a:ext cx="3422650" cy="256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3573463"/>
            <a:ext cx="5486400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fld id="{32CF4C4C-19F4-4555-84AC-DDCE43DBCD2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16088" y="720725"/>
            <a:ext cx="3422650" cy="256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Modeled</a:t>
            </a:r>
            <a:r>
              <a:rPr lang="en-US" baseline="0" dirty="0" smtClean="0"/>
              <a:t> on US/Canada survey published a year ago.</a:t>
            </a:r>
          </a:p>
          <a:p>
            <a:r>
              <a:rPr lang="en-US" baseline="0" dirty="0" smtClean="0"/>
              <a:t>Delighted to be invited to work with RLUK.</a:t>
            </a:r>
          </a:p>
          <a:p>
            <a:r>
              <a:rPr lang="en-US" dirty="0" smtClean="0"/>
              <a:t>Will focus on RLUK data rather than entire UK/Ireland survey population.</a:t>
            </a:r>
          </a:p>
          <a:p>
            <a:r>
              <a:rPr lang="en-US" dirty="0" smtClean="0"/>
              <a:t>Will note comparison with US/Canada</a:t>
            </a:r>
            <a:r>
              <a:rPr lang="en-US" baseline="0" dirty="0" smtClean="0"/>
              <a:t> results where noteworthy.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similar</a:t>
            </a:r>
            <a:r>
              <a:rPr lang="en-US" baseline="0" dirty="0" smtClean="0"/>
              <a:t> pattern of increases by type of materials.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similar</a:t>
            </a:r>
            <a:r>
              <a:rPr lang="en-US" baseline="0" dirty="0" smtClean="0"/>
              <a:t> pattern of increases by type of materials.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ARL 86%.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at all a priority for RLUK library directors? Huge emphasis on increasing</a:t>
            </a:r>
            <a:r>
              <a:rPr lang="en-US" baseline="0" dirty="0" smtClean="0"/>
              <a:t> spcoll resource sharing in US.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Interesting that so many don’t allow</a:t>
            </a:r>
            <a:r>
              <a:rPr lang="en-US" baseline="0" dirty="0" smtClean="0"/>
              <a:t> use of uncataloged books. What’s the concern? Reading room security insufficient?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than US/Canada for every format other than born-digital, which is roughly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Books: matches US data.</a:t>
            </a:r>
          </a:p>
          <a:p>
            <a:r>
              <a:rPr lang="en-US" dirty="0" smtClean="0"/>
              <a:t>Other</a:t>
            </a:r>
            <a:r>
              <a:rPr lang="en-US" baseline="0" dirty="0" smtClean="0"/>
              <a:t> formats: greater decreases in 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US/Canada:</a:t>
            </a:r>
            <a:r>
              <a:rPr lang="en-US" baseline="0" dirty="0" smtClean="0"/>
              <a:t> only 44% online, 30% offline. Archive Hub perhaps the reason? </a:t>
            </a:r>
          </a:p>
          <a:p>
            <a:r>
              <a:rPr lang="en-US" baseline="0" dirty="0" smtClean="0"/>
              <a:t>Simplified processing: a bit higher than in 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81% of </a:t>
            </a:r>
            <a:r>
              <a:rPr lang="en-US" dirty="0" err="1" smtClean="0"/>
              <a:t>RLUKs</a:t>
            </a:r>
            <a:r>
              <a:rPr lang="en-US" dirty="0" smtClean="0"/>
              <a:t> have an active digitization program.</a:t>
            </a:r>
          </a:p>
          <a:p>
            <a:r>
              <a:rPr lang="en-US" dirty="0" smtClean="0"/>
              <a:t>Less</a:t>
            </a:r>
            <a:r>
              <a:rPr lang="en-US" baseline="0" dirty="0" smtClean="0"/>
              <a:t> common in US to have program based in spcoll.</a:t>
            </a:r>
          </a:p>
          <a:p>
            <a:r>
              <a:rPr lang="en-US" baseline="0" dirty="0" smtClean="0"/>
              <a:t>Less common in US to need special funding.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US 38% said they had done large-scale, but follow-up indicated that few had actually achieved results at scale or impressive rates of production.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Population selected by UDC board</a:t>
            </a:r>
            <a:r>
              <a:rPr lang="en-US" baseline="0" dirty="0" smtClean="0"/>
              <a:t>: all UK/Ireland members of RLUK and ORLP (which overlap by 2/3s), as well as selectively from LIBER members, </a:t>
            </a:r>
            <a:r>
              <a:rPr lang="en-US" baseline="0" dirty="0" err="1" smtClean="0"/>
              <a:t>Copac</a:t>
            </a:r>
            <a:r>
              <a:rPr lang="en-US" baseline="0" dirty="0" smtClean="0"/>
              <a:t> participants, and MLA-designated libraries and archives. About 20 others that are in none of these.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seven across entire population hold 99.99% of the total gigabytes.</a:t>
            </a:r>
          </a:p>
          <a:p>
            <a:r>
              <a:rPr lang="en-US" dirty="0" err="1" smtClean="0"/>
              <a:t>RLUKs</a:t>
            </a:r>
            <a:r>
              <a:rPr lang="en-US" baseline="0" dirty="0" smtClean="0"/>
              <a:t> hold 93% of the total gigabytes.</a:t>
            </a:r>
          </a:p>
          <a:p>
            <a:r>
              <a:rPr lang="en-US" baseline="0" dirty="0" smtClean="0"/>
              <a:t>Top two </a:t>
            </a:r>
            <a:r>
              <a:rPr lang="en-US" baseline="0" dirty="0" err="1" smtClean="0"/>
              <a:t>RLUKs</a:t>
            </a:r>
            <a:r>
              <a:rPr lang="en-US" baseline="0" dirty="0" smtClean="0"/>
              <a:t> hold 80% of the RLUK gigabytes (86,000 out of 107,354).</a:t>
            </a:r>
          </a:p>
          <a:p>
            <a:r>
              <a:rPr lang="en-US" baseline="0" dirty="0" smtClean="0"/>
              <a:t>Top five </a:t>
            </a:r>
            <a:r>
              <a:rPr lang="en-US" baseline="0" dirty="0" err="1" smtClean="0"/>
              <a:t>RLUKs</a:t>
            </a:r>
            <a:r>
              <a:rPr lang="en-US" baseline="0" dirty="0" smtClean="0"/>
              <a:t> hold 99% of the RLUK gigabytes (106,358 GB out of 107,354).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mean number of different formats</a:t>
            </a:r>
            <a:r>
              <a:rPr lang="en-US" baseline="0" dirty="0" smtClean="0"/>
              <a:t> held by each RLUK is 4.4.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Hence our current project</a:t>
            </a:r>
            <a:r>
              <a:rPr lang="en-US" baseline="0" dirty="0" smtClean="0"/>
              <a:t> on baby steps: need to help libraries get started.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Others:</a:t>
            </a:r>
            <a:r>
              <a:rPr lang="en-US" baseline="0" dirty="0" smtClean="0"/>
              <a:t> various independent research libraries, royal colleges, learned societies, church institutions.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slides from here forward</a:t>
            </a:r>
            <a:r>
              <a:rPr lang="en-US" baseline="0" dirty="0" smtClean="0"/>
              <a:t> relate to RLUK, not entire population.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Space:</a:t>
            </a:r>
            <a:r>
              <a:rPr lang="en-US" baseline="0" dirty="0" smtClean="0"/>
              <a:t> lack of for collections, quality of facilities in various ways. Also top challenge in US.</a:t>
            </a:r>
          </a:p>
          <a:p>
            <a:r>
              <a:rPr lang="en-US" baseline="0" dirty="0" smtClean="0"/>
              <a:t>Outreach: seeking broader audience, challenges of being visible, providing excellent service to users.</a:t>
            </a:r>
          </a:p>
          <a:p>
            <a:r>
              <a:rPr lang="en-US" baseline="0" dirty="0" smtClean="0"/>
              <a:t>Preservation: physical. Much higher attention to this than in US other than the challenges of AV and born-digital.</a:t>
            </a:r>
          </a:p>
          <a:p>
            <a:r>
              <a:rPr lang="en-US" dirty="0" smtClean="0"/>
              <a:t>Born-digital: #2</a:t>
            </a:r>
            <a:r>
              <a:rPr lang="en-US" baseline="0" dirty="0" smtClean="0"/>
              <a:t> in US.</a:t>
            </a:r>
          </a:p>
          <a:p>
            <a:r>
              <a:rPr lang="en-US" baseline="0" dirty="0" smtClean="0"/>
              <a:t>Digitization: #3 in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Fundraising: far less need in US, where the skills already exist.</a:t>
            </a:r>
          </a:p>
          <a:p>
            <a:r>
              <a:rPr lang="en-US" dirty="0" smtClean="0"/>
              <a:t>IP: IMHO close connection to digitization and born-digital</a:t>
            </a:r>
            <a:r>
              <a:rPr lang="en-US" baseline="0" dirty="0" smtClean="0"/>
              <a:t> issues.</a:t>
            </a:r>
          </a:p>
          <a:p>
            <a:r>
              <a:rPr lang="en-US" baseline="0" dirty="0" smtClean="0"/>
              <a:t>Foreign languages: far less </a:t>
            </a:r>
            <a:r>
              <a:rPr lang="en-US" i="1" baseline="0" dirty="0" smtClean="0"/>
              <a:t>expressed </a:t>
            </a:r>
            <a:r>
              <a:rPr lang="en-US" baseline="0" dirty="0" smtClean="0"/>
              <a:t>need in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45% Increased??!!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radically different means</a:t>
            </a:r>
            <a:r>
              <a:rPr lang="en-US" baseline="0" dirty="0" smtClean="0"/>
              <a:t> </a:t>
            </a:r>
            <a:r>
              <a:rPr lang="en-US" dirty="0" smtClean="0"/>
              <a:t>and medians for</a:t>
            </a:r>
            <a:r>
              <a:rPr lang="en-US" baseline="0" dirty="0" smtClean="0"/>
              <a:t> all types of material other than archival and manuscript collections.</a:t>
            </a:r>
            <a:endParaRPr lang="en-US" dirty="0" smtClean="0"/>
          </a:p>
          <a:p>
            <a:r>
              <a:rPr lang="en-US" dirty="0" smtClean="0"/>
              <a:t>Born-digital: of the 22 reporting, 12 have none and another 5 have less than 20 GB—so</a:t>
            </a:r>
            <a:r>
              <a:rPr lang="en-US" baseline="0" dirty="0" smtClean="0"/>
              <a:t> only 5 </a:t>
            </a:r>
            <a:r>
              <a:rPr lang="en-US" baseline="0" dirty="0" err="1" smtClean="0"/>
              <a:t>RLUKs</a:t>
            </a:r>
            <a:r>
              <a:rPr lang="en-US" baseline="0" dirty="0" smtClean="0"/>
              <a:t> have a remotely significant amount of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Institutional: Drop BL and the mean drops</a:t>
            </a:r>
            <a:r>
              <a:rPr lang="en-US" baseline="0" dirty="0" smtClean="0"/>
              <a:t> to £53,000.</a:t>
            </a:r>
            <a:endParaRPr lang="en-US" dirty="0" smtClean="0"/>
          </a:p>
          <a:p>
            <a:r>
              <a:rPr lang="en-US" dirty="0" smtClean="0"/>
              <a:t>Bequest: Drop one institution and mean becomes £12,000.</a:t>
            </a:r>
          </a:p>
          <a:p>
            <a:r>
              <a:rPr lang="en-US" dirty="0" smtClean="0"/>
              <a:t>External bids: 13 have no funds, 8 didn’t report, 4 have £200,000 or 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7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5" y="719140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2" y="1860552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573463" y="862014"/>
            <a:ext cx="4808537" cy="1751012"/>
          </a:xfrm>
        </p:spPr>
        <p:txBody>
          <a:bodyPr lIns="0" rIns="0" anchor="b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73463" y="3352801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Presenter</a:t>
            </a:r>
            <a:endParaRPr lang="en-US" dirty="0"/>
          </a:p>
        </p:txBody>
      </p: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61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2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3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6164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644525" y="1101725"/>
            <a:ext cx="2174875" cy="2174875"/>
          </a:xfrm>
          <a:prstGeom prst="ellipse">
            <a:avLst/>
          </a:prstGeom>
          <a:solidFill>
            <a:srgbClr val="2178B5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5" name="Picture 14" descr="white logo transparent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37487" y="1377308"/>
            <a:ext cx="1588950" cy="1608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7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5" y="719140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2" y="1860552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33401" y="862014"/>
            <a:ext cx="7848600" cy="1119186"/>
          </a:xfrm>
        </p:spPr>
        <p:txBody>
          <a:bodyPr lIns="0" rIns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9600" y="32004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email.oclc.org</a:t>
            </a:r>
            <a:endParaRPr lang="en-US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61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2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3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6164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pic>
        <p:nvPicPr>
          <p:cNvPr id="16" name="Picture 15" descr="OCLC_Tag_H_LG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324100" y="5533849"/>
            <a:ext cx="4495800" cy="884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flip="none" rotWithShape="1">
            <a:gsLst>
              <a:gs pos="45000">
                <a:srgbClr val="FF7600"/>
              </a:gs>
              <a:gs pos="100000">
                <a:schemeClr val="tx2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7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5" y="719140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2" y="1860552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573463" y="862014"/>
            <a:ext cx="4808537" cy="1751012"/>
          </a:xfrm>
        </p:spPr>
        <p:txBody>
          <a:bodyPr lIns="0" rIns="0" anchor="b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73463" y="3352801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Presenter</a:t>
            </a:r>
            <a:endParaRPr lang="en-US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61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2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3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6164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644525" y="1101725"/>
            <a:ext cx="2174875" cy="2174875"/>
          </a:xfrm>
          <a:prstGeom prst="ellipse">
            <a:avLst/>
          </a:prstGeom>
          <a:solidFill>
            <a:srgbClr val="FF7600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" name="Picture 19" descr="white logo transparent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37487" y="1377308"/>
            <a:ext cx="1588950" cy="1608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Slide 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19075">
              <a:spcAft>
                <a:spcPts val="600"/>
              </a:spcAft>
              <a:buClr>
                <a:srgbClr val="FF7600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FF7600"/>
              </a:buClr>
              <a:defRPr b="0"/>
            </a:lvl2pPr>
            <a:lvl3pPr>
              <a:spcAft>
                <a:spcPts val="600"/>
              </a:spcAft>
              <a:buClr>
                <a:srgbClr val="FF7600"/>
              </a:buClr>
              <a:defRPr b="0"/>
            </a:lvl3pPr>
            <a:lvl4pPr>
              <a:spcAft>
                <a:spcPts val="600"/>
              </a:spcAft>
              <a:buClr>
                <a:srgbClr val="FF7600"/>
              </a:buClr>
              <a:defRPr b="0"/>
            </a:lvl4pPr>
            <a:lvl5pPr>
              <a:spcAft>
                <a:spcPts val="600"/>
              </a:spcAft>
              <a:buClr>
                <a:srgbClr val="FF7600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Slide title, body 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2819400"/>
            <a:ext cx="7702551" cy="2819401"/>
          </a:xfrm>
        </p:spPr>
        <p:txBody>
          <a:bodyPr/>
          <a:lstStyle>
            <a:lvl1pPr marL="231775" indent="-219075">
              <a:spcAft>
                <a:spcPts val="600"/>
              </a:spcAft>
              <a:buClr>
                <a:srgbClr val="FF7600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FF7600"/>
              </a:buClr>
              <a:defRPr b="0"/>
            </a:lvl2pPr>
            <a:lvl3pPr>
              <a:spcAft>
                <a:spcPts val="600"/>
              </a:spcAft>
              <a:buClr>
                <a:srgbClr val="FF7600"/>
              </a:buClr>
              <a:defRPr b="0"/>
            </a:lvl3pPr>
            <a:lvl4pPr>
              <a:spcAft>
                <a:spcPts val="600"/>
              </a:spcAft>
              <a:buClr>
                <a:srgbClr val="FF7600"/>
              </a:buClr>
              <a:defRPr b="0"/>
            </a:lvl4pPr>
            <a:lvl5pPr>
              <a:spcAft>
                <a:spcPts val="600"/>
              </a:spcAft>
              <a:buClr>
                <a:srgbClr val="FF7600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9906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lide title an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44958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4676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Floating text 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4977" y="1588827"/>
            <a:ext cx="2438400" cy="533400"/>
          </a:xfrm>
          <a:solidFill>
            <a:srgbClr val="2178B5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34977" y="2372720"/>
            <a:ext cx="2438400" cy="533400"/>
          </a:xfrm>
          <a:solidFill>
            <a:srgbClr val="419A3C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34977" y="3156613"/>
            <a:ext cx="2438400" cy="533400"/>
          </a:xfrm>
          <a:solidFill>
            <a:srgbClr val="FF7600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434977" y="3940506"/>
            <a:ext cx="2438400" cy="533400"/>
          </a:xfrm>
          <a:solidFill>
            <a:srgbClr val="A9316F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34977" y="4724400"/>
            <a:ext cx="2438400" cy="533400"/>
          </a:xfrm>
          <a:solidFill>
            <a:srgbClr val="5F4894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429000" y="1600200"/>
            <a:ext cx="2438400" cy="533400"/>
          </a:xfrm>
          <a:solidFill>
            <a:schemeClr val="tx2"/>
          </a:solidFill>
          <a:ln>
            <a:solidFill>
              <a:srgbClr val="2178B5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2178B5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3429000" y="2384093"/>
            <a:ext cx="2438400" cy="533400"/>
          </a:xfrm>
          <a:solidFill>
            <a:schemeClr val="tx2"/>
          </a:solidFill>
          <a:ln>
            <a:solidFill>
              <a:srgbClr val="419A3C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419A3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3429000" y="3167986"/>
            <a:ext cx="2438400" cy="533400"/>
          </a:xfrm>
          <a:solidFill>
            <a:schemeClr val="tx2"/>
          </a:solidFill>
          <a:ln>
            <a:solidFill>
              <a:srgbClr val="FF7600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FF760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3429000" y="3951879"/>
            <a:ext cx="2438400" cy="533400"/>
          </a:xfrm>
          <a:solidFill>
            <a:schemeClr val="tx2"/>
          </a:solidFill>
          <a:ln>
            <a:solidFill>
              <a:srgbClr val="7D2553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A9316F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3429000" y="4735773"/>
            <a:ext cx="2438400" cy="533400"/>
          </a:xfrm>
          <a:solidFill>
            <a:schemeClr val="tx2"/>
          </a:solidFill>
          <a:ln>
            <a:solidFill>
              <a:srgbClr val="5F4894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5F489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w OCL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CLC_V_M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381000"/>
            <a:ext cx="1625700" cy="1392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w WorldCa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CatLogo_H_M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10200" y="457200"/>
            <a:ext cx="3200400" cy="9260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Slide 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19075">
              <a:spcAft>
                <a:spcPts val="600"/>
              </a:spcAft>
              <a:buClr>
                <a:srgbClr val="2178B5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flip="none" rotWithShape="1">
            <a:gsLst>
              <a:gs pos="45000">
                <a:srgbClr val="FF7600"/>
              </a:gs>
              <a:gs pos="100000">
                <a:schemeClr val="tx2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7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5" y="719140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2" y="1860552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33401" y="862014"/>
            <a:ext cx="7848600" cy="1119186"/>
          </a:xfrm>
        </p:spPr>
        <p:txBody>
          <a:bodyPr lIns="0" rIns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9600" y="32004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email.oclc.org</a:t>
            </a:r>
            <a:endParaRPr lang="en-US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61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2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3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6164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pic>
        <p:nvPicPr>
          <p:cNvPr id="16" name="Picture 15" descr="OCLC_Tag_H_LG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324100" y="5533849"/>
            <a:ext cx="4495800" cy="884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Slide title, body 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2819400"/>
            <a:ext cx="7702551" cy="2819401"/>
          </a:xfrm>
        </p:spPr>
        <p:txBody>
          <a:bodyPr/>
          <a:lstStyle>
            <a:lvl1pPr marL="231775" indent="-219075">
              <a:spcAft>
                <a:spcPts val="600"/>
              </a:spcAft>
              <a:buClr>
                <a:srgbClr val="2178B5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9906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lide title an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44958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4676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Floating text 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4977" y="1588827"/>
            <a:ext cx="2438400" cy="533400"/>
          </a:xfrm>
          <a:solidFill>
            <a:srgbClr val="2178B5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34977" y="2372720"/>
            <a:ext cx="2438400" cy="533400"/>
          </a:xfrm>
          <a:solidFill>
            <a:srgbClr val="419A3C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34977" y="3156613"/>
            <a:ext cx="2438400" cy="533400"/>
          </a:xfrm>
          <a:solidFill>
            <a:srgbClr val="FF7600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434977" y="3940506"/>
            <a:ext cx="2438400" cy="533400"/>
          </a:xfrm>
          <a:solidFill>
            <a:srgbClr val="A9316F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34977" y="4724400"/>
            <a:ext cx="2438400" cy="533400"/>
          </a:xfrm>
          <a:solidFill>
            <a:srgbClr val="5F4894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429000" y="1600200"/>
            <a:ext cx="2438400" cy="533400"/>
          </a:xfrm>
          <a:solidFill>
            <a:schemeClr val="tx2"/>
          </a:solidFill>
          <a:ln>
            <a:solidFill>
              <a:srgbClr val="2178B5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2178B5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3429000" y="2384093"/>
            <a:ext cx="2438400" cy="533400"/>
          </a:xfrm>
          <a:solidFill>
            <a:schemeClr val="tx2"/>
          </a:solidFill>
          <a:ln>
            <a:solidFill>
              <a:srgbClr val="419A3C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419A3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3429000" y="3167986"/>
            <a:ext cx="2438400" cy="533400"/>
          </a:xfrm>
          <a:solidFill>
            <a:schemeClr val="tx2"/>
          </a:solidFill>
          <a:ln>
            <a:solidFill>
              <a:srgbClr val="FF7600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FF760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3429000" y="3951879"/>
            <a:ext cx="2438400" cy="533400"/>
          </a:xfrm>
          <a:solidFill>
            <a:schemeClr val="tx2"/>
          </a:solidFill>
          <a:ln>
            <a:solidFill>
              <a:srgbClr val="7D2553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A9316F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3429000" y="4735773"/>
            <a:ext cx="2438400" cy="533400"/>
          </a:xfrm>
          <a:solidFill>
            <a:schemeClr val="tx2"/>
          </a:solidFill>
          <a:ln>
            <a:solidFill>
              <a:srgbClr val="5F4894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5F489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w OCL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CLC_V_M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381000"/>
            <a:ext cx="1625700" cy="1392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w WorldCa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CatLogo_H_M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10200" y="457200"/>
            <a:ext cx="3200400" cy="9260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2178B5"/>
              </a:gs>
              <a:gs pos="100000">
                <a:srgbClr val="000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7" y="147641"/>
            <a:ext cx="8023223" cy="99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7" y="1447801"/>
            <a:ext cx="7702551" cy="469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6200" y="6429813"/>
            <a:ext cx="8153400" cy="34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bg1"/>
                </a:solidFill>
              </a:rPr>
              <a:t>RLUK/OCLC</a:t>
            </a:r>
            <a:r>
              <a:rPr lang="en-US" sz="1400" baseline="0" dirty="0" smtClean="0">
                <a:solidFill>
                  <a:schemeClr val="bg1"/>
                </a:solidFill>
              </a:rPr>
              <a:t> Survey of Special Collections and Archives, RLUK Members Meeting, 25 Nov 2011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66160" y="6429813"/>
            <a:ext cx="609600" cy="32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A5253E6-0D86-47EB-BF61-A414C79F0A85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60" r:id="rId3"/>
    <p:sldLayoutId id="2147483661" r:id="rId4"/>
    <p:sldLayoutId id="2147483654" r:id="rId5"/>
    <p:sldLayoutId id="2147483658" r:id="rId6"/>
    <p:sldLayoutId id="2147483657" r:id="rId7"/>
    <p:sldLayoutId id="2147483672" r:id="rId8"/>
    <p:sldLayoutId id="2147483673" r:id="rId9"/>
    <p:sldLayoutId id="2147483671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78B5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00000"/>
        </a:lnSpc>
        <a:spcBef>
          <a:spcPts val="0"/>
        </a:spcBef>
        <a:spcAft>
          <a:spcPts val="1600"/>
        </a:spcAft>
        <a:buClr>
          <a:srgbClr val="FF7600"/>
        </a:buClr>
        <a:defRPr sz="2400" b="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2178B5"/>
        </a:buClr>
        <a:buChar char="•"/>
        <a:defRPr sz="1900" b="0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2178B5"/>
        </a:buClr>
        <a:buChar char="•"/>
        <a:defRPr sz="1700" b="0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2178B5"/>
        </a:buClr>
        <a:buChar char="•"/>
        <a:defRPr sz="1500" b="0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2178B5"/>
        </a:buClr>
        <a:buChar char="•"/>
        <a:defRPr sz="1300" b="0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4000">
                <a:srgbClr val="FF7600"/>
              </a:gs>
              <a:gs pos="97000">
                <a:schemeClr val="tx2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7" y="147641"/>
            <a:ext cx="8023223" cy="99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7" y="1447801"/>
            <a:ext cx="7702551" cy="469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6200" y="6429813"/>
            <a:ext cx="5181600" cy="32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Presentation name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66160" y="6429813"/>
            <a:ext cx="609600" cy="32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A5253E6-0D86-47EB-BF61-A414C79F0A85}" type="slidenum">
              <a:rPr lang="en-US" sz="1400" smtClean="0">
                <a:solidFill>
                  <a:schemeClr val="tx1"/>
                </a:solidFill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6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600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00000"/>
        </a:lnSpc>
        <a:spcBef>
          <a:spcPts val="0"/>
        </a:spcBef>
        <a:spcAft>
          <a:spcPts val="1600"/>
        </a:spcAft>
        <a:buClr>
          <a:srgbClr val="FF7600"/>
        </a:buClr>
        <a:defRPr sz="2400" b="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FF7600"/>
        </a:buClr>
        <a:buChar char="•"/>
        <a:defRPr sz="1900" b="0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FF7600"/>
        </a:buClr>
        <a:buChar char="•"/>
        <a:defRPr sz="1700" b="0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FF7600"/>
        </a:buClr>
        <a:buChar char="•"/>
        <a:defRPr sz="1500" b="0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FF7600"/>
        </a:buClr>
        <a:buChar char="•"/>
        <a:defRPr sz="1300" b="0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971800" y="304800"/>
            <a:ext cx="5799137" cy="2743200"/>
          </a:xfrm>
        </p:spPr>
        <p:txBody>
          <a:bodyPr/>
          <a:lstStyle/>
          <a:p>
            <a:r>
              <a:rPr lang="en-US" sz="3400" dirty="0" smtClean="0"/>
              <a:t>Special Collections and archives in the UK &amp; Ireland</a:t>
            </a:r>
            <a:br>
              <a:rPr lang="en-US" sz="34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600" dirty="0" smtClean="0"/>
              <a:t>An early look at the RLUK/OCLC survey data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352800"/>
            <a:ext cx="4572000" cy="35052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pPr>
              <a:spcAft>
                <a:spcPts val="1000"/>
              </a:spcAft>
            </a:pPr>
            <a:r>
              <a:rPr lang="en-US" b="1" dirty="0" smtClean="0"/>
              <a:t>Jackie Dooley</a:t>
            </a:r>
          </a:p>
          <a:p>
            <a:pPr>
              <a:spcAft>
                <a:spcPts val="400"/>
              </a:spcAft>
            </a:pPr>
            <a:r>
              <a:rPr lang="en-US" sz="2000" dirty="0" smtClean="0"/>
              <a:t>Program Officer</a:t>
            </a:r>
          </a:p>
          <a:p>
            <a:pPr>
              <a:spcAft>
                <a:spcPts val="400"/>
              </a:spcAft>
            </a:pPr>
            <a:r>
              <a:rPr lang="en-US" sz="2000" dirty="0" smtClean="0"/>
              <a:t>OCLC Research</a:t>
            </a:r>
            <a:endParaRPr lang="en-US" sz="2000" dirty="0" smtClean="0"/>
          </a:p>
          <a:p>
            <a:pPr>
              <a:spcAft>
                <a:spcPts val="1000"/>
              </a:spcAft>
            </a:pPr>
            <a:endParaRPr lang="en-US" sz="1200" dirty="0" smtClean="0"/>
          </a:p>
          <a:p>
            <a:pPr>
              <a:spcAft>
                <a:spcPts val="1000"/>
              </a:spcAft>
            </a:pPr>
            <a:r>
              <a:rPr lang="en-US" sz="2000" dirty="0" smtClean="0"/>
              <a:t>		        RLUK Annual Meeting</a:t>
            </a:r>
          </a:p>
          <a:p>
            <a:pPr>
              <a:spcAft>
                <a:spcPts val="1000"/>
              </a:spcAft>
            </a:pPr>
            <a:r>
              <a:rPr lang="en-US" sz="2000" dirty="0" smtClean="0"/>
              <a:t>		        25 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716" y="214192"/>
            <a:ext cx="824700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F81BD"/>
                </a:solidFill>
                <a:latin typeface="+mj-lt"/>
                <a:cs typeface="Calibri"/>
              </a:rPr>
              <a:t>Change in</a:t>
            </a:r>
            <a:r>
              <a:rPr lang="en-US" sz="3200" b="1" dirty="0" smtClean="0">
                <a:solidFill>
                  <a:srgbClr val="4F81BD"/>
                </a:solidFill>
                <a:latin typeface="+mj-lt"/>
                <a:cs typeface="Calibri"/>
              </a:rPr>
              <a:t> overall library </a:t>
            </a:r>
            <a:r>
              <a:rPr lang="en-US" sz="3200" b="1" dirty="0" smtClean="0">
                <a:solidFill>
                  <a:srgbClr val="4F81BD"/>
                </a:solidFill>
                <a:latin typeface="+mj-lt"/>
                <a:cs typeface="Calibri"/>
              </a:rPr>
              <a:t>funding</a:t>
            </a:r>
            <a:endParaRPr lang="en-US" sz="3200" b="1" dirty="0">
              <a:solidFill>
                <a:srgbClr val="4F81BD"/>
              </a:solidFill>
              <a:latin typeface="+mj-lt"/>
              <a:cs typeface="Calibri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62000" y="1143000"/>
          <a:ext cx="73914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5437306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178B5"/>
                </a:solidFill>
                <a:latin typeface="+mj-lt"/>
              </a:rPr>
              <a:t>Special collections holdings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562600"/>
            <a:ext cx="6112957" cy="111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Special collections in remote storage: 56%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76400"/>
            <a:ext cx="7696201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404223" cy="995360"/>
          </a:xfrm>
        </p:spPr>
        <p:txBody>
          <a:bodyPr/>
          <a:lstStyle/>
          <a:p>
            <a:r>
              <a:rPr lang="en-US" dirty="0" smtClean="0"/>
              <a:t>Funding for</a:t>
            </a:r>
            <a:r>
              <a:rPr lang="en-US" dirty="0" smtClean="0"/>
              <a:t> special collections acquisitions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828800"/>
            <a:ext cx="8495937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significant collections care problems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85800" y="914400"/>
          <a:ext cx="7772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care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449" y="1371600"/>
            <a:ext cx="7702551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Materials at high level of risk</a:t>
            </a:r>
          </a:p>
          <a:p>
            <a:pPr lvl="1"/>
            <a:r>
              <a:rPr lang="en-US" dirty="0" smtClean="0"/>
              <a:t>Audiovisual: </a:t>
            </a:r>
            <a:r>
              <a:rPr lang="en-US" dirty="0" smtClean="0">
                <a:solidFill>
                  <a:srgbClr val="000000"/>
                </a:solidFill>
              </a:rPr>
              <a:t>47%</a:t>
            </a:r>
          </a:p>
          <a:p>
            <a:pPr lvl="1"/>
            <a:r>
              <a:rPr lang="en-US" dirty="0" smtClean="0"/>
              <a:t>Born-digital: </a:t>
            </a:r>
            <a:r>
              <a:rPr lang="en-US" dirty="0" smtClean="0">
                <a:solidFill>
                  <a:srgbClr val="000000"/>
                </a:solidFill>
              </a:rPr>
              <a:t>41%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Funding for collections care</a:t>
            </a:r>
          </a:p>
          <a:p>
            <a:pPr lvl="1"/>
            <a:r>
              <a:rPr lang="en-US" sz="2000" dirty="0" smtClean="0"/>
              <a:t>Institutional budget: </a:t>
            </a:r>
            <a:r>
              <a:rPr lang="en-US" sz="2000" dirty="0" smtClean="0">
                <a:solidFill>
                  <a:srgbClr val="000000"/>
                </a:solidFill>
              </a:rPr>
              <a:t>74%</a:t>
            </a:r>
          </a:p>
          <a:p>
            <a:pPr lvl="1"/>
            <a:r>
              <a:rPr lang="en-US" sz="2000" dirty="0" smtClean="0"/>
              <a:t>External bids: </a:t>
            </a:r>
            <a:r>
              <a:rPr lang="en-US" sz="2000" dirty="0" smtClean="0">
                <a:solidFill>
                  <a:srgbClr val="000000"/>
                </a:solidFill>
              </a:rPr>
              <a:t>14%</a:t>
            </a:r>
          </a:p>
          <a:p>
            <a:pPr lvl="1"/>
            <a:r>
              <a:rPr lang="en-US" sz="2000" dirty="0" smtClean="0"/>
              <a:t>Other external funds: </a:t>
            </a:r>
            <a:r>
              <a:rPr lang="en-US" sz="2000" dirty="0" smtClean="0">
                <a:solidFill>
                  <a:srgbClr val="000000"/>
                </a:solidFill>
              </a:rPr>
              <a:t>10%</a:t>
            </a:r>
          </a:p>
          <a:p>
            <a:pPr lvl="1"/>
            <a:r>
              <a:rPr lang="en-US" sz="2000" dirty="0" smtClean="0"/>
              <a:t>Bequest/endowment: </a:t>
            </a:r>
            <a:r>
              <a:rPr lang="en-US" sz="2000" dirty="0" smtClean="0">
                <a:solidFill>
                  <a:srgbClr val="000000"/>
                </a:solidFill>
              </a:rPr>
              <a:t>2%</a:t>
            </a:r>
          </a:p>
          <a:p>
            <a:pPr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onsite use by type of user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943600"/>
            <a:ext cx="305744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Note: Numbers of respondents.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04800" y="7620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onsite use by type of</a:t>
            </a:r>
            <a:r>
              <a:rPr lang="en-US" dirty="0" smtClean="0"/>
              <a:t> material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943600"/>
            <a:ext cx="305744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Note: Numbers of respondents.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609600" y="990600"/>
          <a:ext cx="7872413" cy="498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digital cameras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315200" cy="1371600"/>
          </a:xfrm>
        </p:spPr>
        <p:txBody>
          <a:bodyPr/>
          <a:lstStyle/>
          <a:p>
            <a:pPr lvl="0">
              <a:buNone/>
            </a:pPr>
            <a:r>
              <a:rPr lang="en-US" sz="2800" dirty="0" smtClean="0"/>
              <a:t>Users may employ personal digital cameras in the special collections reading room: </a:t>
            </a:r>
            <a:r>
              <a:rPr lang="en-US" sz="2800" dirty="0" smtClean="0">
                <a:solidFill>
                  <a:srgbClr val="000000"/>
                </a:solidFill>
              </a:rPr>
              <a:t>71%</a:t>
            </a:r>
          </a:p>
          <a:p>
            <a:pPr lvl="1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300" dirty="0" smtClean="0"/>
          </a:p>
          <a:p>
            <a:pPr lvl="1"/>
            <a:endParaRPr lang="en-US" sz="2300" dirty="0" smtClean="0"/>
          </a:p>
          <a:p>
            <a:pPr>
              <a:buNone/>
            </a:pPr>
            <a:endParaRPr lang="en-US" sz="31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600" dirty="0" smtClean="0"/>
          </a:p>
          <a:p>
            <a:pPr lvl="1">
              <a:buNone/>
            </a:pPr>
            <a:endParaRPr lang="en-US" sz="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3000" y="4876800"/>
            <a:ext cx="7543800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C.f. Lisa Miller, et al. “</a:t>
            </a:r>
            <a:r>
              <a:rPr lang="en-US" sz="1800" b="0" i="1" dirty="0" smtClean="0"/>
              <a:t>Capture and Release”: Digital Cameras in the Reading Room. </a:t>
            </a:r>
            <a:r>
              <a:rPr lang="en-US" sz="1800" b="0" dirty="0" smtClean="0"/>
              <a:t>OCLC Research, 2010. http://www.oclc.org/research/publications/library/2010/2010-05.pdf 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716" y="214192"/>
            <a:ext cx="824700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F81BD"/>
                </a:solidFill>
                <a:latin typeface="+mj-lt"/>
                <a:cs typeface="Calibri"/>
              </a:rPr>
              <a:t>Interlibrary </a:t>
            </a:r>
            <a:r>
              <a:rPr lang="en-US" sz="3200" b="1" dirty="0" smtClean="0">
                <a:solidFill>
                  <a:srgbClr val="4F81BD"/>
                </a:solidFill>
                <a:latin typeface="+mj-lt"/>
                <a:cs typeface="Calibri"/>
              </a:rPr>
              <a:t>loan of special collections</a:t>
            </a:r>
            <a:endParaRPr lang="en-US" sz="3200" b="1" dirty="0">
              <a:solidFill>
                <a:srgbClr val="4F81BD"/>
              </a:solidFill>
              <a:latin typeface="+mj-lt"/>
              <a:cs typeface="Calibri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533400" y="10668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66800"/>
            <a:ext cx="4953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Blogs: </a:t>
            </a:r>
            <a:r>
              <a:rPr lang="en-US" dirty="0" smtClean="0">
                <a:solidFill>
                  <a:srgbClr val="000000"/>
                </a:solidFill>
              </a:rPr>
              <a:t>53%</a:t>
            </a:r>
          </a:p>
          <a:p>
            <a:pPr lvl="1"/>
            <a:r>
              <a:rPr lang="en-US" dirty="0" smtClean="0"/>
              <a:t>Twitter: </a:t>
            </a:r>
            <a:r>
              <a:rPr lang="en-US" dirty="0" smtClean="0">
                <a:solidFill>
                  <a:srgbClr val="000000"/>
                </a:solidFill>
              </a:rPr>
              <a:t>52%</a:t>
            </a:r>
          </a:p>
          <a:p>
            <a:pPr lvl="1"/>
            <a:r>
              <a:rPr lang="en-US" dirty="0" smtClean="0"/>
              <a:t>Wikipedia links: </a:t>
            </a:r>
            <a:r>
              <a:rPr lang="en-US" dirty="0" smtClean="0">
                <a:solidFill>
                  <a:srgbClr val="000000"/>
                </a:solidFill>
              </a:rPr>
              <a:t>40%</a:t>
            </a:r>
          </a:p>
          <a:p>
            <a:pPr lvl="1"/>
            <a:r>
              <a:rPr lang="en-US" dirty="0" smtClean="0"/>
              <a:t>Flickr: </a:t>
            </a:r>
            <a:r>
              <a:rPr lang="en-US" dirty="0" smtClean="0">
                <a:solidFill>
                  <a:srgbClr val="000000"/>
                </a:solidFill>
              </a:rPr>
              <a:t>40%</a:t>
            </a:r>
          </a:p>
          <a:p>
            <a:pPr lvl="1"/>
            <a:r>
              <a:rPr lang="en-US" dirty="0" smtClean="0"/>
              <a:t>YouTube: </a:t>
            </a:r>
            <a:r>
              <a:rPr lang="en-US" dirty="0" smtClean="0">
                <a:solidFill>
                  <a:srgbClr val="000000"/>
                </a:solidFill>
              </a:rPr>
              <a:t>38%</a:t>
            </a:r>
          </a:p>
          <a:p>
            <a:pPr lvl="1"/>
            <a:r>
              <a:rPr lang="en-US" dirty="0" smtClean="0"/>
              <a:t>Facebook: </a:t>
            </a:r>
            <a:r>
              <a:rPr lang="en-US" dirty="0" smtClean="0">
                <a:solidFill>
                  <a:srgbClr val="000000"/>
                </a:solidFill>
              </a:rPr>
              <a:t>38%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External partners</a:t>
            </a:r>
          </a:p>
          <a:p>
            <a:pPr lvl="1"/>
            <a:r>
              <a:rPr lang="en-US" dirty="0" smtClean="0"/>
              <a:t>Higher education: </a:t>
            </a:r>
            <a:r>
              <a:rPr lang="en-US" dirty="0" smtClean="0">
                <a:solidFill>
                  <a:srgbClr val="000000"/>
                </a:solidFill>
              </a:rPr>
              <a:t>90%</a:t>
            </a:r>
          </a:p>
          <a:p>
            <a:pPr lvl="1"/>
            <a:r>
              <a:rPr lang="en-US" dirty="0" smtClean="0"/>
              <a:t>Local library/archives: </a:t>
            </a:r>
            <a:r>
              <a:rPr lang="en-US" dirty="0" smtClean="0">
                <a:solidFill>
                  <a:srgbClr val="000000"/>
                </a:solidFill>
              </a:rPr>
              <a:t>58%</a:t>
            </a:r>
          </a:p>
          <a:p>
            <a:pPr lvl="1"/>
            <a:r>
              <a:rPr lang="en-US" dirty="0" smtClean="0"/>
              <a:t>Local museums: </a:t>
            </a:r>
            <a:r>
              <a:rPr lang="en-US" dirty="0" smtClean="0">
                <a:solidFill>
                  <a:srgbClr val="000000"/>
                </a:solidFill>
              </a:rPr>
              <a:t>48%</a:t>
            </a:r>
          </a:p>
          <a:p>
            <a:pPr lvl="1"/>
            <a:r>
              <a:rPr lang="en-US" dirty="0" smtClean="0"/>
              <a:t>Business/commercial: </a:t>
            </a:r>
            <a:r>
              <a:rPr lang="en-US" dirty="0" smtClean="0">
                <a:solidFill>
                  <a:srgbClr val="000000"/>
                </a:solidFill>
              </a:rPr>
              <a:t>45%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“Unique &amp; Distinctive Collections”?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6096000" cy="3200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“In an increasingly competitive post-Brown HE environment, </a:t>
            </a:r>
            <a:r>
              <a:rPr lang="en-US" b="1" i="1" dirty="0" smtClean="0"/>
              <a:t>distinctive </a:t>
            </a:r>
            <a:r>
              <a:rPr lang="en-US" dirty="0" smtClean="0"/>
              <a:t>special collections … have the capacity to differentiate … institutions in </a:t>
            </a:r>
            <a:r>
              <a:rPr lang="en-US" b="1" i="1" dirty="0" smtClean="0"/>
              <a:t>exceptional </a:t>
            </a:r>
            <a:r>
              <a:rPr lang="en-US" dirty="0" smtClean="0"/>
              <a:t>ways, offering … </a:t>
            </a:r>
            <a:r>
              <a:rPr lang="en-US" b="1" i="1" dirty="0" smtClean="0"/>
              <a:t>unique </a:t>
            </a:r>
            <a:r>
              <a:rPr lang="en-US" dirty="0" smtClean="0"/>
              <a:t>opportunities to undertake research and to benefit from learning opportunities.”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181600"/>
            <a:ext cx="24348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--Survey respondent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services: challenging 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1600200"/>
            <a:ext cx="60960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“Accurate and qualitative </a:t>
            </a:r>
            <a:r>
              <a:rPr lang="en-US" b="1" i="1" dirty="0" smtClean="0"/>
              <a:t>evidence of online use,</a:t>
            </a:r>
            <a:r>
              <a:rPr lang="en-US" dirty="0" smtClean="0"/>
              <a:t> as figures of on-site use becomes less meaningful indicators …”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“… students and younger academics </a:t>
            </a:r>
            <a:r>
              <a:rPr lang="en-US" b="1" i="1" dirty="0" smtClean="0"/>
              <a:t>lack the skills, knowledge and confidence </a:t>
            </a:r>
            <a:r>
              <a:rPr lang="en-US" dirty="0" smtClean="0"/>
              <a:t>to handle material archives and are more comfortable in a digital world …”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5334000"/>
            <a:ext cx="241909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i="1" dirty="0" smtClean="0"/>
              <a:t>--Survey respondents</a:t>
            </a:r>
            <a:endParaRPr lang="en-US" sz="18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716" y="214192"/>
            <a:ext cx="8247005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4F81BD"/>
                </a:solidFill>
                <a:latin typeface="+mj-lt"/>
                <a:cs typeface="Calibri"/>
              </a:rPr>
              <a:t>Access to uncataloged/unprocessed materials</a:t>
            </a:r>
            <a:endParaRPr lang="en-US" sz="2800" b="1" dirty="0">
              <a:solidFill>
                <a:srgbClr val="4F81BD"/>
              </a:solidFill>
              <a:latin typeface="+mj-lt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867400"/>
            <a:ext cx="3038612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Note: Numbers of respondents.</a:t>
            </a:r>
            <a:endParaRPr lang="en-US" sz="1600" b="0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81000" y="869950"/>
          <a:ext cx="8763000" cy="537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catalog records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143000"/>
            <a:ext cx="6096000" cy="4038600"/>
          </a:xfrm>
        </p:spPr>
        <p:txBody>
          <a:bodyPr/>
          <a:lstStyle/>
          <a:p>
            <a:r>
              <a:rPr lang="en-US" dirty="0" smtClean="0"/>
              <a:t>Printed volumes: </a:t>
            </a:r>
            <a:r>
              <a:rPr lang="en-US" dirty="0" smtClean="0">
                <a:solidFill>
                  <a:srgbClr val="FF0000"/>
                </a:solidFill>
              </a:rPr>
              <a:t>84%</a:t>
            </a:r>
          </a:p>
          <a:p>
            <a:pPr>
              <a:buNone/>
            </a:pPr>
            <a:endParaRPr lang="en-US" sz="400" dirty="0" smtClean="0"/>
          </a:p>
          <a:p>
            <a:r>
              <a:rPr lang="en-US" dirty="0" smtClean="0"/>
              <a:t>Archives/MSS (collections): </a:t>
            </a:r>
            <a:r>
              <a:rPr lang="en-US" dirty="0" smtClean="0">
                <a:solidFill>
                  <a:srgbClr val="FF0000"/>
                </a:solidFill>
              </a:rPr>
              <a:t>72%</a:t>
            </a:r>
          </a:p>
          <a:p>
            <a:pPr>
              <a:buNone/>
            </a:pPr>
            <a:endParaRPr lang="en-US" sz="400" dirty="0" smtClean="0"/>
          </a:p>
          <a:p>
            <a:r>
              <a:rPr lang="en-US" dirty="0" smtClean="0"/>
              <a:t>Manuscripts (items): </a:t>
            </a:r>
            <a:r>
              <a:rPr lang="en-US" dirty="0" smtClean="0">
                <a:solidFill>
                  <a:srgbClr val="FF0000"/>
                </a:solidFill>
              </a:rPr>
              <a:t>61%</a:t>
            </a:r>
          </a:p>
          <a:p>
            <a:pPr>
              <a:buNone/>
            </a:pPr>
            <a:endParaRPr lang="en-US" sz="400" dirty="0" smtClean="0"/>
          </a:p>
          <a:p>
            <a:r>
              <a:rPr lang="en-US" dirty="0" smtClean="0"/>
              <a:t>Visual: </a:t>
            </a:r>
            <a:r>
              <a:rPr lang="en-US" dirty="0" smtClean="0">
                <a:solidFill>
                  <a:srgbClr val="FF0000"/>
                </a:solidFill>
              </a:rPr>
              <a:t>49%</a:t>
            </a:r>
          </a:p>
          <a:p>
            <a:endParaRPr lang="en-US" sz="400" dirty="0" smtClean="0"/>
          </a:p>
          <a:p>
            <a:r>
              <a:rPr lang="en-US" dirty="0" smtClean="0"/>
              <a:t>Audiovisual: </a:t>
            </a:r>
            <a:r>
              <a:rPr lang="en-US" dirty="0" smtClean="0">
                <a:solidFill>
                  <a:srgbClr val="FF0000"/>
                </a:solidFill>
              </a:rPr>
              <a:t>47%</a:t>
            </a:r>
          </a:p>
          <a:p>
            <a:pPr>
              <a:buNone/>
            </a:pPr>
            <a:endParaRPr lang="en-US" sz="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Cartographic: </a:t>
            </a:r>
            <a:r>
              <a:rPr lang="en-US" dirty="0" smtClean="0">
                <a:solidFill>
                  <a:srgbClr val="FF0000"/>
                </a:solidFill>
              </a:rPr>
              <a:t>43%</a:t>
            </a:r>
          </a:p>
          <a:p>
            <a:pPr>
              <a:buNone/>
            </a:pPr>
            <a:endParaRPr lang="en-US" sz="400" dirty="0" smtClean="0"/>
          </a:p>
          <a:p>
            <a:r>
              <a:rPr lang="en-US" dirty="0" smtClean="0"/>
              <a:t>Born-digital: </a:t>
            </a:r>
            <a:r>
              <a:rPr lang="en-US" dirty="0" smtClean="0">
                <a:solidFill>
                  <a:srgbClr val="FF0000"/>
                </a:solidFill>
              </a:rPr>
              <a:t>27%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5715000"/>
            <a:ext cx="6527172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tx1"/>
                </a:solidFill>
              </a:rPr>
              <a:t>Note: </a:t>
            </a:r>
            <a:r>
              <a:rPr lang="en-US" sz="2000" b="0" dirty="0" smtClean="0">
                <a:solidFill>
                  <a:srgbClr val="FF0000"/>
                </a:solidFill>
              </a:rPr>
              <a:t>red </a:t>
            </a:r>
            <a:r>
              <a:rPr lang="en-US" sz="2000" b="0" dirty="0" smtClean="0">
                <a:solidFill>
                  <a:schemeClr val="tx1"/>
                </a:solidFill>
              </a:rPr>
              <a:t>= percentage of records, not of respondents.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716" y="214192"/>
            <a:ext cx="824700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F81BD"/>
                </a:solidFill>
                <a:latin typeface="+mj-lt"/>
                <a:cs typeface="Calibri"/>
              </a:rPr>
              <a:t>Change</a:t>
            </a:r>
            <a:r>
              <a:rPr lang="en-US" sz="3200" b="1" dirty="0" smtClean="0">
                <a:solidFill>
                  <a:srgbClr val="4F81BD"/>
                </a:solidFill>
                <a:latin typeface="+mj-lt"/>
              </a:rPr>
              <a:t> in size of backlogs</a:t>
            </a:r>
            <a:endParaRPr lang="en-US" sz="3200" b="1" dirty="0">
              <a:solidFill>
                <a:srgbClr val="4F81BD"/>
              </a:solidFill>
              <a:latin typeface="+mj-lt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838200" y="1066800"/>
          <a:ext cx="7153275" cy="48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Archival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1371600"/>
            <a:ext cx="5181600" cy="42672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Archival finding aids</a:t>
            </a:r>
          </a:p>
          <a:p>
            <a:pPr lvl="1"/>
            <a:r>
              <a:rPr lang="en-US" sz="2000" dirty="0" smtClean="0"/>
              <a:t>Online: </a:t>
            </a:r>
            <a:r>
              <a:rPr lang="en-US" sz="2000" dirty="0" smtClean="0">
                <a:solidFill>
                  <a:srgbClr val="FF0000"/>
                </a:solidFill>
              </a:rPr>
              <a:t>64%</a:t>
            </a:r>
          </a:p>
          <a:p>
            <a:pPr lvl="1"/>
            <a:r>
              <a:rPr lang="en-US" sz="2000" dirty="0" smtClean="0"/>
              <a:t>Print-only or in local silos: </a:t>
            </a:r>
            <a:r>
              <a:rPr lang="en-US" sz="2000" dirty="0" smtClean="0">
                <a:solidFill>
                  <a:srgbClr val="FF0000"/>
                </a:solidFill>
              </a:rPr>
              <a:t>24%</a:t>
            </a:r>
          </a:p>
          <a:p>
            <a:pPr lvl="1"/>
            <a:r>
              <a:rPr lang="en-US" sz="2000" dirty="0" smtClean="0"/>
              <a:t>None: </a:t>
            </a:r>
            <a:r>
              <a:rPr lang="en-US" sz="2000" dirty="0" smtClean="0">
                <a:solidFill>
                  <a:srgbClr val="FF0000"/>
                </a:solidFill>
              </a:rPr>
              <a:t>14%</a:t>
            </a:r>
          </a:p>
          <a:p>
            <a:pPr lvl="0">
              <a:buNone/>
            </a:pPr>
            <a:endParaRPr lang="en-US" sz="1200" dirty="0" smtClean="0"/>
          </a:p>
          <a:p>
            <a:pPr lvl="0">
              <a:buNone/>
            </a:pPr>
            <a:r>
              <a:rPr lang="en-US" dirty="0" smtClean="0"/>
              <a:t>Use of simplified processing techniques</a:t>
            </a:r>
          </a:p>
          <a:p>
            <a:pPr lvl="1"/>
            <a:r>
              <a:rPr lang="en-US" sz="2000" dirty="0" smtClean="0"/>
              <a:t>Always: 22%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Sometimes: 66%</a:t>
            </a:r>
          </a:p>
          <a:p>
            <a:pPr lvl="1"/>
            <a:r>
              <a:rPr lang="en-US" sz="2000" dirty="0" smtClean="0"/>
              <a:t>Never: </a:t>
            </a:r>
            <a:r>
              <a:rPr lang="en-US" sz="2000" dirty="0" smtClean="0">
                <a:solidFill>
                  <a:srgbClr val="000000"/>
                </a:solidFill>
              </a:rPr>
              <a:t>12%</a:t>
            </a:r>
          </a:p>
          <a:p>
            <a:pPr lvl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800" dirty="0" smtClean="0"/>
          </a:p>
          <a:p>
            <a:pPr lvl="0">
              <a:buNone/>
            </a:pPr>
            <a:endParaRPr lang="en-US" sz="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0" y="5562600"/>
            <a:ext cx="7795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tx1"/>
                </a:solidFill>
              </a:rPr>
              <a:t>Note: </a:t>
            </a:r>
            <a:r>
              <a:rPr lang="en-US" sz="2000" b="0" dirty="0" smtClean="0">
                <a:solidFill>
                  <a:srgbClr val="FF0000"/>
                </a:solidFill>
              </a:rPr>
              <a:t>red </a:t>
            </a:r>
            <a:r>
              <a:rPr lang="en-US" sz="2000" b="0" dirty="0" smtClean="0">
                <a:solidFill>
                  <a:schemeClr val="tx1"/>
                </a:solidFill>
              </a:rPr>
              <a:t>= percentage of records, not of respondents.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5995752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178B5"/>
                </a:solidFill>
                <a:latin typeface="+mj-lt"/>
              </a:rPr>
              <a:t>Access to Internet finding aids</a:t>
            </a:r>
            <a:endParaRPr lang="en-US" sz="3200" dirty="0">
              <a:solidFill>
                <a:srgbClr val="2178B5"/>
              </a:solidFill>
              <a:latin typeface="+mj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85801" y="11430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Digitisation programmes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1" y="914401"/>
          <a:ext cx="7620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2470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F81BD"/>
                </a:solidFill>
                <a:latin typeface="+mj-lt"/>
                <a:cs typeface="Calibri"/>
              </a:rPr>
              <a:t>Large-scale digitisation of special collections</a:t>
            </a:r>
            <a:endParaRPr lang="en-US" sz="3000" b="1" dirty="0">
              <a:solidFill>
                <a:srgbClr val="4F81BD"/>
              </a:solidFill>
              <a:latin typeface="+mj-lt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562600"/>
            <a:ext cx="8229600" cy="675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Definition: Systematic reproduction of entire collections using streamlined production methods</a:t>
            </a:r>
            <a:r>
              <a:rPr lang="en-US" sz="1600" b="0" dirty="0" smtClean="0"/>
              <a:t> to enable production at scale while accounting for </a:t>
            </a:r>
            <a:r>
              <a:rPr lang="en-US" sz="1600" b="0" dirty="0" smtClean="0"/>
              <a:t>special</a:t>
            </a:r>
            <a:r>
              <a:rPr lang="en-US" sz="1600" b="0" dirty="0" smtClean="0"/>
              <a:t> handling needs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066800" y="914400"/>
          <a:ext cx="6543675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Digitisation</a:t>
            </a:r>
            <a:r>
              <a:rPr lang="en-US" dirty="0" smtClean="0"/>
              <a:t>: challenging issues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6477000" cy="3429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“… </a:t>
            </a:r>
            <a:r>
              <a:rPr lang="en-US" b="1" i="1" dirty="0" err="1" smtClean="0"/>
              <a:t>prioritisation</a:t>
            </a:r>
            <a:r>
              <a:rPr lang="en-US" b="1" i="1" dirty="0" smtClean="0"/>
              <a:t> </a:t>
            </a:r>
            <a:r>
              <a:rPr lang="en-US" dirty="0" smtClean="0"/>
              <a:t>of image capture, extent of academic collaboration ..., cost-effective means of identifying rights and </a:t>
            </a:r>
            <a:r>
              <a:rPr lang="en-US" b="1" i="1" dirty="0" smtClean="0"/>
              <a:t>assessing risk.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“Special collections are in danger of being left behind with … increasing </a:t>
            </a:r>
            <a:r>
              <a:rPr lang="en-US" b="1" i="1" dirty="0" smtClean="0"/>
              <a:t>expectation </a:t>
            </a:r>
            <a:r>
              <a:rPr lang="en-US" dirty="0" smtClean="0"/>
              <a:t>that </a:t>
            </a:r>
            <a:r>
              <a:rPr lang="en-US" b="1" i="1" dirty="0" smtClean="0"/>
              <a:t>everything </a:t>
            </a:r>
            <a:r>
              <a:rPr lang="en-US" dirty="0" smtClean="0"/>
              <a:t>will be available </a:t>
            </a:r>
            <a:r>
              <a:rPr lang="en-US" b="1" i="1" dirty="0" smtClean="0"/>
              <a:t>online</a:t>
            </a:r>
            <a:r>
              <a:rPr lang="en-US" dirty="0" smtClean="0"/>
              <a:t>.”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05400" y="5257800"/>
            <a:ext cx="2800099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1" dirty="0" smtClean="0"/>
              <a:t>--Survey respondents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Born-digital archival materials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6270623" cy="4724399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U.S./Canada: our summary analysis</a:t>
            </a:r>
          </a:p>
          <a:p>
            <a:pPr>
              <a:buNone/>
            </a:pPr>
            <a:endParaRPr lang="en-US" sz="1200" dirty="0" smtClean="0"/>
          </a:p>
          <a:p>
            <a:pPr lvl="3"/>
            <a:r>
              <a:rPr lang="en-US" sz="2000" dirty="0" smtClean="0"/>
              <a:t>Undercollected</a:t>
            </a:r>
          </a:p>
          <a:p>
            <a:pPr lvl="3"/>
            <a:r>
              <a:rPr lang="en-US" sz="2000" dirty="0" smtClean="0"/>
              <a:t>Undercounted</a:t>
            </a:r>
          </a:p>
          <a:p>
            <a:pPr lvl="3"/>
            <a:r>
              <a:rPr lang="en-US" sz="2000" dirty="0" smtClean="0"/>
              <a:t>Undermanaged</a:t>
            </a:r>
          </a:p>
          <a:p>
            <a:pPr lvl="3"/>
            <a:r>
              <a:rPr lang="en-US" sz="2000" dirty="0" smtClean="0"/>
              <a:t>Unpreserved</a:t>
            </a:r>
          </a:p>
          <a:p>
            <a:pPr lvl="3"/>
            <a:r>
              <a:rPr lang="en-US" sz="2000" dirty="0" smtClean="0"/>
              <a:t>Inaccessible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population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1219200"/>
            <a:ext cx="6477000" cy="3733800"/>
          </a:xfrm>
        </p:spPr>
        <p:txBody>
          <a:bodyPr/>
          <a:lstStyle/>
          <a:p>
            <a:pPr lvl="0">
              <a:buNone/>
            </a:pPr>
            <a:endParaRPr lang="en-US" dirty="0" smtClean="0"/>
          </a:p>
          <a:p>
            <a:pPr lvl="1">
              <a:buNone/>
            </a:pPr>
            <a:r>
              <a:rPr lang="en-US" sz="2400" dirty="0" smtClean="0"/>
              <a:t>Invited to participate: 122</a:t>
            </a:r>
          </a:p>
          <a:p>
            <a:pPr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400" dirty="0" smtClean="0"/>
              <a:t>Total respondents: 82</a:t>
            </a:r>
          </a:p>
          <a:p>
            <a:pPr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RLUK respondents: 32/32 (100%)</a:t>
            </a:r>
          </a:p>
          <a:p>
            <a:pPr lvl="0">
              <a:buNone/>
            </a:pPr>
            <a:endParaRPr lang="en-US" sz="1400" dirty="0" smtClean="0"/>
          </a:p>
          <a:p>
            <a:pPr lvl="1"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700" dirty="0" smtClean="0"/>
              <a:t> </a:t>
            </a:r>
          </a:p>
          <a:p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Born-digital archival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562600"/>
          </a:xfrm>
        </p:spPr>
        <p:txBody>
          <a:bodyPr/>
          <a:lstStyle/>
          <a:p>
            <a:r>
              <a:rPr lang="en-US" dirty="0" smtClean="0"/>
              <a:t>Institutional strategy in place? </a:t>
            </a:r>
          </a:p>
          <a:p>
            <a:pPr lvl="1"/>
            <a:r>
              <a:rPr lang="en-US" sz="2000" dirty="0" smtClean="0"/>
              <a:t>Yes: </a:t>
            </a:r>
            <a:r>
              <a:rPr lang="en-US" sz="2000" dirty="0" smtClean="0">
                <a:solidFill>
                  <a:srgbClr val="000000"/>
                </a:solidFill>
              </a:rPr>
              <a:t>23%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In preparation: 41%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No: 36%</a:t>
            </a:r>
          </a:p>
          <a:p>
            <a:pPr lvl="1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Materials </a:t>
            </a:r>
            <a:r>
              <a:rPr lang="en-US" u="sng" dirty="0" smtClean="0"/>
              <a:t>held </a:t>
            </a:r>
            <a:r>
              <a:rPr lang="en-US" dirty="0" smtClean="0"/>
              <a:t>by:</a:t>
            </a:r>
            <a:r>
              <a:rPr lang="en-US" dirty="0" smtClean="0"/>
              <a:t> 69</a:t>
            </a:r>
            <a:r>
              <a:rPr lang="en-US" dirty="0" smtClean="0">
                <a:solidFill>
                  <a:srgbClr val="000000"/>
                </a:solidFill>
              </a:rPr>
              <a:t>%</a:t>
            </a:r>
          </a:p>
          <a:p>
            <a:pPr>
              <a:buNone/>
            </a:pPr>
            <a:endParaRPr lang="en-US" sz="800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Holdings </a:t>
            </a:r>
            <a:r>
              <a:rPr lang="en-US" u="sng" dirty="0" smtClean="0"/>
              <a:t>reported </a:t>
            </a:r>
            <a:r>
              <a:rPr lang="en-US" dirty="0" smtClean="0"/>
              <a:t>by: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31</a:t>
            </a:r>
            <a:r>
              <a:rPr lang="en-US" dirty="0" smtClean="0">
                <a:solidFill>
                  <a:srgbClr val="000000"/>
                </a:solidFill>
              </a:rPr>
              <a:t>%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Percent held by </a:t>
            </a:r>
            <a:r>
              <a:rPr lang="en-US" sz="2000" b="1" dirty="0" smtClean="0">
                <a:solidFill>
                  <a:srgbClr val="FF0000"/>
                </a:solidFill>
              </a:rPr>
              <a:t>top two </a:t>
            </a:r>
            <a:r>
              <a:rPr lang="en-US" sz="2000" dirty="0" smtClean="0">
                <a:solidFill>
                  <a:srgbClr val="000000"/>
                </a:solidFill>
              </a:rPr>
              <a:t>libraries: </a:t>
            </a:r>
            <a:r>
              <a:rPr lang="en-US" sz="2000" dirty="0" smtClean="0">
                <a:solidFill>
                  <a:srgbClr val="FF0000"/>
                </a:solidFill>
              </a:rPr>
              <a:t>81%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Percent held by </a:t>
            </a:r>
            <a:r>
              <a:rPr lang="en-US" sz="2000" b="1" dirty="0" smtClean="0">
                <a:solidFill>
                  <a:srgbClr val="FF0000"/>
                </a:solidFill>
              </a:rPr>
              <a:t>top five </a:t>
            </a:r>
            <a:r>
              <a:rPr lang="en-US" sz="2000" dirty="0" smtClean="0">
                <a:solidFill>
                  <a:srgbClr val="000000"/>
                </a:solidFill>
              </a:rPr>
              <a:t>libraries: </a:t>
            </a:r>
            <a:r>
              <a:rPr lang="en-US" sz="2000" dirty="0" smtClean="0">
                <a:solidFill>
                  <a:srgbClr val="FF0000"/>
                </a:solidFill>
              </a:rPr>
              <a:t>99%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Mean holdings: 0</a:t>
            </a:r>
          </a:p>
          <a:p>
            <a:pPr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b="1" i="1" dirty="0" smtClean="0"/>
              <a:t>We surmise that collecting is generally passive, sporadic, limited.</a:t>
            </a: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Born-digital archival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162800" cy="4800600"/>
          </a:xfrm>
        </p:spPr>
        <p:txBody>
          <a:bodyPr/>
          <a:lstStyle/>
          <a:p>
            <a:pPr lvl="1">
              <a:buNone/>
            </a:pPr>
            <a:endParaRPr lang="en-US" sz="1000" dirty="0" smtClean="0">
              <a:solidFill>
                <a:srgbClr val="FF7600"/>
              </a:solidFill>
            </a:endParaRPr>
          </a:p>
          <a:p>
            <a:pPr lvl="1"/>
            <a:r>
              <a:rPr lang="en-US" sz="2400" dirty="0" smtClean="0"/>
              <a:t>Most commonly held born-digital formats</a:t>
            </a:r>
          </a:p>
          <a:p>
            <a:pPr lvl="2"/>
            <a:r>
              <a:rPr lang="en-US" sz="2000" dirty="0" smtClean="0"/>
              <a:t>Archives &amp; manuscripts: 51%</a:t>
            </a:r>
          </a:p>
          <a:p>
            <a:pPr lvl="2"/>
            <a:r>
              <a:rPr lang="en-US" sz="2000" dirty="0" smtClean="0"/>
              <a:t>Photographs: 52%</a:t>
            </a:r>
          </a:p>
          <a:p>
            <a:pPr lvl="2"/>
            <a:r>
              <a:rPr lang="en-US" sz="2000" dirty="0" smtClean="0"/>
              <a:t>Institutional archival records: 52%</a:t>
            </a:r>
          </a:p>
          <a:p>
            <a:pPr lvl="2"/>
            <a:r>
              <a:rPr lang="en-US" sz="2000" dirty="0" smtClean="0"/>
              <a:t>Audio: 42%</a:t>
            </a:r>
          </a:p>
          <a:p>
            <a:pPr lvl="2"/>
            <a:r>
              <a:rPr lang="en-US" sz="2000" dirty="0" smtClean="0"/>
              <a:t>Publications: 42%</a:t>
            </a:r>
          </a:p>
          <a:p>
            <a:pPr lvl="2"/>
            <a:r>
              <a:rPr lang="en-US" sz="2000" dirty="0" smtClean="0"/>
              <a:t>Email: 36%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sz="2400" dirty="0" smtClean="0"/>
              <a:t>Mean number of formats held: 4</a:t>
            </a:r>
          </a:p>
          <a:p>
            <a:pPr>
              <a:buNone/>
            </a:pPr>
            <a:endParaRPr lang="en-US" sz="1000" dirty="0" smtClean="0"/>
          </a:p>
          <a:p>
            <a:pPr marL="690563" lvl="2" indent="-219075">
              <a:buFont typeface="Arial" pitchFamily="34" charset="0"/>
              <a:buChar char="•"/>
            </a:pPr>
            <a:r>
              <a:rPr lang="en-US" sz="2400" dirty="0" smtClean="0"/>
              <a:t>Education/training needed by: 78%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0"/>
            <a:ext cx="824700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178B5"/>
                </a:solidFill>
                <a:latin typeface="+mj-lt"/>
                <a:cs typeface="Calibri"/>
              </a:rPr>
              <a:t>Impediments to born-digital management</a:t>
            </a:r>
            <a:endParaRPr lang="en-US" sz="3200" b="1" dirty="0">
              <a:solidFill>
                <a:srgbClr val="2178B5"/>
              </a:solidFill>
              <a:latin typeface="+mj-lt"/>
              <a:cs typeface="Calibri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54087" y="787399"/>
          <a:ext cx="7235825" cy="528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Born-digital: challenging issues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63246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“Until [active collecting] happens, the ability to develop the capacity to manage such </a:t>
            </a:r>
            <a:r>
              <a:rPr lang="en-US" b="1" i="1" dirty="0" smtClean="0"/>
              <a:t>resources </a:t>
            </a:r>
            <a:r>
              <a:rPr lang="en-US" dirty="0" smtClean="0"/>
              <a:t>will not be addressed.”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“Lack of support from senior management who are put off from even discussing the matter due to potential </a:t>
            </a:r>
            <a:r>
              <a:rPr lang="en-US" b="1" i="1" dirty="0" smtClean="0"/>
              <a:t>cost implications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5334000"/>
            <a:ext cx="2419099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1" dirty="0" smtClean="0"/>
              <a:t>--Survey respondents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24700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178B5"/>
                </a:solidFill>
                <a:latin typeface="+mj-lt"/>
              </a:rPr>
              <a:t>Education and training needs</a:t>
            </a:r>
            <a:endParaRPr lang="en-US" sz="3200" b="1" dirty="0">
              <a:solidFill>
                <a:srgbClr val="2178B5"/>
              </a:solidFill>
              <a:latin typeface="+mj-lt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57187" y="738187"/>
          <a:ext cx="8429626" cy="538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Staffing: challenging issues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400800" cy="3733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“Understanding of </a:t>
            </a:r>
            <a:r>
              <a:rPr lang="en-US" b="1" i="1" dirty="0" smtClean="0">
                <a:solidFill>
                  <a:srgbClr val="FF0000"/>
                </a:solidFill>
              </a:rPr>
              <a:t>changing </a:t>
            </a:r>
            <a:r>
              <a:rPr lang="en-US" b="1" i="1" dirty="0" smtClean="0"/>
              <a:t>teaching and research needs</a:t>
            </a:r>
            <a:r>
              <a:rPr lang="en-US" dirty="0" smtClean="0"/>
              <a:t> in a digital age.”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“Training and acceptance of the </a:t>
            </a:r>
            <a:r>
              <a:rPr lang="en-US" b="1" i="1" dirty="0" smtClean="0">
                <a:solidFill>
                  <a:srgbClr val="FF0000"/>
                </a:solidFill>
              </a:rPr>
              <a:t>changing </a:t>
            </a:r>
            <a:r>
              <a:rPr lang="en-US" b="1" i="1" dirty="0" smtClean="0"/>
              <a:t>landscape</a:t>
            </a:r>
            <a:r>
              <a:rPr lang="en-US" dirty="0" smtClean="0"/>
              <a:t> of special collections.”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b="1" i="1" dirty="0" smtClean="0"/>
              <a:t>Culture </a:t>
            </a:r>
            <a:r>
              <a:rPr lang="en-US" b="1" i="1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—shifting focus and priorities of curators, from “back of the house” to “front of house.”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29200" y="5486400"/>
            <a:ext cx="241909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i="1" dirty="0" smtClean="0"/>
              <a:t>--Survey respondents</a:t>
            </a:r>
            <a:endParaRPr lang="en-US" sz="18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6400800" cy="3200399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“The present survey is timely and very welcome, but now it’s what is done with its findings—as soon as possible—that matters.”</a:t>
            </a:r>
          </a:p>
          <a:p>
            <a:pPr>
              <a:buNone/>
            </a:pPr>
            <a:endParaRPr lang="en-US" sz="2600" dirty="0" smtClean="0"/>
          </a:p>
          <a:p>
            <a:pPr algn="r">
              <a:buNone/>
            </a:pPr>
            <a:r>
              <a:rPr lang="en-US" sz="1800" i="1" dirty="0" smtClean="0"/>
              <a:t>--Survey respondent</a:t>
            </a:r>
            <a:endParaRPr lang="en-US" sz="1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that jumped out at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377" y="990600"/>
            <a:ext cx="8175623" cy="5486400"/>
          </a:xfrm>
        </p:spPr>
        <p:txBody>
          <a:bodyPr/>
          <a:lstStyle/>
          <a:p>
            <a:r>
              <a:rPr lang="en-US" dirty="0" smtClean="0"/>
              <a:t>Archival management</a:t>
            </a:r>
          </a:p>
          <a:p>
            <a:pPr lvl="1"/>
            <a:r>
              <a:rPr lang="en-US" dirty="0" smtClean="0"/>
              <a:t>24% of collections have an existing finding aid that is not online</a:t>
            </a:r>
          </a:p>
          <a:p>
            <a:pPr lvl="1"/>
            <a:r>
              <a:rPr lang="en-US" dirty="0" smtClean="0"/>
              <a:t>As many backlogs are increasing as are decreasing</a:t>
            </a:r>
          </a:p>
          <a:p>
            <a:pPr lvl="1"/>
            <a:r>
              <a:rPr lang="en-US" dirty="0" smtClean="0"/>
              <a:t>Fairly widespread use of simplified archival processing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Born-digital</a:t>
            </a:r>
          </a:p>
          <a:p>
            <a:pPr lvl="1"/>
            <a:r>
              <a:rPr lang="en-US" dirty="0" smtClean="0"/>
              <a:t>Management and collecting both minimal to date</a:t>
            </a:r>
          </a:p>
          <a:p>
            <a:pPr lvl="1"/>
            <a:r>
              <a:rPr lang="en-US" dirty="0" smtClean="0"/>
              <a:t>Is adequate education/training available?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Digitisation</a:t>
            </a:r>
          </a:p>
          <a:p>
            <a:pPr lvl="1"/>
            <a:r>
              <a:rPr lang="en-US" dirty="0" smtClean="0"/>
              <a:t>High percent of programs are based in special collections</a:t>
            </a:r>
          </a:p>
          <a:p>
            <a:pPr lvl="1"/>
            <a:r>
              <a:rPr lang="en-US" dirty="0" smtClean="0"/>
              <a:t>Have 48% really done large-scale projects?</a:t>
            </a:r>
          </a:p>
          <a:p>
            <a:pPr lvl="1"/>
            <a:r>
              <a:rPr lang="en-US" dirty="0" smtClean="0"/>
              <a:t>More than half have licensed content to external vendors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that jumped out at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337423" cy="5486400"/>
          </a:xfrm>
        </p:spPr>
        <p:txBody>
          <a:bodyPr/>
          <a:lstStyle/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Almost entirely institutional; very limited external</a:t>
            </a:r>
          </a:p>
          <a:p>
            <a:pPr lvl="1"/>
            <a:r>
              <a:rPr lang="en-US" dirty="0" smtClean="0"/>
              <a:t>Fundraising is 2</a:t>
            </a:r>
            <a:r>
              <a:rPr lang="en-US" baseline="30000" dirty="0" smtClean="0"/>
              <a:t>nd</a:t>
            </a:r>
            <a:r>
              <a:rPr lang="en-US" dirty="0" smtClean="0"/>
              <a:t>-highest area of education/training need</a:t>
            </a:r>
          </a:p>
          <a:p>
            <a:pPr lvl="1"/>
            <a:r>
              <a:rPr lang="en-US" dirty="0" smtClean="0"/>
              <a:t>Why did 45% of budgets increase in this economic climate?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User services</a:t>
            </a:r>
          </a:p>
          <a:p>
            <a:pPr lvl="1"/>
            <a:r>
              <a:rPr lang="en-US" dirty="0" smtClean="0"/>
              <a:t>Interlibrary loan is nearly non-existent</a:t>
            </a:r>
          </a:p>
          <a:p>
            <a:pPr lvl="1"/>
            <a:r>
              <a:rPr lang="en-US" dirty="0" smtClean="0"/>
              <a:t>71% permit users to utilize digital cameras in search room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Has increased since 2000</a:t>
            </a:r>
          </a:p>
          <a:p>
            <a:pPr lvl="1"/>
            <a:r>
              <a:rPr lang="en-US" dirty="0" smtClean="0"/>
              <a:t>Confronting change and balancing workloads are major issues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espondents by home nation (</a:t>
            </a:r>
            <a:r>
              <a:rPr lang="en-US" dirty="0" err="1" smtClean="0"/>
              <a:t>n</a:t>
            </a:r>
            <a:r>
              <a:rPr lang="en-US" dirty="0" smtClean="0"/>
              <a:t>=82)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838200" y="914400"/>
          <a:ext cx="708660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Respondents by type of institution (</a:t>
            </a:r>
            <a:r>
              <a:rPr lang="en-US" dirty="0" err="1" smtClean="0"/>
              <a:t>n</a:t>
            </a:r>
            <a:r>
              <a:rPr lang="en-US" dirty="0" smtClean="0"/>
              <a:t>=82)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914400"/>
            <a:ext cx="6324600" cy="5638800"/>
          </a:xfrm>
        </p:spPr>
        <p:txBody>
          <a:bodyPr numCol="1" spcCol="914400"/>
          <a:lstStyle/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By type of institution</a:t>
            </a:r>
          </a:p>
          <a:p>
            <a:pPr lvl="1"/>
            <a:r>
              <a:rPr lang="en-US" dirty="0" smtClean="0"/>
              <a:t>Universities: 41  (50%)</a:t>
            </a:r>
          </a:p>
          <a:p>
            <a:pPr lvl="1"/>
            <a:r>
              <a:rPr lang="en-US" dirty="0" smtClean="0"/>
              <a:t>Independent libraries: 9</a:t>
            </a:r>
          </a:p>
          <a:p>
            <a:pPr lvl="1"/>
            <a:r>
              <a:rPr lang="en-US" dirty="0" smtClean="0"/>
              <a:t>Museums: 5</a:t>
            </a:r>
          </a:p>
          <a:p>
            <a:pPr lvl="1"/>
            <a:r>
              <a:rPr lang="en-US" dirty="0" smtClean="0"/>
              <a:t>Public libraries: </a:t>
            </a:r>
            <a:r>
              <a:rPr lang="en-US" dirty="0" smtClean="0"/>
              <a:t>5</a:t>
            </a:r>
          </a:p>
          <a:p>
            <a:pPr lvl="1"/>
            <a:r>
              <a:rPr lang="en-US" dirty="0" smtClean="0"/>
              <a:t>Royal colleges: 5</a:t>
            </a:r>
          </a:p>
          <a:p>
            <a:pPr lvl="1"/>
            <a:r>
              <a:rPr lang="en-US" dirty="0" smtClean="0"/>
              <a:t>Learned societies: 4</a:t>
            </a:r>
          </a:p>
          <a:p>
            <a:pPr lvl="1"/>
            <a:r>
              <a:rPr lang="en-US" dirty="0" smtClean="0"/>
              <a:t>National libraries: 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Church institutions: 4</a:t>
            </a:r>
          </a:p>
          <a:p>
            <a:pPr lvl="1"/>
            <a:r>
              <a:rPr lang="en-US" dirty="0" smtClean="0"/>
              <a:t>Conservatoires: 2</a:t>
            </a:r>
          </a:p>
          <a:p>
            <a:pPr lvl="1"/>
            <a:r>
              <a:rPr lang="en-US" dirty="0" smtClean="0"/>
              <a:t>Colleges: 2</a:t>
            </a:r>
          </a:p>
          <a:p>
            <a:pPr lvl="1"/>
            <a:r>
              <a:rPr lang="en-US" dirty="0" smtClean="0"/>
              <a:t>Royal botanic </a:t>
            </a:r>
            <a:r>
              <a:rPr lang="en-US" dirty="0" smtClean="0"/>
              <a:t>garden: 1</a:t>
            </a:r>
            <a:endParaRPr lang="en-US" sz="2000" dirty="0" smtClean="0"/>
          </a:p>
          <a:p>
            <a:pPr>
              <a:buNone/>
            </a:pPr>
            <a:endParaRPr lang="en-US" sz="2700" dirty="0" smtClean="0"/>
          </a:p>
          <a:p>
            <a:pPr lvl="1"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RLUK balance sheet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43000"/>
            <a:ext cx="7467600" cy="5181600"/>
          </a:xfrm>
        </p:spPr>
        <p:txBody>
          <a:bodyPr/>
          <a:lstStyle/>
          <a:p>
            <a:pPr marL="469900" indent="-457200"/>
            <a:r>
              <a:rPr lang="en-US" b="1" i="1" dirty="0" smtClean="0"/>
              <a:t>Use </a:t>
            </a:r>
            <a:r>
              <a:rPr lang="en-US" dirty="0" smtClean="0"/>
              <a:t>is increasing: all types of users &amp; materials</a:t>
            </a:r>
          </a:p>
          <a:p>
            <a:pPr marL="469900" indent="-457200">
              <a:buNone/>
            </a:pPr>
            <a:endParaRPr lang="en-US" sz="800" dirty="0" smtClean="0"/>
          </a:p>
          <a:p>
            <a:pPr marL="469900" indent="-457200"/>
            <a:r>
              <a:rPr lang="en-US" dirty="0" smtClean="0"/>
              <a:t>Many materials remain </a:t>
            </a:r>
            <a:r>
              <a:rPr lang="en-US" b="1" i="1" dirty="0" smtClean="0"/>
              <a:t>undiscoverable</a:t>
            </a:r>
          </a:p>
          <a:p>
            <a:pPr marL="469900" indent="-457200">
              <a:buNone/>
            </a:pPr>
            <a:endParaRPr lang="en-US" sz="800" dirty="0" smtClean="0"/>
          </a:p>
          <a:p>
            <a:pPr marL="469900" indent="-457200"/>
            <a:r>
              <a:rPr lang="en-US" b="1" i="1" dirty="0" smtClean="0"/>
              <a:t>Backlogs </a:t>
            </a:r>
            <a:r>
              <a:rPr lang="en-US" dirty="0" smtClean="0"/>
              <a:t>continue to increase</a:t>
            </a:r>
          </a:p>
          <a:p>
            <a:pPr marL="469900" indent="-457200">
              <a:buNone/>
            </a:pPr>
            <a:endParaRPr lang="en-US" sz="800" dirty="0" smtClean="0"/>
          </a:p>
          <a:p>
            <a:pPr marL="469900" indent="-457200"/>
            <a:r>
              <a:rPr lang="en-US" b="1" i="1" dirty="0" smtClean="0"/>
              <a:t>Outreach </a:t>
            </a:r>
            <a:r>
              <a:rPr lang="en-US" dirty="0" smtClean="0"/>
              <a:t>to new audiences is essential</a:t>
            </a:r>
          </a:p>
          <a:p>
            <a:pPr marL="469900" indent="-457200">
              <a:buNone/>
            </a:pPr>
            <a:endParaRPr lang="en-US" sz="800" dirty="0" smtClean="0"/>
          </a:p>
          <a:p>
            <a:pPr marL="469900" indent="-457200"/>
            <a:r>
              <a:rPr lang="en-US" b="1" i="1" dirty="0" smtClean="0"/>
              <a:t>Born-digital </a:t>
            </a:r>
            <a:r>
              <a:rPr lang="en-US" dirty="0" smtClean="0"/>
              <a:t>management is in early </a:t>
            </a:r>
            <a:r>
              <a:rPr lang="en-US" dirty="0" smtClean="0"/>
              <a:t>stages</a:t>
            </a:r>
          </a:p>
          <a:p>
            <a:pPr marL="469900" indent="-457200">
              <a:buNone/>
            </a:pPr>
            <a:endParaRPr lang="en-US" dirty="0" smtClean="0"/>
          </a:p>
          <a:p>
            <a:pPr marL="469900" indent="-457200">
              <a:buNone/>
            </a:pPr>
            <a:endParaRPr lang="en-US" sz="800" dirty="0" smtClean="0"/>
          </a:p>
          <a:p>
            <a:pPr marL="469900" indent="-457200"/>
            <a:r>
              <a:rPr lang="en-US" b="1" i="1" dirty="0" smtClean="0"/>
              <a:t>Staffing </a:t>
            </a:r>
            <a:r>
              <a:rPr lang="en-US" dirty="0" smtClean="0"/>
              <a:t>has increased</a:t>
            </a:r>
          </a:p>
          <a:p>
            <a:pPr marL="469900" indent="-457200">
              <a:buNone/>
            </a:pPr>
            <a:endParaRPr lang="en-US" sz="800" dirty="0" smtClean="0"/>
          </a:p>
          <a:p>
            <a:pPr marL="469900" indent="-457200"/>
            <a:r>
              <a:rPr lang="en-US" dirty="0" smtClean="0"/>
              <a:t>45% of library </a:t>
            </a:r>
            <a:r>
              <a:rPr lang="en-US" b="1" i="1" dirty="0" smtClean="0"/>
              <a:t>budgets </a:t>
            </a:r>
            <a:r>
              <a:rPr lang="en-US" dirty="0" smtClean="0"/>
              <a:t>increased in 2009/2010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23223" cy="995360"/>
          </a:xfrm>
        </p:spPr>
        <p:txBody>
          <a:bodyPr/>
          <a:lstStyle/>
          <a:p>
            <a:r>
              <a:rPr lang="en-US" dirty="0" smtClean="0"/>
              <a:t>“Most challenging issues”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600200"/>
            <a:ext cx="6248400" cy="3810000"/>
          </a:xfrm>
        </p:spPr>
        <p:txBody>
          <a:bodyPr/>
          <a:lstStyle/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Space &amp; facilities</a:t>
            </a:r>
          </a:p>
          <a:p>
            <a:pPr marL="987425" lvl="1" indent="-514350">
              <a:buNone/>
            </a:pPr>
            <a:endParaRPr lang="en-US" sz="1200" dirty="0" smtClean="0"/>
          </a:p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Outreach</a:t>
            </a:r>
          </a:p>
          <a:p>
            <a:pPr marL="987425" lvl="1" indent="-514350">
              <a:buNone/>
            </a:pPr>
            <a:endParaRPr lang="en-US" sz="1200" dirty="0" smtClean="0"/>
          </a:p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Preservation</a:t>
            </a:r>
          </a:p>
          <a:p>
            <a:pPr marL="987425" lvl="1" indent="-514350">
              <a:buNone/>
            </a:pPr>
            <a:endParaRPr lang="en-US" sz="1200" dirty="0" smtClean="0"/>
          </a:p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Born-digital materials </a:t>
            </a:r>
            <a:endParaRPr lang="en-US" sz="1200" dirty="0" smtClean="0"/>
          </a:p>
          <a:p>
            <a:pPr marL="987425" lvl="1" indent="-514350">
              <a:buNone/>
            </a:pPr>
            <a:endParaRPr lang="en-US" sz="1200" dirty="0" smtClean="0"/>
          </a:p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Digitization</a:t>
            </a:r>
          </a:p>
          <a:p>
            <a:pPr marL="987425" lvl="1" indent="-514350">
              <a:buNone/>
            </a:pPr>
            <a:endParaRPr lang="en-US" sz="2800" dirty="0" smtClean="0"/>
          </a:p>
          <a:p>
            <a:pPr marL="987425" lvl="1" indent="-514350"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r"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picture: challenging issues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6248400" cy="411480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“Demonstrating the </a:t>
            </a:r>
            <a:r>
              <a:rPr lang="en-US" sz="2600" b="1" i="1" dirty="0" smtClean="0"/>
              <a:t>value of SC </a:t>
            </a:r>
            <a:r>
              <a:rPr lang="en-US" sz="2600" dirty="0" smtClean="0"/>
              <a:t>to the University in tough times, and the need for </a:t>
            </a:r>
            <a:r>
              <a:rPr lang="en-US" sz="2600" b="1" i="1" dirty="0" smtClean="0"/>
              <a:t>improved engagement </a:t>
            </a:r>
            <a:r>
              <a:rPr lang="en-US" sz="2600" dirty="0" smtClean="0"/>
              <a:t>with research and learning …”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“Keep pace with and even drive research and </a:t>
            </a:r>
            <a:r>
              <a:rPr lang="en-US" sz="2600" b="1" i="1" dirty="0" smtClean="0"/>
              <a:t>academic agenda </a:t>
            </a:r>
            <a:r>
              <a:rPr lang="en-US" sz="2600" dirty="0" smtClean="0"/>
              <a:t>within the University but also the </a:t>
            </a:r>
            <a:r>
              <a:rPr lang="en-US" sz="2600" b="1" i="1" dirty="0" smtClean="0"/>
              <a:t>wider world of scholarship</a:t>
            </a:r>
            <a:r>
              <a:rPr lang="en-US" sz="2600" dirty="0" smtClean="0"/>
              <a:t>.”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5486400"/>
            <a:ext cx="2514600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1" dirty="0" smtClean="0"/>
              <a:t>--Survey respondents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23223" cy="995360"/>
          </a:xfrm>
        </p:spPr>
        <p:txBody>
          <a:bodyPr>
            <a:normAutofit/>
          </a:bodyPr>
          <a:lstStyle/>
          <a:p>
            <a:r>
              <a:rPr lang="en-US" dirty="0" smtClean="0"/>
              <a:t>Top education and training needs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24000"/>
            <a:ext cx="7702551" cy="4648200"/>
          </a:xfrm>
        </p:spPr>
        <p:txBody>
          <a:bodyPr/>
          <a:lstStyle/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Born-digital materials: </a:t>
            </a:r>
            <a:r>
              <a:rPr lang="en-US" sz="2800" dirty="0" smtClean="0">
                <a:solidFill>
                  <a:srgbClr val="000000"/>
                </a:solidFill>
              </a:rPr>
              <a:t>84%</a:t>
            </a:r>
          </a:p>
          <a:p>
            <a:pPr marL="987425" lvl="1" indent="-51435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Fundraising: </a:t>
            </a:r>
            <a:r>
              <a:rPr lang="en-US" sz="2800" dirty="0" smtClean="0">
                <a:solidFill>
                  <a:srgbClr val="000000"/>
                </a:solidFill>
              </a:rPr>
              <a:t>55%</a:t>
            </a:r>
          </a:p>
          <a:p>
            <a:pPr marL="987425" lvl="1" indent="-514350">
              <a:buNone/>
            </a:pPr>
            <a:endParaRPr lang="en-US" sz="1200" dirty="0" smtClean="0"/>
          </a:p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Intellectual property: </a:t>
            </a:r>
            <a:r>
              <a:rPr lang="en-US" sz="2800" dirty="0" smtClean="0">
                <a:solidFill>
                  <a:srgbClr val="000000"/>
                </a:solidFill>
              </a:rPr>
              <a:t>55%</a:t>
            </a:r>
          </a:p>
          <a:p>
            <a:pPr marL="987425" lvl="1" indent="-51435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Information technology: </a:t>
            </a:r>
            <a:r>
              <a:rPr lang="en-US" sz="2800" dirty="0" smtClean="0">
                <a:solidFill>
                  <a:srgbClr val="000000"/>
                </a:solidFill>
              </a:rPr>
              <a:t>45%</a:t>
            </a:r>
          </a:p>
          <a:p>
            <a:pPr marL="987425" lvl="1" indent="-51435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987425" lvl="1" indent="-514350">
              <a:buFont typeface="+mj-lt"/>
              <a:buAutoNum type="arabicPeriod"/>
            </a:pPr>
            <a:r>
              <a:rPr lang="en-US" sz="2800" dirty="0" smtClean="0"/>
              <a:t>Foreign languages: </a:t>
            </a:r>
            <a:r>
              <a:rPr lang="en-US" sz="2800" dirty="0" smtClean="0">
                <a:solidFill>
                  <a:srgbClr val="000000"/>
                </a:solidFill>
              </a:rPr>
              <a:t>45%</a:t>
            </a:r>
          </a:p>
          <a:p>
            <a:pPr marL="987425" lvl="1" indent="-51435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987425" lvl="1" indent="-514350">
              <a:buFont typeface="+mj-lt"/>
              <a:buAutoNum type="arabicPeriod"/>
            </a:pPr>
            <a:endParaRPr lang="en-US" sz="2800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PROJECT_OPEN" val="0"/>
</p:tagLst>
</file>

<file path=ppt/theme/theme1.xml><?xml version="1.0" encoding="utf-8"?>
<a:theme xmlns:a="http://schemas.openxmlformats.org/drawingml/2006/main" name="OCCL Blue &quot;light&quot; template">
  <a:themeElements>
    <a:clrScheme name="oclc_light_blue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oclc_light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78B5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A931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144A6F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LC orange &quot;light&quot; template">
  <a:themeElements>
    <a:clrScheme name="oclc_light_blue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oclc_light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78B5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A931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144A6F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ResearchTemplate">
    <a:dk1>
      <a:sysClr val="windowText" lastClr="000000"/>
    </a:dk1>
    <a:lt1>
      <a:sysClr val="window" lastClr="FFFFFF"/>
    </a:lt1>
    <a:dk2>
      <a:srgbClr val="2178B5"/>
    </a:dk2>
    <a:lt2>
      <a:srgbClr val="EEECE1"/>
    </a:lt2>
    <a:accent1>
      <a:srgbClr val="497CB6"/>
    </a:accent1>
    <a:accent2>
      <a:srgbClr val="A4BEDB"/>
    </a:accent2>
    <a:accent3>
      <a:srgbClr val="409A3C"/>
    </a:accent3>
    <a:accent4>
      <a:srgbClr val="A0CD9E"/>
    </a:accent4>
    <a:accent5>
      <a:srgbClr val="5F4893"/>
    </a:accent5>
    <a:accent6>
      <a:srgbClr val="AFA4C9"/>
    </a:accent6>
    <a:hlink>
      <a:srgbClr val="A8316F"/>
    </a:hlink>
    <a:folHlink>
      <a:srgbClr val="D498B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D21B2CB3A491438F8C3CF70CF5C351" ma:contentTypeVersion="0" ma:contentTypeDescription="Create a new document." ma:contentTypeScope="" ma:versionID="d73062128fec434ff45cfe428458908c">
  <xsd:schema xmlns:xsd="http://www.w3.org/2001/XMLSchema" xmlns:p="http://schemas.microsoft.com/office/2006/metadata/properties" targetNamespace="http://schemas.microsoft.com/office/2006/metadata/properties" ma:root="true" ma:fieldsID="774135a8e01ad8e2a25cb24840439c9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32341-1B23-4F20-9825-B34EBA9434AD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834BD36-37CB-48C5-8C53-15E606A27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577B243-7733-4BAE-94E0-AF1A737FC3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51741</TotalTime>
  <Words>1940</Words>
  <Application>Microsoft Macintosh PowerPoint</Application>
  <PresentationFormat>On-screen Show (4:3)</PresentationFormat>
  <Paragraphs>312</Paragraphs>
  <Slides>38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OCCL Blue "light" template</vt:lpstr>
      <vt:lpstr>OCLC orange "light" template</vt:lpstr>
      <vt:lpstr>Special Collections and archives in the UK &amp; Ireland  An early look at the RLUK/OCLC survey data </vt:lpstr>
      <vt:lpstr>Why “Unique &amp; Distinctive Collections”?</vt:lpstr>
      <vt:lpstr>Survey population</vt:lpstr>
      <vt:lpstr>Respondents by home nation (n=82)  </vt:lpstr>
      <vt:lpstr>Respondents by type of institution (n=82)</vt:lpstr>
      <vt:lpstr>The RLUK balance sheet</vt:lpstr>
      <vt:lpstr>“Most challenging issues”</vt:lpstr>
      <vt:lpstr>The big picture: challenging issues </vt:lpstr>
      <vt:lpstr>Top education and training needs</vt:lpstr>
      <vt:lpstr>Slide 10</vt:lpstr>
      <vt:lpstr>Slide 11</vt:lpstr>
      <vt:lpstr>Funding for special collections acquisitions</vt:lpstr>
      <vt:lpstr>Most significant collections care problems</vt:lpstr>
      <vt:lpstr>Collections care </vt:lpstr>
      <vt:lpstr>Changes in onsite use by type of user</vt:lpstr>
      <vt:lpstr>Changes in onsite use by type of material </vt:lpstr>
      <vt:lpstr>Use of digital cameras</vt:lpstr>
      <vt:lpstr>Slide 18</vt:lpstr>
      <vt:lpstr>Outreach </vt:lpstr>
      <vt:lpstr>User services: challenging issues</vt:lpstr>
      <vt:lpstr>Slide 21</vt:lpstr>
      <vt:lpstr>Online catalog records</vt:lpstr>
      <vt:lpstr>Slide 23</vt:lpstr>
      <vt:lpstr>Archival management</vt:lpstr>
      <vt:lpstr>Slide 25</vt:lpstr>
      <vt:lpstr>Digitisation programmes</vt:lpstr>
      <vt:lpstr>Slide 27</vt:lpstr>
      <vt:lpstr>Digitisation: challenging issues </vt:lpstr>
      <vt:lpstr>Born-digital archival materials </vt:lpstr>
      <vt:lpstr>Born-digital archival materials</vt:lpstr>
      <vt:lpstr>Born-digital archival materials</vt:lpstr>
      <vt:lpstr>Slide 32</vt:lpstr>
      <vt:lpstr>Born-digital: challenging issues  </vt:lpstr>
      <vt:lpstr>Slide 34</vt:lpstr>
      <vt:lpstr>Staffing: challenging issues </vt:lpstr>
      <vt:lpstr>Slide 36</vt:lpstr>
      <vt:lpstr>Some things that jumped out at me</vt:lpstr>
      <vt:lpstr>Some things that jumped out at me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Title Slide Title Line Two</dc:title>
  <dc:creator>robinsoma</dc:creator>
  <cp:keywords>Theme color: blue; Background color: light;</cp:keywords>
  <dc:description>Use this "light" template when projecting presentations in well lit rooms.</dc:description>
  <cp:lastModifiedBy>OCLC Dooley</cp:lastModifiedBy>
  <cp:revision>1771</cp:revision>
  <cp:lastPrinted>2011-11-19T00:56:20Z</cp:lastPrinted>
  <dcterms:created xsi:type="dcterms:W3CDTF">2011-12-14T00:02:43Z</dcterms:created>
  <dcterms:modified xsi:type="dcterms:W3CDTF">2011-12-14T01:15:12Z</dcterms:modified>
  <cp:category>OCLC PowerPoint Template</cp:category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0x01010001D21B2CB3A491438F8C3CF70CF5C351</vt:lpwstr>
  </property>
</Properties>
</file>