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20" r:id="rId3"/>
    <p:sldId id="258" r:id="rId4"/>
    <p:sldId id="315" r:id="rId5"/>
    <p:sldId id="316" r:id="rId6"/>
    <p:sldId id="291" r:id="rId7"/>
    <p:sldId id="257" r:id="rId8"/>
    <p:sldId id="263" r:id="rId9"/>
    <p:sldId id="270" r:id="rId10"/>
    <p:sldId id="271" r:id="rId11"/>
    <p:sldId id="272" r:id="rId12"/>
    <p:sldId id="288" r:id="rId13"/>
    <p:sldId id="273" r:id="rId14"/>
    <p:sldId id="274" r:id="rId15"/>
    <p:sldId id="275" r:id="rId16"/>
    <p:sldId id="276" r:id="rId17"/>
    <p:sldId id="289" r:id="rId18"/>
    <p:sldId id="277" r:id="rId19"/>
    <p:sldId id="290" r:id="rId20"/>
    <p:sldId id="294" r:id="rId21"/>
    <p:sldId id="295" r:id="rId22"/>
    <p:sldId id="278" r:id="rId23"/>
    <p:sldId id="279" r:id="rId24"/>
    <p:sldId id="280" r:id="rId25"/>
    <p:sldId id="282" r:id="rId26"/>
    <p:sldId id="283" r:id="rId27"/>
    <p:sldId id="299" r:id="rId28"/>
    <p:sldId id="314" r:id="rId29"/>
    <p:sldId id="317" r:id="rId30"/>
    <p:sldId id="293" r:id="rId31"/>
    <p:sldId id="319" r:id="rId32"/>
    <p:sldId id="300" r:id="rId33"/>
    <p:sldId id="318" r:id="rId34"/>
    <p:sldId id="312" r:id="rId35"/>
    <p:sldId id="3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9" autoAdjust="0"/>
    <p:restoredTop sz="86409" autoAdjust="0"/>
  </p:normalViewPr>
  <p:slideViewPr>
    <p:cSldViewPr>
      <p:cViewPr varScale="1">
        <p:scale>
          <a:sx n="63" d="100"/>
          <a:sy n="63" d="100"/>
        </p:scale>
        <p:origin x="-558" y="-108"/>
      </p:cViewPr>
      <p:guideLst>
        <p:guide orient="horz" pos="2160"/>
        <p:guide pos="2880"/>
      </p:guideLst>
    </p:cSldViewPr>
  </p:slideViewPr>
  <p:outlineViewPr>
    <p:cViewPr>
      <p:scale>
        <a:sx n="33" d="100"/>
        <a:sy n="33" d="100"/>
      </p:scale>
      <p:origin x="0" y="3859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4.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000"/>
            </a:pPr>
            <a:r>
              <a:rPr lang="en-US" sz="2000"/>
              <a:t>Top of Mind Share</a:t>
            </a:r>
          </a:p>
        </c:rich>
      </c:tx>
      <c:layout/>
    </c:title>
    <c:plotArea>
      <c:layout>
        <c:manualLayout>
          <c:layoutTarget val="inner"/>
          <c:xMode val="edge"/>
          <c:yMode val="edge"/>
          <c:x val="5.3672906132207591E-2"/>
          <c:y val="1.1916629908388187E-2"/>
          <c:w val="0.92916395689446651"/>
          <c:h val="0.93464300406158174"/>
        </c:manualLayout>
      </c:layout>
      <c:bubbleChart>
        <c:ser>
          <c:idx val="0"/>
          <c:order val="0"/>
          <c:xVal>
            <c:numRef>
              <c:f>Sheet1!$A$2:$A$26</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19</c:v>
                </c:pt>
                <c:pt idx="17">
                  <c:v>20</c:v>
                </c:pt>
                <c:pt idx="18">
                  <c:v>17</c:v>
                </c:pt>
                <c:pt idx="19">
                  <c:v>18</c:v>
                </c:pt>
                <c:pt idx="20">
                  <c:v>21</c:v>
                </c:pt>
                <c:pt idx="21">
                  <c:v>22</c:v>
                </c:pt>
                <c:pt idx="22">
                  <c:v>23</c:v>
                </c:pt>
                <c:pt idx="23">
                  <c:v>25</c:v>
                </c:pt>
                <c:pt idx="24">
                  <c:v>24</c:v>
                </c:pt>
              </c:numCache>
            </c:numRef>
          </c:xVal>
          <c:yVal>
            <c:numRef>
              <c:f>Sheet1!$B$2:$B$26</c:f>
              <c:numCache>
                <c:formatCode>General</c:formatCode>
                <c:ptCount val="25"/>
                <c:pt idx="0">
                  <c:v>42</c:v>
                </c:pt>
                <c:pt idx="1">
                  <c:v>25</c:v>
                </c:pt>
                <c:pt idx="2">
                  <c:v>19</c:v>
                </c:pt>
                <c:pt idx="3">
                  <c:v>19</c:v>
                </c:pt>
                <c:pt idx="4">
                  <c:v>16</c:v>
                </c:pt>
                <c:pt idx="5">
                  <c:v>13</c:v>
                </c:pt>
                <c:pt idx="6">
                  <c:v>8</c:v>
                </c:pt>
                <c:pt idx="7">
                  <c:v>7</c:v>
                </c:pt>
                <c:pt idx="8">
                  <c:v>6</c:v>
                </c:pt>
                <c:pt idx="9">
                  <c:v>6</c:v>
                </c:pt>
                <c:pt idx="10">
                  <c:v>5</c:v>
                </c:pt>
                <c:pt idx="11">
                  <c:v>5</c:v>
                </c:pt>
                <c:pt idx="12">
                  <c:v>5</c:v>
                </c:pt>
                <c:pt idx="13">
                  <c:v>5</c:v>
                </c:pt>
                <c:pt idx="14">
                  <c:v>5</c:v>
                </c:pt>
                <c:pt idx="15">
                  <c:v>4</c:v>
                </c:pt>
                <c:pt idx="16">
                  <c:v>4</c:v>
                </c:pt>
                <c:pt idx="17">
                  <c:v>4</c:v>
                </c:pt>
                <c:pt idx="18">
                  <c:v>3</c:v>
                </c:pt>
                <c:pt idx="19">
                  <c:v>3</c:v>
                </c:pt>
                <c:pt idx="20">
                  <c:v>3</c:v>
                </c:pt>
                <c:pt idx="21">
                  <c:v>3</c:v>
                </c:pt>
                <c:pt idx="22">
                  <c:v>3</c:v>
                </c:pt>
                <c:pt idx="23">
                  <c:v>3</c:v>
                </c:pt>
                <c:pt idx="24">
                  <c:v>2</c:v>
                </c:pt>
              </c:numCache>
            </c:numRef>
          </c:yVal>
          <c:bubbleSize>
            <c:numRef>
              <c:f>Sheet1!$C$2:$C$26</c:f>
              <c:numCache>
                <c:formatCode>0%</c:formatCode>
                <c:ptCount val="25"/>
                <c:pt idx="0" formatCode="General">
                  <c:v>0.19266055045871555</c:v>
                </c:pt>
                <c:pt idx="1">
                  <c:v>0.11467889908256865</c:v>
                </c:pt>
                <c:pt idx="2">
                  <c:v>8.7155963302752965E-2</c:v>
                </c:pt>
                <c:pt idx="3">
                  <c:v>8.7155963302752965E-2</c:v>
                </c:pt>
                <c:pt idx="4">
                  <c:v>7.3394495412844443E-2</c:v>
                </c:pt>
                <c:pt idx="5">
                  <c:v>5.9633027522936123E-2</c:v>
                </c:pt>
                <c:pt idx="6">
                  <c:v>3.6697247706422263E-2</c:v>
                </c:pt>
                <c:pt idx="7">
                  <c:v>3.2110091743119282E-2</c:v>
                </c:pt>
                <c:pt idx="8">
                  <c:v>2.7522935779816658E-2</c:v>
                </c:pt>
                <c:pt idx="9">
                  <c:v>2.7522935779816658E-2</c:v>
                </c:pt>
                <c:pt idx="10">
                  <c:v>2.293577981651396E-2</c:v>
                </c:pt>
                <c:pt idx="11">
                  <c:v>2.293577981651396E-2</c:v>
                </c:pt>
                <c:pt idx="12">
                  <c:v>2.293577981651396E-2</c:v>
                </c:pt>
                <c:pt idx="13">
                  <c:v>2.293577981651396E-2</c:v>
                </c:pt>
                <c:pt idx="14">
                  <c:v>2.293577981651396E-2</c:v>
                </c:pt>
                <c:pt idx="15">
                  <c:v>1.8348623853211041E-2</c:v>
                </c:pt>
                <c:pt idx="16">
                  <c:v>1.8348623853211041E-2</c:v>
                </c:pt>
                <c:pt idx="17">
                  <c:v>1.8348623853211041E-2</c:v>
                </c:pt>
                <c:pt idx="18">
                  <c:v>1.3761467889908329E-2</c:v>
                </c:pt>
                <c:pt idx="19">
                  <c:v>1.3761467889908329E-2</c:v>
                </c:pt>
                <c:pt idx="20">
                  <c:v>1.3761467889908329E-2</c:v>
                </c:pt>
                <c:pt idx="21">
                  <c:v>1.3761467889908329E-2</c:v>
                </c:pt>
                <c:pt idx="22">
                  <c:v>1.3761467889908329E-2</c:v>
                </c:pt>
                <c:pt idx="23">
                  <c:v>1.3761467889908329E-2</c:v>
                </c:pt>
                <c:pt idx="24">
                  <c:v>9.1743119266055051E-3</c:v>
                </c:pt>
              </c:numCache>
            </c:numRef>
          </c:bubbleSize>
          <c:bubble3D val="1"/>
        </c:ser>
        <c:bubbleScale val="100"/>
        <c:axId val="104661376"/>
        <c:axId val="104663296"/>
      </c:bubbleChart>
      <c:valAx>
        <c:axId val="104661376"/>
        <c:scaling>
          <c:orientation val="minMax"/>
          <c:max val="27"/>
          <c:min val="0"/>
        </c:scaling>
        <c:axPos val="b"/>
        <c:title>
          <c:tx>
            <c:rich>
              <a:bodyPr/>
              <a:lstStyle/>
              <a:p>
                <a:pPr>
                  <a:defRPr sz="1400"/>
                </a:pPr>
                <a:r>
                  <a:rPr lang="en-US" sz="1400"/>
                  <a:t>RANK</a:t>
                </a:r>
              </a:p>
            </c:rich>
          </c:tx>
          <c:layout/>
        </c:title>
        <c:numFmt formatCode="General" sourceLinked="1"/>
        <c:tickLblPos val="nextTo"/>
        <c:crossAx val="104663296"/>
        <c:crosses val="autoZero"/>
        <c:crossBetween val="midCat"/>
      </c:valAx>
      <c:valAx>
        <c:axId val="104663296"/>
        <c:scaling>
          <c:orientation val="minMax"/>
          <c:max val="50"/>
          <c:min val="0"/>
        </c:scaling>
        <c:axPos val="l"/>
        <c:majorGridlines/>
        <c:title>
          <c:tx>
            <c:rich>
              <a:bodyPr rot="-5400000" vert="horz"/>
              <a:lstStyle/>
              <a:p>
                <a:pPr>
                  <a:defRPr sz="1400"/>
                </a:pPr>
                <a:r>
                  <a:rPr lang="en-US" sz="1400"/>
                  <a:t>MENTIONS</a:t>
                </a:r>
              </a:p>
            </c:rich>
          </c:tx>
          <c:layout/>
        </c:title>
        <c:numFmt formatCode="General" sourceLinked="1"/>
        <c:tickLblPos val="nextTo"/>
        <c:crossAx val="104661376"/>
        <c:crosses val="autoZero"/>
        <c:crossBetween val="midCat"/>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000"/>
            </a:pPr>
            <a:r>
              <a:rPr lang="en-US" sz="2000"/>
              <a:t>Top of Mind Share</a:t>
            </a:r>
          </a:p>
        </c:rich>
      </c:tx>
      <c:layout/>
    </c:title>
    <c:plotArea>
      <c:layout>
        <c:manualLayout>
          <c:layoutTarget val="inner"/>
          <c:xMode val="edge"/>
          <c:yMode val="edge"/>
          <c:x val="5.5254278860864377E-2"/>
          <c:y val="1.5799406936147984E-2"/>
          <c:w val="0.92916395689446651"/>
          <c:h val="0.93464300406158174"/>
        </c:manualLayout>
      </c:layout>
      <c:bubbleChart>
        <c:ser>
          <c:idx val="0"/>
          <c:order val="0"/>
          <c:xVal>
            <c:numRef>
              <c:f>Sheet1!$A$2:$A$25</c:f>
              <c:numCache>
                <c:formatCode>General</c:formatCode>
                <c:ptCount val="24"/>
                <c:pt idx="0">
                  <c:v>1</c:v>
                </c:pt>
                <c:pt idx="1">
                  <c:v>5</c:v>
                </c:pt>
                <c:pt idx="2">
                  <c:v>2</c:v>
                </c:pt>
                <c:pt idx="3">
                  <c:v>6</c:v>
                </c:pt>
                <c:pt idx="4">
                  <c:v>3</c:v>
                </c:pt>
                <c:pt idx="5">
                  <c:v>4</c:v>
                </c:pt>
                <c:pt idx="6">
                  <c:v>14</c:v>
                </c:pt>
                <c:pt idx="7">
                  <c:v>15</c:v>
                </c:pt>
                <c:pt idx="8">
                  <c:v>16</c:v>
                </c:pt>
                <c:pt idx="9">
                  <c:v>19</c:v>
                </c:pt>
                <c:pt idx="10">
                  <c:v>20</c:v>
                </c:pt>
                <c:pt idx="11">
                  <c:v>17</c:v>
                </c:pt>
                <c:pt idx="12">
                  <c:v>18</c:v>
                </c:pt>
                <c:pt idx="13">
                  <c:v>21</c:v>
                </c:pt>
                <c:pt idx="14">
                  <c:v>22</c:v>
                </c:pt>
                <c:pt idx="15">
                  <c:v>23</c:v>
                </c:pt>
                <c:pt idx="16">
                  <c:v>25</c:v>
                </c:pt>
                <c:pt idx="17">
                  <c:v>24</c:v>
                </c:pt>
                <c:pt idx="18">
                  <c:v>7</c:v>
                </c:pt>
                <c:pt idx="19">
                  <c:v>8</c:v>
                </c:pt>
                <c:pt idx="20">
                  <c:v>9</c:v>
                </c:pt>
                <c:pt idx="21">
                  <c:v>10</c:v>
                </c:pt>
                <c:pt idx="22">
                  <c:v>11</c:v>
                </c:pt>
                <c:pt idx="23">
                  <c:v>12</c:v>
                </c:pt>
              </c:numCache>
            </c:numRef>
          </c:xVal>
          <c:yVal>
            <c:numRef>
              <c:f>Sheet1!$B$2:$B$25</c:f>
              <c:numCache>
                <c:formatCode>General</c:formatCode>
                <c:ptCount val="24"/>
                <c:pt idx="0">
                  <c:v>47</c:v>
                </c:pt>
                <c:pt idx="1">
                  <c:v>33</c:v>
                </c:pt>
                <c:pt idx="2">
                  <c:v>30</c:v>
                </c:pt>
                <c:pt idx="3">
                  <c:v>28</c:v>
                </c:pt>
                <c:pt idx="4">
                  <c:v>24</c:v>
                </c:pt>
                <c:pt idx="5">
                  <c:v>22</c:v>
                </c:pt>
                <c:pt idx="6">
                  <c:v>5</c:v>
                </c:pt>
                <c:pt idx="7">
                  <c:v>5</c:v>
                </c:pt>
                <c:pt idx="8">
                  <c:v>4</c:v>
                </c:pt>
                <c:pt idx="9">
                  <c:v>4</c:v>
                </c:pt>
                <c:pt idx="10">
                  <c:v>4</c:v>
                </c:pt>
                <c:pt idx="11">
                  <c:v>3</c:v>
                </c:pt>
                <c:pt idx="12">
                  <c:v>3</c:v>
                </c:pt>
                <c:pt idx="13">
                  <c:v>3</c:v>
                </c:pt>
                <c:pt idx="14">
                  <c:v>3</c:v>
                </c:pt>
                <c:pt idx="15">
                  <c:v>3</c:v>
                </c:pt>
                <c:pt idx="16">
                  <c:v>3</c:v>
                </c:pt>
                <c:pt idx="17">
                  <c:v>2</c:v>
                </c:pt>
                <c:pt idx="18">
                  <c:v>0</c:v>
                </c:pt>
                <c:pt idx="19">
                  <c:v>0</c:v>
                </c:pt>
                <c:pt idx="20">
                  <c:v>0</c:v>
                </c:pt>
                <c:pt idx="21">
                  <c:v>0</c:v>
                </c:pt>
                <c:pt idx="22">
                  <c:v>0</c:v>
                </c:pt>
                <c:pt idx="23">
                  <c:v>0</c:v>
                </c:pt>
              </c:numCache>
            </c:numRef>
          </c:yVal>
          <c:bubbleSize>
            <c:numRef>
              <c:f>Sheet1!$C$2:$C$25</c:f>
              <c:numCache>
                <c:formatCode>General</c:formatCode>
                <c:ptCount val="24"/>
                <c:pt idx="0">
                  <c:v>0.20796460176991149</c:v>
                </c:pt>
                <c:pt idx="1">
                  <c:v>0.14601769911504472</c:v>
                </c:pt>
                <c:pt idx="2">
                  <c:v>0.13274336283185889</c:v>
                </c:pt>
                <c:pt idx="3">
                  <c:v>0.12389380530973451</c:v>
                </c:pt>
                <c:pt idx="4">
                  <c:v>0.10619469026548718</c:v>
                </c:pt>
                <c:pt idx="5">
                  <c:v>9.7345132743362844E-2</c:v>
                </c:pt>
                <c:pt idx="6">
                  <c:v>2.2123893805309807E-2</c:v>
                </c:pt>
                <c:pt idx="7">
                  <c:v>2.2123893805309807E-2</c:v>
                </c:pt>
                <c:pt idx="8">
                  <c:v>1.7699115044247787E-2</c:v>
                </c:pt>
                <c:pt idx="9">
                  <c:v>1.7699115044247787E-2</c:v>
                </c:pt>
                <c:pt idx="10">
                  <c:v>1.7699115044247787E-2</c:v>
                </c:pt>
                <c:pt idx="11">
                  <c:v>1.3274336283185841E-2</c:v>
                </c:pt>
                <c:pt idx="12">
                  <c:v>1.3274336283185841E-2</c:v>
                </c:pt>
                <c:pt idx="13">
                  <c:v>1.3274336283185841E-2</c:v>
                </c:pt>
                <c:pt idx="14">
                  <c:v>1.3274336283185841E-2</c:v>
                </c:pt>
                <c:pt idx="15">
                  <c:v>1.3274336283185841E-2</c:v>
                </c:pt>
                <c:pt idx="16">
                  <c:v>1.3274336283185841E-2</c:v>
                </c:pt>
                <c:pt idx="17">
                  <c:v>8.8495575221239492E-3</c:v>
                </c:pt>
                <c:pt idx="18">
                  <c:v>0</c:v>
                </c:pt>
                <c:pt idx="19">
                  <c:v>0</c:v>
                </c:pt>
                <c:pt idx="20">
                  <c:v>0</c:v>
                </c:pt>
                <c:pt idx="21">
                  <c:v>0</c:v>
                </c:pt>
                <c:pt idx="22">
                  <c:v>0</c:v>
                </c:pt>
                <c:pt idx="23">
                  <c:v>0</c:v>
                </c:pt>
              </c:numCache>
            </c:numRef>
          </c:bubbleSize>
          <c:bubble3D val="1"/>
        </c:ser>
        <c:bubbleScale val="100"/>
        <c:axId val="105185664"/>
        <c:axId val="105187584"/>
      </c:bubbleChart>
      <c:valAx>
        <c:axId val="105185664"/>
        <c:scaling>
          <c:orientation val="minMax"/>
          <c:max val="27"/>
          <c:min val="0"/>
        </c:scaling>
        <c:axPos val="b"/>
        <c:title>
          <c:tx>
            <c:rich>
              <a:bodyPr/>
              <a:lstStyle/>
              <a:p>
                <a:pPr>
                  <a:defRPr sz="1400"/>
                </a:pPr>
                <a:r>
                  <a:rPr lang="en-US" sz="1400"/>
                  <a:t>RANK</a:t>
                </a:r>
              </a:p>
            </c:rich>
          </c:tx>
          <c:layout/>
        </c:title>
        <c:numFmt formatCode="General" sourceLinked="1"/>
        <c:tickLblPos val="nextTo"/>
        <c:crossAx val="105187584"/>
        <c:crosses val="autoZero"/>
        <c:crossBetween val="midCat"/>
      </c:valAx>
      <c:valAx>
        <c:axId val="105187584"/>
        <c:scaling>
          <c:orientation val="minMax"/>
          <c:max val="50"/>
          <c:min val="0"/>
        </c:scaling>
        <c:axPos val="l"/>
        <c:majorGridlines/>
        <c:title>
          <c:tx>
            <c:rich>
              <a:bodyPr rot="-5400000" vert="horz"/>
              <a:lstStyle/>
              <a:p>
                <a:pPr>
                  <a:defRPr sz="1400"/>
                </a:pPr>
                <a:r>
                  <a:rPr lang="en-US" sz="1400"/>
                  <a:t>MENTIONS</a:t>
                </a:r>
              </a:p>
            </c:rich>
          </c:tx>
          <c:layout/>
        </c:title>
        <c:numFmt formatCode="General" sourceLinked="1"/>
        <c:tickLblPos val="nextTo"/>
        <c:crossAx val="105185664"/>
        <c:crosses val="autoZero"/>
        <c:crossBetween val="midCat"/>
      </c:valAx>
      <c:spPr>
        <a:noFill/>
        <a:ln w="25400">
          <a:noFill/>
        </a:ln>
      </c:spPr>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000"/>
            </a:pPr>
            <a:r>
              <a:rPr lang="en-US" sz="2000"/>
              <a:t>Top of Mind Share</a:t>
            </a:r>
          </a:p>
        </c:rich>
      </c:tx>
      <c:layout/>
    </c:title>
    <c:plotArea>
      <c:layout>
        <c:manualLayout>
          <c:layoutTarget val="inner"/>
          <c:xMode val="edge"/>
          <c:yMode val="edge"/>
          <c:x val="5.5254278860864377E-2"/>
          <c:y val="1.5799406936147984E-2"/>
          <c:w val="0.92916395689446651"/>
          <c:h val="0.93464300406158196"/>
        </c:manualLayout>
      </c:layout>
      <c:bubbleChart>
        <c:ser>
          <c:idx val="0"/>
          <c:order val="0"/>
          <c:xVal>
            <c:numRef>
              <c:f>Sheet1!$A$2:$A$25</c:f>
              <c:numCache>
                <c:formatCode>General</c:formatCode>
                <c:ptCount val="24"/>
                <c:pt idx="0">
                  <c:v>1</c:v>
                </c:pt>
                <c:pt idx="1">
                  <c:v>5</c:v>
                </c:pt>
                <c:pt idx="2">
                  <c:v>2</c:v>
                </c:pt>
                <c:pt idx="3">
                  <c:v>6</c:v>
                </c:pt>
                <c:pt idx="4">
                  <c:v>3</c:v>
                </c:pt>
                <c:pt idx="5">
                  <c:v>4</c:v>
                </c:pt>
                <c:pt idx="6">
                  <c:v>14</c:v>
                </c:pt>
                <c:pt idx="7">
                  <c:v>15</c:v>
                </c:pt>
                <c:pt idx="8">
                  <c:v>16</c:v>
                </c:pt>
                <c:pt idx="9">
                  <c:v>19</c:v>
                </c:pt>
                <c:pt idx="10">
                  <c:v>20</c:v>
                </c:pt>
                <c:pt idx="11">
                  <c:v>17</c:v>
                </c:pt>
                <c:pt idx="12">
                  <c:v>18</c:v>
                </c:pt>
                <c:pt idx="13">
                  <c:v>21</c:v>
                </c:pt>
                <c:pt idx="14">
                  <c:v>22</c:v>
                </c:pt>
                <c:pt idx="15">
                  <c:v>23</c:v>
                </c:pt>
                <c:pt idx="16">
                  <c:v>25</c:v>
                </c:pt>
                <c:pt idx="17">
                  <c:v>24</c:v>
                </c:pt>
                <c:pt idx="18">
                  <c:v>7</c:v>
                </c:pt>
                <c:pt idx="19">
                  <c:v>8</c:v>
                </c:pt>
                <c:pt idx="20">
                  <c:v>9</c:v>
                </c:pt>
                <c:pt idx="21">
                  <c:v>10</c:v>
                </c:pt>
                <c:pt idx="22">
                  <c:v>11</c:v>
                </c:pt>
                <c:pt idx="23">
                  <c:v>12</c:v>
                </c:pt>
              </c:numCache>
            </c:numRef>
          </c:xVal>
          <c:yVal>
            <c:numRef>
              <c:f>Sheet1!$B$2:$B$25</c:f>
              <c:numCache>
                <c:formatCode>General</c:formatCode>
                <c:ptCount val="24"/>
                <c:pt idx="0">
                  <c:v>47</c:v>
                </c:pt>
                <c:pt idx="1">
                  <c:v>33</c:v>
                </c:pt>
                <c:pt idx="2">
                  <c:v>30</c:v>
                </c:pt>
                <c:pt idx="3">
                  <c:v>28</c:v>
                </c:pt>
                <c:pt idx="4">
                  <c:v>24</c:v>
                </c:pt>
                <c:pt idx="5">
                  <c:v>22</c:v>
                </c:pt>
                <c:pt idx="6">
                  <c:v>5</c:v>
                </c:pt>
                <c:pt idx="7">
                  <c:v>5</c:v>
                </c:pt>
                <c:pt idx="8">
                  <c:v>4</c:v>
                </c:pt>
                <c:pt idx="9">
                  <c:v>4</c:v>
                </c:pt>
                <c:pt idx="10">
                  <c:v>4</c:v>
                </c:pt>
                <c:pt idx="11">
                  <c:v>3</c:v>
                </c:pt>
                <c:pt idx="12">
                  <c:v>3</c:v>
                </c:pt>
                <c:pt idx="13">
                  <c:v>3</c:v>
                </c:pt>
                <c:pt idx="14">
                  <c:v>3</c:v>
                </c:pt>
                <c:pt idx="15">
                  <c:v>3</c:v>
                </c:pt>
                <c:pt idx="16">
                  <c:v>3</c:v>
                </c:pt>
                <c:pt idx="17">
                  <c:v>2</c:v>
                </c:pt>
                <c:pt idx="18">
                  <c:v>0</c:v>
                </c:pt>
                <c:pt idx="19">
                  <c:v>0</c:v>
                </c:pt>
                <c:pt idx="20">
                  <c:v>0</c:v>
                </c:pt>
                <c:pt idx="21">
                  <c:v>0</c:v>
                </c:pt>
                <c:pt idx="22">
                  <c:v>0</c:v>
                </c:pt>
                <c:pt idx="23">
                  <c:v>0</c:v>
                </c:pt>
              </c:numCache>
            </c:numRef>
          </c:yVal>
          <c:bubbleSize>
            <c:numRef>
              <c:f>Sheet1!$C$2:$C$25</c:f>
              <c:numCache>
                <c:formatCode>General</c:formatCode>
                <c:ptCount val="24"/>
                <c:pt idx="0">
                  <c:v>0.20796460176991149</c:v>
                </c:pt>
                <c:pt idx="1">
                  <c:v>0.14601769911504478</c:v>
                </c:pt>
                <c:pt idx="2">
                  <c:v>0.13274336283185895</c:v>
                </c:pt>
                <c:pt idx="3">
                  <c:v>0.12389380530973451</c:v>
                </c:pt>
                <c:pt idx="4">
                  <c:v>0.10619469026548724</c:v>
                </c:pt>
                <c:pt idx="5">
                  <c:v>9.7345132743362844E-2</c:v>
                </c:pt>
                <c:pt idx="6">
                  <c:v>2.2123893805309811E-2</c:v>
                </c:pt>
                <c:pt idx="7">
                  <c:v>2.2123893805309811E-2</c:v>
                </c:pt>
                <c:pt idx="8">
                  <c:v>1.7699115044247787E-2</c:v>
                </c:pt>
                <c:pt idx="9">
                  <c:v>1.7699115044247787E-2</c:v>
                </c:pt>
                <c:pt idx="10">
                  <c:v>1.7699115044247787E-2</c:v>
                </c:pt>
                <c:pt idx="11">
                  <c:v>1.3274336283185841E-2</c:v>
                </c:pt>
                <c:pt idx="12">
                  <c:v>1.3274336283185841E-2</c:v>
                </c:pt>
                <c:pt idx="13">
                  <c:v>1.3274336283185841E-2</c:v>
                </c:pt>
                <c:pt idx="14">
                  <c:v>1.3274336283185841E-2</c:v>
                </c:pt>
                <c:pt idx="15">
                  <c:v>1.3274336283185841E-2</c:v>
                </c:pt>
                <c:pt idx="16">
                  <c:v>1.3274336283185841E-2</c:v>
                </c:pt>
                <c:pt idx="17">
                  <c:v>8.8495575221239544E-3</c:v>
                </c:pt>
                <c:pt idx="18">
                  <c:v>0</c:v>
                </c:pt>
                <c:pt idx="19">
                  <c:v>0</c:v>
                </c:pt>
                <c:pt idx="20">
                  <c:v>0</c:v>
                </c:pt>
                <c:pt idx="21">
                  <c:v>0</c:v>
                </c:pt>
                <c:pt idx="22">
                  <c:v>0</c:v>
                </c:pt>
                <c:pt idx="23">
                  <c:v>0</c:v>
                </c:pt>
              </c:numCache>
            </c:numRef>
          </c:bubbleSize>
          <c:bubble3D val="1"/>
        </c:ser>
        <c:bubbleScale val="100"/>
        <c:axId val="106226048"/>
        <c:axId val="106227968"/>
      </c:bubbleChart>
      <c:valAx>
        <c:axId val="106226048"/>
        <c:scaling>
          <c:orientation val="minMax"/>
          <c:max val="27"/>
          <c:min val="0"/>
        </c:scaling>
        <c:axPos val="b"/>
        <c:title>
          <c:tx>
            <c:rich>
              <a:bodyPr/>
              <a:lstStyle/>
              <a:p>
                <a:pPr>
                  <a:defRPr sz="1400"/>
                </a:pPr>
                <a:r>
                  <a:rPr lang="en-US" sz="1400"/>
                  <a:t>RANK</a:t>
                </a:r>
              </a:p>
            </c:rich>
          </c:tx>
          <c:layout/>
        </c:title>
        <c:numFmt formatCode="General" sourceLinked="1"/>
        <c:tickLblPos val="nextTo"/>
        <c:crossAx val="106227968"/>
        <c:crosses val="autoZero"/>
        <c:crossBetween val="midCat"/>
      </c:valAx>
      <c:valAx>
        <c:axId val="106227968"/>
        <c:scaling>
          <c:orientation val="minMax"/>
          <c:max val="50"/>
          <c:min val="0"/>
        </c:scaling>
        <c:axPos val="l"/>
        <c:majorGridlines/>
        <c:title>
          <c:tx>
            <c:rich>
              <a:bodyPr rot="-5400000" vert="horz"/>
              <a:lstStyle/>
              <a:p>
                <a:pPr>
                  <a:defRPr sz="1400"/>
                </a:pPr>
                <a:r>
                  <a:rPr lang="en-US" sz="1400"/>
                  <a:t>MENTIONS</a:t>
                </a:r>
              </a:p>
            </c:rich>
          </c:tx>
          <c:layout/>
        </c:title>
        <c:numFmt formatCode="General" sourceLinked="1"/>
        <c:tickLblPos val="nextTo"/>
        <c:crossAx val="106226048"/>
        <c:crosses val="autoZero"/>
        <c:crossBetween val="midCat"/>
      </c:valAx>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2000"/>
            </a:pPr>
            <a:r>
              <a:rPr lang="en-US" sz="2000"/>
              <a:t>Top of Mind Share</a:t>
            </a:r>
          </a:p>
        </c:rich>
      </c:tx>
      <c:layout/>
    </c:title>
    <c:plotArea>
      <c:layout>
        <c:manualLayout>
          <c:layoutTarget val="inner"/>
          <c:xMode val="edge"/>
          <c:yMode val="edge"/>
          <c:x val="5.5254278860864377E-2"/>
          <c:y val="1.5799406936147984E-2"/>
          <c:w val="0.92916395689446651"/>
          <c:h val="0.93464300406158241"/>
        </c:manualLayout>
      </c:layout>
      <c:bubbleChart>
        <c:ser>
          <c:idx val="0"/>
          <c:order val="0"/>
          <c:xVal>
            <c:numRef>
              <c:f>Sheet1!$A$2:$A$25</c:f>
              <c:numCache>
                <c:formatCode>General</c:formatCode>
                <c:ptCount val="24"/>
                <c:pt idx="0">
                  <c:v>1</c:v>
                </c:pt>
                <c:pt idx="1">
                  <c:v>5</c:v>
                </c:pt>
                <c:pt idx="2">
                  <c:v>2</c:v>
                </c:pt>
                <c:pt idx="3">
                  <c:v>6</c:v>
                </c:pt>
                <c:pt idx="4">
                  <c:v>3</c:v>
                </c:pt>
                <c:pt idx="5">
                  <c:v>4</c:v>
                </c:pt>
                <c:pt idx="6">
                  <c:v>14</c:v>
                </c:pt>
                <c:pt idx="7">
                  <c:v>15</c:v>
                </c:pt>
                <c:pt idx="8">
                  <c:v>16</c:v>
                </c:pt>
                <c:pt idx="9">
                  <c:v>19</c:v>
                </c:pt>
                <c:pt idx="10">
                  <c:v>20</c:v>
                </c:pt>
                <c:pt idx="11">
                  <c:v>17</c:v>
                </c:pt>
                <c:pt idx="12">
                  <c:v>18</c:v>
                </c:pt>
                <c:pt idx="13">
                  <c:v>21</c:v>
                </c:pt>
                <c:pt idx="14">
                  <c:v>22</c:v>
                </c:pt>
                <c:pt idx="15">
                  <c:v>23</c:v>
                </c:pt>
                <c:pt idx="16">
                  <c:v>25</c:v>
                </c:pt>
                <c:pt idx="17">
                  <c:v>24</c:v>
                </c:pt>
                <c:pt idx="18">
                  <c:v>7</c:v>
                </c:pt>
                <c:pt idx="19">
                  <c:v>8</c:v>
                </c:pt>
                <c:pt idx="20">
                  <c:v>9</c:v>
                </c:pt>
                <c:pt idx="21">
                  <c:v>10</c:v>
                </c:pt>
                <c:pt idx="22">
                  <c:v>11</c:v>
                </c:pt>
                <c:pt idx="23">
                  <c:v>12</c:v>
                </c:pt>
              </c:numCache>
            </c:numRef>
          </c:xVal>
          <c:yVal>
            <c:numRef>
              <c:f>Sheet1!$B$2:$B$25</c:f>
              <c:numCache>
                <c:formatCode>General</c:formatCode>
                <c:ptCount val="24"/>
                <c:pt idx="0">
                  <c:v>47</c:v>
                </c:pt>
                <c:pt idx="1">
                  <c:v>33</c:v>
                </c:pt>
                <c:pt idx="2">
                  <c:v>30</c:v>
                </c:pt>
                <c:pt idx="3">
                  <c:v>28</c:v>
                </c:pt>
                <c:pt idx="4">
                  <c:v>24</c:v>
                </c:pt>
                <c:pt idx="5">
                  <c:v>22</c:v>
                </c:pt>
                <c:pt idx="6">
                  <c:v>5</c:v>
                </c:pt>
                <c:pt idx="7">
                  <c:v>5</c:v>
                </c:pt>
                <c:pt idx="8">
                  <c:v>4</c:v>
                </c:pt>
                <c:pt idx="9">
                  <c:v>4</c:v>
                </c:pt>
                <c:pt idx="10">
                  <c:v>4</c:v>
                </c:pt>
                <c:pt idx="11">
                  <c:v>3</c:v>
                </c:pt>
                <c:pt idx="12">
                  <c:v>3</c:v>
                </c:pt>
                <c:pt idx="13">
                  <c:v>3</c:v>
                </c:pt>
                <c:pt idx="14">
                  <c:v>3</c:v>
                </c:pt>
                <c:pt idx="15">
                  <c:v>3</c:v>
                </c:pt>
                <c:pt idx="16">
                  <c:v>3</c:v>
                </c:pt>
                <c:pt idx="17">
                  <c:v>2</c:v>
                </c:pt>
                <c:pt idx="18">
                  <c:v>0</c:v>
                </c:pt>
                <c:pt idx="19">
                  <c:v>0</c:v>
                </c:pt>
                <c:pt idx="20">
                  <c:v>0</c:v>
                </c:pt>
                <c:pt idx="21">
                  <c:v>0</c:v>
                </c:pt>
                <c:pt idx="22">
                  <c:v>0</c:v>
                </c:pt>
                <c:pt idx="23">
                  <c:v>0</c:v>
                </c:pt>
              </c:numCache>
            </c:numRef>
          </c:yVal>
          <c:bubbleSize>
            <c:numRef>
              <c:f>Sheet1!$C$2:$C$25</c:f>
              <c:numCache>
                <c:formatCode>General</c:formatCode>
                <c:ptCount val="24"/>
                <c:pt idx="0">
                  <c:v>0.20796460176991149</c:v>
                </c:pt>
                <c:pt idx="1">
                  <c:v>0.14601769911504484</c:v>
                </c:pt>
                <c:pt idx="2">
                  <c:v>0.132743362831859</c:v>
                </c:pt>
                <c:pt idx="3">
                  <c:v>0.12389380530973451</c:v>
                </c:pt>
                <c:pt idx="4">
                  <c:v>0.10619469026548729</c:v>
                </c:pt>
                <c:pt idx="5">
                  <c:v>9.7345132743362844E-2</c:v>
                </c:pt>
                <c:pt idx="6">
                  <c:v>2.2123893805309811E-2</c:v>
                </c:pt>
                <c:pt idx="7">
                  <c:v>2.2123893805309811E-2</c:v>
                </c:pt>
                <c:pt idx="8">
                  <c:v>1.7699115044247787E-2</c:v>
                </c:pt>
                <c:pt idx="9">
                  <c:v>1.7699115044247787E-2</c:v>
                </c:pt>
                <c:pt idx="10">
                  <c:v>1.7699115044247787E-2</c:v>
                </c:pt>
                <c:pt idx="11">
                  <c:v>1.3274336283185841E-2</c:v>
                </c:pt>
                <c:pt idx="12">
                  <c:v>1.3274336283185841E-2</c:v>
                </c:pt>
                <c:pt idx="13">
                  <c:v>1.3274336283185841E-2</c:v>
                </c:pt>
                <c:pt idx="14">
                  <c:v>1.3274336283185841E-2</c:v>
                </c:pt>
                <c:pt idx="15">
                  <c:v>1.3274336283185841E-2</c:v>
                </c:pt>
                <c:pt idx="16">
                  <c:v>1.3274336283185841E-2</c:v>
                </c:pt>
                <c:pt idx="17">
                  <c:v>8.8495575221239596E-3</c:v>
                </c:pt>
                <c:pt idx="18">
                  <c:v>0</c:v>
                </c:pt>
                <c:pt idx="19">
                  <c:v>0</c:v>
                </c:pt>
                <c:pt idx="20">
                  <c:v>0</c:v>
                </c:pt>
                <c:pt idx="21">
                  <c:v>0</c:v>
                </c:pt>
                <c:pt idx="22">
                  <c:v>0</c:v>
                </c:pt>
                <c:pt idx="23">
                  <c:v>0</c:v>
                </c:pt>
              </c:numCache>
            </c:numRef>
          </c:bubbleSize>
          <c:bubble3D val="1"/>
        </c:ser>
        <c:bubbleScale val="100"/>
        <c:axId val="106516480"/>
        <c:axId val="106518400"/>
      </c:bubbleChart>
      <c:valAx>
        <c:axId val="106516480"/>
        <c:scaling>
          <c:orientation val="minMax"/>
          <c:max val="27"/>
          <c:min val="0"/>
        </c:scaling>
        <c:axPos val="b"/>
        <c:title>
          <c:tx>
            <c:rich>
              <a:bodyPr/>
              <a:lstStyle/>
              <a:p>
                <a:pPr>
                  <a:defRPr sz="1400"/>
                </a:pPr>
                <a:r>
                  <a:rPr lang="en-US" sz="1400"/>
                  <a:t>RANK</a:t>
                </a:r>
              </a:p>
            </c:rich>
          </c:tx>
          <c:layout/>
        </c:title>
        <c:numFmt formatCode="General" sourceLinked="1"/>
        <c:tickLblPos val="nextTo"/>
        <c:crossAx val="106518400"/>
        <c:crosses val="autoZero"/>
        <c:crossBetween val="midCat"/>
      </c:valAx>
      <c:valAx>
        <c:axId val="106518400"/>
        <c:scaling>
          <c:orientation val="minMax"/>
          <c:max val="50"/>
          <c:min val="0"/>
        </c:scaling>
        <c:axPos val="l"/>
        <c:majorGridlines/>
        <c:title>
          <c:tx>
            <c:rich>
              <a:bodyPr rot="-5400000" vert="horz"/>
              <a:lstStyle/>
              <a:p>
                <a:pPr>
                  <a:defRPr sz="1400"/>
                </a:pPr>
                <a:r>
                  <a:rPr lang="en-US" sz="1400"/>
                  <a:t>MENTIONS</a:t>
                </a:r>
              </a:p>
            </c:rich>
          </c:tx>
          <c:layout/>
        </c:title>
        <c:numFmt formatCode="General" sourceLinked="1"/>
        <c:tickLblPos val="nextTo"/>
        <c:crossAx val="106516480"/>
        <c:crosses val="autoZero"/>
        <c:crossBetween val="midCat"/>
      </c:valAx>
    </c:plotArea>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0.14167</cdr:x>
      <cdr:y>0.07059</cdr:y>
    </cdr:from>
    <cdr:to>
      <cdr:x>0.40732</cdr:x>
      <cdr:y>0.11465</cdr:y>
    </cdr:to>
    <cdr:sp macro="" textlink="">
      <cdr:nvSpPr>
        <cdr:cNvPr id="2" name="TextBox 1"/>
        <cdr:cNvSpPr txBox="1"/>
      </cdr:nvSpPr>
      <cdr:spPr>
        <a:xfrm xmlns:a="http://schemas.openxmlformats.org/drawingml/2006/main">
          <a:off x="1295400" y="457200"/>
          <a:ext cx="2429103" cy="285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Special and</a:t>
          </a:r>
          <a:r>
            <a:rPr lang="en-US" sz="1100" b="1" baseline="0" dirty="0"/>
            <a:t> Archival Collections</a:t>
          </a:r>
          <a:endParaRPr lang="en-US" sz="1100" b="1" dirty="0"/>
        </a:p>
      </cdr:txBody>
    </cdr:sp>
  </cdr:relSizeAnchor>
  <cdr:relSizeAnchor xmlns:cdr="http://schemas.openxmlformats.org/drawingml/2006/chartDrawing">
    <cdr:from>
      <cdr:x>0.16551</cdr:x>
      <cdr:y>0.38889</cdr:y>
    </cdr:from>
    <cdr:to>
      <cdr:x>0.32545</cdr:x>
      <cdr:y>0.42912</cdr:y>
    </cdr:to>
    <cdr:sp macro="" textlink="">
      <cdr:nvSpPr>
        <cdr:cNvPr id="3" name="TextBox 2"/>
        <cdr:cNvSpPr txBox="1"/>
      </cdr:nvSpPr>
      <cdr:spPr>
        <a:xfrm xmlns:a="http://schemas.openxmlformats.org/drawingml/2006/main">
          <a:off x="1434779" y="2447563"/>
          <a:ext cx="1386550" cy="2531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Data Management</a:t>
          </a:r>
        </a:p>
      </cdr:txBody>
    </cdr:sp>
  </cdr:relSizeAnchor>
  <cdr:relSizeAnchor xmlns:cdr="http://schemas.openxmlformats.org/drawingml/2006/chartDrawing">
    <cdr:from>
      <cdr:x>0.18637</cdr:x>
      <cdr:y>0.47701</cdr:y>
    </cdr:from>
    <cdr:to>
      <cdr:x>0.29185</cdr:x>
      <cdr:y>0.51916</cdr:y>
    </cdr:to>
    <cdr:sp macro="" textlink="">
      <cdr:nvSpPr>
        <cdr:cNvPr id="4" name="TextBox 3"/>
        <cdr:cNvSpPr txBox="1"/>
      </cdr:nvSpPr>
      <cdr:spPr>
        <a:xfrm xmlns:a="http://schemas.openxmlformats.org/drawingml/2006/main">
          <a:off x="1615633" y="3002184"/>
          <a:ext cx="914400" cy="265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Shared Print</a:t>
          </a:r>
        </a:p>
      </cdr:txBody>
    </cdr:sp>
  </cdr:relSizeAnchor>
  <cdr:relSizeAnchor xmlns:cdr="http://schemas.openxmlformats.org/drawingml/2006/chartDrawing">
    <cdr:from>
      <cdr:x>0.2267</cdr:x>
      <cdr:y>0.52107</cdr:y>
    </cdr:from>
    <cdr:to>
      <cdr:x>0.49235</cdr:x>
      <cdr:y>0.55556</cdr:y>
    </cdr:to>
    <cdr:sp macro="" textlink="">
      <cdr:nvSpPr>
        <cdr:cNvPr id="5" name="TextBox 4"/>
        <cdr:cNvSpPr txBox="1"/>
      </cdr:nvSpPr>
      <cdr:spPr>
        <a:xfrm xmlns:a="http://schemas.openxmlformats.org/drawingml/2006/main">
          <a:off x="1965285" y="3279494"/>
          <a:ext cx="2302880" cy="217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Staff Realignment and </a:t>
          </a:r>
          <a:r>
            <a:rPr lang="en-US" sz="1100" b="1" baseline="0" dirty="0"/>
            <a:t> development</a:t>
          </a:r>
          <a:endParaRPr lang="en-US" sz="1100" b="1" dirty="0"/>
        </a:p>
      </cdr:txBody>
    </cdr:sp>
  </cdr:relSizeAnchor>
  <cdr:relSizeAnchor xmlns:cdr="http://schemas.openxmlformats.org/drawingml/2006/chartDrawing">
    <cdr:from>
      <cdr:x>0.25833</cdr:x>
      <cdr:y>0.57647</cdr:y>
    </cdr:from>
    <cdr:to>
      <cdr:x>0.45583</cdr:x>
      <cdr:y>0.61478</cdr:y>
    </cdr:to>
    <cdr:sp macro="" textlink="">
      <cdr:nvSpPr>
        <cdr:cNvPr id="6" name="TextBox 5"/>
        <cdr:cNvSpPr txBox="1"/>
      </cdr:nvSpPr>
      <cdr:spPr>
        <a:xfrm xmlns:a="http://schemas.openxmlformats.org/drawingml/2006/main">
          <a:off x="2362200" y="3733800"/>
          <a:ext cx="1805939" cy="2481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Research Support Services</a:t>
          </a:r>
        </a:p>
      </cdr:txBody>
    </cdr:sp>
  </cdr:relSizeAnchor>
  <cdr:relSizeAnchor xmlns:cdr="http://schemas.openxmlformats.org/drawingml/2006/chartDrawing">
    <cdr:from>
      <cdr:x>0.3</cdr:x>
      <cdr:y>0.65882</cdr:y>
    </cdr:from>
    <cdr:to>
      <cdr:x>0.40548</cdr:x>
      <cdr:y>0.70097</cdr:y>
    </cdr:to>
    <cdr:sp macro="" textlink="">
      <cdr:nvSpPr>
        <cdr:cNvPr id="7" name="TextBox 6"/>
        <cdr:cNvSpPr txBox="1"/>
      </cdr:nvSpPr>
      <cdr:spPr>
        <a:xfrm xmlns:a="http://schemas.openxmlformats.org/drawingml/2006/main">
          <a:off x="2743200" y="4267200"/>
          <a:ext cx="964509" cy="273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Space </a:t>
          </a:r>
        </a:p>
      </cdr:txBody>
    </cdr:sp>
  </cdr:relSizeAnchor>
</c:userShapes>
</file>

<file path=ppt/drawings/drawing2.xml><?xml version="1.0" encoding="utf-8"?>
<c:userShapes xmlns:c="http://schemas.openxmlformats.org/drawingml/2006/chart">
  <cdr:relSizeAnchor xmlns:cdr="http://schemas.openxmlformats.org/drawingml/2006/chartDrawing">
    <cdr:from>
      <cdr:x>0.17217</cdr:x>
      <cdr:y>0.05895</cdr:y>
    </cdr:from>
    <cdr:to>
      <cdr:x>0.43782</cdr:x>
      <cdr:y>0.10301</cdr:y>
    </cdr:to>
    <cdr:sp macro="" textlink="">
      <cdr:nvSpPr>
        <cdr:cNvPr id="2" name="TextBox 1"/>
        <cdr:cNvSpPr txBox="1"/>
      </cdr:nvSpPr>
      <cdr:spPr>
        <a:xfrm xmlns:a="http://schemas.openxmlformats.org/drawingml/2006/main">
          <a:off x="1492531" y="370993"/>
          <a:ext cx="2302880" cy="277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Special and</a:t>
          </a:r>
          <a:r>
            <a:rPr lang="en-US" sz="1100" b="1" baseline="0" dirty="0"/>
            <a:t> Archival Collections</a:t>
          </a:r>
          <a:endParaRPr lang="en-US" sz="1100" b="1" dirty="0"/>
        </a:p>
      </cdr:txBody>
    </cdr:sp>
  </cdr:relSizeAnchor>
  <cdr:relSizeAnchor xmlns:cdr="http://schemas.openxmlformats.org/drawingml/2006/chartDrawing">
    <cdr:from>
      <cdr:x>0.05783</cdr:x>
      <cdr:y>0.35711</cdr:y>
    </cdr:from>
    <cdr:to>
      <cdr:x>0.21777</cdr:x>
      <cdr:y>0.44706</cdr:y>
    </cdr:to>
    <cdr:sp macro="" textlink="">
      <cdr:nvSpPr>
        <cdr:cNvPr id="3" name="TextBox 2"/>
        <cdr:cNvSpPr txBox="1"/>
      </cdr:nvSpPr>
      <cdr:spPr>
        <a:xfrm xmlns:a="http://schemas.openxmlformats.org/drawingml/2006/main">
          <a:off x="519984" y="2313000"/>
          <a:ext cx="1438117" cy="582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Data </a:t>
          </a:r>
          <a:endParaRPr lang="en-US" sz="1100" b="1" dirty="0" smtClean="0"/>
        </a:p>
        <a:p xmlns:a="http://schemas.openxmlformats.org/drawingml/2006/main">
          <a:r>
            <a:rPr lang="en-US" sz="1100" b="1" dirty="0" smtClean="0"/>
            <a:t>Management</a:t>
          </a:r>
          <a:endParaRPr lang="en-US" sz="1100" b="1" dirty="0"/>
        </a:p>
      </cdr:txBody>
    </cdr:sp>
  </cdr:relSizeAnchor>
  <cdr:relSizeAnchor xmlns:cdr="http://schemas.openxmlformats.org/drawingml/2006/chartDrawing">
    <cdr:from>
      <cdr:x>0.10169</cdr:x>
      <cdr:y>0.43529</cdr:y>
    </cdr:from>
    <cdr:to>
      <cdr:x>0.20717</cdr:x>
      <cdr:y>0.51074</cdr:y>
    </cdr:to>
    <cdr:sp macro="" textlink="">
      <cdr:nvSpPr>
        <cdr:cNvPr id="4" name="TextBox 3"/>
        <cdr:cNvSpPr txBox="1"/>
      </cdr:nvSpPr>
      <cdr:spPr>
        <a:xfrm xmlns:a="http://schemas.openxmlformats.org/drawingml/2006/main">
          <a:off x="914400" y="2819400"/>
          <a:ext cx="948434" cy="488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Shared </a:t>
          </a:r>
          <a:endParaRPr lang="en-US" sz="1100" b="1" dirty="0" smtClean="0"/>
        </a:p>
        <a:p xmlns:a="http://schemas.openxmlformats.org/drawingml/2006/main">
          <a:r>
            <a:rPr lang="en-US" sz="1100" b="1" dirty="0" smtClean="0"/>
            <a:t>Print</a:t>
          </a:r>
          <a:endParaRPr lang="en-US" sz="1100" b="1" dirty="0"/>
        </a:p>
      </cdr:txBody>
    </cdr:sp>
  </cdr:relSizeAnchor>
  <cdr:relSizeAnchor xmlns:cdr="http://schemas.openxmlformats.org/drawingml/2006/chartDrawing">
    <cdr:from>
      <cdr:x>0.23989</cdr:x>
      <cdr:y>0.52107</cdr:y>
    </cdr:from>
    <cdr:to>
      <cdr:x>0.50554</cdr:x>
      <cdr:y>0.55556</cdr:y>
    </cdr:to>
    <cdr:sp macro="" textlink="">
      <cdr:nvSpPr>
        <cdr:cNvPr id="5" name="TextBox 4"/>
        <cdr:cNvSpPr txBox="1"/>
      </cdr:nvSpPr>
      <cdr:spPr>
        <a:xfrm xmlns:a="http://schemas.openxmlformats.org/drawingml/2006/main">
          <a:off x="2079585" y="3279494"/>
          <a:ext cx="2302880" cy="217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Staff Realignment and </a:t>
          </a:r>
          <a:r>
            <a:rPr lang="en-US" sz="1100" b="1" baseline="0" dirty="0"/>
            <a:t> development</a:t>
          </a:r>
          <a:endParaRPr lang="en-US" sz="1100" b="1" dirty="0"/>
        </a:p>
      </cdr:txBody>
    </cdr:sp>
  </cdr:relSizeAnchor>
  <cdr:relSizeAnchor xmlns:cdr="http://schemas.openxmlformats.org/drawingml/2006/chartDrawing">
    <cdr:from>
      <cdr:x>0.26271</cdr:x>
      <cdr:y>0.22353</cdr:y>
    </cdr:from>
    <cdr:to>
      <cdr:x>0.4602</cdr:x>
      <cdr:y>0.26185</cdr:y>
    </cdr:to>
    <cdr:sp macro="" textlink="">
      <cdr:nvSpPr>
        <cdr:cNvPr id="6" name="TextBox 5"/>
        <cdr:cNvSpPr txBox="1"/>
      </cdr:nvSpPr>
      <cdr:spPr>
        <a:xfrm xmlns:a="http://schemas.openxmlformats.org/drawingml/2006/main">
          <a:off x="2362200" y="1447800"/>
          <a:ext cx="1775751" cy="248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Research Support Services</a:t>
          </a:r>
        </a:p>
      </cdr:txBody>
    </cdr:sp>
  </cdr:relSizeAnchor>
  <cdr:relSizeAnchor xmlns:cdr="http://schemas.openxmlformats.org/drawingml/2006/chartDrawing">
    <cdr:from>
      <cdr:x>0.32334</cdr:x>
      <cdr:y>0.40213</cdr:y>
    </cdr:from>
    <cdr:to>
      <cdr:x>0.42882</cdr:x>
      <cdr:y>0.44427</cdr:y>
    </cdr:to>
    <cdr:sp macro="" textlink="">
      <cdr:nvSpPr>
        <cdr:cNvPr id="7" name="TextBox 6"/>
        <cdr:cNvSpPr txBox="1"/>
      </cdr:nvSpPr>
      <cdr:spPr>
        <a:xfrm xmlns:a="http://schemas.openxmlformats.org/drawingml/2006/main">
          <a:off x="2803002" y="2530877"/>
          <a:ext cx="914400" cy="265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Space</a:t>
          </a:r>
          <a:r>
            <a:rPr lang="en-US" sz="1100" dirty="0"/>
            <a:t> </a:t>
          </a:r>
        </a:p>
      </cdr:txBody>
    </cdr:sp>
  </cdr:relSizeAnchor>
</c:userShapes>
</file>

<file path=ppt/drawings/drawing3.xml><?xml version="1.0" encoding="utf-8"?>
<c:userShapes xmlns:c="http://schemas.openxmlformats.org/drawingml/2006/chart">
  <cdr:relSizeAnchor xmlns:cdr="http://schemas.openxmlformats.org/drawingml/2006/chartDrawing">
    <cdr:from>
      <cdr:x>0.17217</cdr:x>
      <cdr:y>0.05895</cdr:y>
    </cdr:from>
    <cdr:to>
      <cdr:x>0.43782</cdr:x>
      <cdr:y>0.10301</cdr:y>
    </cdr:to>
    <cdr:sp macro="" textlink="">
      <cdr:nvSpPr>
        <cdr:cNvPr id="2" name="TextBox 1"/>
        <cdr:cNvSpPr txBox="1"/>
      </cdr:nvSpPr>
      <cdr:spPr>
        <a:xfrm xmlns:a="http://schemas.openxmlformats.org/drawingml/2006/main">
          <a:off x="1492531" y="370993"/>
          <a:ext cx="2302880" cy="277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Special and</a:t>
          </a:r>
          <a:r>
            <a:rPr lang="en-US" sz="1100" b="1" baseline="0" dirty="0"/>
            <a:t> Archival Collections</a:t>
          </a:r>
          <a:endParaRPr lang="en-US" sz="1100" b="1" dirty="0"/>
        </a:p>
      </cdr:txBody>
    </cdr:sp>
  </cdr:relSizeAnchor>
  <cdr:relSizeAnchor xmlns:cdr="http://schemas.openxmlformats.org/drawingml/2006/chartDrawing">
    <cdr:from>
      <cdr:x>0.05783</cdr:x>
      <cdr:y>0.35711</cdr:y>
    </cdr:from>
    <cdr:to>
      <cdr:x>0.21777</cdr:x>
      <cdr:y>0.44706</cdr:y>
    </cdr:to>
    <cdr:sp macro="" textlink="">
      <cdr:nvSpPr>
        <cdr:cNvPr id="3" name="TextBox 2"/>
        <cdr:cNvSpPr txBox="1"/>
      </cdr:nvSpPr>
      <cdr:spPr>
        <a:xfrm xmlns:a="http://schemas.openxmlformats.org/drawingml/2006/main">
          <a:off x="519984" y="2313000"/>
          <a:ext cx="1438117" cy="582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Data </a:t>
          </a:r>
          <a:endParaRPr lang="en-US" sz="1100" b="1" dirty="0" smtClean="0"/>
        </a:p>
        <a:p xmlns:a="http://schemas.openxmlformats.org/drawingml/2006/main">
          <a:r>
            <a:rPr lang="en-US" sz="1100" b="1" dirty="0" smtClean="0"/>
            <a:t>Management</a:t>
          </a:r>
          <a:endParaRPr lang="en-US" sz="1100" b="1" dirty="0"/>
        </a:p>
      </cdr:txBody>
    </cdr:sp>
  </cdr:relSizeAnchor>
  <cdr:relSizeAnchor xmlns:cdr="http://schemas.openxmlformats.org/drawingml/2006/chartDrawing">
    <cdr:from>
      <cdr:x>0.10169</cdr:x>
      <cdr:y>0.43529</cdr:y>
    </cdr:from>
    <cdr:to>
      <cdr:x>0.20717</cdr:x>
      <cdr:y>0.51074</cdr:y>
    </cdr:to>
    <cdr:sp macro="" textlink="">
      <cdr:nvSpPr>
        <cdr:cNvPr id="4" name="TextBox 3"/>
        <cdr:cNvSpPr txBox="1"/>
      </cdr:nvSpPr>
      <cdr:spPr>
        <a:xfrm xmlns:a="http://schemas.openxmlformats.org/drawingml/2006/main">
          <a:off x="914400" y="2819400"/>
          <a:ext cx="948434" cy="488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Shared </a:t>
          </a:r>
          <a:endParaRPr lang="en-US" sz="1100" b="1" dirty="0" smtClean="0"/>
        </a:p>
        <a:p xmlns:a="http://schemas.openxmlformats.org/drawingml/2006/main">
          <a:r>
            <a:rPr lang="en-US" sz="1100" b="1" dirty="0" smtClean="0"/>
            <a:t>Print</a:t>
          </a:r>
          <a:endParaRPr lang="en-US" sz="1100" b="1" dirty="0"/>
        </a:p>
      </cdr:txBody>
    </cdr:sp>
  </cdr:relSizeAnchor>
  <cdr:relSizeAnchor xmlns:cdr="http://schemas.openxmlformats.org/drawingml/2006/chartDrawing">
    <cdr:from>
      <cdr:x>0.23989</cdr:x>
      <cdr:y>0.52107</cdr:y>
    </cdr:from>
    <cdr:to>
      <cdr:x>0.50554</cdr:x>
      <cdr:y>0.55556</cdr:y>
    </cdr:to>
    <cdr:sp macro="" textlink="">
      <cdr:nvSpPr>
        <cdr:cNvPr id="5" name="TextBox 4"/>
        <cdr:cNvSpPr txBox="1"/>
      </cdr:nvSpPr>
      <cdr:spPr>
        <a:xfrm xmlns:a="http://schemas.openxmlformats.org/drawingml/2006/main">
          <a:off x="2079585" y="3279494"/>
          <a:ext cx="2302880" cy="217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Staff Realignment and </a:t>
          </a:r>
          <a:r>
            <a:rPr lang="en-US" sz="1100" b="1" baseline="0" dirty="0"/>
            <a:t> development</a:t>
          </a:r>
          <a:endParaRPr lang="en-US" sz="1100" b="1" dirty="0"/>
        </a:p>
      </cdr:txBody>
    </cdr:sp>
  </cdr:relSizeAnchor>
  <cdr:relSizeAnchor xmlns:cdr="http://schemas.openxmlformats.org/drawingml/2006/chartDrawing">
    <cdr:from>
      <cdr:x>0.26271</cdr:x>
      <cdr:y>0.22353</cdr:y>
    </cdr:from>
    <cdr:to>
      <cdr:x>0.4602</cdr:x>
      <cdr:y>0.26185</cdr:y>
    </cdr:to>
    <cdr:sp macro="" textlink="">
      <cdr:nvSpPr>
        <cdr:cNvPr id="6" name="TextBox 5"/>
        <cdr:cNvSpPr txBox="1"/>
      </cdr:nvSpPr>
      <cdr:spPr>
        <a:xfrm xmlns:a="http://schemas.openxmlformats.org/drawingml/2006/main">
          <a:off x="2362200" y="1447800"/>
          <a:ext cx="1775751" cy="248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Research Support Services</a:t>
          </a:r>
        </a:p>
      </cdr:txBody>
    </cdr:sp>
  </cdr:relSizeAnchor>
  <cdr:relSizeAnchor xmlns:cdr="http://schemas.openxmlformats.org/drawingml/2006/chartDrawing">
    <cdr:from>
      <cdr:x>0.32334</cdr:x>
      <cdr:y>0.40213</cdr:y>
    </cdr:from>
    <cdr:to>
      <cdr:x>0.42882</cdr:x>
      <cdr:y>0.44427</cdr:y>
    </cdr:to>
    <cdr:sp macro="" textlink="">
      <cdr:nvSpPr>
        <cdr:cNvPr id="7" name="TextBox 6"/>
        <cdr:cNvSpPr txBox="1"/>
      </cdr:nvSpPr>
      <cdr:spPr>
        <a:xfrm xmlns:a="http://schemas.openxmlformats.org/drawingml/2006/main">
          <a:off x="2803002" y="2530877"/>
          <a:ext cx="914400" cy="265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Space</a:t>
          </a:r>
          <a:r>
            <a:rPr lang="en-US" sz="1100" dirty="0"/>
            <a:t> </a:t>
          </a:r>
        </a:p>
      </cdr:txBody>
    </cdr:sp>
  </cdr:relSizeAnchor>
</c:userShapes>
</file>

<file path=ppt/drawings/drawing4.xml><?xml version="1.0" encoding="utf-8"?>
<c:userShapes xmlns:c="http://schemas.openxmlformats.org/drawingml/2006/chart">
  <cdr:relSizeAnchor xmlns:cdr="http://schemas.openxmlformats.org/drawingml/2006/chartDrawing">
    <cdr:from>
      <cdr:x>0.17217</cdr:x>
      <cdr:y>0.05895</cdr:y>
    </cdr:from>
    <cdr:to>
      <cdr:x>0.43782</cdr:x>
      <cdr:y>0.10301</cdr:y>
    </cdr:to>
    <cdr:sp macro="" textlink="">
      <cdr:nvSpPr>
        <cdr:cNvPr id="2" name="TextBox 1"/>
        <cdr:cNvSpPr txBox="1"/>
      </cdr:nvSpPr>
      <cdr:spPr>
        <a:xfrm xmlns:a="http://schemas.openxmlformats.org/drawingml/2006/main">
          <a:off x="1492531" y="370993"/>
          <a:ext cx="2302880" cy="2773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Special and</a:t>
          </a:r>
          <a:r>
            <a:rPr lang="en-US" sz="1100" b="1" baseline="0" dirty="0"/>
            <a:t> Archival Collections</a:t>
          </a:r>
          <a:endParaRPr lang="en-US" sz="1100" b="1" dirty="0"/>
        </a:p>
      </cdr:txBody>
    </cdr:sp>
  </cdr:relSizeAnchor>
  <cdr:relSizeAnchor xmlns:cdr="http://schemas.openxmlformats.org/drawingml/2006/chartDrawing">
    <cdr:from>
      <cdr:x>0.05783</cdr:x>
      <cdr:y>0.35711</cdr:y>
    </cdr:from>
    <cdr:to>
      <cdr:x>0.21777</cdr:x>
      <cdr:y>0.44706</cdr:y>
    </cdr:to>
    <cdr:sp macro="" textlink="">
      <cdr:nvSpPr>
        <cdr:cNvPr id="3" name="TextBox 2"/>
        <cdr:cNvSpPr txBox="1"/>
      </cdr:nvSpPr>
      <cdr:spPr>
        <a:xfrm xmlns:a="http://schemas.openxmlformats.org/drawingml/2006/main">
          <a:off x="519984" y="2313000"/>
          <a:ext cx="1438117" cy="582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Data </a:t>
          </a:r>
          <a:endParaRPr lang="en-US" sz="1100" b="1" dirty="0" smtClean="0"/>
        </a:p>
        <a:p xmlns:a="http://schemas.openxmlformats.org/drawingml/2006/main">
          <a:r>
            <a:rPr lang="en-US" sz="1100" b="1" dirty="0" smtClean="0"/>
            <a:t>Management</a:t>
          </a:r>
          <a:endParaRPr lang="en-US" sz="1100" b="1" dirty="0"/>
        </a:p>
      </cdr:txBody>
    </cdr:sp>
  </cdr:relSizeAnchor>
  <cdr:relSizeAnchor xmlns:cdr="http://schemas.openxmlformats.org/drawingml/2006/chartDrawing">
    <cdr:from>
      <cdr:x>0.10169</cdr:x>
      <cdr:y>0.43529</cdr:y>
    </cdr:from>
    <cdr:to>
      <cdr:x>0.20717</cdr:x>
      <cdr:y>0.51074</cdr:y>
    </cdr:to>
    <cdr:sp macro="" textlink="">
      <cdr:nvSpPr>
        <cdr:cNvPr id="4" name="TextBox 3"/>
        <cdr:cNvSpPr txBox="1"/>
      </cdr:nvSpPr>
      <cdr:spPr>
        <a:xfrm xmlns:a="http://schemas.openxmlformats.org/drawingml/2006/main">
          <a:off x="914400" y="2819400"/>
          <a:ext cx="948434" cy="4886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Shared </a:t>
          </a:r>
          <a:endParaRPr lang="en-US" sz="1100" b="1" dirty="0" smtClean="0"/>
        </a:p>
        <a:p xmlns:a="http://schemas.openxmlformats.org/drawingml/2006/main">
          <a:r>
            <a:rPr lang="en-US" sz="1100" b="1" dirty="0" smtClean="0"/>
            <a:t>Print</a:t>
          </a:r>
          <a:endParaRPr lang="en-US" sz="1100" b="1" dirty="0"/>
        </a:p>
      </cdr:txBody>
    </cdr:sp>
  </cdr:relSizeAnchor>
  <cdr:relSizeAnchor xmlns:cdr="http://schemas.openxmlformats.org/drawingml/2006/chartDrawing">
    <cdr:from>
      <cdr:x>0.23989</cdr:x>
      <cdr:y>0.52107</cdr:y>
    </cdr:from>
    <cdr:to>
      <cdr:x>0.50554</cdr:x>
      <cdr:y>0.55556</cdr:y>
    </cdr:to>
    <cdr:sp macro="" textlink="">
      <cdr:nvSpPr>
        <cdr:cNvPr id="5" name="TextBox 4"/>
        <cdr:cNvSpPr txBox="1"/>
      </cdr:nvSpPr>
      <cdr:spPr>
        <a:xfrm xmlns:a="http://schemas.openxmlformats.org/drawingml/2006/main">
          <a:off x="2079585" y="3279494"/>
          <a:ext cx="2302880" cy="217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Staff Realignment and </a:t>
          </a:r>
          <a:r>
            <a:rPr lang="en-US" sz="1100" b="1" baseline="0" dirty="0"/>
            <a:t> development</a:t>
          </a:r>
          <a:endParaRPr lang="en-US" sz="1100" b="1" dirty="0"/>
        </a:p>
      </cdr:txBody>
    </cdr:sp>
  </cdr:relSizeAnchor>
  <cdr:relSizeAnchor xmlns:cdr="http://schemas.openxmlformats.org/drawingml/2006/chartDrawing">
    <cdr:from>
      <cdr:x>0.26271</cdr:x>
      <cdr:y>0.22353</cdr:y>
    </cdr:from>
    <cdr:to>
      <cdr:x>0.4602</cdr:x>
      <cdr:y>0.26185</cdr:y>
    </cdr:to>
    <cdr:sp macro="" textlink="">
      <cdr:nvSpPr>
        <cdr:cNvPr id="6" name="TextBox 5"/>
        <cdr:cNvSpPr txBox="1"/>
      </cdr:nvSpPr>
      <cdr:spPr>
        <a:xfrm xmlns:a="http://schemas.openxmlformats.org/drawingml/2006/main">
          <a:off x="2362200" y="1447800"/>
          <a:ext cx="1775751" cy="2481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Research Support Services</a:t>
          </a:r>
        </a:p>
      </cdr:txBody>
    </cdr:sp>
  </cdr:relSizeAnchor>
  <cdr:relSizeAnchor xmlns:cdr="http://schemas.openxmlformats.org/drawingml/2006/chartDrawing">
    <cdr:from>
      <cdr:x>0.32334</cdr:x>
      <cdr:y>0.40213</cdr:y>
    </cdr:from>
    <cdr:to>
      <cdr:x>0.42882</cdr:x>
      <cdr:y>0.44427</cdr:y>
    </cdr:to>
    <cdr:sp macro="" textlink="">
      <cdr:nvSpPr>
        <cdr:cNvPr id="7" name="TextBox 6"/>
        <cdr:cNvSpPr txBox="1"/>
      </cdr:nvSpPr>
      <cdr:spPr>
        <a:xfrm xmlns:a="http://schemas.openxmlformats.org/drawingml/2006/main">
          <a:off x="2803002" y="2530877"/>
          <a:ext cx="914400" cy="2652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Space</a:t>
          </a:r>
          <a:r>
            <a:rPr lang="en-US" sz="1100"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2E951-47C9-4AE5-A6C0-63C531C04507}" type="datetimeFigureOut">
              <a:rPr lang="en-US" smtClean="0"/>
              <a:pPr/>
              <a:t>2/15/2013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92953C-197B-4704-9ED1-A794A500B6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2953C-197B-4704-9ED1-A794A500B6E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92953C-197B-4704-9ED1-A794A500B6E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135DC-A983-44CE-BECB-8D6353F3BBC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smtClean="0"/>
          </a:p>
        </p:txBody>
      </p:sp>
      <p:sp>
        <p:nvSpPr>
          <p:cNvPr id="34819" name="Slide Number Placeholder 3"/>
          <p:cNvSpPr>
            <a:spLocks noGrp="1"/>
          </p:cNvSpPr>
          <p:nvPr>
            <p:ph type="sldNum" sz="quarter" idx="5"/>
          </p:nvPr>
        </p:nvSpPr>
        <p:spPr>
          <a:noFill/>
        </p:spPr>
        <p:txBody>
          <a:bodyPr/>
          <a:lstStyle/>
          <a:p>
            <a:fld id="{D974D424-320A-43F7-A418-FB90B1C1848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8E3E8142-7746-4A25-AA73-235A8F02A315}" type="slidenum">
              <a:rPr lang="en-US"/>
              <a:pPr/>
              <a:t>25</a:t>
            </a:fld>
            <a:endParaRPr lang="en-US"/>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92953C-197B-4704-9ED1-A794A500B6E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2953C-197B-4704-9ED1-A794A500B6E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2953C-197B-4704-9ED1-A794A500B6E0}"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692953C-197B-4704-9ED1-A794A500B6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2953C-197B-4704-9ED1-A794A500B6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368AC9-3ABD-4ADF-9265-2026F44E6812}"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68AC9-3ABD-4ADF-9265-2026F44E6812}"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68AC9-3ABD-4ADF-9265-2026F44E6812}"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lvl1pPr>
              <a:defRPr/>
            </a:lvl1pPr>
          </a:lstStyle>
          <a:p>
            <a:r>
              <a:rPr lang="en-US" dirty="0" smtClean="0"/>
              <a:t>26 November 2012</a:t>
            </a:r>
            <a:endParaRPr lang="en-US" dirty="0"/>
          </a:p>
        </p:txBody>
      </p:sp>
      <p:sp>
        <p:nvSpPr>
          <p:cNvPr id="5" name="Footer Placeholder 4"/>
          <p:cNvSpPr>
            <a:spLocks noGrp="1"/>
          </p:cNvSpPr>
          <p:nvPr>
            <p:ph type="ftr" sz="quarter" idx="11"/>
          </p:nvPr>
        </p:nvSpPr>
        <p:spPr/>
        <p:txBody>
          <a:bodyPr/>
          <a:lstStyle/>
          <a:p>
            <a:r>
              <a:rPr lang="en-US" dirty="0" smtClean="0"/>
              <a:t>Keio Media Center General Assembly</a:t>
            </a:r>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 name="Date Placeholder 3"/>
          <p:cNvSpPr>
            <a:spLocks noGrp="1"/>
          </p:cNvSpPr>
          <p:nvPr>
            <p:ph type="dt" sz="half" idx="10"/>
          </p:nvPr>
        </p:nvSpPr>
        <p:spPr>
          <a:xfrm>
            <a:off x="6477000" y="6400800"/>
            <a:ext cx="1600200" cy="294325"/>
          </a:xfrm>
        </p:spPr>
        <p:txBody>
          <a:bodyPr/>
          <a:lstStyle>
            <a:lvl1pPr>
              <a:defRPr/>
            </a:lvl1pPr>
          </a:lstStyle>
          <a:p>
            <a:r>
              <a:rPr lang="en-US" dirty="0" smtClean="0">
                <a:solidFill>
                  <a:prstClr val="black">
                    <a:tint val="75000"/>
                  </a:prstClr>
                </a:solidFill>
              </a:rPr>
              <a:t>26 November 2012</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Keio Media Center General Assembly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Rounded Rectangle 8"/>
          <p:cNvSpPr/>
          <p:nvPr userDrawn="1"/>
        </p:nvSpPr>
        <p:spPr>
          <a:xfrm>
            <a:off x="0" y="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Isosceles Triangle 9"/>
          <p:cNvSpPr/>
          <p:nvPr userDrawn="1"/>
        </p:nvSpPr>
        <p:spPr>
          <a:xfrm rot="10800000">
            <a:off x="713702" y="1503352"/>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userDrawn="1">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68AC9-3ABD-4ADF-9265-2026F44E6812}"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14 February 2013</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Are Reconfigured  Yet? Webinar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68AC9-3ABD-4ADF-9265-2026F44E6812}" type="datetimeFigureOut">
              <a:rPr lang="en-US" smtClean="0"/>
              <a:pPr/>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368AC9-3ABD-4ADF-9265-2026F44E6812}"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2/15/2013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368AC9-3ABD-4ADF-9265-2026F44E6812}" type="datetimeFigureOut">
              <a:rPr lang="en-US" smtClean="0"/>
              <a:pPr/>
              <a:t>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5" name="Rectangle 5"/>
          <p:cNvSpPr>
            <a:spLocks noGrp="1" noChangeArrowheads="1"/>
          </p:cNvSpPr>
          <p:nvPr>
            <p:ph type="ftr" sz="quarter" idx="11"/>
          </p:nvPr>
        </p:nvSpPr>
        <p:spPr>
          <a:xfrm>
            <a:off x="4686300" y="6553200"/>
            <a:ext cx="4495800" cy="365125"/>
          </a:xfrm>
          <a:prstGeom prst="rect">
            <a:avLst/>
          </a:prstGeom>
          <a:ln/>
        </p:spPr>
        <p:txBody>
          <a:bodyPr/>
          <a:lstStyle>
            <a:lvl1pPr algn="r">
              <a:defRPr sz="1000" b="1">
                <a:solidFill>
                  <a:schemeClr val="tx1"/>
                </a:solidFill>
              </a:defRPr>
            </a:lvl1pPr>
          </a:lstStyle>
          <a:p>
            <a:pPr>
              <a:defRPr/>
            </a:pPr>
            <a:r>
              <a:rPr lang="en-US" dirty="0" smtClean="0">
                <a:solidFill>
                  <a:prstClr val="black"/>
                </a:solidFill>
              </a:rPr>
              <a:t>CONFIDENTIAL -  NOT FOR DISTRIBUTION</a:t>
            </a:r>
            <a:endParaRPr lang="en-US" dirty="0">
              <a:solidFill>
                <a:prstClr val="black"/>
              </a:solidFill>
            </a:endParaRPr>
          </a:p>
        </p:txBody>
      </p:sp>
      <p:sp>
        <p:nvSpPr>
          <p:cNvPr id="6" name="Rectangle 6"/>
          <p:cNvSpPr>
            <a:spLocks noGrp="1" noChangeArrowheads="1"/>
          </p:cNvSpPr>
          <p:nvPr>
            <p:ph type="sldNum" sz="quarter" idx="12"/>
          </p:nvPr>
        </p:nvSpPr>
        <p:spPr>
          <a:xfrm>
            <a:off x="190500" y="6388100"/>
            <a:ext cx="2133600" cy="365125"/>
          </a:xfrm>
          <a:prstGeom prst="rect">
            <a:avLst/>
          </a:prstGeom>
          <a:ln/>
        </p:spPr>
        <p:txBody>
          <a:bodyPr/>
          <a:lstStyle>
            <a:lvl1pPr>
              <a:defRPr/>
            </a:lvl1pPr>
          </a:lstStyle>
          <a:p>
            <a:pPr algn="l">
              <a:defRPr/>
            </a:pPr>
            <a:fld id="{B32F253C-18D6-47B3-9BD6-A2EE4C81D6BB}" type="slidenum">
              <a:rPr lang="en-US" smtClean="0">
                <a:solidFill>
                  <a:prstClr val="black">
                    <a:tint val="75000"/>
                  </a:prstClr>
                </a:solidFill>
              </a:rPr>
              <a:pPr algn="l">
                <a:defRPr/>
              </a:pPr>
              <a:t>‹#›</a:t>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88770" name="Freeform 2"/>
          <p:cNvSpPr>
            <a:spLocks/>
          </p:cNvSpPr>
          <p:nvPr/>
        </p:nvSpPr>
        <p:spPr bwMode="auto">
          <a:xfrm>
            <a:off x="0" y="0"/>
            <a:ext cx="8255000" cy="5264150"/>
          </a:xfrm>
          <a:custGeom>
            <a:avLst/>
            <a:gdLst/>
            <a:ahLst/>
            <a:cxnLst>
              <a:cxn ang="0">
                <a:pos x="0" y="0"/>
              </a:cxn>
              <a:cxn ang="0">
                <a:pos x="0" y="3316"/>
              </a:cxn>
              <a:cxn ang="0">
                <a:pos x="5200" y="2732"/>
              </a:cxn>
              <a:cxn ang="0">
                <a:pos x="4904" y="8"/>
              </a:cxn>
              <a:cxn ang="0">
                <a:pos x="0" y="0"/>
              </a:cxn>
            </a:cxnLst>
            <a:rect l="0" t="0" r="r" b="b"/>
            <a:pathLst>
              <a:path w="5200" h="3316">
                <a:moveTo>
                  <a:pt x="0" y="0"/>
                </a:moveTo>
                <a:lnTo>
                  <a:pt x="0" y="3316"/>
                </a:lnTo>
                <a:lnTo>
                  <a:pt x="5200" y="2732"/>
                </a:lnTo>
                <a:lnTo>
                  <a:pt x="4904" y="8"/>
                </a:lnTo>
                <a:lnTo>
                  <a:pt x="0" y="0"/>
                </a:lnTo>
                <a:close/>
              </a:path>
            </a:pathLst>
          </a:custGeom>
          <a:gradFill rotWithShape="1">
            <a:gsLst>
              <a:gs pos="0">
                <a:schemeClr val="accent1">
                  <a:gamma/>
                  <a:shade val="79216"/>
                  <a:invGamma/>
                </a:schemeClr>
              </a:gs>
              <a:gs pos="100000">
                <a:schemeClr val="accent1"/>
              </a:gs>
            </a:gsLst>
            <a:lin ang="2700000" scaled="1"/>
          </a:gradFill>
          <a:ln w="9525" cap="flat" cmpd="sng">
            <a:noFill/>
            <a:prstDash val="solid"/>
            <a:round/>
            <a:headEnd/>
            <a:tailEnd/>
          </a:ln>
          <a:effectLst/>
        </p:spPr>
        <p:txBody>
          <a:bodyPr anchor="ctr"/>
          <a:lstStyle/>
          <a:p>
            <a:endParaRPr lang="en-US" sz="3200" b="1">
              <a:solidFill>
                <a:srgbClr val="336699"/>
              </a:solidFill>
              <a:latin typeface="Verdana" pitchFamily="34" charset="0"/>
            </a:endParaRPr>
          </a:p>
        </p:txBody>
      </p:sp>
      <p:sp>
        <p:nvSpPr>
          <p:cNvPr id="288771" name="Rectangle 3"/>
          <p:cNvSpPr>
            <a:spLocks noChangeArrowheads="1"/>
          </p:cNvSpPr>
          <p:nvPr/>
        </p:nvSpPr>
        <p:spPr bwMode="auto">
          <a:xfrm>
            <a:off x="4572000" y="3429000"/>
            <a:ext cx="4572000" cy="3429000"/>
          </a:xfrm>
          <a:prstGeom prst="rect">
            <a:avLst/>
          </a:prstGeom>
          <a:solidFill>
            <a:srgbClr val="EAEAEA">
              <a:alpha val="53000"/>
            </a:srgbClr>
          </a:solidFill>
          <a:ln w="9525">
            <a:noFill/>
            <a:miter lim="800000"/>
            <a:headEnd/>
            <a:tailEnd/>
          </a:ln>
          <a:effectLst/>
        </p:spPr>
        <p:txBody>
          <a:bodyPr wrap="none" anchor="ctr"/>
          <a:lstStyle/>
          <a:p>
            <a:endParaRPr lang="en-US" sz="3200" b="1">
              <a:solidFill>
                <a:srgbClr val="336699"/>
              </a:solidFill>
              <a:latin typeface="Verdana" pitchFamily="34" charset="0"/>
            </a:endParaRPr>
          </a:p>
        </p:txBody>
      </p:sp>
      <p:sp>
        <p:nvSpPr>
          <p:cNvPr id="288772" name="Rectangle 4"/>
          <p:cNvSpPr>
            <a:spLocks noGrp="1" noChangeArrowheads="1"/>
          </p:cNvSpPr>
          <p:nvPr>
            <p:ph type="ctrTitle" hasCustomPrompt="1"/>
          </p:nvPr>
        </p:nvSpPr>
        <p:spPr>
          <a:xfrm>
            <a:off x="455613" y="1370013"/>
            <a:ext cx="7392987" cy="2058987"/>
          </a:xfrm>
        </p:spPr>
        <p:txBody>
          <a:bodyPr/>
          <a:lstStyle>
            <a:lvl1pPr>
              <a:defRPr sz="4000">
                <a:solidFill>
                  <a:schemeClr val="bg1"/>
                </a:solidFill>
              </a:defRPr>
            </a:lvl1pPr>
          </a:lstStyle>
          <a:p>
            <a:r>
              <a:rPr lang="en-US" dirty="0" smtClean="0"/>
              <a:t>OPORS Live</a:t>
            </a:r>
            <a:br>
              <a:rPr lang="en-US" dirty="0" smtClean="0"/>
            </a:br>
            <a:r>
              <a:rPr lang="en-US" dirty="0" smtClean="0"/>
              <a:t>- the 2012 Dublin edition</a:t>
            </a:r>
            <a:br>
              <a:rPr lang="en-US" dirty="0" smtClean="0"/>
            </a:br>
            <a:endParaRPr lang="en-US" dirty="0"/>
          </a:p>
        </p:txBody>
      </p:sp>
      <p:sp>
        <p:nvSpPr>
          <p:cNvPr id="288773" name="Rectangle 5"/>
          <p:cNvSpPr>
            <a:spLocks noGrp="1" noChangeArrowheads="1"/>
          </p:cNvSpPr>
          <p:nvPr>
            <p:ph type="subTitle" idx="1"/>
          </p:nvPr>
        </p:nvSpPr>
        <p:spPr>
          <a:xfrm>
            <a:off x="4570413" y="3429000"/>
            <a:ext cx="3811587" cy="3429000"/>
          </a:xfrm>
        </p:spPr>
        <p:txBody>
          <a:bodyPr/>
          <a:lstStyle>
            <a:lvl1pPr marL="0" indent="0">
              <a:buFontTx/>
              <a:buNone/>
              <a:defRPr sz="2000" baseline="0"/>
            </a:lvl1pPr>
          </a:lstStyle>
          <a:p>
            <a:endParaRPr lang="en-US" dirty="0" smtClean="0"/>
          </a:p>
          <a:p>
            <a:endParaRPr lang="en-US" dirty="0" smtClean="0"/>
          </a:p>
          <a:p>
            <a:endParaRPr lang="en-US" dirty="0" smtClean="0"/>
          </a:p>
          <a:p>
            <a:endParaRPr lang="en-US" dirty="0" smtClean="0"/>
          </a:p>
          <a:p>
            <a:r>
              <a:rPr lang="en-US" dirty="0" smtClean="0"/>
              <a:t>September 18-19, 2012</a:t>
            </a:r>
          </a:p>
          <a:p>
            <a:r>
              <a:rPr lang="en-US" dirty="0" smtClean="0"/>
              <a:t>OCLC Conference Center</a:t>
            </a:r>
            <a:endParaRPr lang="en-US" dirty="0"/>
          </a:p>
        </p:txBody>
      </p:sp>
      <p:pic>
        <p:nvPicPr>
          <p:cNvPr id="288774" name="Picture 6" descr="logo white small"/>
          <p:cNvPicPr>
            <a:picLocks noChangeAspect="1" noChangeArrowheads="1"/>
          </p:cNvPicPr>
          <p:nvPr/>
        </p:nvPicPr>
        <p:blipFill>
          <a:blip r:embed="rId2" cstate="print"/>
          <a:srcRect/>
          <a:stretch>
            <a:fillRect/>
          </a:stretch>
        </p:blipFill>
        <p:spPr bwMode="auto">
          <a:xfrm>
            <a:off x="461963" y="531813"/>
            <a:ext cx="996950" cy="3746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368AC9-3ABD-4ADF-9265-2026F44E6812}" type="datetimeFigureOut">
              <a:rPr lang="en-US" smtClean="0"/>
              <a:pPr/>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68AC9-3ABD-4ADF-9265-2026F44E6812}" type="datetimeFigureOut">
              <a:rPr lang="en-US" smtClean="0"/>
              <a:pPr/>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68AC9-3ABD-4ADF-9265-2026F44E6812}"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68AC9-3ABD-4ADF-9265-2026F44E6812}" type="datetimeFigureOut">
              <a:rPr lang="en-US" smtClean="0"/>
              <a:pPr/>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1A588-B966-437E-BBDB-84CB1E9EAD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26 November 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Keio Media Center General Assembly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1A588-B966-437E-BBDB-84CB1E9EAD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44"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422796"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pPr defTabSz="457200"/>
            <a:r>
              <a:rPr lang="en-US" dirty="0" smtClean="0">
                <a:solidFill>
                  <a:prstClr val="black">
                    <a:tint val="75000"/>
                  </a:prstClr>
                </a:solidFill>
              </a:rPr>
              <a:t>26 November 2012</a:t>
            </a:r>
            <a:endParaRPr lang="en-US" dirty="0">
              <a:solidFill>
                <a:prstClr val="black">
                  <a:tint val="75000"/>
                </a:prstClr>
              </a:solidFill>
            </a:endParaRPr>
          </a:p>
        </p:txBody>
      </p:sp>
      <p:sp>
        <p:nvSpPr>
          <p:cNvPr id="5" name="Footer Placeholder 4"/>
          <p:cNvSpPr>
            <a:spLocks noGrp="1"/>
          </p:cNvSpPr>
          <p:nvPr>
            <p:ph type="ftr" sz="quarter" idx="3"/>
          </p:nvPr>
        </p:nvSpPr>
        <p:spPr>
          <a:xfrm>
            <a:off x="3581400" y="6400800"/>
            <a:ext cx="29232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pPr defTabSz="457200"/>
            <a:r>
              <a:rPr lang="en-US" dirty="0" smtClean="0">
                <a:solidFill>
                  <a:prstClr val="black">
                    <a:tint val="75000"/>
                  </a:prstClr>
                </a:solidFill>
              </a:rPr>
              <a:t>Keio Media Center General Assembly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pPr defTabSz="457200"/>
            <a:fld id="{818857F2-102E-5148-ADF3-C396FE20EBDD}" type="slidenum">
              <a:rPr lang="en-US" smtClean="0">
                <a:solidFill>
                  <a:prstClr val="black">
                    <a:tint val="75000"/>
                  </a:prstClr>
                </a:solidFill>
              </a:rPr>
              <a:pPr defTabSz="457200"/>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pPr defTabSz="457200"/>
            <a:r>
              <a:rPr lang="en-US" sz="1200" dirty="0">
                <a:solidFill>
                  <a:prstClr val="black">
                    <a:lumMod val="65000"/>
                    <a:lumOff val="35000"/>
                  </a:prstClr>
                </a:solidFill>
                <a:latin typeface="Tahoma"/>
                <a:cs typeface="Tahoma"/>
              </a:rPr>
              <a:t>The world’s libraries. Connected.</a:t>
            </a: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1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hyperlink" Target="http://www.arl.org/resources/pubs/mmproceedings/160mm-proceedings.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71800" y="5943600"/>
            <a:ext cx="6019800" cy="861774"/>
          </a:xfrm>
          <a:prstGeom prst="rect">
            <a:avLst/>
          </a:prstGeom>
          <a:noFill/>
        </p:spPr>
        <p:txBody>
          <a:bodyPr wrap="square" rtlCol="0">
            <a:spAutoFit/>
          </a:bodyPr>
          <a:lstStyle/>
          <a:p>
            <a:pPr lvl="5" algn="r">
              <a:lnSpc>
                <a:spcPts val="2000"/>
              </a:lnSpc>
            </a:pPr>
            <a:r>
              <a:rPr lang="en-US" sz="2800" b="1" dirty="0" smtClean="0">
                <a:solidFill>
                  <a:srgbClr val="2178B5"/>
                </a:solidFill>
              </a:rPr>
              <a:t>OCLC Research</a:t>
            </a:r>
          </a:p>
          <a:p>
            <a:pPr lvl="5" algn="r">
              <a:lnSpc>
                <a:spcPts val="2000"/>
              </a:lnSpc>
            </a:pPr>
            <a:r>
              <a:rPr lang="en-US" sz="1600" dirty="0" smtClean="0"/>
              <a:t>Exploration, innovation and community </a:t>
            </a:r>
            <a:br>
              <a:rPr lang="en-US" sz="1600" dirty="0" smtClean="0"/>
            </a:br>
            <a:r>
              <a:rPr lang="en-US" sz="1600" dirty="0" smtClean="0"/>
              <a:t>for libraries and archives.</a:t>
            </a:r>
            <a:endParaRPr lang="en-US" sz="1600" dirty="0"/>
          </a:p>
        </p:txBody>
      </p:sp>
      <p:sp>
        <p:nvSpPr>
          <p:cNvPr id="10" name="Rectangle 9"/>
          <p:cNvSpPr/>
          <p:nvPr/>
        </p:nvSpPr>
        <p:spPr>
          <a:xfrm>
            <a:off x="2286000" y="2828836"/>
            <a:ext cx="4572000" cy="1200329"/>
          </a:xfrm>
          <a:prstGeom prst="rect">
            <a:avLst/>
          </a:prstGeom>
        </p:spPr>
        <p:txBody>
          <a:bodyPr>
            <a:spAutoFit/>
          </a:bodyPr>
          <a:lstStyle/>
          <a:p>
            <a:pPr algn="ctr"/>
            <a:r>
              <a:rPr lang="en-US" dirty="0" smtClean="0">
                <a:solidFill>
                  <a:schemeClr val="bg1"/>
                </a:solidFill>
                <a:cs typeface="Arial" pitchFamily="34" charset="0"/>
              </a:rPr>
              <a:t>OCLC Research Technical Advances </a:t>
            </a:r>
            <a:r>
              <a:rPr lang="en-US" dirty="0" smtClean="0">
                <a:solidFill>
                  <a:schemeClr val="bg1"/>
                </a:solidFill>
              </a:rPr>
              <a:t>for Innovation in </a:t>
            </a:r>
          </a:p>
          <a:p>
            <a:pPr algn="ctr"/>
            <a:r>
              <a:rPr lang="en-US" dirty="0" smtClean="0">
                <a:solidFill>
                  <a:schemeClr val="bg1"/>
                </a:solidFill>
              </a:rPr>
              <a:t>Cultural Heritage Institutions (TAI CHI) Webinar</a:t>
            </a:r>
          </a:p>
          <a:p>
            <a:pPr algn="ctr"/>
            <a:r>
              <a:rPr lang="en-US" dirty="0" smtClean="0">
                <a:solidFill>
                  <a:schemeClr val="bg1"/>
                </a:solidFill>
                <a:cs typeface="Arial" pitchFamily="34" charset="0"/>
              </a:rPr>
              <a:t>1 August 2012</a:t>
            </a:r>
          </a:p>
        </p:txBody>
      </p:sp>
      <p:grpSp>
        <p:nvGrpSpPr>
          <p:cNvPr id="2" name="Group 16"/>
          <p:cNvGrpSpPr/>
          <p:nvPr/>
        </p:nvGrpSpPr>
        <p:grpSpPr>
          <a:xfrm>
            <a:off x="457200" y="1676400"/>
            <a:ext cx="9296400" cy="3961388"/>
            <a:chOff x="457200" y="1447800"/>
            <a:chExt cx="9296400" cy="3961388"/>
          </a:xfrm>
        </p:grpSpPr>
        <p:sp>
          <p:nvSpPr>
            <p:cNvPr id="18" name="TextBox 17"/>
            <p:cNvSpPr txBox="1"/>
            <p:nvPr/>
          </p:nvSpPr>
          <p:spPr>
            <a:xfrm>
              <a:off x="457200" y="1447800"/>
              <a:ext cx="7848600" cy="523220"/>
            </a:xfrm>
            <a:prstGeom prst="rect">
              <a:avLst/>
            </a:prstGeom>
            <a:noFill/>
          </p:spPr>
          <p:txBody>
            <a:bodyPr wrap="square" rtlCol="0">
              <a:spAutoFit/>
            </a:bodyPr>
            <a:lstStyle/>
            <a:p>
              <a:pPr algn="ctr"/>
              <a:endParaRPr lang="en-US" sz="2800" b="1" dirty="0">
                <a:latin typeface="+mj-lt"/>
                <a:cs typeface="Arial" pitchFamily="34" charset="0"/>
              </a:endParaRPr>
            </a:p>
          </p:txBody>
        </p:sp>
        <p:sp>
          <p:nvSpPr>
            <p:cNvPr id="19" name="TextBox 18"/>
            <p:cNvSpPr txBox="1"/>
            <p:nvPr/>
          </p:nvSpPr>
          <p:spPr>
            <a:xfrm>
              <a:off x="4114800" y="2362200"/>
              <a:ext cx="5638800" cy="3046988"/>
            </a:xfrm>
            <a:prstGeom prst="rect">
              <a:avLst/>
            </a:prstGeom>
            <a:noFill/>
          </p:spPr>
          <p:txBody>
            <a:bodyPr wrap="square" rtlCol="0">
              <a:spAutoFit/>
            </a:bodyPr>
            <a:lstStyle/>
            <a:p>
              <a:r>
                <a:rPr lang="en-US" sz="2400" dirty="0" smtClean="0">
                  <a:latin typeface="+mj-lt"/>
                  <a:cs typeface="Arial" pitchFamily="34" charset="0"/>
                </a:rPr>
                <a:t>Featuring Jim </a:t>
              </a:r>
              <a:r>
                <a:rPr lang="en-US" sz="2400" dirty="0" err="1" smtClean="0">
                  <a:latin typeface="+mj-lt"/>
                  <a:cs typeface="Arial" pitchFamily="34" charset="0"/>
                </a:rPr>
                <a:t>Michalko</a:t>
              </a:r>
              <a:r>
                <a:rPr lang="en-US" sz="2400" dirty="0" smtClean="0">
                  <a:latin typeface="+mj-lt"/>
                  <a:cs typeface="Arial" pitchFamily="34" charset="0"/>
                </a:rPr>
                <a:t>, </a:t>
              </a:r>
              <a:br>
                <a:rPr lang="en-US" sz="2400" dirty="0" smtClean="0">
                  <a:latin typeface="+mj-lt"/>
                  <a:cs typeface="Arial" pitchFamily="34" charset="0"/>
                </a:rPr>
              </a:br>
              <a:r>
                <a:rPr lang="en-US" sz="2400" dirty="0" smtClean="0"/>
                <a:t>Vice President, </a:t>
              </a:r>
              <a:br>
                <a:rPr lang="en-US" sz="2400" dirty="0" smtClean="0"/>
              </a:br>
              <a:r>
                <a:rPr lang="en-US" sz="2400" dirty="0" smtClean="0"/>
                <a:t>OCLC Research Library Partnership</a:t>
              </a:r>
              <a:r>
                <a:rPr lang="en-US" sz="2400" dirty="0" smtClean="0">
                  <a:latin typeface="+mj-lt"/>
                  <a:cs typeface="Arial" pitchFamily="34" charset="0"/>
                </a:rPr>
                <a:t/>
              </a:r>
              <a:br>
                <a:rPr lang="en-US" sz="2400" dirty="0" smtClean="0">
                  <a:latin typeface="+mj-lt"/>
                  <a:cs typeface="Arial" pitchFamily="34" charset="0"/>
                </a:rPr>
              </a:br>
              <a:r>
                <a:rPr lang="en-US" sz="2400" dirty="0" smtClean="0">
                  <a:cs typeface="Arial" pitchFamily="34" charset="0"/>
                </a:rPr>
                <a:t>14 February 2013</a:t>
              </a:r>
            </a:p>
            <a:p>
              <a:r>
                <a:rPr lang="en-US" sz="2400" dirty="0" smtClean="0">
                  <a:cs typeface="Arial" pitchFamily="34" charset="0"/>
                </a:rPr>
                <a:t>#</a:t>
              </a:r>
              <a:r>
                <a:rPr lang="en-US" sz="2400" dirty="0" err="1" smtClean="0">
                  <a:cs typeface="Arial" pitchFamily="34" charset="0"/>
                </a:rPr>
                <a:t>orlp</a:t>
              </a:r>
              <a:r>
                <a:rPr lang="en-US" sz="2400" dirty="0" smtClean="0">
                  <a:cs typeface="Arial" pitchFamily="34" charset="0"/>
                </a:rPr>
                <a:t/>
              </a:r>
              <a:br>
                <a:rPr lang="en-US" sz="2400" dirty="0" smtClean="0">
                  <a:cs typeface="Arial" pitchFamily="34" charset="0"/>
                </a:rPr>
              </a:br>
              <a:endParaRPr lang="en-US" sz="2400" dirty="0" smtClean="0">
                <a:cs typeface="Arial" pitchFamily="34" charset="0"/>
              </a:endParaRPr>
            </a:p>
            <a:p>
              <a:endParaRPr lang="en-US" sz="2400" dirty="0" smtClean="0">
                <a:cs typeface="Arial" pitchFamily="34" charset="0"/>
              </a:endParaRPr>
            </a:p>
            <a:p>
              <a:pPr algn="ctr"/>
              <a:endParaRPr lang="en-US" sz="2400" dirty="0">
                <a:latin typeface="+mj-lt"/>
                <a:cs typeface="Arial" pitchFamily="34" charset="0"/>
              </a:endParaRPr>
            </a:p>
          </p:txBody>
        </p:sp>
      </p:gr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AutoShape 3"/>
          <p:cNvSpPr>
            <a:spLocks noChangeAspect="1" noChangeArrowheads="1" noTextEdit="1"/>
          </p:cNvSpPr>
          <p:nvPr/>
        </p:nvSpPr>
        <p:spPr bwMode="auto">
          <a:xfrm>
            <a:off x="0" y="5562600"/>
            <a:ext cx="9144000" cy="3516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LC logo, color without tagline"/>
          <p:cNvPicPr>
            <a:picLocks noChangeAspect="1" noChangeArrowheads="1"/>
          </p:cNvPicPr>
          <p:nvPr/>
        </p:nvPicPr>
        <p:blipFill>
          <a:blip r:embed="rId3" cstate="print"/>
          <a:srcRect/>
          <a:stretch>
            <a:fillRect/>
          </a:stretch>
        </p:blipFill>
        <p:spPr bwMode="auto">
          <a:xfrm>
            <a:off x="304800" y="5943600"/>
            <a:ext cx="1676400" cy="609600"/>
          </a:xfrm>
          <a:prstGeom prst="rect">
            <a:avLst/>
          </a:prstGeom>
          <a:noFill/>
        </p:spPr>
      </p:pic>
      <p:cxnSp>
        <p:nvCxnSpPr>
          <p:cNvPr id="22" name="Straight Connector 21"/>
          <p:cNvCxnSpPr/>
          <p:nvPr/>
        </p:nvCxnSpPr>
        <p:spPr>
          <a:xfrm>
            <a:off x="0" y="57150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James Michalko"/>
          <p:cNvPicPr>
            <a:picLocks noChangeAspect="1" noChangeArrowheads="1"/>
          </p:cNvPicPr>
          <p:nvPr/>
        </p:nvPicPr>
        <p:blipFill>
          <a:blip r:embed="rId4" cstate="print"/>
          <a:srcRect/>
          <a:stretch>
            <a:fillRect/>
          </a:stretch>
        </p:blipFill>
        <p:spPr bwMode="auto">
          <a:xfrm>
            <a:off x="2057400" y="2514600"/>
            <a:ext cx="1905000" cy="2372895"/>
          </a:xfrm>
          <a:prstGeom prst="rect">
            <a:avLst/>
          </a:prstGeom>
          <a:noFill/>
        </p:spPr>
      </p:pic>
      <p:sp>
        <p:nvSpPr>
          <p:cNvPr id="24" name="Title 1"/>
          <p:cNvSpPr>
            <a:spLocks noGrp="1"/>
          </p:cNvSpPr>
          <p:nvPr>
            <p:ph type="title"/>
          </p:nvPr>
        </p:nvSpPr>
        <p:spPr>
          <a:xfrm>
            <a:off x="457200" y="1143000"/>
            <a:ext cx="8229600" cy="1143000"/>
          </a:xfrm>
        </p:spPr>
        <p:txBody>
          <a:bodyPr>
            <a:noAutofit/>
          </a:bodyPr>
          <a:lstStyle/>
          <a:p>
            <a:pPr>
              <a:lnSpc>
                <a:spcPts val="4000"/>
              </a:lnSpc>
            </a:pPr>
            <a:r>
              <a:rPr lang="en-US" sz="3000" b="1" dirty="0" smtClean="0">
                <a:solidFill>
                  <a:srgbClr val="2178B5"/>
                </a:solidFill>
                <a:cs typeface="Arial" pitchFamily="34" charset="0"/>
              </a:rPr>
              <a:t>Are We Reconfigured Yet?</a:t>
            </a:r>
            <a:r>
              <a:rPr lang="en-US" sz="3600" b="1" dirty="0" smtClean="0">
                <a:solidFill>
                  <a:srgbClr val="2178B5"/>
                </a:solidFill>
                <a:cs typeface="Arial" pitchFamily="34" charset="0"/>
              </a:rPr>
              <a:t/>
            </a:r>
            <a:br>
              <a:rPr lang="en-US" sz="3600" b="1" dirty="0" smtClean="0">
                <a:solidFill>
                  <a:srgbClr val="2178B5"/>
                </a:solidFill>
                <a:cs typeface="Arial" pitchFamily="34" charset="0"/>
              </a:rPr>
            </a:br>
            <a:r>
              <a:rPr lang="en-US" sz="3000" b="1" dirty="0" smtClean="0">
                <a:solidFill>
                  <a:srgbClr val="2178B5"/>
                </a:solidFill>
                <a:cs typeface="Arial" pitchFamily="34" charset="0"/>
              </a:rPr>
              <a:t>US Research Libraries: Priorities, Trends, Directions</a:t>
            </a:r>
            <a:r>
              <a:rPr lang="en-US" sz="3600" b="1" dirty="0" smtClean="0">
                <a:cs typeface="Arial" pitchFamily="34" charset="0"/>
              </a:rPr>
              <a:t/>
            </a:r>
            <a:br>
              <a:rPr lang="en-US" sz="3600" b="1" dirty="0" smtClean="0">
                <a:cs typeface="Arial" pitchFamily="34" charset="0"/>
              </a:rPr>
            </a:br>
            <a:endParaRPr lang="en-US" sz="3600" dirty="0"/>
          </a:p>
        </p:txBody>
      </p:sp>
      <p:sp>
        <p:nvSpPr>
          <p:cNvPr id="25" name="TextBox 24"/>
          <p:cNvSpPr txBox="1"/>
          <p:nvPr/>
        </p:nvSpPr>
        <p:spPr>
          <a:xfrm>
            <a:off x="533400" y="533400"/>
            <a:ext cx="8077200" cy="461665"/>
          </a:xfrm>
          <a:prstGeom prst="rect">
            <a:avLst/>
          </a:prstGeom>
          <a:noFill/>
        </p:spPr>
        <p:txBody>
          <a:bodyPr wrap="square" rtlCol="0">
            <a:spAutoFit/>
          </a:bodyPr>
          <a:lstStyle/>
          <a:p>
            <a:pPr algn="ctr"/>
            <a:r>
              <a:rPr lang="en-US" sz="2400" dirty="0" smtClean="0"/>
              <a:t>OCLC Research Webinar</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interviewed (66)</a:t>
            </a:r>
            <a:endParaRPr lang="en-US" dirty="0"/>
          </a:p>
        </p:txBody>
      </p:sp>
      <p:sp>
        <p:nvSpPr>
          <p:cNvPr id="4" name="Chart Placeholder 3"/>
          <p:cNvSpPr>
            <a:spLocks noGrp="1"/>
          </p:cNvSpPr>
          <p:nvPr>
            <p:ph type="chart" sz="quarter" idx="13"/>
          </p:nvPr>
        </p:nvSpPr>
        <p:spPr/>
      </p:sp>
      <p:sp>
        <p:nvSpPr>
          <p:cNvPr id="3" name="Content Placeholder 2"/>
          <p:cNvSpPr>
            <a:spLocks noGrp="1"/>
          </p:cNvSpPr>
          <p:nvPr>
            <p:ph idx="4294967295"/>
          </p:nvPr>
        </p:nvSpPr>
        <p:spPr>
          <a:xfrm>
            <a:off x="381000" y="990600"/>
            <a:ext cx="8231187" cy="5106988"/>
          </a:xfrm>
        </p:spPr>
        <p:txBody>
          <a:bodyPr>
            <a:normAutofit lnSpcReduction="10000"/>
          </a:bodyPr>
          <a:lstStyle/>
          <a:p>
            <a:pPr>
              <a:buNone/>
            </a:pPr>
            <a:r>
              <a:rPr lang="en-US" sz="1800" dirty="0" smtClean="0"/>
              <a:t>American Antiquarian Society British Library California Digital Library Chemical Heritage Foundation Cleveland Museum of Art Columbia Cornell Duke East Carolina U. Frick Art Reference Library Getty Research Institute </a:t>
            </a:r>
            <a:r>
              <a:rPr lang="en-US" sz="1800" dirty="0" err="1" smtClean="0"/>
              <a:t>Hagley</a:t>
            </a:r>
            <a:r>
              <a:rPr lang="en-US" sz="1800" dirty="0" smtClean="0"/>
              <a:t> Museum and Library Indiana University, Bloomington Keio University </a:t>
            </a:r>
            <a:r>
              <a:rPr lang="en-US" sz="1800" dirty="0" err="1" smtClean="0"/>
              <a:t>Kimbell</a:t>
            </a:r>
            <a:r>
              <a:rPr lang="en-US" sz="1800" dirty="0" smtClean="0"/>
              <a:t> Art Museum La Trobe University Linda Hall London School of Economics Metropolitan Museum of Art Miami U. (Ohio) Minnesota Historical Society Museum of Fine Arts, Houston Museum of Modern Art National Library of Australia National Library of Scotland Natural History Museum National Archives and Records Administration (US) New School New York Public Library New-York Historical Society Northwestern Ohio State Philadelphia Museum of Art Rockefeller University Saint Louis Art Museum Smithsonian Institution St Andrews Swiss National Library Trinity College Dublin U. Auckland U. Calgary UC Los Angeles U. Delaware U. Edinburgh U. Florida U. Hong Kong U. Houston U. Illinois, Urbana-Champaign U. Kansas U. Leeds U. Leicester U. Montréal U N. Carolina - Greensboro U N. Texas U. Notre Dame U. Oregon U. Oxford U. South Florida U. Tennessee, Knoxville U. Texas, San Antonio U. Utrecht U. Warwick U. Washington U. Wyoming </a:t>
            </a:r>
            <a:r>
              <a:rPr lang="en-US" sz="1800" dirty="0" err="1" smtClean="0"/>
              <a:t>Wellcome</a:t>
            </a:r>
            <a:r>
              <a:rPr lang="en-US" sz="1800" dirty="0" smtClean="0"/>
              <a:t> Library Western Kentucky </a:t>
            </a:r>
            <a:endParaRPr lang="en-US" sz="1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interviewed (66)</a:t>
            </a:r>
            <a:endParaRPr lang="en-US" dirty="0"/>
          </a:p>
        </p:txBody>
      </p:sp>
      <p:sp>
        <p:nvSpPr>
          <p:cNvPr id="4" name="Chart Placeholder 3"/>
          <p:cNvSpPr>
            <a:spLocks noGrp="1"/>
          </p:cNvSpPr>
          <p:nvPr>
            <p:ph type="chart" sz="quarter" idx="13"/>
          </p:nvPr>
        </p:nvSpPr>
        <p:spPr/>
      </p:sp>
      <p:sp>
        <p:nvSpPr>
          <p:cNvPr id="3" name="Content Placeholder 2"/>
          <p:cNvSpPr>
            <a:spLocks noGrp="1"/>
          </p:cNvSpPr>
          <p:nvPr>
            <p:ph idx="4294967295"/>
          </p:nvPr>
        </p:nvSpPr>
        <p:spPr>
          <a:xfrm>
            <a:off x="381000" y="990600"/>
            <a:ext cx="8231187" cy="5106988"/>
          </a:xfrm>
        </p:spPr>
        <p:txBody>
          <a:bodyPr>
            <a:normAutofit lnSpcReduction="10000"/>
          </a:bodyPr>
          <a:lstStyle/>
          <a:p>
            <a:pPr>
              <a:buNone/>
            </a:pPr>
            <a:r>
              <a:rPr lang="en-US" sz="1800" dirty="0" smtClean="0"/>
              <a:t>American Antiquarian Society British Library California Digital Library Chemical Heritage Foundation Cleveland Museum of Art Columbia </a:t>
            </a:r>
            <a:r>
              <a:rPr lang="en-US" sz="1800" b="1" dirty="0" smtClean="0">
                <a:solidFill>
                  <a:srgbClr val="FF0000"/>
                </a:solidFill>
              </a:rPr>
              <a:t>Cornell</a:t>
            </a:r>
            <a:r>
              <a:rPr lang="en-US" sz="1800" dirty="0" smtClean="0"/>
              <a:t> Duke East Carolina U. Frick Art Reference Library Getty Research Institute </a:t>
            </a:r>
            <a:r>
              <a:rPr lang="en-US" sz="1800" dirty="0" err="1" smtClean="0"/>
              <a:t>Hagley</a:t>
            </a:r>
            <a:r>
              <a:rPr lang="en-US" sz="1800" dirty="0" smtClean="0"/>
              <a:t> Museum and Library Indiana University, Bloomington Keio University </a:t>
            </a:r>
            <a:r>
              <a:rPr lang="en-US" sz="1800" dirty="0" err="1" smtClean="0"/>
              <a:t>Kimbell</a:t>
            </a:r>
            <a:r>
              <a:rPr lang="en-US" sz="1800" dirty="0" smtClean="0"/>
              <a:t> Art Museum La Trobe University Linda Hall London School of Economics Metropolitan Museum of Art Miami U. (Ohio) Minnesota Historical Society Museum of Fine Arts, Houston </a:t>
            </a:r>
            <a:r>
              <a:rPr lang="en-US" sz="1800" b="1" dirty="0" smtClean="0">
                <a:solidFill>
                  <a:srgbClr val="FF0000"/>
                </a:solidFill>
              </a:rPr>
              <a:t>Museum of Modern Art </a:t>
            </a:r>
            <a:r>
              <a:rPr lang="en-US" sz="1800" dirty="0" smtClean="0"/>
              <a:t>National Library of Australia National Library of Scotland Natural History Museum National Archives and Records Administration (US) New School New York Public Library New-York Historical Society Northwestern Ohio State Philadelphia Museum of Art Rockefeller University Saint Louis Art Museum </a:t>
            </a:r>
            <a:r>
              <a:rPr lang="en-US" sz="1800" b="1" dirty="0" smtClean="0">
                <a:solidFill>
                  <a:srgbClr val="FF0000"/>
                </a:solidFill>
              </a:rPr>
              <a:t>Smithsonian Institution </a:t>
            </a:r>
            <a:r>
              <a:rPr lang="en-US" sz="1800" dirty="0" smtClean="0"/>
              <a:t>St Andrews Swiss National Library Trinity College Dublin U. Auckland U. Calgary </a:t>
            </a:r>
            <a:r>
              <a:rPr lang="en-US" sz="1800" b="1" dirty="0" smtClean="0">
                <a:solidFill>
                  <a:srgbClr val="FF0000"/>
                </a:solidFill>
              </a:rPr>
              <a:t>UC Los Angeles </a:t>
            </a:r>
            <a:r>
              <a:rPr lang="en-US" sz="1800" dirty="0" smtClean="0"/>
              <a:t>U. Delaware U. Edinburgh U. Florida U. Hong Kong U. Houston U. Illinois, Urbana-Champaign U. Kansas U. Leeds U. Leicester U. Montréal U N. Carolina - Greensboro U N. Texas U. Notre Dame U. Oregon U. Oxford U. South Florida U. Tennessee, Knoxville U. Texas, San Antonio U. Utrecht U. Warwick U. Washington U. Wyoming </a:t>
            </a:r>
            <a:r>
              <a:rPr lang="en-US" sz="1800" dirty="0" err="1" smtClean="0"/>
              <a:t>Wellcome</a:t>
            </a:r>
            <a:r>
              <a:rPr lang="en-US" sz="1800" dirty="0" smtClean="0"/>
              <a:t> Library Western Kentucky </a:t>
            </a:r>
            <a:endParaRPr lang="en-US" sz="1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Library Partner Interviews</a:t>
            </a:r>
            <a:endParaRPr lang="en-US" dirty="0"/>
          </a:p>
        </p:txBody>
      </p:sp>
      <p:sp>
        <p:nvSpPr>
          <p:cNvPr id="6" name="Chart Placeholder 5"/>
          <p:cNvSpPr>
            <a:spLocks noGrp="1"/>
          </p:cNvSpPr>
          <p:nvPr>
            <p:ph type="chart" sz="quarter" idx="13"/>
          </p:nvPr>
        </p:nvSpPr>
        <p:spPr/>
      </p:sp>
      <p:graphicFrame>
        <p:nvGraphicFramePr>
          <p:cNvPr id="1028" name="Object 4"/>
          <p:cNvGraphicFramePr>
            <a:graphicFrameLocks noChangeAspect="1"/>
          </p:cNvGraphicFramePr>
          <p:nvPr/>
        </p:nvGraphicFramePr>
        <p:xfrm>
          <a:off x="218171" y="925472"/>
          <a:ext cx="8773429" cy="5024159"/>
        </p:xfrm>
        <a:graphic>
          <a:graphicData uri="http://schemas.openxmlformats.org/presentationml/2006/ole">
            <p:oleObj spid="_x0000_s1026" name="Worksheet" r:id="rId4" imgW="22707696" imgH="13011068" progId="Excel.Sheet.12">
              <p:embed/>
            </p:oleObj>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InterviewsWCloud.jpg"/>
          <p:cNvPicPr>
            <a:picLocks noGrp="1" noChangeAspect="1"/>
          </p:cNvPicPr>
          <p:nvPr>
            <p:ph idx="4294967295"/>
          </p:nvPr>
        </p:nvPicPr>
        <p:blipFill>
          <a:blip r:embed="rId3" cstate="print"/>
          <a:stretch>
            <a:fillRect/>
          </a:stretch>
        </p:blipFill>
        <p:spPr>
          <a:xfrm>
            <a:off x="0" y="914400"/>
            <a:ext cx="9085263" cy="5029200"/>
          </a:xfrm>
        </p:spPr>
      </p:pic>
      <p:sp>
        <p:nvSpPr>
          <p:cNvPr id="3" name="TextBox 2"/>
          <p:cNvSpPr txBox="1"/>
          <p:nvPr/>
        </p:nvSpPr>
        <p:spPr>
          <a:xfrm>
            <a:off x="7162800" y="5895201"/>
            <a:ext cx="1828800" cy="215444"/>
          </a:xfrm>
          <a:prstGeom prst="rect">
            <a:avLst/>
          </a:prstGeom>
          <a:noFill/>
        </p:spPr>
        <p:txBody>
          <a:bodyPr wrap="square" rtlCol="0">
            <a:spAutoFit/>
          </a:bodyPr>
          <a:lstStyle/>
          <a:p>
            <a:r>
              <a:rPr lang="en-US" sz="800" dirty="0" err="1" smtClean="0">
                <a:solidFill>
                  <a:schemeClr val="bg2"/>
                </a:solidFill>
                <a:latin typeface="Arial" pitchFamily="34" charset="0"/>
              </a:rPr>
              <a:t>Michalko</a:t>
            </a:r>
            <a:r>
              <a:rPr lang="en-US" sz="800" dirty="0" smtClean="0">
                <a:solidFill>
                  <a:schemeClr val="bg2"/>
                </a:solidFill>
                <a:latin typeface="Arial" pitchFamily="34" charset="0"/>
              </a:rPr>
              <a:t> for OCLC Research. 2013.</a:t>
            </a:r>
            <a:endParaRPr lang="en-US" sz="8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r>
              <a:rPr lang="en-US" dirty="0" smtClean="0"/>
              <a:t>Top of Mind (25)</a:t>
            </a:r>
            <a:br>
              <a:rPr lang="en-US" dirty="0" smtClean="0"/>
            </a:br>
            <a:r>
              <a:rPr lang="en-US" sz="6700" dirty="0" smtClean="0"/>
              <a:t>   </a:t>
            </a:r>
            <a:r>
              <a:rPr lang="en-US" sz="2700" dirty="0" smtClean="0"/>
              <a:t>High Concern	    		 Medium	   	       	Low</a:t>
            </a:r>
            <a:endParaRPr lang="en-US" sz="6000" dirty="0"/>
          </a:p>
        </p:txBody>
      </p:sp>
      <p:sp>
        <p:nvSpPr>
          <p:cNvPr id="3" name="Content Placeholder 2"/>
          <p:cNvSpPr>
            <a:spLocks noGrp="1"/>
          </p:cNvSpPr>
          <p:nvPr>
            <p:ph idx="1"/>
          </p:nvPr>
        </p:nvSpPr>
        <p:spPr/>
        <p:txBody>
          <a:bodyPr numCol="3">
            <a:normAutofit fontScale="77500" lnSpcReduction="20000"/>
          </a:bodyPr>
          <a:lstStyle/>
          <a:p>
            <a:r>
              <a:rPr lang="en-US" sz="2000" dirty="0" smtClean="0"/>
              <a:t>Special &amp; Archival Collections</a:t>
            </a:r>
          </a:p>
          <a:p>
            <a:r>
              <a:rPr lang="en-US" sz="2000" dirty="0" smtClean="0"/>
              <a:t>Data Management</a:t>
            </a:r>
          </a:p>
          <a:p>
            <a:r>
              <a:rPr lang="en-US" sz="2000" dirty="0" smtClean="0"/>
              <a:t>Shared Print Management</a:t>
            </a:r>
          </a:p>
          <a:p>
            <a:r>
              <a:rPr lang="en-US" sz="2000" dirty="0" smtClean="0"/>
              <a:t>Staff realignment, development</a:t>
            </a:r>
          </a:p>
          <a:p>
            <a:r>
              <a:rPr lang="en-US" sz="2000" dirty="0" smtClean="0"/>
              <a:t>Research Support</a:t>
            </a:r>
          </a:p>
          <a:p>
            <a:r>
              <a:rPr lang="en-US" sz="2000" dirty="0" smtClean="0"/>
              <a:t>Space Usage</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Partnerships Collaboration</a:t>
            </a:r>
          </a:p>
          <a:p>
            <a:r>
              <a:rPr lang="en-US" sz="2000" dirty="0" smtClean="0"/>
              <a:t>Community Engagement</a:t>
            </a:r>
          </a:p>
          <a:p>
            <a:r>
              <a:rPr lang="en-US" sz="2000" dirty="0" smtClean="0"/>
              <a:t>Digital Humanities</a:t>
            </a:r>
          </a:p>
          <a:p>
            <a:r>
              <a:rPr lang="en-US" sz="2000" dirty="0" smtClean="0"/>
              <a:t>Distinctive Services</a:t>
            </a:r>
          </a:p>
          <a:p>
            <a:r>
              <a:rPr lang="en-US" sz="2000" dirty="0" smtClean="0"/>
              <a:t>Born Digital</a:t>
            </a:r>
          </a:p>
          <a:p>
            <a:r>
              <a:rPr lang="en-US" sz="2000" dirty="0" smtClean="0"/>
              <a:t>Collection Analysis</a:t>
            </a:r>
          </a:p>
          <a:p>
            <a:r>
              <a:rPr lang="en-US" sz="2000" dirty="0" smtClean="0"/>
              <a:t>Shared Services</a:t>
            </a:r>
          </a:p>
          <a:p>
            <a:r>
              <a:rPr lang="en-US" sz="2000" dirty="0" smtClean="0"/>
              <a:t>Social Media</a:t>
            </a:r>
          </a:p>
          <a:p>
            <a:r>
              <a:rPr lang="en-US" sz="2000" dirty="0" smtClean="0"/>
              <a:t>Technology Infrastructure</a:t>
            </a:r>
          </a:p>
          <a:p>
            <a:endParaRPr lang="en-US" sz="2000" dirty="0" smtClean="0"/>
          </a:p>
          <a:p>
            <a:endParaRPr lang="en-US" sz="2000" dirty="0" smtClean="0"/>
          </a:p>
          <a:p>
            <a:endParaRPr lang="en-US" sz="2000" dirty="0" smtClean="0"/>
          </a:p>
          <a:p>
            <a:r>
              <a:rPr lang="en-US" sz="2100" dirty="0" smtClean="0"/>
              <a:t>Area Studies</a:t>
            </a:r>
          </a:p>
          <a:p>
            <a:r>
              <a:rPr lang="en-US" sz="2100" dirty="0" smtClean="0"/>
              <a:t>Collaborative Collection Development</a:t>
            </a:r>
          </a:p>
          <a:p>
            <a:r>
              <a:rPr lang="en-US" sz="2100" dirty="0" smtClean="0"/>
              <a:t>Curriculum Integration</a:t>
            </a:r>
          </a:p>
          <a:p>
            <a:r>
              <a:rPr lang="en-US" sz="2100" dirty="0" smtClean="0"/>
              <a:t>Digital Aggregations</a:t>
            </a:r>
          </a:p>
          <a:p>
            <a:r>
              <a:rPr lang="en-US" sz="2100" dirty="0" smtClean="0"/>
              <a:t>Digital Selection</a:t>
            </a:r>
          </a:p>
          <a:p>
            <a:r>
              <a:rPr lang="en-US" sz="2100" dirty="0" smtClean="0"/>
              <a:t>Discovery Layer</a:t>
            </a:r>
          </a:p>
          <a:p>
            <a:r>
              <a:rPr lang="en-US" sz="2100" dirty="0" smtClean="0"/>
              <a:t>E-resources</a:t>
            </a:r>
          </a:p>
          <a:p>
            <a:r>
              <a:rPr lang="en-US" sz="2100" dirty="0" smtClean="0"/>
              <a:t>Embedded Librarians</a:t>
            </a:r>
          </a:p>
          <a:p>
            <a:r>
              <a:rPr lang="en-US" sz="2100" dirty="0" smtClean="0"/>
              <a:t>Metadata Management</a:t>
            </a:r>
          </a:p>
          <a:p>
            <a:r>
              <a:rPr lang="en-US" sz="2100" dirty="0" smtClean="0"/>
              <a:t>User Studies</a:t>
            </a:r>
          </a:p>
        </p:txBody>
      </p:sp>
      <p:sp>
        <p:nvSpPr>
          <p:cNvPr id="4" name="Rectangle 3"/>
          <p:cNvSpPr/>
          <p:nvPr/>
        </p:nvSpPr>
        <p:spPr>
          <a:xfrm>
            <a:off x="381000" y="1905000"/>
            <a:ext cx="2819400" cy="25908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0"/>
          <a:ext cx="91440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9600" y="5880556"/>
            <a:ext cx="2057400" cy="215444"/>
          </a:xfrm>
          <a:prstGeom prst="rect">
            <a:avLst/>
          </a:prstGeom>
          <a:noFill/>
        </p:spPr>
        <p:txBody>
          <a:bodyPr wrap="square" rtlCol="0">
            <a:spAutoFit/>
          </a:bodyPr>
          <a:lstStyle/>
          <a:p>
            <a:r>
              <a:rPr lang="en-US" sz="800" dirty="0" err="1" smtClean="0">
                <a:latin typeface="Arial" pitchFamily="34" charset="0"/>
              </a:rPr>
              <a:t>Michalko</a:t>
            </a:r>
            <a:r>
              <a:rPr lang="en-US" sz="800" dirty="0" smtClean="0">
                <a:latin typeface="Arial" pitchFamily="34" charset="0"/>
              </a:rPr>
              <a:t> for OCLC Research. 2013.</a:t>
            </a:r>
            <a:endParaRPr lang="en-US" sz="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r>
              <a:rPr lang="en-US" dirty="0" smtClean="0"/>
              <a:t>Top of Mind (25)</a:t>
            </a:r>
            <a:br>
              <a:rPr lang="en-US" dirty="0" smtClean="0"/>
            </a:br>
            <a:r>
              <a:rPr lang="en-US" sz="6700" dirty="0" smtClean="0"/>
              <a:t>   </a:t>
            </a:r>
            <a:r>
              <a:rPr lang="en-US" sz="2700" dirty="0" smtClean="0"/>
              <a:t>High Concern	    		 Medium	   	       	Low</a:t>
            </a:r>
            <a:endParaRPr lang="en-US" sz="6000" dirty="0"/>
          </a:p>
        </p:txBody>
      </p:sp>
      <p:sp>
        <p:nvSpPr>
          <p:cNvPr id="3" name="Content Placeholder 2"/>
          <p:cNvSpPr>
            <a:spLocks noGrp="1"/>
          </p:cNvSpPr>
          <p:nvPr>
            <p:ph idx="1"/>
          </p:nvPr>
        </p:nvSpPr>
        <p:spPr/>
        <p:txBody>
          <a:bodyPr numCol="3">
            <a:normAutofit fontScale="77500" lnSpcReduction="20000"/>
          </a:bodyPr>
          <a:lstStyle/>
          <a:p>
            <a:r>
              <a:rPr lang="en-US" sz="2000" dirty="0" smtClean="0"/>
              <a:t>Special &amp; Archival Collections</a:t>
            </a:r>
          </a:p>
          <a:p>
            <a:r>
              <a:rPr lang="en-US" sz="2000" dirty="0" smtClean="0"/>
              <a:t>Data Management</a:t>
            </a:r>
          </a:p>
          <a:p>
            <a:r>
              <a:rPr lang="en-US" sz="2000" dirty="0" smtClean="0"/>
              <a:t>Shared Print</a:t>
            </a:r>
          </a:p>
          <a:p>
            <a:r>
              <a:rPr lang="en-US" sz="2000" dirty="0" smtClean="0"/>
              <a:t>Staff realignment, development</a:t>
            </a:r>
          </a:p>
          <a:p>
            <a:r>
              <a:rPr lang="en-US" sz="2000" dirty="0" smtClean="0"/>
              <a:t>Research Support</a:t>
            </a:r>
          </a:p>
          <a:p>
            <a:r>
              <a:rPr lang="en-US" sz="2000" dirty="0" smtClean="0"/>
              <a:t>Space Usage</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Partnerships Collaboration</a:t>
            </a:r>
          </a:p>
          <a:p>
            <a:r>
              <a:rPr lang="en-US" sz="2000" dirty="0" smtClean="0"/>
              <a:t>Community Engagement</a:t>
            </a:r>
          </a:p>
          <a:p>
            <a:r>
              <a:rPr lang="en-US" sz="2000" dirty="0" smtClean="0"/>
              <a:t>Digital Humanities</a:t>
            </a:r>
          </a:p>
          <a:p>
            <a:r>
              <a:rPr lang="en-US" sz="2000" dirty="0" smtClean="0"/>
              <a:t>Distinctive Services</a:t>
            </a:r>
          </a:p>
          <a:p>
            <a:r>
              <a:rPr lang="en-US" sz="2000" dirty="0" smtClean="0"/>
              <a:t>Born Digital</a:t>
            </a:r>
          </a:p>
          <a:p>
            <a:r>
              <a:rPr lang="en-US" sz="2000" dirty="0" smtClean="0"/>
              <a:t>Collection Analysis</a:t>
            </a:r>
          </a:p>
          <a:p>
            <a:r>
              <a:rPr lang="en-US" sz="2000" dirty="0" smtClean="0"/>
              <a:t>Shared Services</a:t>
            </a:r>
          </a:p>
          <a:p>
            <a:r>
              <a:rPr lang="en-US" sz="2000" dirty="0" smtClean="0"/>
              <a:t>Social Media</a:t>
            </a:r>
          </a:p>
          <a:p>
            <a:r>
              <a:rPr lang="en-US" sz="2000" dirty="0" smtClean="0"/>
              <a:t>Technology Infrastructure</a:t>
            </a:r>
          </a:p>
          <a:p>
            <a:endParaRPr lang="en-US" sz="2000" dirty="0" smtClean="0"/>
          </a:p>
          <a:p>
            <a:endParaRPr lang="en-US" sz="2000" dirty="0" smtClean="0"/>
          </a:p>
          <a:p>
            <a:endParaRPr lang="en-US" sz="2000" dirty="0" smtClean="0"/>
          </a:p>
          <a:p>
            <a:r>
              <a:rPr lang="en-US" sz="2100" dirty="0" smtClean="0"/>
              <a:t>Area Studies</a:t>
            </a:r>
          </a:p>
          <a:p>
            <a:r>
              <a:rPr lang="en-US" sz="2100" dirty="0" smtClean="0"/>
              <a:t>Collaborative Collection Development</a:t>
            </a:r>
          </a:p>
          <a:p>
            <a:r>
              <a:rPr lang="en-US" sz="2100" dirty="0" smtClean="0"/>
              <a:t>Curriculum Integration</a:t>
            </a:r>
          </a:p>
          <a:p>
            <a:r>
              <a:rPr lang="en-US" sz="2100" dirty="0" smtClean="0"/>
              <a:t>Digital Aggregations</a:t>
            </a:r>
          </a:p>
          <a:p>
            <a:r>
              <a:rPr lang="en-US" sz="2100" dirty="0" smtClean="0"/>
              <a:t>Digital Selection</a:t>
            </a:r>
          </a:p>
          <a:p>
            <a:r>
              <a:rPr lang="en-US" sz="2100" dirty="0" smtClean="0"/>
              <a:t>Discovery Layer</a:t>
            </a:r>
          </a:p>
          <a:p>
            <a:r>
              <a:rPr lang="en-US" sz="2100" dirty="0" smtClean="0"/>
              <a:t>E-resources</a:t>
            </a:r>
          </a:p>
          <a:p>
            <a:r>
              <a:rPr lang="en-US" sz="2100" dirty="0" smtClean="0"/>
              <a:t>Embedded Librarians</a:t>
            </a:r>
          </a:p>
          <a:p>
            <a:r>
              <a:rPr lang="en-US" sz="2100" dirty="0" smtClean="0"/>
              <a:t>Metadata Management</a:t>
            </a:r>
          </a:p>
          <a:p>
            <a:r>
              <a:rPr lang="en-US" sz="2100" dirty="0" smtClean="0"/>
              <a:t>User Studies</a:t>
            </a:r>
          </a:p>
        </p:txBody>
      </p:sp>
      <p:cxnSp>
        <p:nvCxnSpPr>
          <p:cNvPr id="5" name="Straight Arrow Connector 4"/>
          <p:cNvCxnSpPr/>
          <p:nvPr/>
        </p:nvCxnSpPr>
        <p:spPr>
          <a:xfrm flipH="1">
            <a:off x="2438400" y="2819400"/>
            <a:ext cx="914400" cy="990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362200" y="3124200"/>
            <a:ext cx="9144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438400" y="2667000"/>
            <a:ext cx="838200" cy="2057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0"/>
          <a:ext cx="89916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 y="5867400"/>
            <a:ext cx="2057400" cy="215444"/>
          </a:xfrm>
          <a:prstGeom prst="rect">
            <a:avLst/>
          </a:prstGeom>
          <a:noFill/>
        </p:spPr>
        <p:txBody>
          <a:bodyPr wrap="square" rtlCol="0">
            <a:spAutoFit/>
          </a:bodyPr>
          <a:lstStyle/>
          <a:p>
            <a:r>
              <a:rPr lang="en-US" sz="800" dirty="0" err="1" smtClean="0">
                <a:latin typeface="Arial" pitchFamily="34" charset="0"/>
              </a:rPr>
              <a:t>Michalko</a:t>
            </a:r>
            <a:r>
              <a:rPr lang="en-US" sz="800" dirty="0" smtClean="0">
                <a:latin typeface="Arial" pitchFamily="34" charset="0"/>
              </a:rPr>
              <a:t> for OCLC Research. 2013.</a:t>
            </a:r>
            <a:endParaRPr lang="en-US" sz="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TextBox 2"/>
          <p:cNvSpPr txBox="1"/>
          <p:nvPr/>
        </p:nvSpPr>
        <p:spPr>
          <a:xfrm>
            <a:off x="762000" y="1371600"/>
            <a:ext cx="7212231" cy="3693319"/>
          </a:xfrm>
          <a:prstGeom prst="rect">
            <a:avLst/>
          </a:prstGeom>
          <a:noFill/>
        </p:spPr>
        <p:txBody>
          <a:bodyPr wrap="none" rtlCol="0">
            <a:spAutoFit/>
          </a:bodyPr>
          <a:lstStyle/>
          <a:p>
            <a:r>
              <a:rPr lang="en-US" dirty="0" smtClean="0"/>
              <a:t>Connected to support for new forms of scholarship in the humanities </a:t>
            </a:r>
          </a:p>
          <a:p>
            <a:endParaRPr lang="en-US" dirty="0" smtClean="0"/>
          </a:p>
          <a:p>
            <a:r>
              <a:rPr lang="en-US" dirty="0" smtClean="0"/>
              <a:t>Concerns</a:t>
            </a:r>
          </a:p>
          <a:p>
            <a:endParaRPr lang="en-US" dirty="0" smtClean="0"/>
          </a:p>
          <a:p>
            <a:pPr lvl="1">
              <a:buFont typeface="Arial" pitchFamily="34" charset="0"/>
              <a:buChar char="•"/>
            </a:pPr>
            <a:r>
              <a:rPr lang="en-US" dirty="0" smtClean="0"/>
              <a:t> Discoverability</a:t>
            </a:r>
          </a:p>
          <a:p>
            <a:pPr lvl="2">
              <a:buFont typeface="Arial" pitchFamily="34" charset="0"/>
              <a:buChar char="•"/>
            </a:pPr>
            <a:r>
              <a:rPr lang="en-US" dirty="0" smtClean="0"/>
              <a:t> Not properly described or not indexed in search engines</a:t>
            </a:r>
          </a:p>
          <a:p>
            <a:pPr lvl="2"/>
            <a:endParaRPr lang="en-US" dirty="0" smtClean="0"/>
          </a:p>
          <a:p>
            <a:pPr lvl="1">
              <a:buFont typeface="Arial" pitchFamily="34" charset="0"/>
              <a:buChar char="•"/>
            </a:pPr>
            <a:r>
              <a:rPr lang="en-US" dirty="0" smtClean="0"/>
              <a:t>Digitization</a:t>
            </a:r>
          </a:p>
          <a:p>
            <a:pPr lvl="2">
              <a:buFont typeface="Arial" pitchFamily="34" charset="0"/>
              <a:buChar char="•"/>
            </a:pPr>
            <a:r>
              <a:rPr lang="en-US" dirty="0" smtClean="0"/>
              <a:t> Scale is a challenge </a:t>
            </a:r>
          </a:p>
          <a:p>
            <a:pPr lvl="2">
              <a:buFont typeface="Arial" pitchFamily="34" charset="0"/>
              <a:buChar char="•"/>
            </a:pPr>
            <a:r>
              <a:rPr lang="en-US" dirty="0" smtClean="0"/>
              <a:t>No standard infrastructure </a:t>
            </a:r>
          </a:p>
          <a:p>
            <a:pPr lvl="2">
              <a:buFont typeface="Arial" pitchFamily="34" charset="0"/>
              <a:buChar char="•"/>
            </a:pPr>
            <a:endParaRPr lang="en-US" dirty="0" smtClean="0"/>
          </a:p>
          <a:p>
            <a:pPr lvl="1">
              <a:buFont typeface="Arial" pitchFamily="34" charset="0"/>
              <a:buChar char="•"/>
            </a:pPr>
            <a:r>
              <a:rPr lang="en-US" dirty="0" smtClean="0"/>
              <a:t> Usability locally </a:t>
            </a:r>
          </a:p>
          <a:p>
            <a:pPr lvl="1">
              <a:buFont typeface="Arial" pitchFamily="34" charset="0"/>
              <a:buChar char="•"/>
            </a:pPr>
            <a:r>
              <a:rPr lang="en-US" dirty="0" smtClean="0"/>
              <a:t> Support for a global audience </a:t>
            </a:r>
            <a:endParaRPr lang="en-US" dirty="0"/>
          </a:p>
        </p:txBody>
      </p:sp>
      <p:sp>
        <p:nvSpPr>
          <p:cNvPr id="4" name="Rectangle 3"/>
          <p:cNvSpPr/>
          <p:nvPr/>
        </p:nvSpPr>
        <p:spPr>
          <a:xfrm>
            <a:off x="762000" y="914400"/>
            <a:ext cx="3775457" cy="369332"/>
          </a:xfrm>
          <a:prstGeom prst="rect">
            <a:avLst/>
          </a:prstGeom>
        </p:spPr>
        <p:txBody>
          <a:bodyPr wrap="none">
            <a:spAutoFit/>
          </a:bodyPr>
          <a:lstStyle/>
          <a:p>
            <a:r>
              <a:rPr lang="en-US" dirty="0" smtClean="0">
                <a:solidFill>
                  <a:schemeClr val="accent1"/>
                </a:solidFill>
              </a:rPr>
              <a:t>1. Special Collections and Archives</a:t>
            </a:r>
            <a:endParaRPr lang="en-US" dirty="0">
              <a:solidFill>
                <a:schemeClr val="accent1"/>
              </a:solidFill>
            </a:endParaRPr>
          </a:p>
        </p:txBody>
      </p:sp>
      <p:pic>
        <p:nvPicPr>
          <p:cNvPr id="5" name="Picture 2"/>
          <p:cNvPicPr>
            <a:picLocks noChangeAspect="1" noChangeArrowheads="1"/>
          </p:cNvPicPr>
          <p:nvPr/>
        </p:nvPicPr>
        <p:blipFill>
          <a:blip r:embed="rId3" cstate="print"/>
          <a:srcRect/>
          <a:stretch>
            <a:fillRect/>
          </a:stretch>
        </p:blipFill>
        <p:spPr bwMode="auto">
          <a:xfrm>
            <a:off x="5105400" y="3224012"/>
            <a:ext cx="3048000" cy="2604394"/>
          </a:xfrm>
          <a:prstGeom prst="rect">
            <a:avLst/>
          </a:prstGeom>
          <a:noFill/>
          <a:ln w="9525">
            <a:noFill/>
            <a:miter lim="800000"/>
            <a:headEnd/>
            <a:tailEnd/>
          </a:ln>
        </p:spPr>
      </p:pic>
      <p:sp>
        <p:nvSpPr>
          <p:cNvPr id="6" name="Oval 5"/>
          <p:cNvSpPr/>
          <p:nvPr/>
        </p:nvSpPr>
        <p:spPr>
          <a:xfrm>
            <a:off x="5867400" y="3124200"/>
            <a:ext cx="1905000" cy="304800"/>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TextBox 2"/>
          <p:cNvSpPr txBox="1"/>
          <p:nvPr/>
        </p:nvSpPr>
        <p:spPr>
          <a:xfrm>
            <a:off x="838200" y="1447800"/>
            <a:ext cx="3249608" cy="369332"/>
          </a:xfrm>
          <a:prstGeom prst="rect">
            <a:avLst/>
          </a:prstGeom>
          <a:noFill/>
        </p:spPr>
        <p:txBody>
          <a:bodyPr wrap="none" rtlCol="0">
            <a:spAutoFit/>
          </a:bodyPr>
          <a:lstStyle/>
          <a:p>
            <a:r>
              <a:rPr lang="en-US" dirty="0" smtClean="0">
                <a:solidFill>
                  <a:schemeClr val="accent1"/>
                </a:solidFill>
              </a:rPr>
              <a:t>2. Research Support Services</a:t>
            </a:r>
            <a:endParaRPr lang="en-US" dirty="0">
              <a:solidFill>
                <a:schemeClr val="accent1"/>
              </a:solidFill>
            </a:endParaRPr>
          </a:p>
        </p:txBody>
      </p:sp>
      <p:sp>
        <p:nvSpPr>
          <p:cNvPr id="4" name="TextBox 3"/>
          <p:cNvSpPr txBox="1"/>
          <p:nvPr/>
        </p:nvSpPr>
        <p:spPr>
          <a:xfrm>
            <a:off x="990600" y="3886200"/>
            <a:ext cx="2339102" cy="369332"/>
          </a:xfrm>
          <a:prstGeom prst="rect">
            <a:avLst/>
          </a:prstGeom>
          <a:noFill/>
        </p:spPr>
        <p:txBody>
          <a:bodyPr wrap="none" rtlCol="0">
            <a:spAutoFit/>
          </a:bodyPr>
          <a:lstStyle/>
          <a:p>
            <a:r>
              <a:rPr lang="en-US" dirty="0" smtClean="0">
                <a:solidFill>
                  <a:srgbClr val="FF0000"/>
                </a:solidFill>
              </a:rPr>
              <a:t>3. Data Management</a:t>
            </a:r>
            <a:endParaRPr lang="en-US" dirty="0">
              <a:solidFill>
                <a:srgbClr val="FF0000"/>
              </a:solidFill>
            </a:endParaRPr>
          </a:p>
        </p:txBody>
      </p:sp>
      <p:sp>
        <p:nvSpPr>
          <p:cNvPr id="5" name="TextBox 4"/>
          <p:cNvSpPr txBox="1"/>
          <p:nvPr/>
        </p:nvSpPr>
        <p:spPr>
          <a:xfrm>
            <a:off x="1143000" y="1981200"/>
            <a:ext cx="5817618" cy="2031325"/>
          </a:xfrm>
          <a:prstGeom prst="rect">
            <a:avLst/>
          </a:prstGeom>
          <a:noFill/>
        </p:spPr>
        <p:txBody>
          <a:bodyPr wrap="none" rtlCol="0">
            <a:spAutoFit/>
          </a:bodyPr>
          <a:lstStyle/>
          <a:p>
            <a:pPr>
              <a:buFont typeface="Arial" pitchFamily="34" charset="0"/>
              <a:buChar char="•"/>
            </a:pPr>
            <a:r>
              <a:rPr lang="en-US" dirty="0" smtClean="0"/>
              <a:t> Provide expert services</a:t>
            </a:r>
          </a:p>
          <a:p>
            <a:pPr lvl="1">
              <a:buFont typeface="Arial" pitchFamily="34" charset="0"/>
              <a:buChar char="•"/>
            </a:pPr>
            <a:r>
              <a:rPr lang="en-US" dirty="0" smtClean="0"/>
              <a:t>Text and data mining</a:t>
            </a:r>
          </a:p>
          <a:p>
            <a:pPr lvl="1">
              <a:buFont typeface="Arial" pitchFamily="34" charset="0"/>
              <a:buChar char="•"/>
            </a:pPr>
            <a:r>
              <a:rPr lang="en-US" dirty="0" smtClean="0"/>
              <a:t>Global  Positioning expertise</a:t>
            </a:r>
          </a:p>
          <a:p>
            <a:pPr lvl="1">
              <a:buFont typeface="Arial" pitchFamily="34" charset="0"/>
              <a:buChar char="•"/>
            </a:pPr>
            <a:r>
              <a:rPr lang="en-US" dirty="0" smtClean="0"/>
              <a:t>Virtual Research environments</a:t>
            </a:r>
          </a:p>
          <a:p>
            <a:pPr>
              <a:buFont typeface="Arial" pitchFamily="34" charset="0"/>
              <a:buChar char="•"/>
            </a:pPr>
            <a:r>
              <a:rPr lang="en-US" dirty="0" smtClean="0"/>
              <a:t> Liaison Librarian</a:t>
            </a:r>
          </a:p>
          <a:p>
            <a:pPr lvl="1">
              <a:buFont typeface="Arial" pitchFamily="34" charset="0"/>
              <a:buChar char="•"/>
            </a:pPr>
            <a:r>
              <a:rPr lang="en-US" dirty="0" smtClean="0"/>
              <a:t>Proactive outreach to the faculty and departments</a:t>
            </a:r>
          </a:p>
          <a:p>
            <a:pPr>
              <a:buFont typeface="Arial" pitchFamily="34" charset="0"/>
              <a:buChar char="•"/>
            </a:pPr>
            <a:endParaRPr lang="en-US" dirty="0"/>
          </a:p>
        </p:txBody>
      </p:sp>
      <p:sp>
        <p:nvSpPr>
          <p:cNvPr id="6" name="TextBox 5"/>
          <p:cNvSpPr txBox="1"/>
          <p:nvPr/>
        </p:nvSpPr>
        <p:spPr>
          <a:xfrm>
            <a:off x="1295400" y="4343400"/>
            <a:ext cx="4086375" cy="1477328"/>
          </a:xfrm>
          <a:prstGeom prst="rect">
            <a:avLst/>
          </a:prstGeom>
          <a:noFill/>
        </p:spPr>
        <p:txBody>
          <a:bodyPr wrap="none" rtlCol="0">
            <a:spAutoFit/>
          </a:bodyPr>
          <a:lstStyle/>
          <a:p>
            <a:pPr>
              <a:buFont typeface="Arial" pitchFamily="34" charset="0"/>
              <a:buChar char="•"/>
            </a:pPr>
            <a:r>
              <a:rPr lang="en-US" dirty="0" smtClean="0"/>
              <a:t>Products of research </a:t>
            </a:r>
          </a:p>
          <a:p>
            <a:pPr>
              <a:buFont typeface="Arial" pitchFamily="34" charset="0"/>
              <a:buChar char="•"/>
            </a:pPr>
            <a:r>
              <a:rPr lang="en-US" dirty="0" smtClean="0"/>
              <a:t>Preserved and maintained for re-use</a:t>
            </a:r>
          </a:p>
          <a:p>
            <a:pPr>
              <a:buFont typeface="Arial" pitchFamily="34" charset="0"/>
              <a:buChar char="•"/>
            </a:pPr>
            <a:r>
              <a:rPr lang="en-US" dirty="0" smtClean="0"/>
              <a:t>Issues of storage, classification, skills</a:t>
            </a:r>
          </a:p>
          <a:p>
            <a:pPr>
              <a:buFont typeface="Arial" pitchFamily="34" charset="0"/>
              <a:buChar char="•"/>
            </a:pPr>
            <a:r>
              <a:rPr lang="en-US" dirty="0" smtClean="0"/>
              <a:t>Infrastructure  </a:t>
            </a:r>
          </a:p>
          <a:p>
            <a:pPr>
              <a:buFont typeface="Arial" pitchFamily="34" charset="0"/>
              <a:buChar char="•"/>
            </a:pP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715000" y="914400"/>
            <a:ext cx="2775700" cy="2371725"/>
          </a:xfrm>
          <a:prstGeom prst="rect">
            <a:avLst/>
          </a:prstGeom>
          <a:noFill/>
          <a:ln w="9525">
            <a:noFill/>
            <a:miter lim="800000"/>
            <a:headEnd/>
            <a:tailEnd/>
          </a:ln>
        </p:spPr>
      </p:pic>
      <p:sp>
        <p:nvSpPr>
          <p:cNvPr id="8" name="Oval 7"/>
          <p:cNvSpPr/>
          <p:nvPr/>
        </p:nvSpPr>
        <p:spPr>
          <a:xfrm>
            <a:off x="5638800" y="2133600"/>
            <a:ext cx="838200" cy="3810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934200" y="1524000"/>
            <a:ext cx="1371600" cy="304800"/>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457200"/>
            <a:ext cx="7772400" cy="2732725"/>
          </a:xfrm>
        </p:spPr>
        <p:txBody>
          <a:bodyPr>
            <a:normAutofit fontScale="90000"/>
          </a:bodyPr>
          <a:lstStyle/>
          <a:p>
            <a:pPr>
              <a:spcAft>
                <a:spcPts val="1800"/>
              </a:spcAft>
            </a:pPr>
            <a:r>
              <a:rPr lang="en-US" sz="5300" dirty="0" smtClean="0"/>
              <a:t>Are We Reconfigured Yet?</a:t>
            </a:r>
            <a:br>
              <a:rPr lang="en-US" sz="5300" dirty="0" smtClean="0"/>
            </a:br>
            <a:r>
              <a:rPr lang="en-US" sz="5400" dirty="0" smtClean="0"/>
              <a:t>US Research Libraries: </a:t>
            </a:r>
            <a:r>
              <a:rPr lang="en-US" sz="5300" dirty="0" smtClean="0"/>
              <a:t/>
            </a:r>
            <a:br>
              <a:rPr lang="en-US" sz="5300" dirty="0" smtClean="0"/>
            </a:br>
            <a:r>
              <a:rPr lang="en-US" sz="5300" dirty="0" smtClean="0"/>
              <a:t>Priorities, Trends, Directions</a:t>
            </a:r>
            <a:r>
              <a:rPr lang="en-US" dirty="0" smtClean="0"/>
              <a:t/>
            </a:r>
            <a:br>
              <a:rPr lang="en-US" dirty="0" smtClean="0"/>
            </a:br>
            <a:r>
              <a:rPr lang="en-US" sz="6600" dirty="0" smtClean="0"/>
              <a:t/>
            </a:r>
            <a:br>
              <a:rPr lang="en-US" sz="6600" dirty="0" smtClean="0"/>
            </a:br>
            <a:r>
              <a:rPr lang="en-US" sz="6600" dirty="0" smtClean="0"/>
              <a:t/>
            </a:r>
            <a:br>
              <a:rPr lang="en-US" sz="6600" dirty="0" smtClean="0"/>
            </a:br>
            <a:endParaRPr lang="en-US" sz="6600" dirty="0"/>
          </a:p>
        </p:txBody>
      </p:sp>
      <p:sp>
        <p:nvSpPr>
          <p:cNvPr id="7" name="Text Placeholder 6"/>
          <p:cNvSpPr>
            <a:spLocks noGrp="1"/>
          </p:cNvSpPr>
          <p:nvPr>
            <p:ph type="body" sz="quarter" idx="13"/>
          </p:nvPr>
        </p:nvSpPr>
        <p:spPr>
          <a:xfrm>
            <a:off x="685800" y="4256724"/>
            <a:ext cx="5257800" cy="1610675"/>
          </a:xfrm>
        </p:spPr>
        <p:txBody>
          <a:bodyPr>
            <a:noAutofit/>
          </a:bodyPr>
          <a:lstStyle/>
          <a:p>
            <a:pPr>
              <a:spcBef>
                <a:spcPts val="0"/>
              </a:spcBef>
            </a:pPr>
            <a:r>
              <a:rPr lang="en-US" sz="2800" dirty="0" smtClean="0"/>
              <a:t>Jim Michalko</a:t>
            </a:r>
          </a:p>
          <a:p>
            <a:pPr>
              <a:spcBef>
                <a:spcPts val="0"/>
              </a:spcBef>
            </a:pPr>
            <a:r>
              <a:rPr lang="en-US" sz="2800" dirty="0" smtClean="0"/>
              <a:t>Vice President </a:t>
            </a:r>
          </a:p>
          <a:p>
            <a:endParaRPr lang="en-US" sz="2800" dirty="0" smtClean="0"/>
          </a:p>
        </p:txBody>
      </p:sp>
      <p:sp>
        <p:nvSpPr>
          <p:cNvPr id="10" name="TextBox 9"/>
          <p:cNvSpPr txBox="1"/>
          <p:nvPr/>
        </p:nvSpPr>
        <p:spPr>
          <a:xfrm>
            <a:off x="3957580" y="6334780"/>
            <a:ext cx="5282023" cy="523220"/>
          </a:xfrm>
          <a:prstGeom prst="rect">
            <a:avLst/>
          </a:prstGeom>
          <a:noFill/>
        </p:spPr>
        <p:txBody>
          <a:bodyPr wrap="none" rtlCol="0">
            <a:spAutoFit/>
          </a:bodyPr>
          <a:lstStyle/>
          <a:p>
            <a:r>
              <a:rPr lang="en-US" sz="1400" b="1" dirty="0" smtClean="0"/>
              <a:t>With thanks to and borrowings from Bruce </a:t>
            </a:r>
            <a:r>
              <a:rPr lang="en-US" sz="1400" b="1" dirty="0" err="1" smtClean="0"/>
              <a:t>Crocco</a:t>
            </a:r>
            <a:r>
              <a:rPr lang="en-US" sz="1400" b="1" dirty="0" smtClean="0"/>
              <a:t>, Lorcan Dempsey, </a:t>
            </a:r>
          </a:p>
          <a:p>
            <a:r>
              <a:rPr lang="en-US" sz="1400" b="1" dirty="0" smtClean="0"/>
              <a:t>Constance </a:t>
            </a:r>
            <a:r>
              <a:rPr lang="en-US" sz="1400" b="1" dirty="0" err="1" smtClean="0"/>
              <a:t>Malpas</a:t>
            </a:r>
            <a:r>
              <a:rPr lang="en-US" sz="1400" b="1" dirty="0" smtClean="0"/>
              <a:t>, Tito Sierra, Wendy </a:t>
            </a:r>
            <a:r>
              <a:rPr lang="en-US" sz="1400" b="1" dirty="0" err="1" smtClean="0"/>
              <a:t>Lougee</a:t>
            </a:r>
            <a:endParaRPr lang="en-US" sz="1400" b="1" dirty="0"/>
          </a:p>
        </p:txBody>
      </p:sp>
      <p:sp>
        <p:nvSpPr>
          <p:cNvPr id="11" name="TextBox 10"/>
          <p:cNvSpPr txBox="1"/>
          <p:nvPr/>
        </p:nvSpPr>
        <p:spPr>
          <a:xfrm>
            <a:off x="4419600" y="3124200"/>
            <a:ext cx="4571636" cy="646331"/>
          </a:xfrm>
          <a:prstGeom prst="rect">
            <a:avLst/>
          </a:prstGeom>
          <a:noFill/>
        </p:spPr>
        <p:txBody>
          <a:bodyPr wrap="none" rtlCol="0">
            <a:spAutoFit/>
          </a:bodyPr>
          <a:lstStyle/>
          <a:p>
            <a:r>
              <a:rPr lang="en-US" dirty="0" smtClean="0">
                <a:solidFill>
                  <a:schemeClr val="bg1"/>
                </a:solidFill>
              </a:rPr>
              <a:t>An OCLC Research Library Partnership Webinar</a:t>
            </a:r>
          </a:p>
          <a:p>
            <a:r>
              <a:rPr lang="en-US" dirty="0" smtClean="0">
                <a:solidFill>
                  <a:schemeClr val="bg1"/>
                </a:solidFill>
              </a:rPr>
              <a:t>14 February 2013</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a:t>
            </a:r>
            <a:endParaRPr lang="en-US" dirty="0"/>
          </a:p>
        </p:txBody>
      </p:sp>
      <p:sp>
        <p:nvSpPr>
          <p:cNvPr id="3" name="TextBox 2"/>
          <p:cNvSpPr txBox="1"/>
          <p:nvPr/>
        </p:nvSpPr>
        <p:spPr>
          <a:xfrm>
            <a:off x="838200" y="1447800"/>
            <a:ext cx="3134191" cy="369332"/>
          </a:xfrm>
          <a:prstGeom prst="rect">
            <a:avLst/>
          </a:prstGeom>
          <a:noFill/>
        </p:spPr>
        <p:txBody>
          <a:bodyPr wrap="none" rtlCol="0">
            <a:spAutoFit/>
          </a:bodyPr>
          <a:lstStyle/>
          <a:p>
            <a:r>
              <a:rPr lang="en-US" dirty="0" smtClean="0">
                <a:solidFill>
                  <a:srgbClr val="FF0000"/>
                </a:solidFill>
              </a:rPr>
              <a:t>4. Shared Print Management</a:t>
            </a:r>
            <a:endParaRPr lang="en-US" dirty="0">
              <a:solidFill>
                <a:srgbClr val="FF0000"/>
              </a:solidFill>
            </a:endParaRPr>
          </a:p>
        </p:txBody>
      </p:sp>
      <p:sp>
        <p:nvSpPr>
          <p:cNvPr id="4" name="TextBox 3"/>
          <p:cNvSpPr txBox="1"/>
          <p:nvPr/>
        </p:nvSpPr>
        <p:spPr>
          <a:xfrm>
            <a:off x="914400" y="3429000"/>
            <a:ext cx="3595856" cy="369332"/>
          </a:xfrm>
          <a:prstGeom prst="rect">
            <a:avLst/>
          </a:prstGeom>
          <a:noFill/>
        </p:spPr>
        <p:txBody>
          <a:bodyPr wrap="none" rtlCol="0">
            <a:spAutoFit/>
          </a:bodyPr>
          <a:lstStyle/>
          <a:p>
            <a:r>
              <a:rPr lang="en-US" dirty="0" smtClean="0">
                <a:solidFill>
                  <a:schemeClr val="accent1"/>
                </a:solidFill>
              </a:rPr>
              <a:t>5. Space – renovation and re-use</a:t>
            </a:r>
            <a:endParaRPr lang="en-US" dirty="0">
              <a:solidFill>
                <a:schemeClr val="accent1"/>
              </a:solidFill>
            </a:endParaRPr>
          </a:p>
        </p:txBody>
      </p:sp>
      <p:sp>
        <p:nvSpPr>
          <p:cNvPr id="5" name="TextBox 4"/>
          <p:cNvSpPr txBox="1"/>
          <p:nvPr/>
        </p:nvSpPr>
        <p:spPr>
          <a:xfrm>
            <a:off x="990600" y="1828800"/>
            <a:ext cx="4804520" cy="1200329"/>
          </a:xfrm>
          <a:prstGeom prst="rect">
            <a:avLst/>
          </a:prstGeom>
          <a:noFill/>
        </p:spPr>
        <p:txBody>
          <a:bodyPr wrap="none" rtlCol="0">
            <a:spAutoFit/>
          </a:bodyPr>
          <a:lstStyle/>
          <a:p>
            <a:pPr lvl="1">
              <a:buFont typeface="Arial" pitchFamily="34" charset="0"/>
              <a:buChar char="•"/>
            </a:pPr>
            <a:r>
              <a:rPr lang="en-US" dirty="0" smtClean="0"/>
              <a:t>Rely on central shared print repositories</a:t>
            </a:r>
          </a:p>
          <a:p>
            <a:pPr lvl="1">
              <a:buFont typeface="Arial" pitchFamily="34" charset="0"/>
              <a:buChar char="•"/>
            </a:pPr>
            <a:r>
              <a:rPr lang="en-US" dirty="0" smtClean="0"/>
              <a:t>Leverage digital versions of texts</a:t>
            </a:r>
          </a:p>
          <a:p>
            <a:pPr lvl="1">
              <a:buFont typeface="Arial" pitchFamily="34" charset="0"/>
              <a:buChar char="•"/>
            </a:pPr>
            <a:r>
              <a:rPr lang="en-US" dirty="0" smtClean="0"/>
              <a:t>Issues of what to keep and discard</a:t>
            </a:r>
          </a:p>
          <a:p>
            <a:pPr lvl="1">
              <a:buFont typeface="Arial" pitchFamily="34" charset="0"/>
              <a:buChar char="•"/>
            </a:pPr>
            <a:r>
              <a:rPr lang="en-US" dirty="0" smtClean="0"/>
              <a:t>Policies, politics, services, fulfillment</a:t>
            </a:r>
            <a:endParaRPr lang="en-US" dirty="0"/>
          </a:p>
        </p:txBody>
      </p:sp>
      <p:sp>
        <p:nvSpPr>
          <p:cNvPr id="6" name="TextBox 5"/>
          <p:cNvSpPr txBox="1"/>
          <p:nvPr/>
        </p:nvSpPr>
        <p:spPr>
          <a:xfrm>
            <a:off x="1066800" y="3810000"/>
            <a:ext cx="6356227" cy="1200329"/>
          </a:xfrm>
          <a:prstGeom prst="rect">
            <a:avLst/>
          </a:prstGeom>
          <a:noFill/>
        </p:spPr>
        <p:txBody>
          <a:bodyPr wrap="none" rtlCol="0">
            <a:spAutoFit/>
          </a:bodyPr>
          <a:lstStyle/>
          <a:p>
            <a:pPr lvl="1">
              <a:buFont typeface="Arial" pitchFamily="34" charset="0"/>
              <a:buChar char="•"/>
            </a:pPr>
            <a:r>
              <a:rPr lang="en-US" dirty="0" smtClean="0"/>
              <a:t>Expensive, desirable central space </a:t>
            </a:r>
          </a:p>
          <a:p>
            <a:pPr lvl="1">
              <a:buFont typeface="Arial" pitchFamily="34" charset="0"/>
              <a:buChar char="•"/>
            </a:pPr>
            <a:r>
              <a:rPr lang="en-US" dirty="0" smtClean="0"/>
              <a:t>Repurpose for people not collections</a:t>
            </a:r>
          </a:p>
          <a:p>
            <a:pPr lvl="1">
              <a:buFont typeface="Arial" pitchFamily="34" charset="0"/>
              <a:buChar char="•"/>
            </a:pPr>
            <a:r>
              <a:rPr lang="en-US" dirty="0" smtClean="0"/>
              <a:t>Group and collaboration spaces</a:t>
            </a:r>
          </a:p>
          <a:p>
            <a:pPr lvl="1">
              <a:buFont typeface="Arial" pitchFamily="34" charset="0"/>
              <a:buChar char="•"/>
            </a:pPr>
            <a:r>
              <a:rPr lang="en-US" dirty="0" smtClean="0"/>
              <a:t>Leverage for partnerships with departments and faculty</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6172200" y="2209800"/>
            <a:ext cx="2597342" cy="2219325"/>
          </a:xfrm>
          <a:prstGeom prst="rect">
            <a:avLst/>
          </a:prstGeom>
          <a:noFill/>
          <a:ln w="9525">
            <a:noFill/>
            <a:miter lim="800000"/>
            <a:headEnd/>
            <a:tailEnd/>
          </a:ln>
        </p:spPr>
      </p:pic>
      <p:sp>
        <p:nvSpPr>
          <p:cNvPr id="8" name="Oval 7"/>
          <p:cNvSpPr/>
          <p:nvPr/>
        </p:nvSpPr>
        <p:spPr>
          <a:xfrm>
            <a:off x="6324600" y="3657600"/>
            <a:ext cx="609600" cy="3048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543800" y="3505200"/>
            <a:ext cx="609600" cy="304800"/>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Staff Re-alignment and development</a:t>
            </a:r>
            <a:endParaRPr lang="en-US" dirty="0"/>
          </a:p>
        </p:txBody>
      </p:sp>
      <p:pic>
        <p:nvPicPr>
          <p:cNvPr id="4" name="Picture 2"/>
          <p:cNvPicPr>
            <a:picLocks noGrp="1" noChangeAspect="1" noChangeArrowheads="1"/>
          </p:cNvPicPr>
          <p:nvPr>
            <p:ph idx="4294967295"/>
          </p:nvPr>
        </p:nvPicPr>
        <p:blipFill>
          <a:blip r:embed="rId3" cstate="print"/>
          <a:srcRect/>
          <a:stretch>
            <a:fillRect/>
          </a:stretch>
        </p:blipFill>
        <p:spPr bwMode="auto">
          <a:xfrm>
            <a:off x="0" y="762000"/>
            <a:ext cx="4065588" cy="2209800"/>
          </a:xfrm>
          <a:prstGeom prst="rect">
            <a:avLst/>
          </a:prstGeom>
          <a:noFill/>
          <a:ln w="9525">
            <a:noFill/>
            <a:miter lim="800000"/>
            <a:headEnd/>
            <a:tailEnd/>
          </a:ln>
        </p:spPr>
      </p:pic>
      <p:pic>
        <p:nvPicPr>
          <p:cNvPr id="5" name="Content Placeholder 10" descr="table-job-summary.tiff"/>
          <p:cNvPicPr>
            <a:picLocks noChangeAspect="1"/>
          </p:cNvPicPr>
          <p:nvPr/>
        </p:nvPicPr>
        <p:blipFill>
          <a:blip r:embed="rId4" cstate="print"/>
          <a:srcRect l="-1978" r="-1978"/>
          <a:stretch>
            <a:fillRect/>
          </a:stretch>
        </p:blipFill>
        <p:spPr bwMode="auto">
          <a:xfrm>
            <a:off x="4191000" y="2133600"/>
            <a:ext cx="4772526" cy="2667000"/>
          </a:xfrm>
          <a:prstGeom prst="rect">
            <a:avLst/>
          </a:prstGeom>
          <a:noFill/>
          <a:ln w="9525">
            <a:noFill/>
            <a:miter lim="800000"/>
            <a:headEnd/>
            <a:tailEnd/>
          </a:ln>
          <a:effectLst/>
        </p:spPr>
      </p:pic>
      <p:sp>
        <p:nvSpPr>
          <p:cNvPr id="6" name="Rectangle 5"/>
          <p:cNvSpPr/>
          <p:nvPr/>
        </p:nvSpPr>
        <p:spPr>
          <a:xfrm>
            <a:off x="1219200" y="4267200"/>
            <a:ext cx="2864951" cy="369332"/>
          </a:xfrm>
          <a:prstGeom prst="rect">
            <a:avLst/>
          </a:prstGeom>
        </p:spPr>
        <p:txBody>
          <a:bodyPr wrap="none">
            <a:spAutoFit/>
          </a:bodyPr>
          <a:lstStyle/>
          <a:p>
            <a:r>
              <a:rPr lang="en-US" dirty="0" smtClean="0">
                <a:latin typeface="Arial" pitchFamily="34" charset="0"/>
              </a:rPr>
              <a:t>Type of Job Responsibility</a:t>
            </a:r>
            <a:endParaRPr lang="en-US" dirty="0"/>
          </a:p>
        </p:txBody>
      </p:sp>
      <p:sp>
        <p:nvSpPr>
          <p:cNvPr id="7" name="Rectangle 6"/>
          <p:cNvSpPr/>
          <p:nvPr/>
        </p:nvSpPr>
        <p:spPr>
          <a:xfrm>
            <a:off x="457200" y="4800600"/>
            <a:ext cx="4121641" cy="369332"/>
          </a:xfrm>
          <a:prstGeom prst="rect">
            <a:avLst/>
          </a:prstGeom>
        </p:spPr>
        <p:txBody>
          <a:bodyPr wrap="none">
            <a:spAutoFit/>
          </a:bodyPr>
          <a:lstStyle/>
          <a:p>
            <a:r>
              <a:rPr lang="en-US" dirty="0" smtClean="0">
                <a:latin typeface="Arial" pitchFamily="34" charset="0"/>
              </a:rPr>
              <a:t>Job Role </a:t>
            </a:r>
            <a:r>
              <a:rPr lang="en-US" altLang="ja-JP" dirty="0" smtClean="0">
                <a:latin typeface="Arial" pitchFamily="34" charset="0"/>
              </a:rPr>
              <a:t>Newness</a:t>
            </a:r>
            <a:r>
              <a:rPr lang="en-US" dirty="0" smtClean="0">
                <a:latin typeface="Arial" pitchFamily="34" charset="0"/>
              </a:rPr>
              <a:t> to the Organization</a:t>
            </a:r>
            <a:endParaRPr lang="en-US" dirty="0"/>
          </a:p>
        </p:txBody>
      </p:sp>
      <p:sp>
        <p:nvSpPr>
          <p:cNvPr id="8" name="Cloud Callout 7"/>
          <p:cNvSpPr/>
          <p:nvPr/>
        </p:nvSpPr>
        <p:spPr bwMode="auto">
          <a:xfrm rot="11285616">
            <a:off x="219697" y="3813232"/>
            <a:ext cx="4515256" cy="1971947"/>
          </a:xfrm>
          <a:prstGeom prst="cloudCallout">
            <a:avLst>
              <a:gd name="adj1" fmla="val -39248"/>
              <a:gd name="adj2" fmla="val 849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6858000" y="4572000"/>
            <a:ext cx="2099530" cy="1793964"/>
          </a:xfrm>
          <a:prstGeom prst="rect">
            <a:avLst/>
          </a:prstGeom>
          <a:noFill/>
          <a:ln w="9525">
            <a:noFill/>
            <a:miter lim="800000"/>
            <a:headEnd/>
            <a:tailEnd/>
          </a:ln>
        </p:spPr>
      </p:pic>
      <p:sp>
        <p:nvSpPr>
          <p:cNvPr id="10" name="Oval 9"/>
          <p:cNvSpPr/>
          <p:nvPr/>
        </p:nvSpPr>
        <p:spPr>
          <a:xfrm>
            <a:off x="7696200" y="6019800"/>
            <a:ext cx="1295400" cy="228600"/>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4" descr="table-responsibility-newness.tiff"/>
          <p:cNvPicPr>
            <a:picLocks noGrp="1" noChangeAspect="1"/>
          </p:cNvPicPr>
          <p:nvPr>
            <p:ph/>
          </p:nvPr>
        </p:nvPicPr>
        <p:blipFill>
          <a:blip r:embed="rId3" cstate="print"/>
          <a:srcRect t="-27885" b="-27885"/>
          <a:stretch>
            <a:fillRect/>
          </a:stretch>
        </p:blipFill>
        <p:spPr/>
      </p:pic>
      <p:sp>
        <p:nvSpPr>
          <p:cNvPr id="3" name="Oval 2"/>
          <p:cNvSpPr/>
          <p:nvPr/>
        </p:nvSpPr>
        <p:spPr>
          <a:xfrm>
            <a:off x="4114800" y="2819400"/>
            <a:ext cx="2286000" cy="60960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114800" y="3505200"/>
            <a:ext cx="2286000" cy="533400"/>
          </a:xfrm>
          <a:prstGeom prst="ellipse">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143000" y="2895600"/>
            <a:ext cx="1752600" cy="533400"/>
          </a:xfrm>
          <a:prstGeom prst="rect">
            <a:avLst/>
          </a:prstGeom>
          <a:noFill/>
          <a:ln w="2857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90600" y="3505200"/>
            <a:ext cx="1905000" cy="533400"/>
          </a:xfrm>
          <a:prstGeom prst="rect">
            <a:avLst/>
          </a:prstGeom>
          <a:noFill/>
          <a:ln w="2857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e 7"/>
          <p:cNvSpPr/>
          <p:nvPr/>
        </p:nvSpPr>
        <p:spPr>
          <a:xfrm>
            <a:off x="152400" y="2286000"/>
            <a:ext cx="457200" cy="2514600"/>
          </a:xfrm>
          <a:prstGeom prst="leftBrace">
            <a:avLst>
              <a:gd name="adj1" fmla="val 8333"/>
              <a:gd name="adj2" fmla="val 4946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ight Brace 9"/>
          <p:cNvSpPr/>
          <p:nvPr/>
        </p:nvSpPr>
        <p:spPr>
          <a:xfrm rot="16200000">
            <a:off x="4705350" y="-1085850"/>
            <a:ext cx="723900" cy="4343400"/>
          </a:xfrm>
          <a:prstGeom prst="rightBrace">
            <a:avLst>
              <a:gd name="adj1" fmla="val 5387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Content Placeholder 4" descr="chart-responsibility-newness-percentage.tiff"/>
          <p:cNvPicPr>
            <a:picLocks noGrp="1" noChangeAspect="1"/>
          </p:cNvPicPr>
          <p:nvPr>
            <p:ph/>
          </p:nvPr>
        </p:nvPicPr>
        <p:blipFill>
          <a:blip r:embed="rId3" cstate="print"/>
          <a:srcRect t="-4950" b="-4950"/>
          <a:stretch>
            <a:fillRect/>
          </a:stretch>
        </p:blipFill>
        <p:spPr>
          <a:xfrm>
            <a:off x="64008" y="152400"/>
            <a:ext cx="8394192" cy="6172200"/>
          </a:xfrm>
        </p:spPr>
      </p:pic>
      <p:sp>
        <p:nvSpPr>
          <p:cNvPr id="3" name="TextBox 2"/>
          <p:cNvSpPr txBox="1"/>
          <p:nvPr/>
        </p:nvSpPr>
        <p:spPr>
          <a:xfrm>
            <a:off x="5943600" y="5943600"/>
            <a:ext cx="2590800" cy="215444"/>
          </a:xfrm>
          <a:prstGeom prst="rect">
            <a:avLst/>
          </a:prstGeom>
          <a:noFill/>
        </p:spPr>
        <p:txBody>
          <a:bodyPr wrap="square" rtlCol="0">
            <a:spAutoFit/>
          </a:bodyPr>
          <a:lstStyle/>
          <a:p>
            <a:r>
              <a:rPr lang="en-US" sz="800" dirty="0" smtClean="0">
                <a:solidFill>
                  <a:schemeClr val="tx2"/>
                </a:solidFill>
                <a:latin typeface="Arial" pitchFamily="34" charset="0"/>
              </a:rPr>
              <a:t>Tito Sierra, MIT Libraries ARL Fall Forum 2012</a:t>
            </a:r>
            <a:endParaRPr lang="en-US" sz="800" dirty="0"/>
          </a:p>
        </p:txBody>
      </p:sp>
      <p:sp>
        <p:nvSpPr>
          <p:cNvPr id="4" name="Oval 3"/>
          <p:cNvSpPr/>
          <p:nvPr/>
        </p:nvSpPr>
        <p:spPr>
          <a:xfrm>
            <a:off x="2667000" y="685800"/>
            <a:ext cx="3657600" cy="3124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smtClean="0">
                <a:latin typeface="Arial" pitchFamily="34" charset="0"/>
              </a:rPr>
              <a:t>Job Titles: New Role</a:t>
            </a:r>
          </a:p>
        </p:txBody>
      </p:sp>
      <p:pic>
        <p:nvPicPr>
          <p:cNvPr id="33794" name="Content Placeholder 7" descr="wordcloud-new.tiff"/>
          <p:cNvPicPr>
            <a:picLocks noGrp="1" noChangeAspect="1"/>
          </p:cNvPicPr>
          <p:nvPr>
            <p:ph idx="4294967295"/>
          </p:nvPr>
        </p:nvPicPr>
        <p:blipFill>
          <a:blip r:embed="rId3" cstate="print"/>
          <a:srcRect t="-12057" b="-12057"/>
          <a:stretch>
            <a:fillRect/>
          </a:stretch>
        </p:blipFill>
        <p:spPr>
          <a:xfrm>
            <a:off x="-31750" y="555625"/>
            <a:ext cx="9175750" cy="5692775"/>
          </a:xfrm>
        </p:spPr>
      </p:pic>
      <p:sp>
        <p:nvSpPr>
          <p:cNvPr id="4" name="TextBox 3"/>
          <p:cNvSpPr txBox="1"/>
          <p:nvPr/>
        </p:nvSpPr>
        <p:spPr>
          <a:xfrm>
            <a:off x="6553200" y="5943600"/>
            <a:ext cx="2362200" cy="215444"/>
          </a:xfrm>
          <a:prstGeom prst="rect">
            <a:avLst/>
          </a:prstGeom>
          <a:noFill/>
        </p:spPr>
        <p:txBody>
          <a:bodyPr wrap="square" rtlCol="0">
            <a:spAutoFit/>
          </a:bodyPr>
          <a:lstStyle/>
          <a:p>
            <a:r>
              <a:rPr lang="en-US" sz="800" dirty="0" smtClean="0">
                <a:solidFill>
                  <a:schemeClr val="tx2"/>
                </a:solidFill>
                <a:latin typeface="Arial" pitchFamily="34" charset="0"/>
              </a:rPr>
              <a:t>Tito Sierra, MIT Libraries ARL Fall Forum 2012</a:t>
            </a:r>
            <a:endParaRPr lang="en-US" sz="800" dirty="0"/>
          </a:p>
        </p:txBody>
      </p:sp>
      <p:sp>
        <p:nvSpPr>
          <p:cNvPr id="5" name="Oval 4"/>
          <p:cNvSpPr/>
          <p:nvPr/>
        </p:nvSpPr>
        <p:spPr>
          <a:xfrm>
            <a:off x="0" y="1676400"/>
            <a:ext cx="5715000" cy="259080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276600" y="1524000"/>
            <a:ext cx="1828800" cy="1143000"/>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10000" y="4191000"/>
            <a:ext cx="3048000" cy="14478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Grp="1" noChangeArrowheads="1"/>
          </p:cNvSpPr>
          <p:nvPr>
            <p:ph type="title"/>
          </p:nvPr>
        </p:nvSpPr>
        <p:spPr/>
        <p:txBody>
          <a:bodyPr/>
          <a:lstStyle/>
          <a:p>
            <a:pPr eaLnBrk="1" hangingPunct="1"/>
            <a:r>
              <a:rPr lang="en-US" dirty="0" smtClean="0">
                <a:latin typeface="Arial" pitchFamily="34" charset="0"/>
              </a:rPr>
              <a:t>New Jobs - Titles</a:t>
            </a:r>
          </a:p>
        </p:txBody>
      </p:sp>
      <p:sp>
        <p:nvSpPr>
          <p:cNvPr id="54274" name="Rectangle 5"/>
          <p:cNvSpPr>
            <a:spLocks noGrp="1" noChangeArrowheads="1"/>
          </p:cNvSpPr>
          <p:nvPr>
            <p:ph type="body" idx="4294967295"/>
          </p:nvPr>
        </p:nvSpPr>
        <p:spPr>
          <a:xfrm>
            <a:off x="533400" y="838200"/>
            <a:ext cx="8078788" cy="5334000"/>
          </a:xfrm>
        </p:spPr>
        <p:txBody>
          <a:bodyPr>
            <a:normAutofit fontScale="92500" lnSpcReduction="20000"/>
          </a:bodyPr>
          <a:lstStyle/>
          <a:p>
            <a:pPr eaLnBrk="1" hangingPunct="1">
              <a:buClr>
                <a:schemeClr val="tx1"/>
              </a:buClr>
            </a:pPr>
            <a:r>
              <a:rPr lang="en-US" sz="2400" dirty="0" smtClean="0">
                <a:solidFill>
                  <a:schemeClr val="accent1"/>
                </a:solidFill>
              </a:rPr>
              <a:t>Digital Jobs</a:t>
            </a:r>
          </a:p>
          <a:p>
            <a:pPr lvl="1">
              <a:buClr>
                <a:schemeClr val="tx1"/>
              </a:buClr>
            </a:pPr>
            <a:r>
              <a:rPr lang="en-US" sz="2000" dirty="0" smtClean="0"/>
              <a:t>Digital Humanities Librarian (x2)</a:t>
            </a:r>
          </a:p>
          <a:p>
            <a:pPr lvl="1">
              <a:buClr>
                <a:schemeClr val="tx1"/>
              </a:buClr>
            </a:pPr>
            <a:r>
              <a:rPr lang="en-US" sz="2000" dirty="0" smtClean="0"/>
              <a:t>Librarian for Digital Research and Scholarship</a:t>
            </a:r>
          </a:p>
          <a:p>
            <a:pPr lvl="1">
              <a:buClr>
                <a:schemeClr val="tx1"/>
              </a:buClr>
            </a:pPr>
            <a:r>
              <a:rPr lang="en-US" sz="2000" dirty="0" smtClean="0"/>
              <a:t>Digital Humanities Technology Consultant</a:t>
            </a:r>
          </a:p>
          <a:p>
            <a:pPr lvl="1">
              <a:buClr>
                <a:schemeClr val="tx1"/>
              </a:buClr>
            </a:pPr>
            <a:r>
              <a:rPr lang="en-US" sz="2000" dirty="0" smtClean="0"/>
              <a:t>Digital Records Archivist</a:t>
            </a:r>
          </a:p>
          <a:p>
            <a:pPr eaLnBrk="1" hangingPunct="1">
              <a:buClr>
                <a:schemeClr val="tx1"/>
              </a:buClr>
            </a:pPr>
            <a:r>
              <a:rPr lang="en-US" sz="2400" dirty="0" smtClean="0">
                <a:solidFill>
                  <a:schemeClr val="accent1"/>
                </a:solidFill>
              </a:rPr>
              <a:t>New Technology Jobs</a:t>
            </a:r>
          </a:p>
          <a:p>
            <a:pPr lvl="1">
              <a:buClr>
                <a:schemeClr val="tx1"/>
              </a:buClr>
            </a:pPr>
            <a:r>
              <a:rPr lang="en-US" dirty="0" smtClean="0"/>
              <a:t>Digital Humanities Technology Consultant</a:t>
            </a:r>
          </a:p>
          <a:p>
            <a:pPr lvl="1">
              <a:buClr>
                <a:schemeClr val="tx1"/>
              </a:buClr>
            </a:pPr>
            <a:r>
              <a:rPr lang="en-US" dirty="0" smtClean="0"/>
              <a:t>Director of Scholarly Technology</a:t>
            </a:r>
          </a:p>
          <a:p>
            <a:pPr lvl="1">
              <a:buClr>
                <a:schemeClr val="tx1"/>
              </a:buClr>
            </a:pPr>
            <a:r>
              <a:rPr lang="en-US" dirty="0" smtClean="0"/>
              <a:t>Innovation and User Technology Research Librarian</a:t>
            </a:r>
          </a:p>
          <a:p>
            <a:pPr>
              <a:buClr>
                <a:schemeClr val="tx1"/>
              </a:buClr>
            </a:pPr>
            <a:r>
              <a:rPr lang="en-US" dirty="0" smtClean="0">
                <a:solidFill>
                  <a:schemeClr val="accent1"/>
                </a:solidFill>
              </a:rPr>
              <a:t>New Data and E-Science Jobs</a:t>
            </a:r>
          </a:p>
          <a:p>
            <a:pPr lvl="1">
              <a:buClr>
                <a:schemeClr val="tx1"/>
              </a:buClr>
            </a:pPr>
            <a:r>
              <a:rPr lang="en-US" dirty="0" smtClean="0"/>
              <a:t>Data Management Planning Consultant (x2)</a:t>
            </a:r>
          </a:p>
          <a:p>
            <a:pPr lvl="1">
              <a:buClr>
                <a:schemeClr val="tx1"/>
              </a:buClr>
            </a:pPr>
            <a:r>
              <a:rPr lang="en-US" dirty="0" smtClean="0"/>
              <a:t>Data Curation Librarian</a:t>
            </a:r>
          </a:p>
          <a:p>
            <a:pPr lvl="1">
              <a:buClr>
                <a:schemeClr val="tx1"/>
              </a:buClr>
            </a:pPr>
            <a:r>
              <a:rPr lang="en-US" dirty="0" smtClean="0"/>
              <a:t>E-Science Librarian (x3)</a:t>
            </a:r>
          </a:p>
          <a:p>
            <a:pPr>
              <a:buClr>
                <a:schemeClr val="tx1"/>
              </a:buClr>
            </a:pPr>
            <a:endParaRPr lang="en-US" dirty="0" smtClean="0">
              <a:solidFill>
                <a:schemeClr val="accent1"/>
              </a:solidFill>
            </a:endParaRPr>
          </a:p>
          <a:p>
            <a:pPr lvl="1">
              <a:buClr>
                <a:schemeClr val="tx1"/>
              </a:buClr>
            </a:pPr>
            <a:endParaRPr lang="en-US" dirty="0" smtClean="0"/>
          </a:p>
          <a:p>
            <a:pPr eaLnBrk="1" hangingPunct="1">
              <a:buClr>
                <a:schemeClr val="tx1"/>
              </a:buClr>
            </a:pPr>
            <a:endParaRPr lang="en-US" sz="2400" dirty="0" smtClean="0">
              <a:solidFill>
                <a:schemeClr val="accent1"/>
              </a:solidFill>
            </a:endParaRPr>
          </a:p>
          <a:p>
            <a:pPr eaLnBrk="1" hangingPunct="1">
              <a:buClr>
                <a:schemeClr val="tx1"/>
              </a:buClr>
            </a:pPr>
            <a:endParaRPr lang="en-US" dirty="0" smtClean="0"/>
          </a:p>
        </p:txBody>
      </p:sp>
      <p:sp>
        <p:nvSpPr>
          <p:cNvPr id="4" name="TextBox 3"/>
          <p:cNvSpPr txBox="1"/>
          <p:nvPr/>
        </p:nvSpPr>
        <p:spPr>
          <a:xfrm>
            <a:off x="6477000" y="5943600"/>
            <a:ext cx="2438400" cy="215444"/>
          </a:xfrm>
          <a:prstGeom prst="rect">
            <a:avLst/>
          </a:prstGeom>
          <a:noFill/>
        </p:spPr>
        <p:txBody>
          <a:bodyPr wrap="square" rtlCol="0">
            <a:spAutoFit/>
          </a:bodyPr>
          <a:lstStyle/>
          <a:p>
            <a:r>
              <a:rPr lang="en-US" sz="800" dirty="0" smtClean="0">
                <a:solidFill>
                  <a:schemeClr val="tx2"/>
                </a:solidFill>
                <a:latin typeface="Arial" pitchFamily="34" charset="0"/>
              </a:rPr>
              <a:t>Tito Sierra, MIT Libraries ARL Fall Forum 2012</a:t>
            </a:r>
            <a:endParaRPr lang="en-US" sz="8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0"/>
          <a:ext cx="89916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81600" y="2209800"/>
            <a:ext cx="2739853" cy="923330"/>
          </a:xfrm>
          <a:prstGeom prst="rect">
            <a:avLst/>
          </a:prstGeom>
          <a:noFill/>
        </p:spPr>
        <p:txBody>
          <a:bodyPr wrap="none" rtlCol="0">
            <a:spAutoFit/>
          </a:bodyPr>
          <a:lstStyle/>
          <a:p>
            <a:pPr>
              <a:buFont typeface="Arial" pitchFamily="34" charset="0"/>
              <a:buChar char="•"/>
            </a:pPr>
            <a:r>
              <a:rPr lang="en-US" dirty="0" smtClean="0"/>
              <a:t>Digital jobs</a:t>
            </a:r>
          </a:p>
          <a:p>
            <a:pPr>
              <a:buFont typeface="Arial" pitchFamily="34" charset="0"/>
              <a:buChar char="•"/>
            </a:pPr>
            <a:r>
              <a:rPr lang="en-US" dirty="0" smtClean="0"/>
              <a:t>New technology jobs </a:t>
            </a:r>
          </a:p>
          <a:p>
            <a:pPr>
              <a:buFont typeface="Arial" pitchFamily="34" charset="0"/>
              <a:buChar char="•"/>
            </a:pPr>
            <a:r>
              <a:rPr lang="en-US" dirty="0" smtClean="0"/>
              <a:t>New data and e-science</a:t>
            </a:r>
            <a:endParaRPr lang="en-US" dirty="0"/>
          </a:p>
        </p:txBody>
      </p:sp>
      <p:sp>
        <p:nvSpPr>
          <p:cNvPr id="4" name="Oval 3"/>
          <p:cNvSpPr/>
          <p:nvPr/>
        </p:nvSpPr>
        <p:spPr>
          <a:xfrm>
            <a:off x="4800600" y="2133600"/>
            <a:ext cx="3352800" cy="1143000"/>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2971800" y="1676400"/>
            <a:ext cx="1828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1219200" y="2514600"/>
            <a:ext cx="35052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2" idx="2"/>
          </p:cNvCxnSpPr>
          <p:nvPr/>
        </p:nvCxnSpPr>
        <p:spPr>
          <a:xfrm flipH="1" flipV="1">
            <a:off x="2742393" y="667196"/>
            <a:ext cx="2972607" cy="146640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648200" y="3124200"/>
            <a:ext cx="457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524000" y="2971800"/>
            <a:ext cx="33528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3400" y="5867400"/>
            <a:ext cx="2057400" cy="215444"/>
          </a:xfrm>
          <a:prstGeom prst="rect">
            <a:avLst/>
          </a:prstGeom>
          <a:noFill/>
        </p:spPr>
        <p:txBody>
          <a:bodyPr wrap="square" rtlCol="0">
            <a:spAutoFit/>
          </a:bodyPr>
          <a:lstStyle/>
          <a:p>
            <a:r>
              <a:rPr lang="en-US" sz="800" dirty="0" err="1" smtClean="0">
                <a:latin typeface="Arial" pitchFamily="34" charset="0"/>
              </a:rPr>
              <a:t>Michalko</a:t>
            </a:r>
            <a:r>
              <a:rPr lang="en-US" sz="800" dirty="0" smtClean="0">
                <a:latin typeface="Arial" pitchFamily="34" charset="0"/>
              </a:rPr>
              <a:t> for OCLC Research. 2013.</a:t>
            </a:r>
            <a:endParaRPr lang="en-US" sz="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Progress? </a:t>
            </a:r>
            <a:endParaRPr lang="en-US" dirty="0"/>
          </a:p>
        </p:txBody>
      </p:sp>
      <p:pic>
        <p:nvPicPr>
          <p:cNvPr id="3" name="Content Placeholder 4" descr="table-responsibility-newness.tiff"/>
          <p:cNvPicPr>
            <a:picLocks noChangeAspect="1"/>
          </p:cNvPicPr>
          <p:nvPr/>
        </p:nvPicPr>
        <p:blipFill>
          <a:blip r:embed="rId3" cstate="print"/>
          <a:srcRect t="-27885" b="-27885"/>
          <a:stretch>
            <a:fillRect/>
          </a:stretch>
        </p:blipFill>
        <p:spPr>
          <a:xfrm>
            <a:off x="1219200" y="-304800"/>
            <a:ext cx="7772400" cy="5715000"/>
          </a:xfrm>
          <a:prstGeom prst="rect">
            <a:avLst/>
          </a:prstGeom>
        </p:spPr>
      </p:pic>
      <p:sp>
        <p:nvSpPr>
          <p:cNvPr id="4" name="Oval 3"/>
          <p:cNvSpPr/>
          <p:nvPr/>
        </p:nvSpPr>
        <p:spPr>
          <a:xfrm>
            <a:off x="4876800" y="3733800"/>
            <a:ext cx="2133600" cy="10668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lus 4"/>
          <p:cNvSpPr/>
          <p:nvPr/>
        </p:nvSpPr>
        <p:spPr>
          <a:xfrm>
            <a:off x="5715000" y="3886200"/>
            <a:ext cx="381000" cy="3810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5791200" y="4267200"/>
            <a:ext cx="950387" cy="381000"/>
            <a:chOff x="5334000" y="4267200"/>
            <a:chExt cx="950387" cy="381000"/>
          </a:xfrm>
        </p:grpSpPr>
        <p:sp>
          <p:nvSpPr>
            <p:cNvPr id="6" name="Equal 5"/>
            <p:cNvSpPr/>
            <p:nvPr/>
          </p:nvSpPr>
          <p:spPr>
            <a:xfrm>
              <a:off x="5334000" y="4267200"/>
              <a:ext cx="304800" cy="3810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715000" y="4267200"/>
              <a:ext cx="569387" cy="369332"/>
            </a:xfrm>
            <a:prstGeom prst="rect">
              <a:avLst/>
            </a:prstGeom>
            <a:noFill/>
          </p:spPr>
          <p:txBody>
            <a:bodyPr wrap="none" rtlCol="0">
              <a:spAutoFit/>
            </a:bodyPr>
            <a:lstStyle/>
            <a:p>
              <a:r>
                <a:rPr lang="en-US" b="1" dirty="0" smtClean="0"/>
                <a:t>233</a:t>
              </a:r>
              <a:endParaRPr lang="en-US" b="1" dirty="0"/>
            </a:p>
          </p:txBody>
        </p:sp>
      </p:grpSp>
      <p:sp>
        <p:nvSpPr>
          <p:cNvPr id="9" name="TextBox 8"/>
          <p:cNvSpPr txBox="1"/>
          <p:nvPr/>
        </p:nvSpPr>
        <p:spPr>
          <a:xfrm>
            <a:off x="1524000" y="5105400"/>
            <a:ext cx="4044890" cy="646331"/>
          </a:xfrm>
          <a:prstGeom prst="rect">
            <a:avLst/>
          </a:prstGeom>
          <a:noFill/>
        </p:spPr>
        <p:txBody>
          <a:bodyPr wrap="none" rtlCol="0">
            <a:spAutoFit/>
          </a:bodyPr>
          <a:lstStyle/>
          <a:p>
            <a:r>
              <a:rPr lang="en-US" dirty="0" smtClean="0"/>
              <a:t>Total ARL Staff ca. 26, 800</a:t>
            </a:r>
          </a:p>
          <a:p>
            <a:r>
              <a:rPr lang="en-US" dirty="0" smtClean="0"/>
              <a:t>Total ARL Professional Staff ca. 9,750</a:t>
            </a:r>
            <a:endParaRPr lang="en-US" dirty="0"/>
          </a:p>
        </p:txBody>
      </p:sp>
      <p:sp>
        <p:nvSpPr>
          <p:cNvPr id="10" name="TextBox 9"/>
          <p:cNvSpPr txBox="1"/>
          <p:nvPr/>
        </p:nvSpPr>
        <p:spPr>
          <a:xfrm>
            <a:off x="5943600" y="5029200"/>
            <a:ext cx="2326278" cy="646331"/>
          </a:xfrm>
          <a:prstGeom prst="rect">
            <a:avLst/>
          </a:prstGeom>
          <a:noFill/>
        </p:spPr>
        <p:txBody>
          <a:bodyPr wrap="none" rtlCol="0">
            <a:spAutoFit/>
          </a:bodyPr>
          <a:lstStyle/>
          <a:p>
            <a:pPr algn="ctr"/>
            <a:r>
              <a:rPr lang="en-US" dirty="0" smtClean="0"/>
              <a:t>Replacement rate of </a:t>
            </a:r>
          </a:p>
          <a:p>
            <a:pPr algn="ctr"/>
            <a:r>
              <a:rPr lang="en-US" dirty="0" smtClean="0"/>
              <a:t>0.9% or 2.4%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0"/>
          <a:ext cx="89916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81600" y="2209800"/>
            <a:ext cx="2739853" cy="923330"/>
          </a:xfrm>
          <a:prstGeom prst="rect">
            <a:avLst/>
          </a:prstGeom>
          <a:noFill/>
        </p:spPr>
        <p:txBody>
          <a:bodyPr wrap="none" rtlCol="0">
            <a:spAutoFit/>
          </a:bodyPr>
          <a:lstStyle/>
          <a:p>
            <a:pPr>
              <a:buFont typeface="Arial" pitchFamily="34" charset="0"/>
              <a:buChar char="•"/>
            </a:pPr>
            <a:r>
              <a:rPr lang="en-US" dirty="0" smtClean="0"/>
              <a:t>Digital jobs</a:t>
            </a:r>
          </a:p>
          <a:p>
            <a:pPr>
              <a:buFont typeface="Arial" pitchFamily="34" charset="0"/>
              <a:buChar char="•"/>
            </a:pPr>
            <a:r>
              <a:rPr lang="en-US" dirty="0" smtClean="0"/>
              <a:t>New technology jobs </a:t>
            </a:r>
          </a:p>
          <a:p>
            <a:pPr>
              <a:buFont typeface="Arial" pitchFamily="34" charset="0"/>
              <a:buChar char="•"/>
            </a:pPr>
            <a:r>
              <a:rPr lang="en-US" dirty="0" smtClean="0"/>
              <a:t>New data and e-science</a:t>
            </a:r>
            <a:endParaRPr lang="en-US" dirty="0"/>
          </a:p>
        </p:txBody>
      </p:sp>
      <p:sp>
        <p:nvSpPr>
          <p:cNvPr id="4" name="Oval 3"/>
          <p:cNvSpPr/>
          <p:nvPr/>
        </p:nvSpPr>
        <p:spPr>
          <a:xfrm>
            <a:off x="4800600" y="2133600"/>
            <a:ext cx="3352800" cy="1143000"/>
          </a:xfrm>
          <a:prstGeom prst="ellipse">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2971800" y="1676400"/>
            <a:ext cx="18288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1219200" y="2514600"/>
            <a:ext cx="3505200" cy="228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endCxn id="2" idx="2"/>
          </p:cNvCxnSpPr>
          <p:nvPr/>
        </p:nvCxnSpPr>
        <p:spPr>
          <a:xfrm flipH="1" flipV="1">
            <a:off x="2742393" y="667196"/>
            <a:ext cx="2972607" cy="146640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648200" y="3124200"/>
            <a:ext cx="457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524000" y="2971800"/>
            <a:ext cx="3352800" cy="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3400" y="5880556"/>
            <a:ext cx="2057400" cy="215444"/>
          </a:xfrm>
          <a:prstGeom prst="rect">
            <a:avLst/>
          </a:prstGeom>
          <a:noFill/>
        </p:spPr>
        <p:txBody>
          <a:bodyPr wrap="square" rtlCol="0">
            <a:spAutoFit/>
          </a:bodyPr>
          <a:lstStyle/>
          <a:p>
            <a:r>
              <a:rPr lang="en-US" sz="800" dirty="0" err="1" smtClean="0">
                <a:latin typeface="Arial" pitchFamily="34" charset="0"/>
              </a:rPr>
              <a:t>Michalko</a:t>
            </a:r>
            <a:r>
              <a:rPr lang="en-US" sz="800" dirty="0" smtClean="0">
                <a:latin typeface="Arial" pitchFamily="34" charset="0"/>
              </a:rPr>
              <a:t> for OCLC Research. 2013.</a:t>
            </a:r>
            <a:endParaRPr lang="en-US" sz="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rules</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1676400" y="685800"/>
            <a:ext cx="7467600" cy="5591025"/>
          </a:xfrm>
          <a:prstGeom prst="rect">
            <a:avLst/>
          </a:prstGeom>
          <a:noFill/>
          <a:ln w="9525">
            <a:noFill/>
            <a:miter lim="800000"/>
            <a:headEnd/>
            <a:tailEnd/>
          </a:ln>
        </p:spPr>
      </p:pic>
      <p:sp>
        <p:nvSpPr>
          <p:cNvPr id="5" name="Rectangle 4"/>
          <p:cNvSpPr/>
          <p:nvPr/>
        </p:nvSpPr>
        <p:spPr>
          <a:xfrm>
            <a:off x="0" y="5562600"/>
            <a:ext cx="6477000" cy="461665"/>
          </a:xfrm>
          <a:prstGeom prst="rect">
            <a:avLst/>
          </a:prstGeom>
        </p:spPr>
        <p:txBody>
          <a:bodyPr wrap="square">
            <a:spAutoFit/>
          </a:bodyPr>
          <a:lstStyle/>
          <a:p>
            <a:r>
              <a:rPr lang="en-US" sz="1200" dirty="0" smtClean="0">
                <a:hlinkClick r:id="rId4"/>
              </a:rPr>
              <a:t>http://www.arl.org/resources/pubs/mmproceedings/160mm-proceedings.shtml#colls</a:t>
            </a:r>
            <a:endParaRPr lang="en-US" sz="1200" dirty="0" smtClean="0"/>
          </a:p>
          <a:p>
            <a:r>
              <a:rPr lang="en-US" sz="1200" dirty="0" smtClean="0"/>
              <a:t>Wendy </a:t>
            </a:r>
            <a:r>
              <a:rPr lang="en-US" sz="1200" dirty="0" err="1" smtClean="0"/>
              <a:t>Lougee</a:t>
            </a:r>
            <a:r>
              <a:rPr lang="en-US" sz="1200" dirty="0" smtClean="0"/>
              <a:t> at the 4 May 2012 ARL Membership Meeting Chicago, IL </a:t>
            </a:r>
            <a:endParaRPr lang="en-US" sz="12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Place of the Library in University </a:t>
            </a:r>
          </a:p>
        </p:txBody>
      </p:sp>
      <p:sp>
        <p:nvSpPr>
          <p:cNvPr id="32770" name="Rectangle 3"/>
          <p:cNvSpPr>
            <a:spLocks noGrp="1" noChangeArrowheads="1"/>
          </p:cNvSpPr>
          <p:nvPr>
            <p:ph type="body" idx="4294967295"/>
          </p:nvPr>
        </p:nvSpPr>
        <p:spPr>
          <a:xfrm>
            <a:off x="0" y="838200"/>
            <a:ext cx="7702550" cy="4691063"/>
          </a:xfrm>
        </p:spPr>
        <p:txBody>
          <a:bodyPr>
            <a:normAutofit/>
          </a:bodyPr>
          <a:lstStyle/>
          <a:p>
            <a:pPr marL="238125" indent="-225425">
              <a:spcAft>
                <a:spcPts val="1600"/>
              </a:spcAft>
              <a:buClr>
                <a:srgbClr val="FF7600"/>
              </a:buClr>
              <a:buFontTx/>
              <a:buNone/>
            </a:pPr>
            <a:r>
              <a:rPr lang="en-US" sz="2000" dirty="0" smtClean="0"/>
              <a:t>Why do Universities have libraries?</a:t>
            </a:r>
          </a:p>
          <a:p>
            <a:pPr marL="238125" indent="-225425">
              <a:spcAft>
                <a:spcPts val="1600"/>
              </a:spcAft>
              <a:buClr>
                <a:srgbClr val="FF7600"/>
              </a:buClr>
              <a:buFontTx/>
              <a:buChar char="•"/>
            </a:pPr>
            <a:r>
              <a:rPr lang="en-US" sz="1400" dirty="0" smtClean="0"/>
              <a:t>It was more economical to have a physical collection than to send researchers or students to the information.</a:t>
            </a:r>
          </a:p>
          <a:p>
            <a:pPr marL="238125" indent="-225425">
              <a:spcAft>
                <a:spcPts val="1600"/>
              </a:spcAft>
              <a:buClr>
                <a:srgbClr val="FF7600"/>
              </a:buClr>
              <a:buFontTx/>
              <a:buChar char="•"/>
            </a:pPr>
            <a:r>
              <a:rPr lang="en-US" sz="1400" dirty="0" smtClean="0"/>
              <a:t>It was useful to locate all the needed information resources for research and learning physically close to the work.</a:t>
            </a:r>
          </a:p>
          <a:p>
            <a:pPr marL="238125" indent="-225425">
              <a:spcAft>
                <a:spcPts val="1600"/>
              </a:spcAft>
              <a:buClr>
                <a:srgbClr val="FF7600"/>
              </a:buClr>
              <a:buFontTx/>
              <a:buChar char="•"/>
            </a:pPr>
            <a:r>
              <a:rPr lang="en-US" sz="1400" dirty="0" smtClean="0"/>
              <a:t>Local collections were assets and contributed competitively to scholarly output</a:t>
            </a:r>
            <a:r>
              <a:rPr lang="en-US" sz="2000" dirty="0" smtClean="0"/>
              <a:t> </a:t>
            </a:r>
          </a:p>
          <a:p>
            <a:pPr marL="238125" indent="-225425">
              <a:spcAft>
                <a:spcPts val="1600"/>
              </a:spcAft>
              <a:buClr>
                <a:srgbClr val="FF7600"/>
              </a:buClr>
              <a:buFontTx/>
              <a:buNone/>
            </a:pPr>
            <a:endParaRPr lang="en-US" sz="2000" dirty="0" smtClean="0"/>
          </a:p>
        </p:txBody>
      </p:sp>
      <p:pic>
        <p:nvPicPr>
          <p:cNvPr id="32771" name="Picture 4" descr="worthington"/>
          <p:cNvPicPr>
            <a:picLocks noChangeAspect="1" noChangeArrowheads="1"/>
          </p:cNvPicPr>
          <p:nvPr/>
        </p:nvPicPr>
        <p:blipFill>
          <a:blip r:embed="rId3" cstate="print"/>
          <a:srcRect/>
          <a:stretch>
            <a:fillRect/>
          </a:stretch>
        </p:blipFill>
        <p:spPr bwMode="auto">
          <a:xfrm>
            <a:off x="3505200" y="3505200"/>
            <a:ext cx="5181600" cy="3097213"/>
          </a:xfrm>
          <a:prstGeom prst="rect">
            <a:avLst/>
          </a:prstGeom>
          <a:noFill/>
          <a:ln w="9525">
            <a:noFill/>
            <a:miter lim="800000"/>
            <a:headEnd/>
            <a:tailEnd/>
          </a:ln>
        </p:spPr>
      </p:pic>
      <p:sp>
        <p:nvSpPr>
          <p:cNvPr id="32772" name="Text Box 5"/>
          <p:cNvSpPr txBox="1">
            <a:spLocks noChangeArrowheads="1"/>
          </p:cNvSpPr>
          <p:nvPr/>
        </p:nvSpPr>
        <p:spPr bwMode="auto">
          <a:xfrm>
            <a:off x="609600" y="3962400"/>
            <a:ext cx="2787650" cy="641350"/>
          </a:xfrm>
          <a:prstGeom prst="rect">
            <a:avLst/>
          </a:prstGeom>
          <a:noFill/>
          <a:ln w="9525">
            <a:noFill/>
            <a:miter lim="800000"/>
            <a:headEnd/>
            <a:tailEnd/>
          </a:ln>
        </p:spPr>
        <p:txBody>
          <a:bodyPr wrap="none">
            <a:spAutoFit/>
          </a:bodyPr>
          <a:lstStyle/>
          <a:p>
            <a:r>
              <a:rPr lang="en-US" dirty="0"/>
              <a:t>Consider the town square</a:t>
            </a:r>
          </a:p>
          <a:p>
            <a:r>
              <a:rPr lang="en-US" dirty="0"/>
              <a:t>in the United States…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0" y="1219200"/>
            <a:ext cx="369393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solidFill>
                  <a:schemeClr val="tx1"/>
                </a:solidFill>
              </a:rPr>
              <a:t>Shared Collections</a:t>
            </a:r>
          </a:p>
          <a:p>
            <a:pPr algn="ctr"/>
            <a:r>
              <a:rPr lang="en-US" b="1" dirty="0" smtClean="0">
                <a:solidFill>
                  <a:schemeClr val="tx1"/>
                </a:solidFill>
              </a:rPr>
              <a:t>Cooperative Governance</a:t>
            </a:r>
          </a:p>
          <a:p>
            <a:pPr algn="ctr"/>
            <a:r>
              <a:rPr lang="en-US" b="1" dirty="0" smtClean="0">
                <a:solidFill>
                  <a:schemeClr val="tx1"/>
                </a:solidFill>
              </a:rPr>
              <a:t>Network Disclosure</a:t>
            </a:r>
            <a:endParaRPr lang="en-US" b="1" dirty="0">
              <a:solidFill>
                <a:schemeClr val="tx1"/>
              </a:solidFill>
            </a:endParaRPr>
          </a:p>
        </p:txBody>
      </p:sp>
      <p:sp>
        <p:nvSpPr>
          <p:cNvPr id="5" name="TextBox 4"/>
          <p:cNvSpPr txBox="1"/>
          <p:nvPr/>
        </p:nvSpPr>
        <p:spPr>
          <a:xfrm>
            <a:off x="304800" y="1219200"/>
            <a:ext cx="3426309"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smtClean="0">
                <a:solidFill>
                  <a:schemeClr val="tx1"/>
                </a:solidFill>
              </a:rPr>
              <a:t>Local Collections</a:t>
            </a:r>
          </a:p>
          <a:p>
            <a:pPr algn="ctr"/>
            <a:r>
              <a:rPr lang="en-US" b="1" dirty="0" smtClean="0">
                <a:solidFill>
                  <a:schemeClr val="tx1"/>
                </a:solidFill>
              </a:rPr>
              <a:t>Local Stewardship</a:t>
            </a:r>
          </a:p>
          <a:p>
            <a:pPr algn="ctr"/>
            <a:r>
              <a:rPr lang="en-US" b="1" dirty="0" smtClean="0">
                <a:solidFill>
                  <a:schemeClr val="tx1"/>
                </a:solidFill>
              </a:rPr>
              <a:t>Local Discovery</a:t>
            </a:r>
          </a:p>
        </p:txBody>
      </p:sp>
      <p:sp>
        <p:nvSpPr>
          <p:cNvPr id="6" name="TextBox 5"/>
          <p:cNvSpPr txBox="1"/>
          <p:nvPr/>
        </p:nvSpPr>
        <p:spPr>
          <a:xfrm>
            <a:off x="228600" y="3200400"/>
            <a:ext cx="3589268"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b="1" dirty="0" smtClean="0">
                <a:solidFill>
                  <a:schemeClr val="tx1"/>
                </a:solidFill>
              </a:rPr>
              <a:t>Warehouse of books</a:t>
            </a:r>
          </a:p>
          <a:p>
            <a:pPr algn="ctr"/>
            <a:r>
              <a:rPr lang="en-US" b="1" dirty="0" smtClean="0">
                <a:solidFill>
                  <a:schemeClr val="tx1"/>
                </a:solidFill>
              </a:rPr>
              <a:t>Preservation of what is ‘mine’</a:t>
            </a:r>
          </a:p>
          <a:p>
            <a:pPr algn="ctr"/>
            <a:r>
              <a:rPr lang="en-US" b="1" dirty="0" smtClean="0">
                <a:solidFill>
                  <a:schemeClr val="tx1"/>
                </a:solidFill>
              </a:rPr>
              <a:t>Local ILS</a:t>
            </a:r>
          </a:p>
        </p:txBody>
      </p:sp>
      <p:sp>
        <p:nvSpPr>
          <p:cNvPr id="7" name="TextBox 6"/>
          <p:cNvSpPr txBox="1"/>
          <p:nvPr/>
        </p:nvSpPr>
        <p:spPr>
          <a:xfrm>
            <a:off x="5029200" y="3200400"/>
            <a:ext cx="396775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b="1" dirty="0" smtClean="0">
                <a:solidFill>
                  <a:schemeClr val="tx1"/>
                </a:solidFill>
              </a:rPr>
              <a:t>Collaboration spaces</a:t>
            </a:r>
          </a:p>
          <a:p>
            <a:pPr algn="ctr"/>
            <a:r>
              <a:rPr lang="en-US" b="1" dirty="0" smtClean="0">
                <a:solidFill>
                  <a:schemeClr val="tx1"/>
                </a:solidFill>
              </a:rPr>
              <a:t>Joint stewardship of what is ‘ours’</a:t>
            </a:r>
          </a:p>
          <a:p>
            <a:pPr algn="ctr"/>
            <a:r>
              <a:rPr lang="en-US" b="1" dirty="0" smtClean="0">
                <a:solidFill>
                  <a:schemeClr val="tx1"/>
                </a:solidFill>
              </a:rPr>
              <a:t>‘Cloud-based’ management </a:t>
            </a:r>
            <a:r>
              <a:rPr lang="en-US" b="1" dirty="0" err="1" smtClean="0">
                <a:solidFill>
                  <a:schemeClr val="tx1"/>
                </a:solidFill>
              </a:rPr>
              <a:t>svcs</a:t>
            </a:r>
            <a:endParaRPr lang="en-US" b="1" dirty="0" smtClean="0">
              <a:solidFill>
                <a:schemeClr val="tx1"/>
              </a:solidFill>
            </a:endParaRPr>
          </a:p>
        </p:txBody>
      </p:sp>
      <p:sp>
        <p:nvSpPr>
          <p:cNvPr id="8" name="TextBox 7"/>
          <p:cNvSpPr txBox="1"/>
          <p:nvPr/>
        </p:nvSpPr>
        <p:spPr>
          <a:xfrm>
            <a:off x="304800" y="5020270"/>
            <a:ext cx="3513068" cy="9233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solidFill>
                  <a:schemeClr val="tx1"/>
                </a:solidFill>
              </a:rPr>
              <a:t>Collection size</a:t>
            </a:r>
          </a:p>
          <a:p>
            <a:pPr algn="ctr"/>
            <a:r>
              <a:rPr lang="en-US" b="1" dirty="0" smtClean="0">
                <a:solidFill>
                  <a:schemeClr val="tx1"/>
                </a:solidFill>
              </a:rPr>
              <a:t>Gate count</a:t>
            </a:r>
          </a:p>
          <a:p>
            <a:pPr algn="ctr"/>
            <a:r>
              <a:rPr lang="en-US" b="1" dirty="0" smtClean="0">
                <a:solidFill>
                  <a:schemeClr val="tx1"/>
                </a:solidFill>
              </a:rPr>
              <a:t>Satisfaction</a:t>
            </a:r>
          </a:p>
        </p:txBody>
      </p:sp>
      <p:sp>
        <p:nvSpPr>
          <p:cNvPr id="9" name="TextBox 8"/>
          <p:cNvSpPr txBox="1"/>
          <p:nvPr/>
        </p:nvSpPr>
        <p:spPr>
          <a:xfrm>
            <a:off x="5029200" y="5020270"/>
            <a:ext cx="3846334" cy="9233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solidFill>
                  <a:schemeClr val="tx1"/>
                </a:solidFill>
              </a:rPr>
              <a:t>Support for research processes</a:t>
            </a:r>
          </a:p>
          <a:p>
            <a:pPr algn="ctr"/>
            <a:r>
              <a:rPr lang="en-US" b="1" dirty="0" smtClean="0">
                <a:solidFill>
                  <a:schemeClr val="tx1"/>
                </a:solidFill>
              </a:rPr>
              <a:t>Management of institutional IP</a:t>
            </a:r>
          </a:p>
          <a:p>
            <a:pPr algn="ctr"/>
            <a:r>
              <a:rPr lang="en-US" b="1" dirty="0" smtClean="0">
                <a:solidFill>
                  <a:schemeClr val="tx1"/>
                </a:solidFill>
              </a:rPr>
              <a:t>Impact</a:t>
            </a:r>
          </a:p>
        </p:txBody>
      </p:sp>
      <p:sp>
        <p:nvSpPr>
          <p:cNvPr id="10" name="TextBox 9"/>
          <p:cNvSpPr txBox="1"/>
          <p:nvPr/>
        </p:nvSpPr>
        <p:spPr>
          <a:xfrm>
            <a:off x="3731109" y="4484132"/>
            <a:ext cx="1444626" cy="523220"/>
          </a:xfrm>
          <a:prstGeom prst="rect">
            <a:avLst/>
          </a:prstGeom>
          <a:noFill/>
        </p:spPr>
        <p:txBody>
          <a:bodyPr wrap="none" rtlCol="0">
            <a:spAutoFit/>
          </a:bodyPr>
          <a:lstStyle/>
          <a:p>
            <a:r>
              <a:rPr lang="en-US" sz="2800" b="1" dirty="0" smtClean="0">
                <a:solidFill>
                  <a:schemeClr val="accent1"/>
                </a:solidFill>
              </a:rPr>
              <a:t>Metrics</a:t>
            </a:r>
            <a:endParaRPr lang="en-US" sz="2800" b="1" dirty="0">
              <a:solidFill>
                <a:schemeClr val="accent1"/>
              </a:solidFill>
            </a:endParaRPr>
          </a:p>
        </p:txBody>
      </p:sp>
      <p:sp>
        <p:nvSpPr>
          <p:cNvPr id="11" name="TextBox 10"/>
          <p:cNvSpPr txBox="1"/>
          <p:nvPr/>
        </p:nvSpPr>
        <p:spPr>
          <a:xfrm>
            <a:off x="3352800" y="2526268"/>
            <a:ext cx="2622834" cy="523220"/>
          </a:xfrm>
          <a:prstGeom prst="rect">
            <a:avLst/>
          </a:prstGeom>
          <a:noFill/>
        </p:spPr>
        <p:txBody>
          <a:bodyPr wrap="none" rtlCol="0">
            <a:spAutoFit/>
          </a:bodyPr>
          <a:lstStyle/>
          <a:p>
            <a:r>
              <a:rPr lang="en-US" sz="2800" b="1" dirty="0" smtClean="0">
                <a:solidFill>
                  <a:schemeClr val="accent3"/>
                </a:solidFill>
              </a:rPr>
              <a:t>Infrastructure </a:t>
            </a:r>
            <a:endParaRPr lang="en-US" sz="2800" b="1" dirty="0">
              <a:solidFill>
                <a:schemeClr val="accent3"/>
              </a:solidFill>
            </a:endParaRPr>
          </a:p>
        </p:txBody>
      </p:sp>
      <p:sp>
        <p:nvSpPr>
          <p:cNvPr id="12" name="TextBox 11"/>
          <p:cNvSpPr txBox="1"/>
          <p:nvPr/>
        </p:nvSpPr>
        <p:spPr>
          <a:xfrm>
            <a:off x="2700378" y="314980"/>
            <a:ext cx="3698448" cy="523220"/>
          </a:xfrm>
          <a:prstGeom prst="rect">
            <a:avLst/>
          </a:prstGeom>
          <a:noFill/>
        </p:spPr>
        <p:txBody>
          <a:bodyPr wrap="none" rtlCol="0">
            <a:spAutoFit/>
          </a:bodyPr>
          <a:lstStyle/>
          <a:p>
            <a:pPr algn="ctr"/>
            <a:r>
              <a:rPr lang="en-US" sz="2800" b="1" dirty="0" smtClean="0">
                <a:solidFill>
                  <a:schemeClr val="accent6"/>
                </a:solidFill>
              </a:rPr>
              <a:t>Library Organization</a:t>
            </a:r>
            <a:endParaRPr lang="en-US" sz="2800" b="1" dirty="0">
              <a:solidFill>
                <a:schemeClr val="accent6"/>
              </a:solidFill>
            </a:endParaRPr>
          </a:p>
        </p:txBody>
      </p:sp>
      <p:sp>
        <p:nvSpPr>
          <p:cNvPr id="13" name="TextBox 12"/>
          <p:cNvSpPr txBox="1"/>
          <p:nvPr/>
        </p:nvSpPr>
        <p:spPr>
          <a:xfrm>
            <a:off x="3657600" y="2209800"/>
            <a:ext cx="1518364" cy="369332"/>
          </a:xfrm>
          <a:prstGeom prst="rect">
            <a:avLst/>
          </a:prstGeom>
          <a:noFill/>
        </p:spPr>
        <p:txBody>
          <a:bodyPr wrap="none" rtlCol="0">
            <a:spAutoFit/>
          </a:bodyPr>
          <a:lstStyle/>
          <a:p>
            <a:r>
              <a:rPr lang="en-US" i="1" dirty="0" smtClean="0"/>
              <a:t>supported by</a:t>
            </a:r>
            <a:endParaRPr lang="en-US" i="1" dirty="0"/>
          </a:p>
        </p:txBody>
      </p:sp>
      <p:sp>
        <p:nvSpPr>
          <p:cNvPr id="14" name="TextBox 13"/>
          <p:cNvSpPr txBox="1"/>
          <p:nvPr/>
        </p:nvSpPr>
        <p:spPr>
          <a:xfrm>
            <a:off x="3624019" y="4191000"/>
            <a:ext cx="1633781" cy="369332"/>
          </a:xfrm>
          <a:prstGeom prst="rect">
            <a:avLst/>
          </a:prstGeom>
          <a:noFill/>
        </p:spPr>
        <p:txBody>
          <a:bodyPr wrap="none" rtlCol="0">
            <a:spAutoFit/>
          </a:bodyPr>
          <a:lstStyle/>
          <a:p>
            <a:r>
              <a:rPr lang="en-US" i="1" dirty="0" smtClean="0"/>
              <a:t>assessed with</a:t>
            </a:r>
            <a:endParaRPr lang="en-US" i="1" dirty="0"/>
          </a:p>
        </p:txBody>
      </p:sp>
      <p:sp>
        <p:nvSpPr>
          <p:cNvPr id="19" name="TextBox 18"/>
          <p:cNvSpPr txBox="1"/>
          <p:nvPr/>
        </p:nvSpPr>
        <p:spPr>
          <a:xfrm>
            <a:off x="3810000" y="762000"/>
            <a:ext cx="1249060" cy="369332"/>
          </a:xfrm>
          <a:prstGeom prst="rect">
            <a:avLst/>
          </a:prstGeom>
          <a:noFill/>
        </p:spPr>
        <p:txBody>
          <a:bodyPr wrap="none" rtlCol="0">
            <a:spAutoFit/>
          </a:bodyPr>
          <a:lstStyle/>
          <a:p>
            <a:r>
              <a:rPr lang="en-US" i="1" dirty="0" smtClean="0"/>
              <a:t>defined by</a:t>
            </a:r>
            <a:endParaRPr lang="en-US" i="1" dirty="0"/>
          </a:p>
        </p:txBody>
      </p:sp>
      <p:sp>
        <p:nvSpPr>
          <p:cNvPr id="20" name="TextBox 19"/>
          <p:cNvSpPr txBox="1"/>
          <p:nvPr/>
        </p:nvSpPr>
        <p:spPr>
          <a:xfrm>
            <a:off x="0" y="0"/>
            <a:ext cx="2362200" cy="523220"/>
          </a:xfrm>
          <a:prstGeom prst="rect">
            <a:avLst/>
          </a:prstGeom>
          <a:solidFill>
            <a:schemeClr val="tx2"/>
          </a:solidFill>
          <a:scene3d>
            <a:camera prst="orthographicFront"/>
            <a:lightRig rig="threePt" dir="t"/>
          </a:scene3d>
          <a:sp3d>
            <a:bevelT w="152400" h="50800" prst="softRound"/>
          </a:sp3d>
        </p:spPr>
        <p:txBody>
          <a:bodyPr wrap="square" rtlCol="0">
            <a:spAutoFit/>
          </a:bodyPr>
          <a:lstStyle/>
          <a:p>
            <a:r>
              <a:rPr lang="en-US" sz="2800" dirty="0" smtClean="0">
                <a:solidFill>
                  <a:schemeClr val="bg1"/>
                </a:solidFill>
              </a:rPr>
              <a:t>20</a:t>
            </a:r>
            <a:r>
              <a:rPr lang="en-US" sz="2800" baseline="30000" dirty="0" smtClean="0">
                <a:solidFill>
                  <a:schemeClr val="bg1"/>
                </a:solidFill>
              </a:rPr>
              <a:t>th</a:t>
            </a:r>
            <a:r>
              <a:rPr lang="en-US" sz="2800" dirty="0" smtClean="0">
                <a:solidFill>
                  <a:schemeClr val="bg1"/>
                </a:solidFill>
              </a:rPr>
              <a:t> Century</a:t>
            </a:r>
            <a:endParaRPr lang="en-US" sz="2800" dirty="0">
              <a:solidFill>
                <a:schemeClr val="bg1"/>
              </a:solidFill>
            </a:endParaRPr>
          </a:p>
        </p:txBody>
      </p:sp>
      <p:sp>
        <p:nvSpPr>
          <p:cNvPr id="21" name="TextBox 20"/>
          <p:cNvSpPr txBox="1"/>
          <p:nvPr/>
        </p:nvSpPr>
        <p:spPr>
          <a:xfrm>
            <a:off x="6781800" y="0"/>
            <a:ext cx="2362200" cy="523220"/>
          </a:xfrm>
          <a:prstGeom prst="rect">
            <a:avLst/>
          </a:prstGeom>
          <a:solidFill>
            <a:schemeClr val="tx2">
              <a:alpha val="50000"/>
            </a:schemeClr>
          </a:solidFill>
          <a:scene3d>
            <a:camera prst="orthographicFront"/>
            <a:lightRig rig="threePt" dir="t"/>
          </a:scene3d>
          <a:sp3d>
            <a:bevelT w="152400" h="50800" prst="softRound"/>
          </a:sp3d>
        </p:spPr>
        <p:txBody>
          <a:bodyPr wrap="square" rtlCol="0">
            <a:spAutoFit/>
          </a:bodyPr>
          <a:lstStyle/>
          <a:p>
            <a:pPr algn="r"/>
            <a:r>
              <a:rPr lang="en-US" sz="2800" dirty="0" smtClean="0">
                <a:solidFill>
                  <a:schemeClr val="bg1"/>
                </a:solidFill>
              </a:rPr>
              <a:t>21</a:t>
            </a:r>
            <a:r>
              <a:rPr lang="en-US" sz="2800" baseline="30000" dirty="0" smtClean="0">
                <a:solidFill>
                  <a:schemeClr val="bg1"/>
                </a:solidFill>
              </a:rPr>
              <a:t>st</a:t>
            </a:r>
            <a:r>
              <a:rPr lang="en-US" sz="2800" dirty="0" smtClean="0">
                <a:solidFill>
                  <a:schemeClr val="bg1"/>
                </a:solidFill>
              </a:rPr>
              <a:t> Century</a:t>
            </a:r>
            <a:endParaRPr lang="en-US" sz="2800" dirty="0">
              <a:solidFill>
                <a:schemeClr val="bg1"/>
              </a:solidFill>
            </a:endParaRPr>
          </a:p>
        </p:txBody>
      </p:sp>
      <p:sp>
        <p:nvSpPr>
          <p:cNvPr id="17" name="TextBox 16"/>
          <p:cNvSpPr txBox="1"/>
          <p:nvPr/>
        </p:nvSpPr>
        <p:spPr>
          <a:xfrm>
            <a:off x="7389764" y="6032956"/>
            <a:ext cx="1449436" cy="215444"/>
          </a:xfrm>
          <a:prstGeom prst="rect">
            <a:avLst/>
          </a:prstGeom>
          <a:noFill/>
        </p:spPr>
        <p:txBody>
          <a:bodyPr wrap="none" rtlCol="0">
            <a:spAutoFit/>
          </a:bodyPr>
          <a:lstStyle/>
          <a:p>
            <a:r>
              <a:rPr lang="en-US" sz="800" dirty="0" err="1" smtClean="0">
                <a:latin typeface="+mj-lt"/>
              </a:rPr>
              <a:t>Malpas</a:t>
            </a:r>
            <a:r>
              <a:rPr lang="en-US" sz="800" dirty="0" smtClean="0">
                <a:latin typeface="+mj-lt"/>
              </a:rPr>
              <a:t> for OCLC Research</a:t>
            </a:r>
            <a:endParaRPr lang="en-US" sz="800" dirty="0">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2133600" y="762000"/>
            <a:ext cx="5410200" cy="5257800"/>
          </a:xfrm>
          <a:prstGeom prst="donut">
            <a:avLst>
              <a:gd name="adj" fmla="val 15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200400" y="1981200"/>
            <a:ext cx="762000" cy="1015663"/>
          </a:xfrm>
          <a:prstGeom prst="rect">
            <a:avLst/>
          </a:prstGeom>
          <a:noFill/>
        </p:spPr>
        <p:txBody>
          <a:bodyPr wrap="square" rtlCol="0">
            <a:spAutoFit/>
          </a:bodyPr>
          <a:lstStyle/>
          <a:p>
            <a:r>
              <a:rPr lang="en-US" sz="6000" b="1" dirty="0" smtClean="0"/>
              <a:t>!</a:t>
            </a:r>
            <a:endParaRPr lang="en-US" sz="6000" b="1" dirty="0"/>
          </a:p>
        </p:txBody>
      </p:sp>
      <p:sp>
        <p:nvSpPr>
          <p:cNvPr id="4" name="TextBox 3"/>
          <p:cNvSpPr txBox="1"/>
          <p:nvPr/>
        </p:nvSpPr>
        <p:spPr>
          <a:xfrm>
            <a:off x="5181600" y="4191000"/>
            <a:ext cx="654346" cy="1015663"/>
          </a:xfrm>
          <a:prstGeom prst="rect">
            <a:avLst/>
          </a:prstGeom>
          <a:noFill/>
        </p:spPr>
        <p:txBody>
          <a:bodyPr wrap="none" rtlCol="0">
            <a:spAutoFit/>
          </a:bodyPr>
          <a:lstStyle/>
          <a:p>
            <a:r>
              <a:rPr lang="en-US" sz="6000" b="1" dirty="0" smtClean="0"/>
              <a:t>?</a:t>
            </a:r>
            <a:endParaRPr lang="en-US" sz="6000" b="1" dirty="0"/>
          </a:p>
        </p:txBody>
      </p:sp>
      <p:cxnSp>
        <p:nvCxnSpPr>
          <p:cNvPr id="6" name="Straight Arrow Connector 5"/>
          <p:cNvCxnSpPr/>
          <p:nvPr/>
        </p:nvCxnSpPr>
        <p:spPr>
          <a:xfrm>
            <a:off x="3657600" y="2514600"/>
            <a:ext cx="1600200" cy="1828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810000" y="1676400"/>
            <a:ext cx="1390124" cy="369332"/>
          </a:xfrm>
          <a:prstGeom prst="rect">
            <a:avLst/>
          </a:prstGeom>
          <a:noFill/>
        </p:spPr>
        <p:txBody>
          <a:bodyPr wrap="none" rtlCol="0">
            <a:spAutoFit/>
          </a:bodyPr>
          <a:lstStyle/>
          <a:p>
            <a:r>
              <a:rPr lang="en-US" dirty="0" smtClean="0"/>
              <a:t>Thank you. </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Where is OCLC Research active and investing? </a:t>
            </a:r>
            <a:endParaRPr lang="en-US" dirty="0"/>
          </a:p>
        </p:txBody>
      </p:sp>
      <p:sp>
        <p:nvSpPr>
          <p:cNvPr id="8" name="TextBox 7"/>
          <p:cNvSpPr txBox="1"/>
          <p:nvPr/>
        </p:nvSpPr>
        <p:spPr>
          <a:xfrm>
            <a:off x="1295400" y="990600"/>
            <a:ext cx="7239000" cy="5078313"/>
          </a:xfrm>
          <a:prstGeom prst="rect">
            <a:avLst/>
          </a:prstGeom>
          <a:noFill/>
        </p:spPr>
        <p:txBody>
          <a:bodyPr wrap="square" rtlCol="0">
            <a:spAutoFit/>
          </a:bodyPr>
          <a:lstStyle/>
          <a:p>
            <a:pPr>
              <a:buFont typeface="Arial" pitchFamily="34" charset="0"/>
              <a:buChar char="•"/>
            </a:pPr>
            <a:r>
              <a:rPr lang="en-US" dirty="0" smtClean="0">
                <a:solidFill>
                  <a:srgbClr val="00B050"/>
                </a:solidFill>
              </a:rPr>
              <a:t>Special &amp; Archival Collections </a:t>
            </a:r>
          </a:p>
          <a:p>
            <a:pPr lvl="1">
              <a:buFont typeface="Arial" pitchFamily="34" charset="0"/>
              <a:buChar char="•"/>
            </a:pPr>
            <a:r>
              <a:rPr lang="en-US" dirty="0" err="1" smtClean="0"/>
              <a:t>ArchiveGrid</a:t>
            </a:r>
            <a:r>
              <a:rPr lang="en-US" dirty="0" smtClean="0"/>
              <a:t>, Survey work, Past Forward, Born Digital</a:t>
            </a:r>
          </a:p>
          <a:p>
            <a:pPr>
              <a:buFont typeface="Arial" pitchFamily="34" charset="0"/>
              <a:buChar char="•"/>
            </a:pPr>
            <a:endParaRPr lang="en-US" dirty="0" smtClean="0"/>
          </a:p>
          <a:p>
            <a:pPr>
              <a:buFont typeface="Arial" pitchFamily="34" charset="0"/>
              <a:buChar char="•"/>
            </a:pPr>
            <a:r>
              <a:rPr lang="en-US" dirty="0" smtClean="0">
                <a:solidFill>
                  <a:srgbClr val="FFC000"/>
                </a:solidFill>
              </a:rPr>
              <a:t>Data Management</a:t>
            </a:r>
          </a:p>
          <a:p>
            <a:pPr lvl="1">
              <a:buFont typeface="Arial" pitchFamily="34" charset="0"/>
              <a:buChar char="•"/>
            </a:pPr>
            <a:r>
              <a:rPr lang="en-US" dirty="0" smtClean="0"/>
              <a:t>Model policy elements, criteria for selection, </a:t>
            </a:r>
            <a:r>
              <a:rPr lang="en-US" dirty="0" err="1" smtClean="0"/>
              <a:t>acq</a:t>
            </a:r>
            <a:r>
              <a:rPr lang="en-US" dirty="0" smtClean="0"/>
              <a:t>, </a:t>
            </a:r>
            <a:r>
              <a:rPr lang="en-US" dirty="0" err="1" smtClean="0"/>
              <a:t>deaccession</a:t>
            </a:r>
            <a:r>
              <a:rPr lang="en-US" dirty="0" smtClean="0"/>
              <a:t> (archival), how-to guide and toolkit for LMD, sustainability recommendations </a:t>
            </a:r>
          </a:p>
          <a:p>
            <a:pPr>
              <a:buFont typeface="Arial" pitchFamily="34" charset="0"/>
              <a:buChar char="•"/>
            </a:pPr>
            <a:endParaRPr lang="en-US" dirty="0" smtClean="0"/>
          </a:p>
          <a:p>
            <a:pPr>
              <a:buFont typeface="Arial" pitchFamily="34" charset="0"/>
              <a:buChar char="•"/>
            </a:pPr>
            <a:r>
              <a:rPr lang="en-US" dirty="0" smtClean="0">
                <a:solidFill>
                  <a:srgbClr val="00B050"/>
                </a:solidFill>
              </a:rPr>
              <a:t>Shared Print Management</a:t>
            </a:r>
          </a:p>
          <a:p>
            <a:pPr lvl="1">
              <a:buFont typeface="Arial" pitchFamily="34" charset="0"/>
              <a:buChar char="•"/>
            </a:pPr>
            <a:r>
              <a:rPr lang="en-US" dirty="0" smtClean="0"/>
              <a:t>print archives disclosure project, management at mega-scale, </a:t>
            </a:r>
          </a:p>
          <a:p>
            <a:pPr>
              <a:buFont typeface="Arial" pitchFamily="34" charset="0"/>
              <a:buChar char="•"/>
            </a:pPr>
            <a:endParaRPr lang="en-US" dirty="0" smtClean="0"/>
          </a:p>
          <a:p>
            <a:pPr>
              <a:buFont typeface="Arial" pitchFamily="34" charset="0"/>
              <a:buChar char="•"/>
            </a:pPr>
            <a:r>
              <a:rPr lang="en-US" dirty="0" smtClean="0">
                <a:solidFill>
                  <a:srgbClr val="FF0000"/>
                </a:solidFill>
              </a:rPr>
              <a:t>Staff realignment and development </a:t>
            </a:r>
          </a:p>
          <a:p>
            <a:pPr>
              <a:buFont typeface="Arial" pitchFamily="34" charset="0"/>
              <a:buChar char="•"/>
            </a:pPr>
            <a:endParaRPr lang="en-US" dirty="0" smtClean="0"/>
          </a:p>
          <a:p>
            <a:pPr>
              <a:buFont typeface="Arial" pitchFamily="34" charset="0"/>
              <a:buChar char="•"/>
            </a:pPr>
            <a:r>
              <a:rPr lang="en-US" dirty="0" smtClean="0">
                <a:solidFill>
                  <a:srgbClr val="00B050"/>
                </a:solidFill>
              </a:rPr>
              <a:t>Research Support</a:t>
            </a:r>
          </a:p>
          <a:p>
            <a:pPr lvl="1">
              <a:buFont typeface="Arial" pitchFamily="34" charset="0"/>
              <a:buChar char="•"/>
            </a:pPr>
            <a:r>
              <a:rPr lang="en-US" dirty="0" smtClean="0"/>
              <a:t>names and identifiers (VIAF, ISNI, Registering Researchers)</a:t>
            </a:r>
          </a:p>
          <a:p>
            <a:pPr>
              <a:buFont typeface="Arial" pitchFamily="34" charset="0"/>
              <a:buChar char="•"/>
            </a:pPr>
            <a:endParaRPr lang="en-US" dirty="0" smtClean="0"/>
          </a:p>
          <a:p>
            <a:pPr>
              <a:buFont typeface="Arial" pitchFamily="34" charset="0"/>
              <a:buChar char="•"/>
            </a:pPr>
            <a:r>
              <a:rPr lang="en-US" dirty="0" smtClean="0">
                <a:solidFill>
                  <a:srgbClr val="FF0000"/>
                </a:solidFill>
              </a:rPr>
              <a:t>Space Usage</a:t>
            </a:r>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0721" y="2967335"/>
            <a:ext cx="6322565" cy="1754326"/>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 again.</a:t>
            </a:r>
          </a:p>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michalkj@oclc.org</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a:lnSpc>
                <a:spcPts val="4000"/>
              </a:lnSpc>
            </a:pPr>
            <a:r>
              <a:rPr lang="en-US" sz="3000" b="1" dirty="0" smtClean="0">
                <a:solidFill>
                  <a:srgbClr val="2178B5"/>
                </a:solidFill>
                <a:cs typeface="Arial" pitchFamily="34" charset="0"/>
              </a:rPr>
              <a:t>Are We Reconfigured Yet?</a:t>
            </a:r>
            <a:r>
              <a:rPr lang="en-US" sz="3600" b="1" dirty="0" smtClean="0">
                <a:solidFill>
                  <a:srgbClr val="2178B5"/>
                </a:solidFill>
                <a:cs typeface="Arial" pitchFamily="34" charset="0"/>
              </a:rPr>
              <a:t/>
            </a:r>
            <a:br>
              <a:rPr lang="en-US" sz="3600" b="1" dirty="0" smtClean="0">
                <a:solidFill>
                  <a:srgbClr val="2178B5"/>
                </a:solidFill>
                <a:cs typeface="Arial" pitchFamily="34" charset="0"/>
              </a:rPr>
            </a:br>
            <a:r>
              <a:rPr lang="en-US" sz="3000" b="1" dirty="0" smtClean="0">
                <a:solidFill>
                  <a:srgbClr val="2178B5"/>
                </a:solidFill>
                <a:cs typeface="Arial" pitchFamily="34" charset="0"/>
              </a:rPr>
              <a:t>US Research Libraries: Priorities, Trends, Directions</a:t>
            </a:r>
            <a:r>
              <a:rPr lang="en-US" sz="3600" b="1" dirty="0" smtClean="0">
                <a:cs typeface="Arial" pitchFamily="34" charset="0"/>
              </a:rPr>
              <a:t/>
            </a:r>
            <a:br>
              <a:rPr lang="en-US" sz="3600" b="1" dirty="0" smtClean="0">
                <a:cs typeface="Arial" pitchFamily="34" charset="0"/>
              </a:rPr>
            </a:br>
            <a:endParaRPr lang="en-US" sz="3600" dirty="0"/>
          </a:p>
        </p:txBody>
      </p:sp>
      <p:sp>
        <p:nvSpPr>
          <p:cNvPr id="9" name="TextBox 8"/>
          <p:cNvSpPr txBox="1"/>
          <p:nvPr/>
        </p:nvSpPr>
        <p:spPr>
          <a:xfrm>
            <a:off x="2971800" y="5943600"/>
            <a:ext cx="6019800" cy="861774"/>
          </a:xfrm>
          <a:prstGeom prst="rect">
            <a:avLst/>
          </a:prstGeom>
          <a:noFill/>
        </p:spPr>
        <p:txBody>
          <a:bodyPr wrap="square" rtlCol="0">
            <a:spAutoFit/>
          </a:bodyPr>
          <a:lstStyle/>
          <a:p>
            <a:pPr lvl="5" algn="r">
              <a:lnSpc>
                <a:spcPts val="2000"/>
              </a:lnSpc>
            </a:pPr>
            <a:r>
              <a:rPr lang="en-US" sz="2800" b="1" dirty="0" smtClean="0">
                <a:solidFill>
                  <a:srgbClr val="2178B5"/>
                </a:solidFill>
              </a:rPr>
              <a:t>OCLC Research</a:t>
            </a:r>
          </a:p>
          <a:p>
            <a:pPr lvl="5" algn="r">
              <a:lnSpc>
                <a:spcPts val="2000"/>
              </a:lnSpc>
            </a:pPr>
            <a:r>
              <a:rPr lang="en-US" sz="1600" dirty="0" smtClean="0"/>
              <a:t>Exploration, innovation and community </a:t>
            </a:r>
            <a:br>
              <a:rPr lang="en-US" sz="1600" dirty="0" smtClean="0"/>
            </a:br>
            <a:r>
              <a:rPr lang="en-US" sz="1600" dirty="0" smtClean="0"/>
              <a:t>for libraries and archives.</a:t>
            </a:r>
            <a:endParaRPr lang="en-US" sz="1600" dirty="0"/>
          </a:p>
        </p:txBody>
      </p:sp>
      <p:sp>
        <p:nvSpPr>
          <p:cNvPr id="10" name="Rectangle 9"/>
          <p:cNvSpPr/>
          <p:nvPr/>
        </p:nvSpPr>
        <p:spPr>
          <a:xfrm>
            <a:off x="381000" y="2828836"/>
            <a:ext cx="8458200" cy="646331"/>
          </a:xfrm>
          <a:prstGeom prst="rect">
            <a:avLst/>
          </a:prstGeom>
        </p:spPr>
        <p:txBody>
          <a:bodyPr wrap="square">
            <a:spAutoFit/>
          </a:bodyPr>
          <a:lstStyle/>
          <a:p>
            <a:pPr algn="ctr"/>
            <a:r>
              <a:rPr lang="en-US" dirty="0" smtClean="0">
                <a:solidFill>
                  <a:schemeClr val="bg1"/>
                </a:solidFill>
              </a:rPr>
              <a:t>Cultural Webinar</a:t>
            </a:r>
          </a:p>
          <a:p>
            <a:pPr algn="ctr"/>
            <a:r>
              <a:rPr lang="en-US" dirty="0" smtClean="0">
                <a:solidFill>
                  <a:schemeClr val="bg1"/>
                </a:solidFill>
                <a:cs typeface="Arial" pitchFamily="34" charset="0"/>
              </a:rPr>
              <a:t>1 August 2012</a:t>
            </a:r>
          </a:p>
        </p:txBody>
      </p:sp>
      <p:grpSp>
        <p:nvGrpSpPr>
          <p:cNvPr id="4" name="Group 16"/>
          <p:cNvGrpSpPr/>
          <p:nvPr/>
        </p:nvGrpSpPr>
        <p:grpSpPr>
          <a:xfrm>
            <a:off x="457200" y="1600200"/>
            <a:ext cx="9296400" cy="1669197"/>
            <a:chOff x="457200" y="1447800"/>
            <a:chExt cx="9296400" cy="1669197"/>
          </a:xfrm>
        </p:grpSpPr>
        <p:sp>
          <p:nvSpPr>
            <p:cNvPr id="18" name="TextBox 17"/>
            <p:cNvSpPr txBox="1"/>
            <p:nvPr/>
          </p:nvSpPr>
          <p:spPr>
            <a:xfrm>
              <a:off x="457200" y="1447800"/>
              <a:ext cx="7848600" cy="523220"/>
            </a:xfrm>
            <a:prstGeom prst="rect">
              <a:avLst/>
            </a:prstGeom>
            <a:noFill/>
          </p:spPr>
          <p:txBody>
            <a:bodyPr wrap="square" rtlCol="0">
              <a:spAutoFit/>
            </a:bodyPr>
            <a:lstStyle/>
            <a:p>
              <a:pPr algn="ctr"/>
              <a:endParaRPr lang="en-US" sz="2800" b="1" dirty="0">
                <a:latin typeface="+mj-lt"/>
                <a:cs typeface="Arial" pitchFamily="34" charset="0"/>
              </a:endParaRPr>
            </a:p>
          </p:txBody>
        </p:sp>
        <p:sp>
          <p:nvSpPr>
            <p:cNvPr id="19" name="TextBox 18"/>
            <p:cNvSpPr txBox="1"/>
            <p:nvPr/>
          </p:nvSpPr>
          <p:spPr>
            <a:xfrm>
              <a:off x="4114800" y="2286000"/>
              <a:ext cx="5638800" cy="830997"/>
            </a:xfrm>
            <a:prstGeom prst="rect">
              <a:avLst/>
            </a:prstGeom>
            <a:noFill/>
          </p:spPr>
          <p:txBody>
            <a:bodyPr wrap="square" rtlCol="0">
              <a:spAutoFit/>
            </a:bodyPr>
            <a:lstStyle/>
            <a:p>
              <a:endParaRPr lang="en-US" sz="2400" dirty="0" smtClean="0">
                <a:cs typeface="Arial" pitchFamily="34" charset="0"/>
              </a:endParaRPr>
            </a:p>
            <a:p>
              <a:pPr algn="ctr"/>
              <a:endParaRPr lang="en-US" sz="2400" dirty="0">
                <a:latin typeface="+mj-lt"/>
                <a:cs typeface="Arial" pitchFamily="34" charset="0"/>
              </a:endParaRPr>
            </a:p>
          </p:txBody>
        </p:sp>
      </p:gr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1" name="AutoShape 3"/>
          <p:cNvSpPr>
            <a:spLocks noChangeAspect="1" noChangeArrowheads="1" noTextEdit="1"/>
          </p:cNvSpPr>
          <p:nvPr/>
        </p:nvSpPr>
        <p:spPr bwMode="auto">
          <a:xfrm>
            <a:off x="0" y="5562600"/>
            <a:ext cx="9144000" cy="351692"/>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533400" y="533400"/>
            <a:ext cx="8077200" cy="461665"/>
          </a:xfrm>
          <a:prstGeom prst="rect">
            <a:avLst/>
          </a:prstGeom>
          <a:noFill/>
        </p:spPr>
        <p:txBody>
          <a:bodyPr wrap="square" rtlCol="0">
            <a:spAutoFit/>
          </a:bodyPr>
          <a:lstStyle/>
          <a:p>
            <a:pPr algn="ctr"/>
            <a:r>
              <a:rPr lang="en-US" sz="2400" dirty="0" smtClean="0"/>
              <a:t>OCLC Research Webinar</a:t>
            </a:r>
            <a:endParaRPr lang="en-US" sz="2400" dirty="0"/>
          </a:p>
        </p:txBody>
      </p:sp>
      <p:pic>
        <p:nvPicPr>
          <p:cNvPr id="3" name="Picture 2" descr="OCLC logo, color without tagline"/>
          <p:cNvPicPr>
            <a:picLocks noChangeAspect="1" noChangeArrowheads="1"/>
          </p:cNvPicPr>
          <p:nvPr/>
        </p:nvPicPr>
        <p:blipFill>
          <a:blip r:embed="rId3" cstate="print"/>
          <a:srcRect/>
          <a:stretch>
            <a:fillRect/>
          </a:stretch>
        </p:blipFill>
        <p:spPr bwMode="auto">
          <a:xfrm>
            <a:off x="304800" y="5943600"/>
            <a:ext cx="1676400" cy="609600"/>
          </a:xfrm>
          <a:prstGeom prst="rect">
            <a:avLst/>
          </a:prstGeom>
          <a:noFill/>
        </p:spPr>
      </p:pic>
      <p:cxnSp>
        <p:nvCxnSpPr>
          <p:cNvPr id="22" name="Straight Connector 21"/>
          <p:cNvCxnSpPr/>
          <p:nvPr/>
        </p:nvCxnSpPr>
        <p:spPr>
          <a:xfrm>
            <a:off x="0" y="57150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 y="1981200"/>
            <a:ext cx="8382000" cy="461665"/>
          </a:xfrm>
          <a:prstGeom prst="rect">
            <a:avLst/>
          </a:prstGeom>
          <a:noFill/>
        </p:spPr>
        <p:txBody>
          <a:bodyPr wrap="square" rtlCol="0">
            <a:spAutoFit/>
          </a:bodyPr>
          <a:lstStyle/>
          <a:p>
            <a:pPr algn="ctr"/>
            <a:r>
              <a:rPr lang="en-US" sz="2400" b="1" dirty="0" smtClean="0">
                <a:latin typeface="+mj-lt"/>
                <a:cs typeface="Arial" pitchFamily="34" charset="0"/>
              </a:rPr>
              <a:t>#</a:t>
            </a:r>
            <a:r>
              <a:rPr lang="en-US" sz="2400" b="1" dirty="0" err="1" smtClean="0">
                <a:latin typeface="+mj-lt"/>
                <a:cs typeface="Arial" pitchFamily="34" charset="0"/>
              </a:rPr>
              <a:t>orlp</a:t>
            </a:r>
            <a:r>
              <a:rPr lang="en-US" sz="2400" b="1" dirty="0" smtClean="0">
                <a:latin typeface="+mj-lt"/>
                <a:cs typeface="Arial" pitchFamily="34" charset="0"/>
              </a:rPr>
              <a:t> </a:t>
            </a:r>
            <a:endParaRPr lang="en-US" sz="2400" b="1" dirty="0">
              <a:latin typeface="+mj-lt"/>
              <a:cs typeface="Arial" pitchFamily="34" charset="0"/>
            </a:endParaRPr>
          </a:p>
        </p:txBody>
      </p:sp>
      <p:sp>
        <p:nvSpPr>
          <p:cNvPr id="17" name="TextBox 16"/>
          <p:cNvSpPr txBox="1"/>
          <p:nvPr/>
        </p:nvSpPr>
        <p:spPr>
          <a:xfrm>
            <a:off x="228600" y="4579203"/>
            <a:ext cx="8686800" cy="830997"/>
          </a:xfrm>
          <a:prstGeom prst="rect">
            <a:avLst/>
          </a:prstGeom>
          <a:noFill/>
        </p:spPr>
        <p:txBody>
          <a:bodyPr wrap="square" rtlCol="0">
            <a:spAutoFit/>
          </a:bodyPr>
          <a:lstStyle/>
          <a:p>
            <a:pPr algn="ctr"/>
            <a:r>
              <a:rPr lang="en-US" sz="2400" b="1" dirty="0" smtClean="0">
                <a:latin typeface="+mj-lt"/>
                <a:cs typeface="Arial" pitchFamily="34" charset="0"/>
              </a:rPr>
              <a:t>Our Webinars</a:t>
            </a:r>
          </a:p>
          <a:p>
            <a:pPr algn="ctr"/>
            <a:r>
              <a:rPr lang="en-US" sz="2400" dirty="0" smtClean="0">
                <a:latin typeface="+mj-lt"/>
                <a:cs typeface="Arial" pitchFamily="34" charset="0"/>
              </a:rPr>
              <a:t>http://www.oclc.org/research/events/webinars.html</a:t>
            </a:r>
            <a:endParaRPr lang="en-US" sz="2400" dirty="0">
              <a:latin typeface="+mj-lt"/>
              <a:cs typeface="Arial" pitchFamily="34" charset="0"/>
            </a:endParaRPr>
          </a:p>
        </p:txBody>
      </p:sp>
      <p:sp>
        <p:nvSpPr>
          <p:cNvPr id="20" name="Rectangle 19"/>
          <p:cNvSpPr/>
          <p:nvPr/>
        </p:nvSpPr>
        <p:spPr>
          <a:xfrm>
            <a:off x="304800" y="3588603"/>
            <a:ext cx="8534400" cy="830997"/>
          </a:xfrm>
          <a:prstGeom prst="rect">
            <a:avLst/>
          </a:prstGeom>
        </p:spPr>
        <p:txBody>
          <a:bodyPr wrap="square">
            <a:spAutoFit/>
          </a:bodyPr>
          <a:lstStyle/>
          <a:p>
            <a:pPr algn="ctr"/>
            <a:r>
              <a:rPr lang="en-US" sz="2400" b="1" dirty="0" smtClean="0">
                <a:cs typeface="Arial" pitchFamily="34" charset="0"/>
              </a:rPr>
              <a:t>OCLC Research </a:t>
            </a:r>
          </a:p>
          <a:p>
            <a:pPr algn="ctr"/>
            <a:r>
              <a:rPr lang="en-US" sz="2400" dirty="0" smtClean="0">
                <a:cs typeface="Arial" pitchFamily="34" charset="0"/>
              </a:rPr>
              <a:t>http://www.oclc.org/research.html</a:t>
            </a:r>
          </a:p>
        </p:txBody>
      </p:sp>
      <p:sp>
        <p:nvSpPr>
          <p:cNvPr id="21" name="Rectangle 20"/>
          <p:cNvSpPr/>
          <p:nvPr/>
        </p:nvSpPr>
        <p:spPr>
          <a:xfrm>
            <a:off x="457200" y="2209800"/>
            <a:ext cx="8382000" cy="2677656"/>
          </a:xfrm>
          <a:prstGeom prst="rect">
            <a:avLst/>
          </a:prstGeom>
        </p:spPr>
        <p:txBody>
          <a:bodyPr wrap="square">
            <a:spAutoFit/>
          </a:bodyPr>
          <a:lstStyle/>
          <a:p>
            <a:pPr algn="ctr"/>
            <a:r>
              <a:rPr lang="en-US" sz="2400" b="1" dirty="0" smtClean="0">
                <a:cs typeface="Arial" pitchFamily="34" charset="0"/>
              </a:rPr>
              <a:t/>
            </a:r>
            <a:br>
              <a:rPr lang="en-US" sz="2400" b="1" dirty="0" smtClean="0">
                <a:cs typeface="Arial" pitchFamily="34" charset="0"/>
              </a:rPr>
            </a:br>
            <a:r>
              <a:rPr lang="en-US" sz="2400" b="1" dirty="0" smtClean="0">
                <a:cs typeface="Arial" pitchFamily="34" charset="0"/>
              </a:rPr>
              <a:t>Jim </a:t>
            </a:r>
            <a:r>
              <a:rPr lang="en-US" sz="2400" b="1" dirty="0" err="1" smtClean="0">
                <a:cs typeface="Arial" pitchFamily="34" charset="0"/>
              </a:rPr>
              <a:t>Michalko</a:t>
            </a:r>
            <a:endParaRPr lang="en-US" sz="2400" b="1" dirty="0" smtClean="0">
              <a:cs typeface="Arial" pitchFamily="34" charset="0"/>
            </a:endParaRPr>
          </a:p>
          <a:p>
            <a:pPr algn="ctr"/>
            <a:r>
              <a:rPr lang="en-US" sz="2400" dirty="0" smtClean="0">
                <a:cs typeface="Arial" pitchFamily="34" charset="0"/>
              </a:rPr>
              <a:t>michalkj@oclc.org </a:t>
            </a:r>
            <a:br>
              <a:rPr lang="en-US" sz="2400" dirty="0" smtClean="0">
                <a:cs typeface="Arial" pitchFamily="34" charset="0"/>
              </a:rPr>
            </a:br>
            <a:endParaRPr lang="en-US" sz="2400" dirty="0" smtClean="0">
              <a:cs typeface="Arial" pitchFamily="34" charset="0"/>
            </a:endParaRPr>
          </a:p>
          <a:p>
            <a:pPr algn="ctr"/>
            <a:r>
              <a:rPr lang="en-US" sz="2400" b="1" dirty="0" smtClean="0">
                <a:solidFill>
                  <a:srgbClr val="2178B5"/>
                </a:solidFill>
                <a:cs typeface="Arial" pitchFamily="34" charset="0"/>
              </a:rPr>
              <a:t/>
            </a:r>
            <a:br>
              <a:rPr lang="en-US" sz="2400" b="1" dirty="0" smtClean="0">
                <a:solidFill>
                  <a:srgbClr val="2178B5"/>
                </a:solidFill>
                <a:cs typeface="Arial" pitchFamily="34" charset="0"/>
              </a:rPr>
            </a:br>
            <a:r>
              <a:rPr lang="en-US" sz="2400" dirty="0" smtClean="0">
                <a:solidFill>
                  <a:srgbClr val="2178B5"/>
                </a:solidFill>
              </a:rPr>
              <a:t> </a:t>
            </a:r>
            <a:r>
              <a:rPr lang="en-US" sz="2400" b="1" dirty="0" smtClean="0">
                <a:cs typeface="Arial" pitchFamily="34" charset="0"/>
              </a:rPr>
              <a:t/>
            </a:r>
            <a:br>
              <a:rPr lang="en-US" sz="2400" b="1" dirty="0" smtClean="0">
                <a:cs typeface="Arial" pitchFamily="34" charset="0"/>
              </a:rPr>
            </a:br>
            <a:endParaRPr lang="en-US" sz="2400" dirty="0" smtClean="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dirty="0" smtClean="0"/>
              <a:t>The network changes everything</a:t>
            </a:r>
          </a:p>
        </p:txBody>
      </p:sp>
      <p:sp>
        <p:nvSpPr>
          <p:cNvPr id="34818" name="Rectangle 3"/>
          <p:cNvSpPr>
            <a:spLocks noGrp="1" noChangeArrowheads="1"/>
          </p:cNvSpPr>
          <p:nvPr>
            <p:ph type="body" idx="4294967295"/>
          </p:nvPr>
        </p:nvSpPr>
        <p:spPr>
          <a:xfrm>
            <a:off x="838200" y="990600"/>
            <a:ext cx="7702550" cy="4691063"/>
          </a:xfrm>
        </p:spPr>
        <p:txBody>
          <a:bodyPr>
            <a:normAutofit lnSpcReduction="10000"/>
          </a:bodyPr>
          <a:lstStyle/>
          <a:p>
            <a:pPr marL="238125" indent="-225425">
              <a:spcAft>
                <a:spcPts val="1600"/>
              </a:spcAft>
              <a:buClr>
                <a:srgbClr val="FF7600"/>
              </a:buClr>
              <a:buFontTx/>
              <a:buChar char="•"/>
            </a:pPr>
            <a:r>
              <a:rPr lang="en-US" sz="2000" dirty="0" smtClean="0"/>
              <a:t>The network has reconfigured whole industries</a:t>
            </a:r>
          </a:p>
          <a:p>
            <a:pPr lvl="1">
              <a:spcAft>
                <a:spcPts val="800"/>
              </a:spcAft>
            </a:pPr>
            <a:r>
              <a:rPr lang="en-US" sz="1800" dirty="0" smtClean="0"/>
              <a:t>Travel, News, Book Retailing</a:t>
            </a:r>
          </a:p>
          <a:p>
            <a:pPr marL="238125" indent="-225425">
              <a:spcAft>
                <a:spcPts val="1600"/>
              </a:spcAft>
              <a:buClr>
                <a:srgbClr val="FF7600"/>
              </a:buClr>
              <a:buFontTx/>
              <a:buChar char="•"/>
            </a:pPr>
            <a:r>
              <a:rPr lang="en-US" sz="2000" dirty="0" smtClean="0"/>
              <a:t>The network is now the first option for researchers and learners</a:t>
            </a:r>
          </a:p>
          <a:p>
            <a:pPr marL="238125" indent="-225425">
              <a:spcAft>
                <a:spcPts val="1600"/>
              </a:spcAft>
              <a:buClr>
                <a:srgbClr val="FF7600"/>
              </a:buClr>
              <a:buFontTx/>
              <a:buChar char="•"/>
            </a:pPr>
            <a:r>
              <a:rPr lang="en-US" sz="2000" dirty="0" smtClean="0"/>
              <a:t>Impact on the university library</a:t>
            </a:r>
          </a:p>
          <a:p>
            <a:pPr lvl="1">
              <a:spcAft>
                <a:spcPts val="800"/>
              </a:spcAft>
            </a:pPr>
            <a:r>
              <a:rPr lang="en-US" sz="1800" dirty="0" smtClean="0"/>
              <a:t>changed the value of physical book collections and library space</a:t>
            </a:r>
          </a:p>
          <a:p>
            <a:pPr lvl="1">
              <a:spcAft>
                <a:spcPts val="800"/>
              </a:spcAft>
            </a:pPr>
            <a:r>
              <a:rPr lang="en-US" sz="1800" dirty="0" smtClean="0"/>
              <a:t>changed the relevance of the library assets and services to the University’s outputs</a:t>
            </a:r>
          </a:p>
          <a:p>
            <a:pPr marL="238125" indent="-225425">
              <a:spcAft>
                <a:spcPts val="1600"/>
              </a:spcAft>
              <a:buClr>
                <a:srgbClr val="FF7600"/>
              </a:buClr>
              <a:buFontTx/>
              <a:buNone/>
            </a:pPr>
            <a:r>
              <a:rPr lang="en-US" dirty="0" smtClean="0"/>
              <a:t>	We do not yet know what it will mean to reconfigure the library within the University</a:t>
            </a:r>
          </a:p>
          <a:p>
            <a:pPr marL="238125" indent="-225425">
              <a:spcAft>
                <a:spcPts val="1600"/>
              </a:spcAft>
              <a:buClr>
                <a:srgbClr val="FF7600"/>
              </a:buClr>
              <a:buFontTx/>
              <a:buNone/>
            </a:pPr>
            <a:endParaRPr lang="en-US" dirty="0" smtClean="0"/>
          </a:p>
          <a:p>
            <a:pPr marL="238125" indent="-225425">
              <a:spcAft>
                <a:spcPts val="1600"/>
              </a:spcAft>
              <a:buClr>
                <a:srgbClr val="FF7600"/>
              </a:buClr>
              <a:buFontTx/>
              <a:buNone/>
            </a:pP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Context – the current library environment</a:t>
            </a:r>
            <a:endParaRPr lang="en-US" dirty="0"/>
          </a:p>
        </p:txBody>
      </p:sp>
      <p:sp>
        <p:nvSpPr>
          <p:cNvPr id="9" name="TextBox 8"/>
          <p:cNvSpPr txBox="1"/>
          <p:nvPr/>
        </p:nvSpPr>
        <p:spPr>
          <a:xfrm>
            <a:off x="533400" y="1295400"/>
            <a:ext cx="6792244" cy="4755148"/>
          </a:xfrm>
          <a:prstGeom prst="rect">
            <a:avLst/>
          </a:prstGeom>
          <a:noFill/>
        </p:spPr>
        <p:txBody>
          <a:bodyPr wrap="none" rtlCol="0">
            <a:spAutoFit/>
          </a:bodyPr>
          <a:lstStyle/>
          <a:p>
            <a:pPr>
              <a:lnSpc>
                <a:spcPct val="150000"/>
              </a:lnSpc>
            </a:pPr>
            <a:r>
              <a:rPr lang="en-US" sz="2000" b="1" dirty="0" smtClean="0"/>
              <a:t>Information environment is increasingly flat</a:t>
            </a:r>
          </a:p>
          <a:p>
            <a:pPr>
              <a:lnSpc>
                <a:spcPct val="150000"/>
              </a:lnSpc>
              <a:buFont typeface="Arial" pitchFamily="34" charset="0"/>
              <a:buChar char="•"/>
            </a:pPr>
            <a:r>
              <a:rPr lang="en-US" dirty="0" smtClean="0"/>
              <a:t> academic collections increasingly alike</a:t>
            </a:r>
          </a:p>
          <a:p>
            <a:pPr>
              <a:lnSpc>
                <a:spcPct val="150000"/>
              </a:lnSpc>
              <a:buFont typeface="Arial" pitchFamily="34" charset="0"/>
              <a:buChar char="•"/>
            </a:pPr>
            <a:r>
              <a:rPr lang="en-US" dirty="0" smtClean="0"/>
              <a:t> discovery is increasingly done outside of library</a:t>
            </a:r>
          </a:p>
          <a:p>
            <a:pPr>
              <a:lnSpc>
                <a:spcPct val="150000"/>
              </a:lnSpc>
              <a:buFont typeface="Arial" pitchFamily="34" charset="0"/>
              <a:buChar char="•"/>
            </a:pPr>
            <a:r>
              <a:rPr lang="en-US" dirty="0" smtClean="0"/>
              <a:t> information fulfillment comes to the desktop from many sources</a:t>
            </a:r>
          </a:p>
          <a:p>
            <a:pPr>
              <a:lnSpc>
                <a:spcPct val="150000"/>
              </a:lnSpc>
              <a:buFont typeface="Arial" pitchFamily="34" charset="0"/>
              <a:buChar char="•"/>
            </a:pPr>
            <a:endParaRPr lang="en-US" dirty="0" smtClean="0"/>
          </a:p>
          <a:p>
            <a:pPr>
              <a:lnSpc>
                <a:spcPct val="150000"/>
              </a:lnSpc>
            </a:pPr>
            <a:r>
              <a:rPr lang="en-US" sz="2000" b="1" dirty="0" smtClean="0"/>
              <a:t>Libraries value is challenged</a:t>
            </a:r>
          </a:p>
          <a:p>
            <a:pPr>
              <a:lnSpc>
                <a:spcPct val="150000"/>
              </a:lnSpc>
              <a:buFont typeface="Arial" pitchFamily="34" charset="0"/>
              <a:buChar char="•"/>
            </a:pPr>
            <a:r>
              <a:rPr lang="en-US" dirty="0" smtClean="0"/>
              <a:t> reduce investment in redundant operations</a:t>
            </a:r>
          </a:p>
          <a:p>
            <a:pPr>
              <a:lnSpc>
                <a:spcPct val="150000"/>
              </a:lnSpc>
              <a:buFont typeface="Arial" pitchFamily="34" charset="0"/>
              <a:buChar char="•"/>
            </a:pPr>
            <a:r>
              <a:rPr lang="en-US" dirty="0" smtClean="0"/>
              <a:t> redirect resources to a renovated library service portfolio</a:t>
            </a:r>
          </a:p>
          <a:p>
            <a:pPr>
              <a:lnSpc>
                <a:spcPct val="150000"/>
              </a:lnSpc>
              <a:buFont typeface="Arial" pitchFamily="34" charset="0"/>
              <a:buChar char="•"/>
            </a:pPr>
            <a:endParaRPr lang="en-US" dirty="0" smtClean="0"/>
          </a:p>
          <a:p>
            <a:pPr>
              <a:lnSpc>
                <a:spcPct val="150000"/>
              </a:lnSpc>
            </a:pPr>
            <a:r>
              <a:rPr lang="en-US" dirty="0" smtClean="0"/>
              <a:t>Library place is less about collections</a:t>
            </a:r>
          </a:p>
          <a:p>
            <a:pPr>
              <a:lnSpc>
                <a:spcPct val="150000"/>
              </a:lnSpc>
            </a:pPr>
            <a:r>
              <a:rPr lang="en-US" dirty="0" smtClean="0"/>
              <a:t>More about client support and research engagement</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OCLC Market Surveys</a:t>
            </a:r>
            <a:endParaRPr lang="en-US" dirty="0"/>
          </a:p>
        </p:txBody>
      </p:sp>
      <p:pic>
        <p:nvPicPr>
          <p:cNvPr id="41987" name="Picture 3"/>
          <p:cNvPicPr>
            <a:picLocks noChangeAspect="1" noChangeArrowheads="1"/>
          </p:cNvPicPr>
          <p:nvPr/>
        </p:nvPicPr>
        <p:blipFill>
          <a:blip r:embed="rId3" cstate="print"/>
          <a:srcRect l="39201" t="19872" r="38364" b="24539"/>
          <a:stretch>
            <a:fillRect/>
          </a:stretch>
        </p:blipFill>
        <p:spPr bwMode="auto">
          <a:xfrm>
            <a:off x="185062" y="1459897"/>
            <a:ext cx="2895600" cy="3886200"/>
          </a:xfrm>
          <a:prstGeom prst="rect">
            <a:avLst/>
          </a:prstGeom>
          <a:noFill/>
          <a:ln w="9525">
            <a:noFill/>
            <a:miter lim="800000"/>
            <a:headEnd/>
            <a:tailEnd/>
          </a:ln>
          <a:effectLst>
            <a:outerShdw blurRad="50800" dist="50800" dir="5400000" algn="ctr" rotWithShape="0">
              <a:srgbClr val="000000">
                <a:alpha val="40000"/>
              </a:srgbClr>
            </a:outerShdw>
          </a:effectLst>
        </p:spPr>
      </p:pic>
      <p:pic>
        <p:nvPicPr>
          <p:cNvPr id="41988" name="Picture 4"/>
          <p:cNvPicPr>
            <a:picLocks noChangeAspect="1" noChangeArrowheads="1"/>
          </p:cNvPicPr>
          <p:nvPr/>
        </p:nvPicPr>
        <p:blipFill>
          <a:blip r:embed="rId4" cstate="print"/>
          <a:srcRect l="32916" t="18199" r="31250"/>
          <a:stretch>
            <a:fillRect/>
          </a:stretch>
        </p:blipFill>
        <p:spPr bwMode="auto">
          <a:xfrm>
            <a:off x="432265" y="2133600"/>
            <a:ext cx="2917369" cy="3607403"/>
          </a:xfrm>
          <a:prstGeom prst="rect">
            <a:avLst/>
          </a:prstGeom>
          <a:noFill/>
          <a:ln w="9525">
            <a:noFill/>
            <a:miter lim="800000"/>
            <a:headEnd/>
            <a:tailEnd/>
          </a:ln>
        </p:spPr>
      </p:pic>
      <p:pic>
        <p:nvPicPr>
          <p:cNvPr id="41989" name="Picture 5"/>
          <p:cNvPicPr>
            <a:picLocks noChangeAspect="1" noChangeArrowheads="1"/>
          </p:cNvPicPr>
          <p:nvPr/>
        </p:nvPicPr>
        <p:blipFill>
          <a:blip r:embed="rId5" cstate="print"/>
          <a:srcRect l="32500" t="18462" r="31250"/>
          <a:stretch>
            <a:fillRect/>
          </a:stretch>
        </p:blipFill>
        <p:spPr bwMode="auto">
          <a:xfrm>
            <a:off x="457200" y="2819400"/>
            <a:ext cx="2918109" cy="3555397"/>
          </a:xfrm>
          <a:prstGeom prst="rect">
            <a:avLst/>
          </a:prstGeom>
          <a:noFill/>
          <a:ln w="9525">
            <a:noFill/>
            <a:miter lim="800000"/>
            <a:headEnd/>
            <a:tailEnd/>
          </a:ln>
        </p:spPr>
      </p:pic>
      <p:pic>
        <p:nvPicPr>
          <p:cNvPr id="41990" name="Picture 6"/>
          <p:cNvPicPr>
            <a:picLocks noChangeAspect="1" noChangeArrowheads="1"/>
          </p:cNvPicPr>
          <p:nvPr/>
        </p:nvPicPr>
        <p:blipFill>
          <a:blip r:embed="rId6" cstate="print"/>
          <a:srcRect l="32500" t="19231" r="31250"/>
          <a:stretch>
            <a:fillRect/>
          </a:stretch>
        </p:blipFill>
        <p:spPr bwMode="auto">
          <a:xfrm>
            <a:off x="3080662" y="1459897"/>
            <a:ext cx="3389359" cy="4090605"/>
          </a:xfrm>
          <a:prstGeom prst="rect">
            <a:avLst/>
          </a:prstGeom>
          <a:noFill/>
          <a:ln w="9525">
            <a:noFill/>
            <a:miter lim="800000"/>
            <a:headEnd/>
            <a:tailEnd/>
          </a:ln>
        </p:spPr>
      </p:pic>
      <p:pic>
        <p:nvPicPr>
          <p:cNvPr id="4100" name="Picture 4"/>
          <p:cNvPicPr>
            <a:picLocks noChangeAspect="1" noChangeArrowheads="1"/>
          </p:cNvPicPr>
          <p:nvPr/>
        </p:nvPicPr>
        <p:blipFill>
          <a:blip r:embed="rId7" cstate="print"/>
          <a:srcRect/>
          <a:stretch>
            <a:fillRect/>
          </a:stretch>
        </p:blipFill>
        <p:spPr bwMode="auto">
          <a:xfrm>
            <a:off x="6015247" y="1459897"/>
            <a:ext cx="3009067" cy="3912203"/>
          </a:xfrm>
          <a:prstGeom prst="rect">
            <a:avLst/>
          </a:prstGeom>
          <a:noFill/>
          <a:ln w="9525">
            <a:solidFill>
              <a:schemeClr val="bg1">
                <a:lumMod val="50000"/>
              </a:schemeClr>
            </a:solidFill>
            <a:miter lim="800000"/>
            <a:headEnd/>
            <a:tailEnd/>
          </a:ln>
          <a:effectLst>
            <a:outerShdw blurRad="50800" dist="38100" dir="8100000" algn="tr" rotWithShape="0">
              <a:prstClr val="black">
                <a:alpha val="40000"/>
              </a:prstClr>
            </a:outerShdw>
          </a:effectLst>
        </p:spPr>
      </p:pic>
      <p:pic>
        <p:nvPicPr>
          <p:cNvPr id="4098" name="Picture 2"/>
          <p:cNvPicPr>
            <a:picLocks noChangeAspect="1" noChangeArrowheads="1"/>
          </p:cNvPicPr>
          <p:nvPr/>
        </p:nvPicPr>
        <p:blipFill>
          <a:blip r:embed="rId8" cstate="print"/>
          <a:srcRect/>
          <a:stretch>
            <a:fillRect/>
          </a:stretch>
        </p:blipFill>
        <p:spPr bwMode="auto">
          <a:xfrm>
            <a:off x="6260696" y="2590800"/>
            <a:ext cx="2763618" cy="3946228"/>
          </a:xfrm>
          <a:prstGeom prst="rect">
            <a:avLst/>
          </a:prstGeom>
          <a:noFill/>
          <a:ln w="9525">
            <a:solidFill>
              <a:schemeClr val="bg1">
                <a:lumMod val="50000"/>
              </a:schemeClr>
            </a:solidFill>
            <a:miter lim="800000"/>
            <a:headEnd/>
            <a:tailEnd/>
          </a:ln>
          <a:effectLst>
            <a:outerShdw blurRad="50800" dist="38100" dir="8100000" algn="tr" rotWithShape="0">
              <a:prstClr val="black">
                <a:alpha val="40000"/>
              </a:prstClr>
            </a:outerShdw>
          </a:effectLst>
        </p:spPr>
      </p:pic>
      <p:pic>
        <p:nvPicPr>
          <p:cNvPr id="4099" name="Picture 3"/>
          <p:cNvPicPr>
            <a:picLocks noChangeAspect="1" noChangeArrowheads="1"/>
          </p:cNvPicPr>
          <p:nvPr/>
        </p:nvPicPr>
        <p:blipFill>
          <a:blip r:embed="rId9" cstate="print"/>
          <a:srcRect/>
          <a:stretch>
            <a:fillRect/>
          </a:stretch>
        </p:blipFill>
        <p:spPr bwMode="auto">
          <a:xfrm>
            <a:off x="3124200" y="2081505"/>
            <a:ext cx="3276600" cy="4269097"/>
          </a:xfrm>
          <a:prstGeom prst="rect">
            <a:avLst/>
          </a:prstGeom>
          <a:noFill/>
          <a:ln w="9525">
            <a:solidFill>
              <a:schemeClr val="bg1">
                <a:lumMod val="50000"/>
              </a:schemeClr>
            </a:solidFill>
            <a:miter lim="800000"/>
            <a:headEnd/>
            <a:tailEnd/>
          </a:ln>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urturingfaith.info/wp-content/uploads/2012/06/ereaders1.jpeg"/>
          <p:cNvPicPr>
            <a:picLocks noChangeAspect="1" noChangeArrowheads="1"/>
          </p:cNvPicPr>
          <p:nvPr/>
        </p:nvPicPr>
        <p:blipFill>
          <a:blip r:embed="rId3" cstate="print"/>
          <a:srcRect/>
          <a:stretch>
            <a:fillRect/>
          </a:stretch>
        </p:blipFill>
        <p:spPr bwMode="auto">
          <a:xfrm>
            <a:off x="1752600" y="685800"/>
            <a:ext cx="6019800" cy="1397895"/>
          </a:xfrm>
          <a:prstGeom prst="rect">
            <a:avLst/>
          </a:prstGeom>
          <a:noFill/>
        </p:spPr>
      </p:pic>
      <p:sp>
        <p:nvSpPr>
          <p:cNvPr id="4" name="Title 3"/>
          <p:cNvSpPr>
            <a:spLocks noGrp="1"/>
          </p:cNvSpPr>
          <p:nvPr>
            <p:ph type="title"/>
          </p:nvPr>
        </p:nvSpPr>
        <p:spPr/>
        <p:txBody>
          <a:bodyPr/>
          <a:lstStyle/>
          <a:p>
            <a:r>
              <a:rPr lang="en-US" b="1" dirty="0" smtClean="0"/>
              <a:t>Top three priorities by country: ACADEMIC LIBRARIES</a:t>
            </a:r>
            <a:endParaRPr lang="en-US" b="1" dirty="0"/>
          </a:p>
        </p:txBody>
      </p:sp>
      <p:graphicFrame>
        <p:nvGraphicFramePr>
          <p:cNvPr id="10" name="Table 9"/>
          <p:cNvGraphicFramePr>
            <a:graphicFrameLocks noGrp="1"/>
          </p:cNvGraphicFramePr>
          <p:nvPr/>
        </p:nvGraphicFramePr>
        <p:xfrm>
          <a:off x="685800" y="2057400"/>
          <a:ext cx="7924802" cy="4084320"/>
        </p:xfrm>
        <a:graphic>
          <a:graphicData uri="http://schemas.openxmlformats.org/drawingml/2006/table">
            <a:tbl>
              <a:tblPr firstRow="1" bandRow="1">
                <a:tableStyleId>{5940675A-B579-460E-94D1-54222C63F5DA}</a:tableStyleId>
              </a:tblPr>
              <a:tblGrid>
                <a:gridCol w="1089660"/>
                <a:gridCol w="2034540"/>
                <a:gridCol w="4800602"/>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#1 Across 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smtClean="0">
                          <a:solidFill>
                            <a:srgbClr val="00B050"/>
                          </a:solidFill>
                        </a:rPr>
                        <a:t>e-collections/e-books</a:t>
                      </a:r>
                    </a:p>
                    <a:p>
                      <a:endParaRPr lang="en-US" sz="2000" dirty="0">
                        <a:solidFill>
                          <a:srgbClr val="00B05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dirty="0" smtClean="0"/>
                        <a:t>Germany: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Arial" pitchFamily="34" charset="0"/>
                        <a:buChar char="•"/>
                      </a:pPr>
                      <a:r>
                        <a:rPr lang="en-US" sz="1800" dirty="0" smtClean="0"/>
                        <a:t>The future of education and the library</a:t>
                      </a:r>
                    </a:p>
                    <a:p>
                      <a:pPr>
                        <a:buFont typeface="Arial" pitchFamily="34" charset="0"/>
                        <a:buChar char="•"/>
                      </a:pPr>
                      <a:r>
                        <a:rPr lang="en-US" sz="1800" dirty="0" smtClean="0"/>
                        <a:t>Collection visibility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dirty="0" smtClean="0"/>
                        <a:t>Netherlands: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Font typeface="Arial" pitchFamily="34" charset="0"/>
                        <a:buChar char="•"/>
                      </a:pPr>
                      <a:r>
                        <a:rPr lang="en-US" dirty="0" smtClean="0"/>
                        <a:t>Digitization</a:t>
                      </a:r>
                      <a:r>
                        <a:rPr lang="en-US" baseline="0" dirty="0" smtClean="0"/>
                        <a:t> projects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Collection visibility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dirty="0" smtClean="0"/>
                        <a:t>United Kingdom: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The future of education and the library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Facilities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dirty="0" smtClean="0"/>
                        <a:t>United States: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The future of education and the library</a:t>
                      </a:r>
                    </a:p>
                    <a:p>
                      <a:pPr>
                        <a:buFont typeface="Arial" pitchFamily="34" charset="0"/>
                        <a:buChar char="•"/>
                      </a:pPr>
                      <a:r>
                        <a:rPr lang="en-US" dirty="0" smtClean="0"/>
                        <a:t>Facilities</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7" name="Picture 2"/>
          <p:cNvPicPr>
            <a:picLocks noChangeAspect="1" noChangeArrowheads="1"/>
          </p:cNvPicPr>
          <p:nvPr/>
        </p:nvPicPr>
        <p:blipFill>
          <a:blip r:embed="rId4" cstate="print"/>
          <a:srcRect t="60427" r="89643" b="20022"/>
          <a:stretch>
            <a:fillRect/>
          </a:stretch>
        </p:blipFill>
        <p:spPr bwMode="auto">
          <a:xfrm>
            <a:off x="952500" y="3886200"/>
            <a:ext cx="575358" cy="398721"/>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t="80449" r="89643"/>
          <a:stretch>
            <a:fillRect/>
          </a:stretch>
        </p:blipFill>
        <p:spPr bwMode="auto">
          <a:xfrm>
            <a:off x="952500" y="2971800"/>
            <a:ext cx="575358" cy="398721"/>
          </a:xfrm>
          <a:prstGeom prst="rect">
            <a:avLst/>
          </a:prstGeom>
          <a:noFill/>
          <a:ln w="9525">
            <a:noFill/>
            <a:miter lim="800000"/>
            <a:headEnd/>
            <a:tailEnd/>
          </a:ln>
        </p:spPr>
      </p:pic>
      <p:pic>
        <p:nvPicPr>
          <p:cNvPr id="19" name="Picture 2"/>
          <p:cNvPicPr>
            <a:picLocks noChangeAspect="1" noChangeArrowheads="1"/>
          </p:cNvPicPr>
          <p:nvPr/>
        </p:nvPicPr>
        <p:blipFill>
          <a:blip r:embed="rId4" cstate="print"/>
          <a:srcRect t="41745" r="89643" b="39573"/>
          <a:stretch>
            <a:fillRect/>
          </a:stretch>
        </p:blipFill>
        <p:spPr bwMode="auto">
          <a:xfrm>
            <a:off x="952500" y="4800600"/>
            <a:ext cx="575358" cy="381000"/>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t="24403" r="89643" b="56915"/>
          <a:stretch>
            <a:fillRect/>
          </a:stretch>
        </p:blipFill>
        <p:spPr bwMode="auto">
          <a:xfrm>
            <a:off x="952500" y="5638800"/>
            <a:ext cx="575358" cy="381000"/>
          </a:xfrm>
          <a:prstGeom prst="rect">
            <a:avLst/>
          </a:prstGeom>
          <a:noFill/>
          <a:ln w="9525">
            <a:noFill/>
            <a:miter lim="800000"/>
            <a:headEnd/>
            <a:tailEnd/>
          </a:ln>
        </p:spPr>
      </p:pic>
      <p:cxnSp>
        <p:nvCxnSpPr>
          <p:cNvPr id="13" name="Straight Arrow Connector 12"/>
          <p:cNvCxnSpPr/>
          <p:nvPr/>
        </p:nvCxnSpPr>
        <p:spPr>
          <a:xfrm flipH="1">
            <a:off x="7924800" y="2895600"/>
            <a:ext cx="9906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924800" y="4724400"/>
            <a:ext cx="9906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924800" y="5638800"/>
            <a:ext cx="9906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1" y="1370013"/>
            <a:ext cx="8686800" cy="2058987"/>
          </a:xfrm>
        </p:spPr>
        <p:txBody>
          <a:bodyPr/>
          <a:lstStyle/>
          <a:p>
            <a:r>
              <a:rPr lang="en-US" dirty="0" smtClean="0"/>
              <a:t>OCLC Research Library Partners </a:t>
            </a:r>
            <a:br>
              <a:rPr lang="en-US" dirty="0" smtClean="0"/>
            </a:br>
            <a:r>
              <a:rPr lang="en-US" dirty="0" smtClean="0"/>
              <a:t>- priorities and directions</a:t>
            </a:r>
            <a:endParaRPr lang="en-US" i="1" dirty="0" smtClean="0"/>
          </a:p>
        </p:txBody>
      </p:sp>
      <p:sp>
        <p:nvSpPr>
          <p:cNvPr id="3075" name="Subtitle 2"/>
          <p:cNvSpPr>
            <a:spLocks noGrp="1"/>
          </p:cNvSpPr>
          <p:nvPr>
            <p:ph type="subTitle" idx="1"/>
          </p:nvPr>
        </p:nvSpPr>
        <p:spPr/>
        <p:txBody>
          <a:bodyPr/>
          <a:lstStyle/>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–Research Library Partner Interviews</a:t>
            </a:r>
            <a:endParaRPr lang="en-US" dirty="0"/>
          </a:p>
        </p:txBody>
      </p:sp>
      <p:sp>
        <p:nvSpPr>
          <p:cNvPr id="3" name="Content Placeholder 2"/>
          <p:cNvSpPr>
            <a:spLocks noGrp="1"/>
          </p:cNvSpPr>
          <p:nvPr>
            <p:ph idx="4294967295"/>
          </p:nvPr>
        </p:nvSpPr>
        <p:spPr>
          <a:xfrm>
            <a:off x="914400" y="990600"/>
            <a:ext cx="8229600" cy="4800600"/>
          </a:xfrm>
        </p:spPr>
        <p:txBody>
          <a:bodyPr>
            <a:normAutofit fontScale="85000" lnSpcReduction="20000"/>
          </a:bodyPr>
          <a:lstStyle/>
          <a:p>
            <a:r>
              <a:rPr lang="en-US" sz="3000" dirty="0" smtClean="0"/>
              <a:t>Purpose</a:t>
            </a:r>
          </a:p>
          <a:p>
            <a:pPr lvl="1"/>
            <a:r>
              <a:rPr lang="en-US" sz="2600" dirty="0" smtClean="0"/>
              <a:t>Listen and synthesize</a:t>
            </a:r>
          </a:p>
          <a:p>
            <a:endParaRPr lang="en-US" sz="3000" dirty="0" smtClean="0"/>
          </a:p>
          <a:p>
            <a:r>
              <a:rPr lang="en-US" sz="3000" dirty="0" smtClean="0"/>
              <a:t>Top of Mind </a:t>
            </a:r>
          </a:p>
          <a:p>
            <a:r>
              <a:rPr lang="en-US" sz="3000" dirty="0" smtClean="0"/>
              <a:t>Long-term trends and forces</a:t>
            </a:r>
          </a:p>
          <a:p>
            <a:endParaRPr lang="en-US" sz="3000" dirty="0" smtClean="0"/>
          </a:p>
          <a:p>
            <a:r>
              <a:rPr lang="en-US" sz="3000" dirty="0" smtClean="0"/>
              <a:t>Input to Research Agenda</a:t>
            </a:r>
          </a:p>
          <a:p>
            <a:r>
              <a:rPr lang="en-US" sz="3000" dirty="0" smtClean="0"/>
              <a:t>Inject in OCLC enterprise discussions</a:t>
            </a:r>
          </a:p>
          <a:p>
            <a:r>
              <a:rPr lang="en-US" sz="3000" dirty="0" smtClean="0"/>
              <a:t>What is Top of Mind represents Points of Engagement</a:t>
            </a:r>
          </a:p>
          <a:p>
            <a:pPr>
              <a:buNone/>
            </a:pP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LC-PPT-Templat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TotalTime>
  <Words>1611</Words>
  <Application>Microsoft Office PowerPoint</Application>
  <PresentationFormat>On-screen Show (4:3)</PresentationFormat>
  <Paragraphs>361</Paragraphs>
  <Slides>34</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Office Theme</vt:lpstr>
      <vt:lpstr>OCLC-PPT-Template</vt:lpstr>
      <vt:lpstr>Worksheet</vt:lpstr>
      <vt:lpstr>Are We Reconfigured Yet? US Research Libraries: Priorities, Trends, Directions </vt:lpstr>
      <vt:lpstr>Are We Reconfigured Yet? US Research Libraries:  Priorities, Trends, Directions   </vt:lpstr>
      <vt:lpstr>Place of the Library in University </vt:lpstr>
      <vt:lpstr>The network changes everything</vt:lpstr>
      <vt:lpstr>The Context – the current library environment</vt:lpstr>
      <vt:lpstr>OCLC Market Surveys</vt:lpstr>
      <vt:lpstr>Top three priorities by country: ACADEMIC LIBRARIES</vt:lpstr>
      <vt:lpstr>OCLC Research Library Partners  - priorities and directions</vt:lpstr>
      <vt:lpstr>Background –Research Library Partner Interviews</vt:lpstr>
      <vt:lpstr>Partners interviewed (66)</vt:lpstr>
      <vt:lpstr>Partners interviewed (66)</vt:lpstr>
      <vt:lpstr>Research Library Partner Interviews</vt:lpstr>
      <vt:lpstr>Slide 13</vt:lpstr>
      <vt:lpstr>Top of Mind (25)    High Concern        Medium             Low</vt:lpstr>
      <vt:lpstr>Slide 15</vt:lpstr>
      <vt:lpstr>Top of Mind (25)    High Concern        Medium             Low</vt:lpstr>
      <vt:lpstr>Slide 17</vt:lpstr>
      <vt:lpstr>Priorities</vt:lpstr>
      <vt:lpstr>Priorities</vt:lpstr>
      <vt:lpstr>Priorities</vt:lpstr>
      <vt:lpstr>6. Staff Re-alignment and development</vt:lpstr>
      <vt:lpstr>Slide 22</vt:lpstr>
      <vt:lpstr>Slide 23</vt:lpstr>
      <vt:lpstr>Job Titles: New Role</vt:lpstr>
      <vt:lpstr>New Jobs - Titles</vt:lpstr>
      <vt:lpstr>Slide 26</vt:lpstr>
      <vt:lpstr> Progress? </vt:lpstr>
      <vt:lpstr>Slide 28</vt:lpstr>
      <vt:lpstr>The new rules</vt:lpstr>
      <vt:lpstr>Slide 30</vt:lpstr>
      <vt:lpstr>Slide 31</vt:lpstr>
      <vt:lpstr>Where is OCLC Research active and investing? </vt:lpstr>
      <vt:lpstr>Slide 33</vt:lpstr>
      <vt:lpstr>Are We Reconfigured Yet? US Research Libraries: Priorities, Trends, Directions </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Libraries’ priorities and perspectives</dc:title>
  <dc:creator>Michalko</dc:creator>
  <cp:lastModifiedBy>Melissa Renspie</cp:lastModifiedBy>
  <cp:revision>103</cp:revision>
  <dcterms:created xsi:type="dcterms:W3CDTF">2012-10-03T19:10:20Z</dcterms:created>
  <dcterms:modified xsi:type="dcterms:W3CDTF">2013-02-15T22:04:04Z</dcterms:modified>
</cp:coreProperties>
</file>