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5" r:id="rId5"/>
    <p:sldId id="266" r:id="rId6"/>
    <p:sldId id="267" r:id="rId7"/>
    <p:sldId id="268" r:id="rId8"/>
    <p:sldId id="272" r:id="rId9"/>
    <p:sldId id="284" r:id="rId10"/>
    <p:sldId id="285" r:id="rId11"/>
    <p:sldId id="279" r:id="rId12"/>
    <p:sldId id="280" r:id="rId13"/>
    <p:sldId id="281" r:id="rId14"/>
    <p:sldId id="282" r:id="rId15"/>
    <p:sldId id="283" r:id="rId16"/>
    <p:sldId id="294" r:id="rId17"/>
    <p:sldId id="295" r:id="rId18"/>
    <p:sldId id="298" r:id="rId19"/>
    <p:sldId id="296" r:id="rId20"/>
    <p:sldId id="273" r:id="rId21"/>
    <p:sldId id="299" r:id="rId22"/>
    <p:sldId id="289" r:id="rId23"/>
    <p:sldId id="300" r:id="rId24"/>
    <p:sldId id="297" r:id="rId25"/>
    <p:sldId id="291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EvergreenData\LIBCirculatio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EvergreenData\LIBCirculatio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EvergreenData\LIBCirculatioChar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enhsin\Desktop\EvergreenData\LIBCirculatio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Sheet5!$A$2</c:f>
              <c:strCache>
                <c:ptCount val="1"/>
                <c:pt idx="0">
                  <c:v>Resident</c:v>
                </c:pt>
              </c:strCache>
            </c:strRef>
          </c:tx>
          <c:cat>
            <c:strRef>
              <c:f>Sheet5!$B$1:$L$1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</c:strCache>
            </c:strRef>
          </c:cat>
          <c:val>
            <c:numRef>
              <c:f>Sheet5!$B$2:$L$2</c:f>
              <c:numCache>
                <c:formatCode>General</c:formatCode>
                <c:ptCount val="11"/>
                <c:pt idx="0">
                  <c:v>148455</c:v>
                </c:pt>
                <c:pt idx="1">
                  <c:v>141590</c:v>
                </c:pt>
                <c:pt idx="2">
                  <c:v>160512</c:v>
                </c:pt>
                <c:pt idx="3">
                  <c:v>142365</c:v>
                </c:pt>
                <c:pt idx="4">
                  <c:v>142113</c:v>
                </c:pt>
                <c:pt idx="5">
                  <c:v>207694</c:v>
                </c:pt>
                <c:pt idx="6">
                  <c:v>192402</c:v>
                </c:pt>
                <c:pt idx="7">
                  <c:v>168065</c:v>
                </c:pt>
                <c:pt idx="8">
                  <c:v>158504</c:v>
                </c:pt>
                <c:pt idx="9">
                  <c:v>156604</c:v>
                </c:pt>
                <c:pt idx="10">
                  <c:v>152961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Sheet5!$A$3</c:f>
              <c:strCache>
                <c:ptCount val="1"/>
                <c:pt idx="0">
                  <c:v>Non-resident</c:v>
                </c:pt>
              </c:strCache>
            </c:strRef>
          </c:tx>
          <c:cat>
            <c:strRef>
              <c:f>Sheet5!$B$1:$L$1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</c:strCache>
            </c:strRef>
          </c:cat>
          <c:val>
            <c:numRef>
              <c:f>Sheet5!$B$3:$L$3</c:f>
              <c:numCache>
                <c:formatCode>General</c:formatCode>
                <c:ptCount val="11"/>
                <c:pt idx="0">
                  <c:v>19364</c:v>
                </c:pt>
                <c:pt idx="1">
                  <c:v>20410</c:v>
                </c:pt>
                <c:pt idx="2">
                  <c:v>23573</c:v>
                </c:pt>
                <c:pt idx="3">
                  <c:v>20826</c:v>
                </c:pt>
                <c:pt idx="4">
                  <c:v>21138</c:v>
                </c:pt>
                <c:pt idx="5">
                  <c:v>31911</c:v>
                </c:pt>
                <c:pt idx="6">
                  <c:v>29087</c:v>
                </c:pt>
                <c:pt idx="7">
                  <c:v>25248</c:v>
                </c:pt>
                <c:pt idx="8">
                  <c:v>24261</c:v>
                </c:pt>
                <c:pt idx="9">
                  <c:v>24414</c:v>
                </c:pt>
                <c:pt idx="10">
                  <c:v>24160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Sheet5!$A$4</c:f>
              <c:strCache>
                <c:ptCount val="1"/>
                <c:pt idx="0">
                  <c:v>PLAC</c:v>
                </c:pt>
              </c:strCache>
            </c:strRef>
          </c:tx>
          <c:cat>
            <c:strRef>
              <c:f>Sheet5!$B$1:$L$1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</c:strCache>
            </c:strRef>
          </c:cat>
          <c:val>
            <c:numRef>
              <c:f>Sheet5!$B$4:$L$4</c:f>
              <c:numCache>
                <c:formatCode>General</c:formatCode>
                <c:ptCount val="11"/>
                <c:pt idx="0">
                  <c:v>3309</c:v>
                </c:pt>
                <c:pt idx="1">
                  <c:v>3362</c:v>
                </c:pt>
                <c:pt idx="2">
                  <c:v>3645</c:v>
                </c:pt>
                <c:pt idx="3">
                  <c:v>3125</c:v>
                </c:pt>
                <c:pt idx="4">
                  <c:v>2592</c:v>
                </c:pt>
                <c:pt idx="5">
                  <c:v>3187</c:v>
                </c:pt>
                <c:pt idx="6">
                  <c:v>3185</c:v>
                </c:pt>
                <c:pt idx="7">
                  <c:v>2578</c:v>
                </c:pt>
                <c:pt idx="8">
                  <c:v>2729</c:v>
                </c:pt>
                <c:pt idx="9">
                  <c:v>2194</c:v>
                </c:pt>
                <c:pt idx="10">
                  <c:v>2286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251136"/>
        <c:axId val="82257024"/>
      </c:lineChart>
      <c:catAx>
        <c:axId val="82251136"/>
        <c:scaling>
          <c:orientation val="minMax"/>
        </c:scaling>
        <c:delete val="0"/>
        <c:axPos val="b"/>
        <c:majorTickMark val="out"/>
        <c:minorTickMark val="none"/>
        <c:tickLblPos val="nextTo"/>
        <c:crossAx val="82257024"/>
        <c:crosses val="autoZero"/>
        <c:auto val="1"/>
        <c:lblAlgn val="ctr"/>
        <c:lblOffset val="100"/>
        <c:noMultiLvlLbl val="0"/>
      </c:catAx>
      <c:valAx>
        <c:axId val="82257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251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Sheet5!$A$6</c:f>
              <c:strCache>
                <c:ptCount val="1"/>
                <c:pt idx="0">
                  <c:v>Print</c:v>
                </c:pt>
              </c:strCache>
            </c:strRef>
          </c:tx>
          <c:cat>
            <c:strRef>
              <c:f>Sheet5!$B$5:$L$5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</c:strCache>
            </c:strRef>
          </c:cat>
          <c:val>
            <c:numRef>
              <c:f>Sheet5!$B$6:$L$6</c:f>
              <c:numCache>
                <c:formatCode>General</c:formatCode>
                <c:ptCount val="11"/>
                <c:pt idx="0">
                  <c:v>108024</c:v>
                </c:pt>
                <c:pt idx="1">
                  <c:v>105312</c:v>
                </c:pt>
                <c:pt idx="2">
                  <c:v>119911</c:v>
                </c:pt>
                <c:pt idx="3">
                  <c:v>109327</c:v>
                </c:pt>
                <c:pt idx="4">
                  <c:v>107330</c:v>
                </c:pt>
                <c:pt idx="5">
                  <c:v>166789</c:v>
                </c:pt>
                <c:pt idx="6">
                  <c:v>147449</c:v>
                </c:pt>
                <c:pt idx="7">
                  <c:v>125975</c:v>
                </c:pt>
                <c:pt idx="8">
                  <c:v>121173</c:v>
                </c:pt>
                <c:pt idx="9">
                  <c:v>118519</c:v>
                </c:pt>
                <c:pt idx="10">
                  <c:v>114285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Sheet5!$A$7</c:f>
              <c:strCache>
                <c:ptCount val="1"/>
                <c:pt idx="0">
                  <c:v>Non-print</c:v>
                </c:pt>
              </c:strCache>
            </c:strRef>
          </c:tx>
          <c:cat>
            <c:strRef>
              <c:f>Sheet5!$B$5:$L$5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</c:strCache>
            </c:strRef>
          </c:cat>
          <c:val>
            <c:numRef>
              <c:f>Sheet5!$B$7:$L$7</c:f>
              <c:numCache>
                <c:formatCode>General</c:formatCode>
                <c:ptCount val="11"/>
                <c:pt idx="0">
                  <c:v>68599</c:v>
                </c:pt>
                <c:pt idx="1">
                  <c:v>65096</c:v>
                </c:pt>
                <c:pt idx="2">
                  <c:v>73272</c:v>
                </c:pt>
                <c:pt idx="3">
                  <c:v>62349</c:v>
                </c:pt>
                <c:pt idx="4">
                  <c:v>63390</c:v>
                </c:pt>
                <c:pt idx="5">
                  <c:v>81520</c:v>
                </c:pt>
                <c:pt idx="6">
                  <c:v>83180</c:v>
                </c:pt>
                <c:pt idx="7">
                  <c:v>75510</c:v>
                </c:pt>
                <c:pt idx="8">
                  <c:v>69362</c:v>
                </c:pt>
                <c:pt idx="9">
                  <c:v>70375</c:v>
                </c:pt>
                <c:pt idx="10">
                  <c:v>69656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295040"/>
        <c:axId val="82305024"/>
      </c:lineChart>
      <c:catAx>
        <c:axId val="82295040"/>
        <c:scaling>
          <c:orientation val="minMax"/>
        </c:scaling>
        <c:delete val="0"/>
        <c:axPos val="b"/>
        <c:majorTickMark val="out"/>
        <c:minorTickMark val="none"/>
        <c:tickLblPos val="nextTo"/>
        <c:crossAx val="82305024"/>
        <c:crosses val="autoZero"/>
        <c:auto val="1"/>
        <c:lblAlgn val="ctr"/>
        <c:lblOffset val="100"/>
        <c:noMultiLvlLbl val="0"/>
      </c:catAx>
      <c:valAx>
        <c:axId val="82305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295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Sheet5!$A$9</c:f>
              <c:strCache>
                <c:ptCount val="1"/>
                <c:pt idx="0">
                  <c:v>In</c:v>
                </c:pt>
              </c:strCache>
            </c:strRef>
          </c:tx>
          <c:cat>
            <c:strRef>
              <c:f>Sheet5!$B$8:$L$8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</c:strCache>
            </c:strRef>
          </c:cat>
          <c:val>
            <c:numRef>
              <c:f>Sheet5!$B$9:$L$9</c:f>
              <c:numCache>
                <c:formatCode>General</c:formatCode>
                <c:ptCount val="11"/>
                <c:pt idx="0">
                  <c:v>4028</c:v>
                </c:pt>
                <c:pt idx="1">
                  <c:v>4556</c:v>
                </c:pt>
                <c:pt idx="2">
                  <c:v>5249</c:v>
                </c:pt>
                <c:pt idx="3">
                  <c:v>4910</c:v>
                </c:pt>
                <c:pt idx="4">
                  <c:v>4537</c:v>
                </c:pt>
                <c:pt idx="5">
                  <c:v>5152</c:v>
                </c:pt>
                <c:pt idx="6">
                  <c:v>5258</c:v>
                </c:pt>
                <c:pt idx="7">
                  <c:v>5460</c:v>
                </c:pt>
                <c:pt idx="8">
                  <c:v>5513</c:v>
                </c:pt>
                <c:pt idx="9">
                  <c:v>5785</c:v>
                </c:pt>
                <c:pt idx="10">
                  <c:v>5496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Sheet5!$A$10</c:f>
              <c:strCache>
                <c:ptCount val="1"/>
                <c:pt idx="0">
                  <c:v>Out</c:v>
                </c:pt>
              </c:strCache>
            </c:strRef>
          </c:tx>
          <c:cat>
            <c:strRef>
              <c:f>Sheet5!$B$8:$L$8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</c:strCache>
            </c:strRef>
          </c:cat>
          <c:val>
            <c:numRef>
              <c:f>Sheet5!$B$10:$L$10</c:f>
              <c:numCache>
                <c:formatCode>General</c:formatCode>
                <c:ptCount val="11"/>
                <c:pt idx="0">
                  <c:v>4365</c:v>
                </c:pt>
                <c:pt idx="1">
                  <c:v>4744</c:v>
                </c:pt>
                <c:pt idx="2">
                  <c:v>5385</c:v>
                </c:pt>
                <c:pt idx="3">
                  <c:v>4860</c:v>
                </c:pt>
                <c:pt idx="4">
                  <c:v>4526</c:v>
                </c:pt>
                <c:pt idx="5">
                  <c:v>5950</c:v>
                </c:pt>
                <c:pt idx="6">
                  <c:v>6387</c:v>
                </c:pt>
                <c:pt idx="7">
                  <c:v>6153</c:v>
                </c:pt>
                <c:pt idx="8">
                  <c:v>6210</c:v>
                </c:pt>
                <c:pt idx="9">
                  <c:v>5736</c:v>
                </c:pt>
                <c:pt idx="10">
                  <c:v>5308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068608"/>
        <c:axId val="82070144"/>
      </c:lineChart>
      <c:catAx>
        <c:axId val="82068608"/>
        <c:scaling>
          <c:orientation val="minMax"/>
        </c:scaling>
        <c:delete val="0"/>
        <c:axPos val="b"/>
        <c:majorTickMark val="out"/>
        <c:minorTickMark val="none"/>
        <c:tickLblPos val="nextTo"/>
        <c:crossAx val="82070144"/>
        <c:crosses val="autoZero"/>
        <c:auto val="1"/>
        <c:lblAlgn val="ctr"/>
        <c:lblOffset val="100"/>
        <c:noMultiLvlLbl val="0"/>
      </c:catAx>
      <c:valAx>
        <c:axId val="82070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0686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Sheet5!$A$20</c:f>
              <c:strCache>
                <c:ptCount val="1"/>
                <c:pt idx="0">
                  <c:v>N of Lib</c:v>
                </c:pt>
              </c:strCache>
            </c:strRef>
          </c:tx>
          <c:cat>
            <c:strRef>
              <c:f>Sheet5!$B$19:$K$19</c:f>
              <c:strCache>
                <c:ptCount val="10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  <c:pt idx="3">
                  <c:v>May</c:v>
                </c:pt>
                <c:pt idx="4">
                  <c:v>June</c:v>
                </c:pt>
                <c:pt idx="5">
                  <c:v>July</c:v>
                </c:pt>
                <c:pt idx="6">
                  <c:v>Aug</c:v>
                </c:pt>
                <c:pt idx="7">
                  <c:v>Sep</c:v>
                </c:pt>
                <c:pt idx="8">
                  <c:v>Oct</c:v>
                </c:pt>
                <c:pt idx="9">
                  <c:v>Nov</c:v>
                </c:pt>
              </c:strCache>
            </c:strRef>
          </c:cat>
          <c:val>
            <c:numRef>
              <c:f>Sheet5!$B$20:$K$20</c:f>
              <c:numCache>
                <c:formatCode>General</c:formatCode>
                <c:ptCount val="10"/>
                <c:pt idx="0">
                  <c:v>58</c:v>
                </c:pt>
                <c:pt idx="1">
                  <c:v>62</c:v>
                </c:pt>
                <c:pt idx="2">
                  <c:v>64</c:v>
                </c:pt>
                <c:pt idx="3">
                  <c:v>67</c:v>
                </c:pt>
                <c:pt idx="4">
                  <c:v>68</c:v>
                </c:pt>
                <c:pt idx="5">
                  <c:v>68</c:v>
                </c:pt>
                <c:pt idx="6">
                  <c:v>72</c:v>
                </c:pt>
                <c:pt idx="7">
                  <c:v>76</c:v>
                </c:pt>
                <c:pt idx="8">
                  <c:v>82</c:v>
                </c:pt>
                <c:pt idx="9">
                  <c:v>84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Sheet5!$A$21</c:f>
              <c:strCache>
                <c:ptCount val="1"/>
                <c:pt idx="0">
                  <c:v>Daily average</c:v>
                </c:pt>
              </c:strCache>
            </c:strRef>
          </c:tx>
          <c:cat>
            <c:strRef>
              <c:f>Sheet5!$B$19:$K$19</c:f>
              <c:strCache>
                <c:ptCount val="10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  <c:pt idx="3">
                  <c:v>May</c:v>
                </c:pt>
                <c:pt idx="4">
                  <c:v>June</c:v>
                </c:pt>
                <c:pt idx="5">
                  <c:v>July</c:v>
                </c:pt>
                <c:pt idx="6">
                  <c:v>Aug</c:v>
                </c:pt>
                <c:pt idx="7">
                  <c:v>Sep</c:v>
                </c:pt>
                <c:pt idx="8">
                  <c:v>Oct</c:v>
                </c:pt>
                <c:pt idx="9">
                  <c:v>Nov</c:v>
                </c:pt>
              </c:strCache>
            </c:strRef>
          </c:cat>
          <c:val>
            <c:numRef>
              <c:f>Sheet5!$B$21:$K$21</c:f>
              <c:numCache>
                <c:formatCode>General</c:formatCode>
                <c:ptCount val="10"/>
                <c:pt idx="0">
                  <c:v>266.81834975369441</c:v>
                </c:pt>
                <c:pt idx="1">
                  <c:v>267.05046826222679</c:v>
                </c:pt>
                <c:pt idx="2">
                  <c:v>214.07552083333329</c:v>
                </c:pt>
                <c:pt idx="3">
                  <c:v>211.0510351468464</c:v>
                </c:pt>
                <c:pt idx="4">
                  <c:v>257.51421568627433</c:v>
                </c:pt>
                <c:pt idx="5">
                  <c:v>235.20730550284631</c:v>
                </c:pt>
                <c:pt idx="6">
                  <c:v>224.3198924731183</c:v>
                </c:pt>
                <c:pt idx="7">
                  <c:v>191.90925589836661</c:v>
                </c:pt>
                <c:pt idx="8">
                  <c:v>194.8284552845528</c:v>
                </c:pt>
                <c:pt idx="9">
                  <c:v>185.5241935483871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100224"/>
        <c:axId val="82101760"/>
      </c:lineChart>
      <c:catAx>
        <c:axId val="82100224"/>
        <c:scaling>
          <c:orientation val="minMax"/>
        </c:scaling>
        <c:delete val="0"/>
        <c:axPos val="b"/>
        <c:majorTickMark val="out"/>
        <c:minorTickMark val="none"/>
        <c:tickLblPos val="nextTo"/>
        <c:crossAx val="82101760"/>
        <c:crosses val="autoZero"/>
        <c:auto val="1"/>
        <c:lblAlgn val="ctr"/>
        <c:lblOffset val="100"/>
        <c:noMultiLvlLbl val="0"/>
      </c:catAx>
      <c:valAx>
        <c:axId val="82101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1002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DAC7-E916-4CCF-A8CB-C0F59FF813B1}" type="datetimeFigureOut">
              <a:rPr lang="en-US" smtClean="0"/>
              <a:pPr/>
              <a:t>1/7/2011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3B3-FAC0-4A24-A045-4170E43C1A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DAC7-E916-4CCF-A8CB-C0F59FF813B1}" type="datetimeFigureOut">
              <a:rPr lang="en-US" smtClean="0"/>
              <a:pPr/>
              <a:t>1/7/2011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3B3-FAC0-4A24-A045-4170E43C1A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DAC7-E916-4CCF-A8CB-C0F59FF813B1}" type="datetimeFigureOut">
              <a:rPr lang="en-US" smtClean="0"/>
              <a:pPr/>
              <a:t>1/7/2011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3B3-FAC0-4A24-A045-4170E43C1A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DAC7-E916-4CCF-A8CB-C0F59FF813B1}" type="datetimeFigureOut">
              <a:rPr lang="en-US" smtClean="0"/>
              <a:pPr/>
              <a:t>1/7/2011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3B3-FAC0-4A24-A045-4170E43C1A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DAC7-E916-4CCF-A8CB-C0F59FF813B1}" type="datetimeFigureOut">
              <a:rPr lang="en-US" smtClean="0"/>
              <a:pPr/>
              <a:t>1/7/2011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3B3-FAC0-4A24-A045-4170E43C1A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DAC7-E916-4CCF-A8CB-C0F59FF813B1}" type="datetimeFigureOut">
              <a:rPr lang="en-US" smtClean="0"/>
              <a:pPr/>
              <a:t>1/7/2011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3B3-FAC0-4A24-A045-4170E43C1A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DAC7-E916-4CCF-A8CB-C0F59FF813B1}" type="datetimeFigureOut">
              <a:rPr lang="en-US" smtClean="0"/>
              <a:pPr/>
              <a:t>1/7/2011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3B3-FAC0-4A24-A045-4170E43C1A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DAC7-E916-4CCF-A8CB-C0F59FF813B1}" type="datetimeFigureOut">
              <a:rPr lang="en-US" smtClean="0"/>
              <a:pPr/>
              <a:t>1/7/2011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3B3-FAC0-4A24-A045-4170E43C1A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DAC7-E916-4CCF-A8CB-C0F59FF813B1}" type="datetimeFigureOut">
              <a:rPr lang="en-US" smtClean="0"/>
              <a:pPr/>
              <a:t>1/7/2011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3B3-FAC0-4A24-A045-4170E43C1A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DAC7-E916-4CCF-A8CB-C0F59FF813B1}" type="datetimeFigureOut">
              <a:rPr lang="en-US" smtClean="0"/>
              <a:pPr/>
              <a:t>1/7/2011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3B3-FAC0-4A24-A045-4170E43C1A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DAC7-E916-4CCF-A8CB-C0F59FF813B1}" type="datetimeFigureOut">
              <a:rPr lang="en-US" smtClean="0"/>
              <a:pPr/>
              <a:t>1/7/2011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3B3-FAC0-4A24-A045-4170E43C1A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5DAC7-E916-4CCF-A8CB-C0F59FF813B1}" type="datetimeFigureOut">
              <a:rPr lang="en-US" smtClean="0"/>
              <a:pPr/>
              <a:t>1/7/2011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203B3-FAC0-4A24-A045-4170E43C1A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lc.org/reports/onlinecatalogs/default.htm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12192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/>
              <a:t>Impact of Open Source </a:t>
            </a:r>
          </a:p>
          <a:p>
            <a:r>
              <a:rPr lang="en-US" sz="4800" b="1" dirty="0" smtClean="0"/>
              <a:t>Library Automation System </a:t>
            </a:r>
          </a:p>
          <a:p>
            <a:r>
              <a:rPr lang="en-US" sz="4800" b="1" dirty="0" smtClean="0"/>
              <a:t>on Public Library Users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3735050"/>
            <a:ext cx="670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Barbara Albee</a:t>
            </a:r>
          </a:p>
          <a:p>
            <a:pPr algn="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Hsin-liang Chen</a:t>
            </a:r>
          </a:p>
          <a:p>
            <a:pPr algn="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SLIS, Indiana University</a:t>
            </a:r>
            <a:endParaRPr lang="en-US" sz="44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3581400"/>
            <a:ext cx="8915400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63132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articipant characteristics (N=349), cont.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964722"/>
              </p:ext>
            </p:extLst>
          </p:nvPr>
        </p:nvGraphicFramePr>
        <p:xfrm>
          <a:off x="518160" y="762000"/>
          <a:ext cx="7940040" cy="5468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025"/>
                <a:gridCol w="2900015"/>
              </a:tblGrid>
              <a:tr h="1417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Characteristics</a:t>
                      </a:r>
                      <a:endParaRPr lang="en-US" sz="2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en-US" sz="2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2234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Previous OPAC experience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Very frequently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Frequently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Occasionally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Rarely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Very rarely</a:t>
                      </a:r>
                      <a:endParaRPr lang="en-US" sz="2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en-US" sz="24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en-US" sz="2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901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Evergreen </a:t>
                      </a:r>
                      <a:r>
                        <a:rPr lang="en-US" sz="2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OPAC experience</a:t>
                      </a:r>
                      <a:endParaRPr lang="en-US" sz="24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Very frequently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Frequently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Occasionally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Rarely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Very rarely</a:t>
                      </a:r>
                      <a:endParaRPr lang="en-US" sz="2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en-US" sz="2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86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6367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Library statistics data (Jan-Nov, 2010)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Monthly circulation total at the nine libraries by user status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018794"/>
              </p:ext>
            </p:extLst>
          </p:nvPr>
        </p:nvGraphicFramePr>
        <p:xfrm>
          <a:off x="381000" y="1143000"/>
          <a:ext cx="8686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26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6367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Library statistics data (Jan-Nov, 2010)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Monthly circulation total at the nine libraries by material types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8434202"/>
              </p:ext>
            </p:extLst>
          </p:nvPr>
        </p:nvGraphicFramePr>
        <p:xfrm>
          <a:off x="457200" y="1524000"/>
          <a:ext cx="8382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26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6367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Library statistics data (Jan-Nov, 2010)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Monthly ILL total at the nine libraries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469948"/>
              </p:ext>
            </p:extLst>
          </p:nvPr>
        </p:nvGraphicFramePr>
        <p:xfrm>
          <a:off x="457200" y="1219200"/>
          <a:ext cx="8382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26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47432"/>
              </p:ext>
            </p:extLst>
          </p:nvPr>
        </p:nvGraphicFramePr>
        <p:xfrm>
          <a:off x="436418" y="1057364"/>
          <a:ext cx="8305800" cy="5038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226367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Library statistics data (Feb-Nov, 2010)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Consortium-wide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aily Evergreen OPAC searches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344855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*The server was down 2 days in Sep and one day in Oct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6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572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Findings: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Research question #1: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Are users at the nine Indiana public libraries using Evergreen OPAC since its implementation?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Yes,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survey respondents (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N=349, 74.5%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use Evergreen OPAC occasionally or more often.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usage of Evergreen OPAC is related to the respondents’ history with their local libraries (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r=0.147, p=0.006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and their previous OPAC experience (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r=0.618, p=0.000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95071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Research question #2: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How do they use Evergreen OPAC?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064048"/>
              </p:ext>
            </p:extLst>
          </p:nvPr>
        </p:nvGraphicFramePr>
        <p:xfrm>
          <a:off x="457200" y="685799"/>
          <a:ext cx="6248400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7200"/>
                <a:gridCol w="1981200"/>
              </a:tblGrid>
              <a:tr h="2395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Use of Evergreen OPAC</a:t>
                      </a:r>
                      <a:endParaRPr lang="en-US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en-US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5117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Use of </a:t>
                      </a:r>
                      <a:r>
                        <a:rPr lang="en-US" sz="1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system </a:t>
                      </a: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functions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“Basic Search”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“Advanced Search”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“Choose a library to search”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“My Account”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“Other”</a:t>
                      </a:r>
                      <a:endParaRPr lang="en-US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238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117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130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7661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Use of basic search functions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Keyword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Subject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Author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Title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Series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Other</a:t>
                      </a:r>
                      <a:endParaRPr lang="en-US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215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5117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Potential </a:t>
                      </a:r>
                      <a:r>
                        <a:rPr lang="en-US" sz="1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system functions </a:t>
                      </a: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 be used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“Basic Search”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“Advanced Search”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“Choose a library to search”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“My Account”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“Other”</a:t>
                      </a:r>
                      <a:endParaRPr lang="en-US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84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Research question #3: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Do they change the way they utilize library services and resources after the implementation of Evergreen OPAC?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Only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42.4 %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respondents reported that they have changed the way they utilize library resources and services (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N=148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According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 logistic regression analysis, respondents’ behavioral changes are influenced by their previous OPAC experience (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Exp(B)=1.33, p=0.011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and Evergreen experience (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Exp(B)=1.95, p=0.000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84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090634"/>
              </p:ext>
            </p:extLst>
          </p:nvPr>
        </p:nvGraphicFramePr>
        <p:xfrm>
          <a:off x="304800" y="304800"/>
          <a:ext cx="8534400" cy="6254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00800"/>
                <a:gridCol w="2133600"/>
              </a:tblGrid>
              <a:tr h="3094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ILL experience</a:t>
                      </a:r>
                      <a:endParaRPr lang="en-US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en-US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089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 public libraries access card (PLAC) holder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Yes 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Have used PLAC card before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105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244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  <a:endParaRPr lang="en-US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8491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Aware of Evergreen’s ILL function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Yes 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Have used the function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The number of ILL items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1-5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6-10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11-15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15-20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20+</a:t>
                      </a:r>
                      <a:endParaRPr lang="en-US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242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107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167</a:t>
                      </a:r>
                      <a:endParaRPr lang="en-US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182</a:t>
                      </a:r>
                      <a:endParaRPr lang="en-US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119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91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8686800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Research question #4: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If so, what are their changes?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Top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three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responses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are: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Borrowing from other libraries (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N=81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Place more holds (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N=29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Easier to find materials (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N=27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Based on these figures, the ILL function is an important indication on the usage of Evergreen OPAC: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69.36%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respondents reported they were aware of the IIL function (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N=242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47.85%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respondents reported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they used the function (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N=167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use of the IIL function is related to their history with local libraries (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r=0.236, p=0.000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), previous OPAC experience (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r=0.32, p=0.000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), and the Evergreen experience (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r=0.361, p=0.000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).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 relationship is found with their PLAC experience.</a:t>
            </a:r>
          </a:p>
        </p:txBody>
      </p:sp>
    </p:spTree>
    <p:extLst>
      <p:ext uri="{BB962C8B-B14F-4D97-AF65-F5344CB8AC3E}">
        <p14:creationId xmlns:p14="http://schemas.microsoft.com/office/powerpoint/2010/main" val="149084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"/>
            <a:ext cx="8534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Studying Indiana Evergreen library users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Purpose: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To examine the implementation of an open source library automation system, Evergreen, in Indiana public libraries and its impact on library users.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Background of Evergreen: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Evergreen Indiana was implemented in 2008. The purpose of the Evergreen Indiana project is to provide public library users with effective and equitable library collections via a multi-library shared integrated library system (ILS).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164" y="2286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Research question #5: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What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are their expectations about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Evergreen OPAC since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its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implementation?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20508"/>
              </p:ext>
            </p:extLst>
          </p:nvPr>
        </p:nvGraphicFramePr>
        <p:xfrm>
          <a:off x="381000" y="1219200"/>
          <a:ext cx="6477000" cy="2213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7667"/>
                <a:gridCol w="1439333"/>
              </a:tblGrid>
              <a:tr h="3468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Future use of Evergreen OPAC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862969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Very frequently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Frequently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Occasionally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Rarely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Very rarely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111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>
          <a:xfrm>
            <a:off x="6781800" y="1676400"/>
            <a:ext cx="762000" cy="762000"/>
          </a:xfrm>
          <a:prstGeom prst="rightBrac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3800" y="16002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80.80%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N=282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690003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Respondents’ future use of Evergreen OPAC is related to their ILL experience: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wareness of the ILL function: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r=0.19, p=0.000; F=12.97, p=0.000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se of the ILL function: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r=0.29, p=0.000; F=31.66, p=0.000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1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6367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Benefits of Evergreen OPAC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Borrowing from other libraries (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N=80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Fast and reliable searches (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N=52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Easy to use (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N=37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Ability to view availability (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N=25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Improvement: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Slow response time (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N=37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645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6367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Discussion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1"/>
            <a:ext cx="8458200" cy="4495800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ser satisfactory with Evergreen OPAC is moderately higher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Users’ behavioral changes from local libraries to consortium-wide indicated by the ILL activities as well as their future use of Evergreen OPAC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Users’ use of Evergreen OPAC is related their experience with local libraries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and previous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OPAC experience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“Availability” is an important factor when using Evergreen OPAC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Use of system functions should be studied further (see limitations)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Decreasing daily use of Evergreen OPAC may be the results of the increasing number of member libraries and slow response time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6367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uture open source library system implementation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Continued involvement of Indiana State Library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Technology, shared catalog cleanup, reports, training, budgetin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g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Growing consortia	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Half of all Indiana Public Libraries expected by end of 2011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Collections, potential buying power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Standardized agreements among libraries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Increased interest in open source ILS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OLE</a:t>
            </a: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Limitations and challenges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3124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Participant recruitment (e.g., 18-24, male, education level)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No representation from non-automated library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Collaborating with public libraries and their users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Search logs (i.e., search functions and queries)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Specific library data (e.g., individual library vs. Evergreen consortium)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84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064603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Q&amp;A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endParaRPr lang="en-US" sz="4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This project is supported by </a:t>
            </a:r>
          </a:p>
          <a:p>
            <a:pPr algn="ctr"/>
            <a:endParaRPr lang="en-US" sz="4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OCLC/ALISE LIS Research Grant </a:t>
            </a:r>
          </a:p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IMLS LSTA Grant </a:t>
            </a:r>
            <a:br>
              <a:rPr lang="en-US" sz="4400" b="1" dirty="0" smtClean="0">
                <a:latin typeface="Arial" pitchFamily="34" charset="0"/>
                <a:cs typeface="Arial" pitchFamily="34" charset="0"/>
              </a:rPr>
            </a:b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(through Indiana State Library)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06026"/>
            <a:ext cx="8534400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Literature Review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1. Open source library automation systems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“it is flexible and has the ability to build a complex system at less cost,” Tennant (2007)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“the open source trend is strong and in order to survive it must compete with proprietary library systems,” Breeding (2008)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2. Collaboration and library consortia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“one of the main benefits of open source software is the commitment of the community to develop something that is interoperable and respects open standards,”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Moffatto (2006)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57200"/>
            <a:ext cx="8534400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3. OPACs and library users in the Web platform era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“Delivery is equally important if not more so than discovery for the users” OCLC Report (2009) 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According to the report, the top essential data elements recommended by library users are: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List of libraries that own the item,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Ability to see what is immediately available,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More item details,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Links to online content/full text 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  <a:hlinkClick r:id="rId2"/>
              </a:rPr>
              <a:t>http://www.oclc.org/reports/onlinecatalogs/default.htm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ac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6705600" cy="4419600"/>
          </a:xfrm>
          <a:prstGeom prst="rect">
            <a:avLst/>
          </a:prstGeom>
        </p:spPr>
      </p:pic>
      <p:pic>
        <p:nvPicPr>
          <p:cNvPr id="3" name="Picture 2" descr="advanc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1200" y="4267200"/>
            <a:ext cx="70104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ult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3820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6172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http://evergreen.lib.in.us/opac/en-US/skin/craftsman/xml/index.xml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Research questions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Are users at 9 Indiana public libraries using Evergreen OPAC since its implementation?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How do they use Evergreen OPAC?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Do they change the way they utilize library services and resources after the implementation of Evergreen OPAC?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If so, what are their changes?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What are their expectations about Evergreen OPAC since its implementation?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Methodology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Nine public libraries in Indiana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Quarterly meetings with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library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users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Questionnaires and focus group meetings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System data collection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63132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Participant characteristics (N=349)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825159"/>
              </p:ext>
            </p:extLst>
          </p:nvPr>
        </p:nvGraphicFramePr>
        <p:xfrm>
          <a:off x="533400" y="668715"/>
          <a:ext cx="5257800" cy="5888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4831"/>
                <a:gridCol w="1482969"/>
              </a:tblGrid>
              <a:tr h="2802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Characteristics</a:t>
                      </a:r>
                      <a:endParaRPr lang="en-US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en-US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1208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Age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18-24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25-59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60+</a:t>
                      </a:r>
                      <a:endParaRPr lang="en-US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231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  <a:endParaRPr lang="en-US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8406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Gender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Female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Male</a:t>
                      </a:r>
                      <a:endParaRPr lang="en-US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  <a:endParaRPr lang="en-US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6427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Local library experience</a:t>
                      </a:r>
                    </a:p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History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Less than 1 year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1-5 years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6-10 yeas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10+ years</a:t>
                      </a:r>
                    </a:p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Visit frequency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More than once a week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Once a week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Once every other week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Once a month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Less often than once a month</a:t>
                      </a:r>
                      <a:endParaRPr lang="en-US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112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148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122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US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86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1143</Words>
  <Application>Microsoft Office PowerPoint</Application>
  <PresentationFormat>On-screen Show (4:3)</PresentationFormat>
  <Paragraphs>295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Oliver Chen</dc:creator>
  <cp:lastModifiedBy>chenhsin</cp:lastModifiedBy>
  <cp:revision>256</cp:revision>
  <dcterms:created xsi:type="dcterms:W3CDTF">2010-12-16T16:09:43Z</dcterms:created>
  <dcterms:modified xsi:type="dcterms:W3CDTF">2011-01-07T16:19:22Z</dcterms:modified>
</cp:coreProperties>
</file>