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handoutMasterIdLst>
    <p:handoutMasterId r:id="rId43"/>
  </p:handoutMasterIdLst>
  <p:sldIdLst>
    <p:sldId id="261" r:id="rId2"/>
    <p:sldId id="274" r:id="rId3"/>
    <p:sldId id="286" r:id="rId4"/>
    <p:sldId id="273" r:id="rId5"/>
    <p:sldId id="271" r:id="rId6"/>
    <p:sldId id="263" r:id="rId7"/>
    <p:sldId id="267" r:id="rId8"/>
    <p:sldId id="302" r:id="rId9"/>
    <p:sldId id="275" r:id="rId10"/>
    <p:sldId id="276" r:id="rId11"/>
    <p:sldId id="265" r:id="rId12"/>
    <p:sldId id="264" r:id="rId13"/>
    <p:sldId id="280" r:id="rId14"/>
    <p:sldId id="287" r:id="rId15"/>
    <p:sldId id="307" r:id="rId16"/>
    <p:sldId id="305" r:id="rId17"/>
    <p:sldId id="306" r:id="rId18"/>
    <p:sldId id="308" r:id="rId19"/>
    <p:sldId id="303" r:id="rId20"/>
    <p:sldId id="284" r:id="rId21"/>
    <p:sldId id="301" r:id="rId22"/>
    <p:sldId id="266" r:id="rId23"/>
    <p:sldId id="277" r:id="rId24"/>
    <p:sldId id="270" r:id="rId25"/>
    <p:sldId id="289" r:id="rId26"/>
    <p:sldId id="304" r:id="rId27"/>
    <p:sldId id="285" r:id="rId28"/>
    <p:sldId id="282" r:id="rId29"/>
    <p:sldId id="299" r:id="rId30"/>
    <p:sldId id="292" r:id="rId31"/>
    <p:sldId id="291" r:id="rId32"/>
    <p:sldId id="288" r:id="rId33"/>
    <p:sldId id="294" r:id="rId34"/>
    <p:sldId id="300" r:id="rId35"/>
    <p:sldId id="269" r:id="rId36"/>
    <p:sldId id="260" r:id="rId37"/>
    <p:sldId id="290" r:id="rId38"/>
    <p:sldId id="272" r:id="rId39"/>
    <p:sldId id="283" r:id="rId40"/>
    <p:sldId id="257" r:id="rId41"/>
  </p:sldIdLst>
  <p:sldSz cx="9144000" cy="6858000" type="screen4x3"/>
  <p:notesSz cx="6858000" cy="9296400"/>
  <p:embeddedFontLst>
    <p:embeddedFont>
      <p:font typeface="Calibri" panose="020F0502020204030204" pitchFamily="34" charset="0"/>
      <p:regular r:id="rId44"/>
      <p:bold r:id="rId45"/>
      <p:italic r:id="rId46"/>
      <p:boldItalic r:id="rId47"/>
    </p:embeddedFont>
    <p:embeddedFont>
      <p:font typeface="Open Sans" panose="020B0604020202020204" charset="0"/>
      <p:regular r:id="rId48"/>
      <p:bold r:id="rId49"/>
      <p:italic r:id="rId50"/>
      <p:boldItalic r:id="rId51"/>
    </p:embeddedFont>
    <p:embeddedFont>
      <p:font typeface="Open Sans Semibold" panose="020B0604020202020204" charset="0"/>
      <p:bold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81884" autoAdjust="0"/>
  </p:normalViewPr>
  <p:slideViewPr>
    <p:cSldViewPr>
      <p:cViewPr varScale="1">
        <p:scale>
          <a:sx n="96" d="100"/>
          <a:sy n="96" d="100"/>
        </p:scale>
        <p:origin x="17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3276"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0588CA0-556C-48FF-86E2-FF35850D4988}" type="datetimeFigureOut">
              <a:rPr lang="en-US" smtClean="0"/>
              <a:pPr/>
              <a:t>7/23/2015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348C6BD-D8CF-43CE-9A0D-DA4E77A4F016}" type="datetimeFigureOut">
              <a:rPr lang="en-US" smtClean="0"/>
              <a:pPr/>
              <a:t>7/23/2015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extLst>
      <p:ext uri="{BB962C8B-B14F-4D97-AF65-F5344CB8AC3E}">
        <p14:creationId xmlns:p14="http://schemas.microsoft.com/office/powerpoint/2010/main" val="41535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http://www.timbalabs.com/wp-content/uploads/2013/01/08_Timbalabs_Technology_Services.jpeg</a:t>
            </a:r>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Internet</a:t>
            </a:r>
            <a:r>
              <a:rPr lang="en-US" sz="1400" baseline="0" dirty="0" smtClean="0">
                <a:latin typeface="Arial" panose="020B0604020202020204" pitchFamily="34" charset="0"/>
                <a:cs typeface="Arial" panose="020B0604020202020204" pitchFamily="34" charset="0"/>
              </a:rPr>
              <a:t> has given rise to easy access of materials, from one’s location (294).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latin typeface="Arial" panose="020B0604020202020204" pitchFamily="34" charset="0"/>
                <a:cs typeface="Arial" panose="020B0604020202020204" pitchFamily="34" charset="0"/>
              </a:rPr>
              <a:t>Cheap, widely available information &amp; communication technologies (294).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latin typeface="Arial" panose="020B0604020202020204" pitchFamily="34" charset="0"/>
                <a:cs typeface="Arial" panose="020B0604020202020204" pitchFamily="34" charset="0"/>
              </a:rPr>
              <a:t>Students arrive in LIS programs with skill in routine technologies (294).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“Technology has permeated all we do in this field;</a:t>
            </a:r>
            <a:r>
              <a:rPr lang="en-US" sz="1400" baseline="0" dirty="0" smtClean="0">
                <a:latin typeface="Arial" panose="020B0604020202020204" pitchFamily="34" charset="0"/>
                <a:cs typeface="Arial" panose="020B0604020202020204" pitchFamily="34" charset="0"/>
              </a:rPr>
              <a:t> it is foundational for the discipline in the twenty-first century, not a component that can be ignored or taught separately, under the heading “information science,” in our schools” (Dillon and Norris 2005, 294). </a:t>
            </a:r>
          </a:p>
          <a:p>
            <a:endParaRPr lang="en-U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40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400" dirty="0" smtClean="0">
                <a:solidFill>
                  <a:schemeClr val="tx1"/>
                </a:solidFill>
                <a:latin typeface="Arial" panose="020B0604020202020204" pitchFamily="34" charset="0"/>
                <a:cs typeface="Arial" panose="020B0604020202020204" pitchFamily="34" charset="0"/>
              </a:rPr>
              <a:t>, 46(4), 280-298.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extLst>
      <p:ext uri="{BB962C8B-B14F-4D97-AF65-F5344CB8AC3E}">
        <p14:creationId xmlns:p14="http://schemas.microsoft.com/office/powerpoint/2010/main" val="180429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09563"/>
            <a:ext cx="4648200" cy="3486150"/>
          </a:xfrm>
        </p:spPr>
      </p:sp>
      <p:sp>
        <p:nvSpPr>
          <p:cNvPr id="3" name="Notes Placeholder 2"/>
          <p:cNvSpPr>
            <a:spLocks noGrp="1"/>
          </p:cNvSpPr>
          <p:nvPr>
            <p:ph type="body" idx="1"/>
          </p:nvPr>
        </p:nvSpPr>
        <p:spPr>
          <a:xfrm>
            <a:off x="304800" y="4105910"/>
            <a:ext cx="6248400" cy="4648200"/>
          </a:xfrm>
        </p:spPr>
        <p:txBody>
          <a:bodyPr/>
          <a:lstStyle/>
          <a:p>
            <a:r>
              <a:rPr lang="en-US" sz="1400" b="0" i="0" u="none" strike="noStrike" kern="1200" baseline="0" dirty="0" smtClean="0">
                <a:solidFill>
                  <a:schemeClr val="tx1"/>
                </a:solidFill>
                <a:latin typeface="Arial" panose="020B0604020202020204" pitchFamily="34" charset="0"/>
                <a:cs typeface="Arial" panose="020B0604020202020204" pitchFamily="34" charset="0"/>
              </a:rPr>
              <a:t>Image: Canada Science and Technology Museum, Karsh: Image Maker http://goo.gl/RhiIlE</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i="0" u="none" strike="noStrike" kern="1200" baseline="0" dirty="0" smtClean="0">
                <a:solidFill>
                  <a:schemeClr val="tx1"/>
                </a:solidFill>
                <a:latin typeface="Arial" panose="020B0604020202020204" pitchFamily="34" charset="0"/>
                <a:cs typeface="Arial" panose="020B0604020202020204" pitchFamily="34" charset="0"/>
              </a:rPr>
              <a:t>Information science movement viewpoint: libraries are only part of the system</a:t>
            </a:r>
          </a:p>
          <a:p>
            <a:pPr marL="285750" indent="-285750">
              <a:buFont typeface="Arial" panose="020B0604020202020204" pitchFamily="34" charset="0"/>
              <a:buChar char="•"/>
            </a:pPr>
            <a:r>
              <a:rPr lang="en-US" sz="1400" b="0" i="0" u="none" strike="noStrike" kern="1200" baseline="0" dirty="0" smtClean="0">
                <a:solidFill>
                  <a:schemeClr val="tx1"/>
                </a:solidFill>
                <a:latin typeface="Arial" panose="020B0604020202020204" pitchFamily="34" charset="0"/>
                <a:cs typeface="Arial" panose="020B0604020202020204" pitchFamily="34" charset="0"/>
              </a:rPr>
              <a:t>Superficial, paradigmatic differences</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“The more complicated claim to unravel relates to paradigmatic dominance, which implies that information science has taken over library education, and in so doing, has pushed the concerns of libraries aside. This casting of the field into two divided camps is nothing new, but it is no longer clear that this division reflects the reality of many LIS programs” (Dillon and Norris 2005, 283). </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Dalton, M.</a:t>
            </a:r>
            <a:r>
              <a:rPr lang="en-US" sz="1400" baseline="0" dirty="0" smtClean="0">
                <a:latin typeface="Arial" panose="020B0604020202020204" pitchFamily="34" charset="0"/>
                <a:cs typeface="Arial" panose="020B0604020202020204" pitchFamily="34" charset="0"/>
              </a:rPr>
              <a:t> S. (</a:t>
            </a:r>
            <a:r>
              <a:rPr lang="en-US" sz="1400" dirty="0" smtClean="0">
                <a:latin typeface="Arial" panose="020B0604020202020204" pitchFamily="34" charset="0"/>
                <a:cs typeface="Arial" panose="020B0604020202020204" pitchFamily="34" charset="0"/>
              </a:rPr>
              <a:t>1992). </a:t>
            </a:r>
            <a:r>
              <a:rPr lang="en-US" sz="1400" i="1" dirty="0" smtClean="0">
                <a:latin typeface="Arial" panose="020B0604020202020204" pitchFamily="34" charset="0"/>
                <a:cs typeface="Arial" panose="020B0604020202020204" pitchFamily="34" charset="0"/>
              </a:rPr>
              <a:t>Change and challenge in library and information science education</a:t>
            </a:r>
            <a:r>
              <a:rPr lang="en-US" sz="1400" dirty="0" smtClean="0">
                <a:latin typeface="Arial" panose="020B0604020202020204" pitchFamily="34" charset="0"/>
                <a:cs typeface="Arial" panose="020B0604020202020204" pitchFamily="34" charset="0"/>
              </a:rPr>
              <a:t>. Chicago: American Library Association. </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40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400" dirty="0" smtClean="0">
                <a:solidFill>
                  <a:schemeClr val="tx1"/>
                </a:solidFill>
                <a:latin typeface="Arial" panose="020B0604020202020204" pitchFamily="34" charset="0"/>
                <a:cs typeface="Arial" panose="020B0604020202020204" pitchFamily="34" charset="0"/>
              </a:rPr>
              <a:t>, 46(4), 280-298.</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extLst>
      <p:ext uri="{BB962C8B-B14F-4D97-AF65-F5344CB8AC3E}">
        <p14:creationId xmlns:p14="http://schemas.microsoft.com/office/powerpoint/2010/main" val="215206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309563"/>
            <a:ext cx="4648200" cy="3486150"/>
          </a:xfrm>
        </p:spPr>
      </p:sp>
      <p:sp>
        <p:nvSpPr>
          <p:cNvPr id="3" name="Notes Placeholder 2"/>
          <p:cNvSpPr>
            <a:spLocks noGrp="1"/>
          </p:cNvSpPr>
          <p:nvPr>
            <p:ph type="body" idx="1"/>
          </p:nvPr>
        </p:nvSpPr>
        <p:spPr>
          <a:xfrm>
            <a:off x="609600" y="4105910"/>
            <a:ext cx="5486400" cy="4570730"/>
          </a:xfrm>
        </p:spPr>
        <p:txBody>
          <a:bodyPr/>
          <a:lstStyle/>
          <a:p>
            <a:r>
              <a:rPr lang="en-US" sz="1400" dirty="0" smtClean="0">
                <a:latin typeface="Arial" panose="020B0604020202020204" pitchFamily="34" charset="0"/>
                <a:cs typeface="Arial" panose="020B0604020202020204" pitchFamily="34" charset="0"/>
              </a:rPr>
              <a:t>Image: https://www.flickr.com/photos/praline3001/3602504196/in/photolist-7xYzD1-6ukLZj-2RFo-o6A3WF-dUZcA5-6U7L6n-9Qdr7E-9Qdr8d-9Qdr7j-9Qdr5U-aDTB3i-4cw3s-5svNUd-kdee1-7GPe8Y-5echyn-bL78cc-kUZvS-byEgPj-S2irG-S2pty-5zo7u3-9uVdLa-c1k3b-obpq7-q3JqY-2WgUbk-jGsmZ-7LCbU3-9CktE-awPw7u-6UpTcn-9PbGKK-6UpNNt-gv3DbZ-9rDekN-acdJc5-388UUr-bzpjnt-6HnQQu-aMY2c6-awLMA4-Aj8p5-6v1xT-9fN4c-7xw4z-c6juSA-9Tdb54-3xvU-5aXN5j/</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Core Values: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Organization</a:t>
            </a:r>
            <a:r>
              <a:rPr lang="en-US" sz="1400" baseline="0" dirty="0" smtClean="0">
                <a:latin typeface="Arial" panose="020B0604020202020204" pitchFamily="34" charset="0"/>
                <a:cs typeface="Arial" panose="020B0604020202020204" pitchFamily="34" charset="0"/>
              </a:rPr>
              <a:t> of information</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Universal Access</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Collaboration</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Intellectual freedom</a:t>
            </a: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Self-directed learning and stewardship</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cs typeface="Arial" panose="020B0604020202020204" pitchFamily="34" charset="0"/>
              </a:rPr>
              <a:t>Moran, B.; </a:t>
            </a:r>
            <a:r>
              <a:rPr lang="en-US" sz="1400" dirty="0" err="1" smtClean="0">
                <a:effectLst/>
                <a:latin typeface="Arial" panose="020B0604020202020204" pitchFamily="34" charset="0"/>
                <a:cs typeface="Arial" panose="020B0604020202020204" pitchFamily="34" charset="0"/>
              </a:rPr>
              <a:t>Marchionini</a:t>
            </a:r>
            <a:r>
              <a:rPr lang="en-US" sz="1400" dirty="0" smtClean="0">
                <a:effectLst/>
                <a:latin typeface="Arial" panose="020B0604020202020204" pitchFamily="34" charset="0"/>
                <a:cs typeface="Arial" panose="020B0604020202020204" pitchFamily="34" charset="0"/>
              </a:rPr>
              <a:t>, G.</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(2012). "Information professionals 2050: educating the next generation of information professionals". Information Services &amp; Use, vol. 32:</a:t>
            </a:r>
            <a:r>
              <a:rPr lang="en-US" sz="1400" baseline="0" dirty="0" smtClean="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95–100. </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extLst>
      <p:ext uri="{BB962C8B-B14F-4D97-AF65-F5344CB8AC3E}">
        <p14:creationId xmlns:p14="http://schemas.microsoft.com/office/powerpoint/2010/main" val="1617358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itchFamily="34" charset="0"/>
                <a:cs typeface="Arial" pitchFamily="34" charset="0"/>
              </a:rPr>
              <a:t>Image: http://www.trunews.com/wp-content/uploads/2014/03/ist2_6028516-pencil-eraser.jpeg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a:buFont typeface="Arial" pitchFamily="34" charset="0"/>
              <a:buChar char="•"/>
            </a:pPr>
            <a:r>
              <a:rPr lang="en-US" sz="1400" b="0" dirty="0" smtClean="0">
                <a:solidFill>
                  <a:schemeClr val="tx1"/>
                </a:solidFill>
                <a:latin typeface="Arial" pitchFamily="34" charset="0"/>
                <a:cs typeface="Arial" pitchFamily="34" charset="0"/>
              </a:rPr>
              <a:t>Reduced funds</a:t>
            </a:r>
          </a:p>
          <a:p>
            <a:pPr lvl="1">
              <a:buFont typeface="Arial" pitchFamily="34" charset="0"/>
              <a:buChar char="•"/>
            </a:pPr>
            <a:r>
              <a:rPr lang="en-US" sz="1400" b="0" dirty="0" smtClean="0">
                <a:solidFill>
                  <a:schemeClr val="tx1"/>
                </a:solidFill>
                <a:latin typeface="Arial" pitchFamily="34" charset="0"/>
                <a:cs typeface="Arial" pitchFamily="34" charset="0"/>
              </a:rPr>
              <a:t>Budget cuts</a:t>
            </a:r>
          </a:p>
          <a:p>
            <a:pPr lvl="1">
              <a:buFont typeface="Arial" pitchFamily="34" charset="0"/>
              <a:buChar char="•"/>
            </a:pPr>
            <a:r>
              <a:rPr lang="en-US" sz="1400" b="0" dirty="0" smtClean="0">
                <a:solidFill>
                  <a:schemeClr val="tx1"/>
                </a:solidFill>
                <a:latin typeface="Arial" pitchFamily="34" charset="0"/>
                <a:cs typeface="Arial" pitchFamily="34" charset="0"/>
              </a:rPr>
              <a:t>Hiring freezes</a:t>
            </a:r>
          </a:p>
          <a:p>
            <a:pPr>
              <a:buFont typeface="Arial" pitchFamily="34" charset="0"/>
              <a:buChar char="•"/>
            </a:pPr>
            <a:r>
              <a:rPr lang="en-US" sz="1400" b="0" dirty="0" smtClean="0">
                <a:solidFill>
                  <a:schemeClr val="tx1"/>
                </a:solidFill>
                <a:latin typeface="Arial" pitchFamily="34" charset="0"/>
                <a:cs typeface="Arial" pitchFamily="34" charset="0"/>
              </a:rPr>
              <a:t>Alternative resources</a:t>
            </a:r>
          </a:p>
          <a:p>
            <a:pPr lvl="1">
              <a:buFont typeface="Arial" pitchFamily="34" charset="0"/>
              <a:buChar char="•"/>
            </a:pPr>
            <a:r>
              <a:rPr lang="en-US" sz="1400" b="0" dirty="0" smtClean="0">
                <a:solidFill>
                  <a:schemeClr val="tx1"/>
                </a:solidFill>
                <a:latin typeface="Arial" pitchFamily="34" charset="0"/>
                <a:cs typeface="Arial" pitchFamily="34" charset="0"/>
              </a:rPr>
              <a:t>Open web</a:t>
            </a:r>
          </a:p>
          <a:p>
            <a:pPr>
              <a:buFont typeface="Arial" pitchFamily="34" charset="0"/>
              <a:buChar char="•"/>
            </a:pPr>
            <a:r>
              <a:rPr lang="en-US" sz="1400" b="0" dirty="0" smtClean="0">
                <a:solidFill>
                  <a:schemeClr val="tx1"/>
                </a:solidFill>
                <a:latin typeface="Arial" pitchFamily="34" charset="0"/>
                <a:cs typeface="Arial" pitchFamily="34" charset="0"/>
              </a:rPr>
              <a:t>Alternative services</a:t>
            </a:r>
          </a:p>
          <a:p>
            <a:pPr lvl="1">
              <a:buFont typeface="Arial" pitchFamily="34" charset="0"/>
              <a:buChar char="•"/>
            </a:pPr>
            <a:r>
              <a:rPr lang="en-US" sz="1400" b="0" dirty="0" smtClean="0">
                <a:solidFill>
                  <a:schemeClr val="tx1"/>
                </a:solidFill>
                <a:latin typeface="Arial" pitchFamily="34" charset="0"/>
                <a:cs typeface="Arial" pitchFamily="34" charset="0"/>
              </a:rPr>
              <a:t>Social question and answer sites</a:t>
            </a:r>
          </a:p>
          <a:p>
            <a:pPr lvl="1">
              <a:buFont typeface="Arial" pitchFamily="34" charset="0"/>
              <a:buChar char="•"/>
            </a:pPr>
            <a:r>
              <a:rPr lang="en-US" sz="1400" b="0" dirty="0" smtClean="0">
                <a:solidFill>
                  <a:schemeClr val="tx1"/>
                </a:solidFill>
                <a:latin typeface="Arial" pitchFamily="34" charset="0"/>
                <a:cs typeface="Arial" pitchFamily="34" charset="0"/>
              </a:rPr>
              <a:t>Membership services, such Netflix, Amazon,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tx1"/>
                </a:solidFill>
                <a:effectLst/>
                <a:latin typeface="Arial" pitchFamily="34" charset="0"/>
                <a:cs typeface="Arial" pitchFamily="34" charset="0"/>
              </a:rPr>
              <a:t>Connaway</a:t>
            </a:r>
            <a:r>
              <a:rPr lang="en-GB" sz="1400" kern="1200" dirty="0" smtClean="0">
                <a:solidFill>
                  <a:schemeClr val="tx1"/>
                </a:solidFill>
                <a:effectLst/>
                <a:latin typeface="Arial" pitchFamily="34" charset="0"/>
                <a:cs typeface="Arial" pitchFamily="34" charset="0"/>
              </a:rPr>
              <a:t>, L. S. (2014). Why libraries? A call for use-</a:t>
            </a:r>
            <a:r>
              <a:rPr lang="en-GB" sz="1400" kern="1200" dirty="0" err="1" smtClean="0">
                <a:solidFill>
                  <a:schemeClr val="tx1"/>
                </a:solidFill>
                <a:effectLst/>
                <a:latin typeface="Arial" pitchFamily="34" charset="0"/>
                <a:cs typeface="Arial" pitchFamily="34" charset="0"/>
              </a:rPr>
              <a:t>centered</a:t>
            </a:r>
            <a:r>
              <a:rPr lang="en-GB" sz="1400" kern="1200" dirty="0" smtClean="0">
                <a:solidFill>
                  <a:schemeClr val="tx1"/>
                </a:solidFill>
                <a:effectLst/>
                <a:latin typeface="Arial" pitchFamily="34" charset="0"/>
                <a:cs typeface="Arial" pitchFamily="34" charset="0"/>
              </a:rPr>
              <a:t> assessment. </a:t>
            </a:r>
            <a:r>
              <a:rPr lang="en-GB" sz="1400" i="1" kern="1200" dirty="0" err="1" smtClean="0">
                <a:solidFill>
                  <a:schemeClr val="tx1"/>
                </a:solidFill>
                <a:effectLst/>
                <a:latin typeface="Arial" pitchFamily="34" charset="0"/>
                <a:cs typeface="Arial" pitchFamily="34" charset="0"/>
              </a:rPr>
              <a:t>Textos</a:t>
            </a:r>
            <a:r>
              <a:rPr lang="en-GB" sz="1400" i="1" kern="1200" dirty="0" smtClean="0">
                <a:solidFill>
                  <a:schemeClr val="tx1"/>
                </a:solidFill>
                <a:effectLst/>
                <a:latin typeface="Arial" pitchFamily="34" charset="0"/>
                <a:cs typeface="Arial" pitchFamily="34" charset="0"/>
              </a:rPr>
              <a:t> </a:t>
            </a:r>
            <a:r>
              <a:rPr lang="en-GB" sz="1400" i="1" kern="1200" dirty="0" err="1" smtClean="0">
                <a:solidFill>
                  <a:schemeClr val="tx1"/>
                </a:solidFill>
                <a:effectLst/>
                <a:latin typeface="Arial" pitchFamily="34" charset="0"/>
                <a:cs typeface="Arial" pitchFamily="34" charset="0"/>
              </a:rPr>
              <a:t>Universitaris</a:t>
            </a:r>
            <a:r>
              <a:rPr lang="en-GB" sz="1400" i="1" kern="1200" dirty="0" smtClean="0">
                <a:solidFill>
                  <a:schemeClr val="tx1"/>
                </a:solidFill>
                <a:effectLst/>
                <a:latin typeface="Arial" pitchFamily="34" charset="0"/>
                <a:cs typeface="Arial" pitchFamily="34" charset="0"/>
              </a:rPr>
              <a:t> de </a:t>
            </a:r>
            <a:r>
              <a:rPr lang="en-GB" sz="1400" i="1" kern="1200" dirty="0" err="1" smtClean="0">
                <a:solidFill>
                  <a:schemeClr val="tx1"/>
                </a:solidFill>
                <a:effectLst/>
                <a:latin typeface="Arial" pitchFamily="34" charset="0"/>
                <a:cs typeface="Arial" pitchFamily="34" charset="0"/>
              </a:rPr>
              <a:t>Biblioteconomia</a:t>
            </a:r>
            <a:r>
              <a:rPr lang="en-GB" sz="1400" i="1" kern="1200" dirty="0" smtClean="0">
                <a:solidFill>
                  <a:schemeClr val="tx1"/>
                </a:solidFill>
                <a:effectLst/>
                <a:latin typeface="Arial" pitchFamily="34" charset="0"/>
                <a:cs typeface="Arial" pitchFamily="34" charset="0"/>
              </a:rPr>
              <a:t> I </a:t>
            </a:r>
            <a:r>
              <a:rPr lang="en-GB" sz="1400" i="1" kern="1200" dirty="0" err="1" smtClean="0">
                <a:solidFill>
                  <a:schemeClr val="tx1"/>
                </a:solidFill>
                <a:effectLst/>
                <a:latin typeface="Arial" pitchFamily="34" charset="0"/>
                <a:cs typeface="Arial" pitchFamily="34" charset="0"/>
              </a:rPr>
              <a:t>Documentacio</a:t>
            </a:r>
            <a:r>
              <a:rPr lang="en-GB" sz="1400" i="1" kern="1200" dirty="0" smtClean="0">
                <a:solidFill>
                  <a:schemeClr val="tx1"/>
                </a:solidFill>
                <a:effectLst/>
                <a:latin typeface="Arial" pitchFamily="34" charset="0"/>
                <a:cs typeface="Arial" pitchFamily="34" charset="0"/>
              </a:rPr>
              <a:t>, 32.</a:t>
            </a:r>
            <a:r>
              <a:rPr lang="en-GB" sz="1400" kern="1200" dirty="0" smtClean="0">
                <a:solidFill>
                  <a:schemeClr val="tx1"/>
                </a:solidFill>
                <a:effectLst/>
                <a:latin typeface="Arial" pitchFamily="34" charset="0"/>
                <a:cs typeface="Arial" pitchFamily="34" charset="0"/>
              </a:rPr>
              <a:t> [Available: </a:t>
            </a:r>
            <a:r>
              <a:rPr lang="en-GB" sz="1400" u="sng" kern="1200" dirty="0" smtClean="0">
                <a:solidFill>
                  <a:schemeClr val="tx1"/>
                </a:solidFill>
                <a:effectLst/>
                <a:latin typeface="Arial" pitchFamily="34" charset="0"/>
                <a:cs typeface="Arial" pitchFamily="34" charset="0"/>
                <a:hlinkClick r:id="rId3"/>
              </a:rPr>
              <a:t>http://bid.ub.edu/en/32/connaway3.htm</a:t>
            </a:r>
            <a:r>
              <a:rPr lang="en-GB" sz="1400" kern="1200" dirty="0" smtClean="0">
                <a:solidFill>
                  <a:schemeClr val="tx1"/>
                </a:solidFill>
                <a:effectLst/>
                <a:latin typeface="Arial" pitchFamily="34" charset="0"/>
                <a:cs typeface="Arial" pitchFamily="34" charset="0"/>
              </a:rPr>
              <a:t>]</a:t>
            </a:r>
            <a:endParaRPr lang="en-US" sz="1400" kern="1200" dirty="0" smtClean="0">
              <a:solidFill>
                <a:schemeClr val="tx1"/>
              </a:solidFill>
              <a:effectLst/>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extLst>
      <p:ext uri="{BB962C8B-B14F-4D97-AF65-F5344CB8AC3E}">
        <p14:creationId xmlns:p14="http://schemas.microsoft.com/office/powerpoint/2010/main" val="198284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 http://static.guim.co.uk/sys-images/Guardian/Pix/pictures/2012/2/6/1328540927215/Rear-view-of-graduates-in-007.jpg</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“Studies indicated</a:t>
            </a:r>
            <a:r>
              <a:rPr lang="en-US" sz="1400" baseline="0" dirty="0" smtClean="0">
                <a:latin typeface="Arial" pitchFamily="34" charset="0"/>
                <a:cs typeface="Arial" pitchFamily="34" charset="0"/>
              </a:rPr>
              <a:t> that Library Directors rated less than half the entry-level librarians they hired as satisfactorily trained for their positions” (</a:t>
            </a:r>
            <a:r>
              <a:rPr lang="en-US" sz="1400" baseline="0" dirty="0" err="1" smtClean="0">
                <a:latin typeface="Arial" pitchFamily="34" charset="0"/>
                <a:cs typeface="Arial" pitchFamily="34" charset="0"/>
              </a:rPr>
              <a:t>Connaway</a:t>
            </a:r>
            <a:r>
              <a:rPr lang="en-US" sz="1400" baseline="0" dirty="0" smtClean="0">
                <a:latin typeface="Arial" pitchFamily="34" charset="0"/>
                <a:cs typeface="Arial" pitchFamily="34" charset="0"/>
              </a:rPr>
              <a:t> 1997, 29). </a:t>
            </a:r>
          </a:p>
          <a:p>
            <a:pPr>
              <a:buFont typeface="Arial" pitchFamily="34" charset="0"/>
              <a:buChar char="•"/>
            </a:pPr>
            <a:r>
              <a:rPr lang="en-US" sz="1400" baseline="0" dirty="0" smtClean="0">
                <a:latin typeface="Arial" pitchFamily="34" charset="0"/>
                <a:cs typeface="Arial" pitchFamily="34" charset="0"/>
              </a:rPr>
              <a:t>Education more theoretical than practical (Powell &amp; </a:t>
            </a:r>
            <a:r>
              <a:rPr lang="en-US" sz="1400" baseline="0" dirty="0" err="1" smtClean="0">
                <a:latin typeface="Arial" pitchFamily="34" charset="0"/>
                <a:cs typeface="Arial" pitchFamily="34" charset="0"/>
              </a:rPr>
              <a:t>Creth</a:t>
            </a:r>
            <a:r>
              <a:rPr lang="en-US" sz="1400" baseline="0" dirty="0" smtClean="0">
                <a:latin typeface="Arial" pitchFamily="34" charset="0"/>
                <a:cs typeface="Arial" pitchFamily="34" charset="0"/>
              </a:rPr>
              <a:t> 1986) </a:t>
            </a:r>
          </a:p>
          <a:p>
            <a:pPr marL="0" indent="0">
              <a:spcBef>
                <a:spcPts val="0"/>
              </a:spcBef>
              <a:buNone/>
            </a:pPr>
            <a:endParaRPr lang="en-GB" sz="1400" dirty="0" smtClean="0">
              <a:solidFill>
                <a:schemeClr val="tx1"/>
              </a:solidFill>
              <a:latin typeface="Arial" pitchFamily="34" charset="0"/>
              <a:cs typeface="Arial" pitchFamily="34" charset="0"/>
            </a:endParaRPr>
          </a:p>
          <a:p>
            <a:pPr marL="0" indent="0">
              <a:spcBef>
                <a:spcPts val="0"/>
              </a:spcBef>
              <a:buNone/>
            </a:pP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(1997). A model curriculum for cataloging education: The library and information services program at the University of Denver. </a:t>
            </a:r>
            <a:r>
              <a:rPr lang="en-US" sz="1400" i="1" dirty="0" smtClean="0">
                <a:solidFill>
                  <a:schemeClr val="tx1"/>
                </a:solidFill>
                <a:latin typeface="Arial" pitchFamily="34" charset="0"/>
                <a:cs typeface="Arial" pitchFamily="34" charset="0"/>
              </a:rPr>
              <a:t>Technical Services Quarterly,15 </a:t>
            </a:r>
            <a:r>
              <a:rPr lang="en-US" sz="1400" dirty="0" smtClean="0">
                <a:solidFill>
                  <a:schemeClr val="tx1"/>
                </a:solidFill>
                <a:latin typeface="Arial" pitchFamily="34" charset="0"/>
                <a:cs typeface="Arial" pitchFamily="34" charset="0"/>
              </a:rPr>
              <a:t>(1/2), 27-41.</a:t>
            </a:r>
          </a:p>
          <a:p>
            <a:pPr marL="0" indent="0">
              <a:spcBef>
                <a:spcPts val="0"/>
              </a:spcBef>
              <a:buNone/>
            </a:pPr>
            <a:endParaRPr lang="en-GB" sz="1400" dirty="0" smtClean="0">
              <a:solidFill>
                <a:schemeClr val="tx1"/>
              </a:solidFill>
              <a:latin typeface="Arial" pitchFamily="34" charset="0"/>
              <a:cs typeface="Arial"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Powell, R. R. &amp; </a:t>
            </a:r>
            <a:r>
              <a:rPr lang="en-US" sz="1400" b="0" i="0" u="none" strike="noStrike" kern="1200" baseline="0" dirty="0" err="1" smtClean="0">
                <a:solidFill>
                  <a:schemeClr val="tx1"/>
                </a:solidFill>
                <a:latin typeface="Arial" panose="020B0604020202020204" pitchFamily="34" charset="0"/>
                <a:cs typeface="Arial" panose="020B0604020202020204" pitchFamily="34" charset="0"/>
              </a:rPr>
              <a:t>Creth</a:t>
            </a:r>
            <a:r>
              <a:rPr lang="en-US" sz="1400" b="0" i="0" u="none" strike="noStrike" kern="1200" baseline="0" dirty="0" smtClean="0">
                <a:solidFill>
                  <a:schemeClr val="tx1"/>
                </a:solidFill>
                <a:latin typeface="Arial" panose="020B0604020202020204" pitchFamily="34" charset="0"/>
                <a:cs typeface="Arial" panose="020B0604020202020204" pitchFamily="34" charset="0"/>
              </a:rPr>
              <a:t>, S.D. (1986). Knowledge bases and library education. </a:t>
            </a:r>
            <a:r>
              <a:rPr lang="en-US" sz="1400" b="0" i="1" u="none" strike="noStrike" kern="1200" baseline="0" dirty="0" smtClean="0">
                <a:solidFill>
                  <a:schemeClr val="tx1"/>
                </a:solidFill>
                <a:latin typeface="Arial" panose="020B0604020202020204" pitchFamily="34" charset="0"/>
                <a:cs typeface="Arial" panose="020B0604020202020204" pitchFamily="34" charset="0"/>
              </a:rPr>
              <a:t>College &amp; Research Libraries </a:t>
            </a:r>
            <a:r>
              <a:rPr lang="en-US" sz="1400" b="0" i="0" u="none" strike="noStrike" kern="1200" baseline="0" dirty="0" smtClean="0">
                <a:solidFill>
                  <a:schemeClr val="tx1"/>
                </a:solidFill>
                <a:latin typeface="Arial" panose="020B0604020202020204" pitchFamily="34" charset="0"/>
                <a:cs typeface="Arial" panose="020B0604020202020204" pitchFamily="34" charset="0"/>
              </a:rPr>
              <a:t>47: 16-27.</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a:p>
        </p:txBody>
      </p:sp>
    </p:spTree>
    <p:extLst>
      <p:ext uri="{BB962C8B-B14F-4D97-AF65-F5344CB8AC3E}">
        <p14:creationId xmlns:p14="http://schemas.microsoft.com/office/powerpoint/2010/main" val="16945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pitchFamily="34" charset="0"/>
                <a:cs typeface="Arial" pitchFamily="34" charset="0"/>
              </a:rPr>
              <a:t>Image: http://img.timeinc.net/time/daily/2009/0912/bad_schools_1203.jpg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pitchFamily="34" charset="0"/>
                <a:cs typeface="Arial" pitchFamily="34" charset="0"/>
              </a:rPr>
              <a:t>ARL directors believed that the qualifications and preparation of the graduates of the LIS programs were uneven; some programs prepared students better than others, they felt. One director commented that the library, “can’t count on MLS/MLIS program[s] to deliver what is needed” (Mullins, 2012, p. 131).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latin typeface="Arial" pitchFamily="34" charset="0"/>
              <a:cs typeface="Arial" pitchFamily="34" charset="0"/>
            </a:endParaRPr>
          </a:p>
          <a:p>
            <a:r>
              <a:rPr lang="en-US" sz="1400" b="0" i="0" kern="1200" dirty="0" smtClean="0">
                <a:solidFill>
                  <a:schemeClr val="tx1"/>
                </a:solidFill>
                <a:latin typeface="Arial" pitchFamily="34" charset="0"/>
                <a:cs typeface="Arial" pitchFamily="34" charset="0"/>
              </a:rPr>
              <a:t>Mullins, J.L. (2012). 'Are MLS graduates being prepared for the changing and emerging roles that librarians must now assume within research libraries?', </a:t>
            </a:r>
            <a:r>
              <a:rPr lang="en-US" sz="1400" b="0" i="1" kern="1200" dirty="0" smtClean="0">
                <a:solidFill>
                  <a:schemeClr val="tx1"/>
                </a:solidFill>
                <a:latin typeface="Arial" pitchFamily="34" charset="0"/>
                <a:cs typeface="Arial" pitchFamily="34" charset="0"/>
              </a:rPr>
              <a:t>Journal Of Library Administration, 52</a:t>
            </a:r>
            <a:r>
              <a:rPr lang="en-US" sz="1400" b="0" i="0" kern="1200" dirty="0" smtClean="0">
                <a:solidFill>
                  <a:schemeClr val="tx1"/>
                </a:solidFill>
                <a:latin typeface="Arial" pitchFamily="34" charset="0"/>
                <a:cs typeface="Arial" pitchFamily="34" charset="0"/>
              </a:rPr>
              <a:t>,</a:t>
            </a:r>
            <a:r>
              <a:rPr lang="en-US" sz="1400" b="0" i="0" kern="1200" baseline="0" dirty="0" smtClean="0">
                <a:solidFill>
                  <a:schemeClr val="tx1"/>
                </a:solidFill>
                <a:latin typeface="Arial" pitchFamily="34" charset="0"/>
                <a:cs typeface="Arial" pitchFamily="34" charset="0"/>
              </a:rPr>
              <a:t> (</a:t>
            </a:r>
            <a:r>
              <a:rPr lang="en-US" sz="1400" b="0" i="0" kern="1200" dirty="0" smtClean="0">
                <a:solidFill>
                  <a:schemeClr val="tx1"/>
                </a:solidFill>
                <a:latin typeface="Arial" pitchFamily="34" charset="0"/>
                <a:cs typeface="Arial" pitchFamily="34" charset="0"/>
              </a:rPr>
              <a:t>1):</a:t>
            </a:r>
            <a:r>
              <a:rPr lang="en-US" sz="1400" b="0" i="0" kern="1200" baseline="0" dirty="0" smtClean="0">
                <a:solidFill>
                  <a:schemeClr val="tx1"/>
                </a:solidFill>
                <a:latin typeface="Arial" pitchFamily="34" charset="0"/>
                <a:cs typeface="Arial" pitchFamily="34" charset="0"/>
              </a:rPr>
              <a:t> </a:t>
            </a:r>
            <a:r>
              <a:rPr lang="en-US" sz="1400" b="0" i="0" kern="1200" dirty="0" smtClean="0">
                <a:solidFill>
                  <a:schemeClr val="tx1"/>
                </a:solidFill>
                <a:latin typeface="Arial" pitchFamily="34" charset="0"/>
                <a:cs typeface="Arial" pitchFamily="34" charset="0"/>
              </a:rPr>
              <a:t>124-132.</a:t>
            </a:r>
            <a:r>
              <a:rPr lang="en-US" sz="1400" b="0" i="0" kern="1200" baseline="0" dirty="0" smtClean="0">
                <a:solidFill>
                  <a:schemeClr val="tx1"/>
                </a:solidFill>
                <a:latin typeface="Arial" pitchFamily="34" charset="0"/>
                <a:cs typeface="Arial" pitchFamily="34" charset="0"/>
              </a:rPr>
              <a:t> </a:t>
            </a:r>
            <a:endParaRPr lang="en-US" sz="1400" b="0" i="0" kern="1200" dirty="0" smtClean="0">
              <a:solidFill>
                <a:schemeClr val="tx1"/>
              </a:solidFill>
              <a:latin typeface="Arial" pitchFamily="34" charset="0"/>
              <a:cs typeface="Arial" pitchFamily="34" charset="0"/>
            </a:endParaRPr>
          </a:p>
          <a:p>
            <a:endParaRPr lang="en-US" sz="1200" b="0" i="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extLst>
      <p:ext uri="{BB962C8B-B14F-4D97-AF65-F5344CB8AC3E}">
        <p14:creationId xmlns:p14="http://schemas.microsoft.com/office/powerpoint/2010/main" val="327883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latin typeface="Arial" pitchFamily="34" charset="0"/>
                <a:ea typeface="+mn-ea"/>
                <a:cs typeface="Arial" pitchFamily="34" charset="0"/>
              </a:rPr>
              <a:t>Image: http://www.workopolis.com/wp-content/uploads/2013/06/4c98377947ed8f5ee3b5c41a6b1f.jpg</a:t>
            </a: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Nine ARL directors, which were hiring for new positions, were asked if they had a pool of qualified candidates (Mullins, 2012). They responded that candidates lacked the requisite people skills that would allow them to serve as liaisons for the library; they were unable to be proponents for the libraries with a department or with faculty. “Out of the number of positions identified by the respondents, approximately 75% were filled by satisfactory to outstanding candidates” (Mullins, 2012, p. 130).</a:t>
            </a: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Mullins, J.L. (2012). 'Are MLS graduates being prepared for the changing and emerging roles that librarians must now assume within research libraries?', </a:t>
            </a:r>
            <a:r>
              <a:rPr lang="en-US" sz="1400" b="0" i="1" kern="1200" dirty="0" smtClean="0">
                <a:solidFill>
                  <a:schemeClr val="tx1"/>
                </a:solidFill>
                <a:latin typeface="Arial" pitchFamily="34" charset="0"/>
                <a:ea typeface="+mn-ea"/>
                <a:cs typeface="Arial" pitchFamily="34" charset="0"/>
              </a:rPr>
              <a:t>Journal Of Library Administration, 52</a:t>
            </a:r>
            <a:r>
              <a:rPr lang="en-US" sz="1400" b="0" i="0" kern="1200" dirty="0" smtClean="0">
                <a:solidFill>
                  <a:schemeClr val="tx1"/>
                </a:solidFill>
                <a:latin typeface="Arial" pitchFamily="34" charset="0"/>
                <a:ea typeface="+mn-ea"/>
                <a:cs typeface="Arial" pitchFamily="34" charset="0"/>
              </a:rPr>
              <a:t>,</a:t>
            </a:r>
            <a:r>
              <a:rPr lang="en-US" sz="1400" b="0" i="0" kern="1200" baseline="0" dirty="0" smtClean="0">
                <a:solidFill>
                  <a:schemeClr val="tx1"/>
                </a:solidFill>
                <a:latin typeface="Arial" pitchFamily="34" charset="0"/>
                <a:ea typeface="+mn-ea"/>
                <a:cs typeface="Arial" pitchFamily="34" charset="0"/>
              </a:rPr>
              <a:t> (</a:t>
            </a:r>
            <a:r>
              <a:rPr lang="en-US" sz="1400" b="0" i="0" kern="1200" dirty="0" smtClean="0">
                <a:solidFill>
                  <a:schemeClr val="tx1"/>
                </a:solidFill>
                <a:latin typeface="Arial" pitchFamily="34" charset="0"/>
                <a:ea typeface="+mn-ea"/>
                <a:cs typeface="Arial" pitchFamily="34" charset="0"/>
              </a:rPr>
              <a:t>1):</a:t>
            </a:r>
            <a:r>
              <a:rPr lang="en-US" sz="1400" b="0" i="0" kern="1200" baseline="0" dirty="0" smtClean="0">
                <a:solidFill>
                  <a:schemeClr val="tx1"/>
                </a:solidFill>
                <a:latin typeface="Arial" pitchFamily="34" charset="0"/>
                <a:ea typeface="+mn-ea"/>
                <a:cs typeface="Arial" pitchFamily="34" charset="0"/>
              </a:rPr>
              <a:t> </a:t>
            </a:r>
            <a:r>
              <a:rPr lang="en-US" sz="1400" b="0" i="0" kern="1200" dirty="0" smtClean="0">
                <a:solidFill>
                  <a:schemeClr val="tx1"/>
                </a:solidFill>
                <a:latin typeface="Arial" pitchFamily="34" charset="0"/>
                <a:ea typeface="+mn-ea"/>
                <a:cs typeface="Arial" pitchFamily="34" charset="0"/>
              </a:rPr>
              <a:t>124-132.</a:t>
            </a:r>
            <a:r>
              <a:rPr lang="en-US" sz="1400" b="0" i="0" kern="1200" baseline="0" dirty="0" smtClean="0">
                <a:solidFill>
                  <a:schemeClr val="tx1"/>
                </a:solidFill>
                <a:latin typeface="Arial" pitchFamily="34" charset="0"/>
                <a:ea typeface="+mn-ea"/>
                <a:cs typeface="Arial" pitchFamily="34" charset="0"/>
              </a:rPr>
              <a:t> </a:t>
            </a:r>
            <a:endParaRPr lang="en-US" sz="1400" b="0" i="0" kern="1200" dirty="0" smtClean="0">
              <a:solidFill>
                <a:schemeClr val="tx1"/>
              </a:solidFill>
              <a:latin typeface="Arial" pitchFamily="34" charset="0"/>
              <a:ea typeface="+mn-ea"/>
              <a:cs typeface="Arial" pitchFamily="34" charset="0"/>
            </a:endParaRPr>
          </a:p>
          <a:p>
            <a:endParaRPr lang="en-US" sz="1400" b="0" i="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extLst>
      <p:ext uri="{BB962C8B-B14F-4D97-AF65-F5344CB8AC3E}">
        <p14:creationId xmlns:p14="http://schemas.microsoft.com/office/powerpoint/2010/main" val="3724347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648200" cy="3486150"/>
          </a:xfrm>
        </p:spPr>
      </p:sp>
      <p:sp>
        <p:nvSpPr>
          <p:cNvPr id="3" name="Notes Placeholder 2"/>
          <p:cNvSpPr>
            <a:spLocks noGrp="1"/>
          </p:cNvSpPr>
          <p:nvPr>
            <p:ph type="body" idx="1"/>
          </p:nvPr>
        </p:nvSpPr>
        <p:spPr>
          <a:xfrm>
            <a:off x="228600" y="3657600"/>
            <a:ext cx="6629400" cy="5334000"/>
          </a:xfrm>
        </p:spPr>
        <p:txBody>
          <a:bodyPr>
            <a:normAutofit/>
          </a:bodyPr>
          <a:lstStyle/>
          <a:p>
            <a:r>
              <a:rPr lang="en-US" sz="1400" b="0" i="0" kern="1200" dirty="0" smtClean="0">
                <a:solidFill>
                  <a:schemeClr val="tx1"/>
                </a:solidFill>
                <a:latin typeface="Arial" pitchFamily="34" charset="0"/>
                <a:ea typeface="+mn-ea"/>
                <a:cs typeface="Arial" pitchFamily="34" charset="0"/>
              </a:rPr>
              <a:t>Image: http://thevouchershop.co.uk/wp-content/uploads/2013/09/BadEducation-589x328.jpg</a:t>
            </a: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MLS graduate students at St. John’s University surveyed professionals in public and school libraries to find their perceptions of student’s preparedness to enter the LIS field (Creel and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2012). They found that 70.4 percent of professionals agree that recent MLS graduates are prepared for work in a public library, or a school library, while 21.6 percent did not feel the graduates were prepared (Creel and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2012). They also found that “92.2 percent of the professionals and 87.3 percent of students (completely and somewhat agreeing) feel that recent MLS graduates bring technology expertise to their job” (Creel and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2012, p. 63).</a:t>
            </a: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However, it may be true that prior experience in library setting (schools and libraries) creates a higher perceived preparedness; public library students may feel “that dealing with problem situations is primarily learned on the job” (Creel and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2012, p. 66). The more time an MLS student spends gaining teaching experience, the less likely they are to think that recent graduates are prepared for the realities of working in the public or school library (Creel and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Creel, S. &amp; </a:t>
            </a:r>
            <a:r>
              <a:rPr lang="en-US" sz="1400" b="0" i="0" kern="1200" dirty="0" err="1" smtClean="0">
                <a:solidFill>
                  <a:schemeClr val="tx1"/>
                </a:solidFill>
                <a:latin typeface="Arial" pitchFamily="34" charset="0"/>
                <a:ea typeface="+mn-ea"/>
                <a:cs typeface="Arial" pitchFamily="34" charset="0"/>
              </a:rPr>
              <a:t>Pollicino</a:t>
            </a:r>
            <a:r>
              <a:rPr lang="en-US" sz="1400" b="0" i="0" kern="1200" dirty="0" smtClean="0">
                <a:solidFill>
                  <a:schemeClr val="tx1"/>
                </a:solidFill>
                <a:latin typeface="Arial" pitchFamily="34" charset="0"/>
                <a:ea typeface="+mn-ea"/>
                <a:cs typeface="Arial" pitchFamily="34" charset="0"/>
              </a:rPr>
              <a:t>, E. (2012). 'Practitioners' &amp; LIS students' perceptions on preparedness in the New York metropolitan area', </a:t>
            </a:r>
            <a:r>
              <a:rPr lang="en-US" sz="1400" b="0" i="1" kern="1200" dirty="0" smtClean="0">
                <a:solidFill>
                  <a:schemeClr val="tx1"/>
                </a:solidFill>
                <a:latin typeface="Arial" pitchFamily="34" charset="0"/>
                <a:ea typeface="+mn-ea"/>
                <a:cs typeface="Arial" pitchFamily="34" charset="0"/>
              </a:rPr>
              <a:t>Education For Information, 29</a:t>
            </a:r>
            <a:r>
              <a:rPr lang="en-US" sz="1400" b="0" i="0" kern="1200" dirty="0" smtClean="0">
                <a:solidFill>
                  <a:schemeClr val="tx1"/>
                </a:solidFill>
                <a:latin typeface="Arial" pitchFamily="34" charset="0"/>
                <a:ea typeface="+mn-ea"/>
                <a:cs typeface="Arial" pitchFamily="34" charset="0"/>
              </a:rPr>
              <a:t>(1):53-69</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extLst>
      <p:ext uri="{BB962C8B-B14F-4D97-AF65-F5344CB8AC3E}">
        <p14:creationId xmlns:p14="http://schemas.microsoft.com/office/powerpoint/2010/main" val="303310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0"/>
            <a:ext cx="3771900" cy="2828925"/>
          </a:xfrm>
        </p:spPr>
      </p:sp>
      <p:sp>
        <p:nvSpPr>
          <p:cNvPr id="3" name="Notes Placeholder 2"/>
          <p:cNvSpPr>
            <a:spLocks noGrp="1"/>
          </p:cNvSpPr>
          <p:nvPr>
            <p:ph type="body" idx="1"/>
          </p:nvPr>
        </p:nvSpPr>
        <p:spPr>
          <a:xfrm>
            <a:off x="0" y="2971800"/>
            <a:ext cx="6858000" cy="6096000"/>
          </a:xfrm>
        </p:spPr>
        <p:txBody>
          <a:bodyPr>
            <a:noAutofit/>
          </a:bodyPr>
          <a:lstStyle/>
          <a:p>
            <a:r>
              <a:rPr lang="en-US" sz="1100" b="0" i="0" kern="1200" dirty="0" smtClean="0">
                <a:solidFill>
                  <a:schemeClr val="tx1"/>
                </a:solidFill>
                <a:latin typeface="Arial" pitchFamily="34" charset="0"/>
                <a:ea typeface="+mn-ea"/>
                <a:cs typeface="Arial" pitchFamily="34" charset="0"/>
              </a:rPr>
              <a:t>Image</a:t>
            </a:r>
            <a:r>
              <a:rPr lang="en-US" sz="1100" dirty="0" smtClean="0">
                <a:latin typeface="Arial" pitchFamily="34" charset="0"/>
                <a:cs typeface="Arial" pitchFamily="34" charset="0"/>
              </a:rPr>
              <a:t>: http://www.manjrasoft.com/images/manjrasoft_education_training.jpg</a:t>
            </a:r>
            <a:endParaRPr lang="en-US" sz="1100" b="0" i="0" kern="1200" dirty="0" smtClean="0">
              <a:solidFill>
                <a:schemeClr val="tx1"/>
              </a:solidFill>
              <a:latin typeface="Arial" pitchFamily="34" charset="0"/>
              <a:ea typeface="+mn-ea"/>
              <a:cs typeface="Arial" pitchFamily="34" charset="0"/>
            </a:endParaRPr>
          </a:p>
          <a:p>
            <a:endParaRPr lang="en-US" sz="1100" b="0" i="0" kern="1200" dirty="0" smtClean="0">
              <a:solidFill>
                <a:schemeClr val="tx1"/>
              </a:solidFill>
              <a:latin typeface="Arial" pitchFamily="34" charset="0"/>
              <a:ea typeface="+mn-ea"/>
              <a:cs typeface="Arial" pitchFamily="34" charset="0"/>
            </a:endParaRP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Rural librarians in TN report that students in LIS education need more training to work effectively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 </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Students needed, “managerial and administrative topics, public services, and technical services”</a:t>
            </a:r>
            <a:r>
              <a:rPr lang="en-US" sz="1100" b="0" i="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training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 p. 274).</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One librarian commented, “"I think I need to have 25 hours in public administration. I need to know law, I need to know policies and procedures. I need to know more about how to work with government officials, organizational change. Of course, I've had a lot of experience now, but it would have helped if I had had some classes in that”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 p 274). </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LIS coursework needs to be more practical, providing management/leadership development and knowledge/experience with ICTs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a:t>
            </a:r>
          </a:p>
          <a:p>
            <a:endParaRPr lang="en-US" sz="1100" b="0" i="0" kern="1200" dirty="0" smtClean="0">
              <a:solidFill>
                <a:schemeClr val="tx1"/>
              </a:solidFill>
              <a:latin typeface="Arial" pitchFamily="34" charset="0"/>
              <a:ea typeface="+mn-ea"/>
              <a:cs typeface="Arial" pitchFamily="34" charset="0"/>
            </a:endParaRPr>
          </a:p>
          <a:p>
            <a:r>
              <a:rPr lang="en-US" sz="1100" b="0" i="0" kern="1200" dirty="0" smtClean="0">
                <a:solidFill>
                  <a:schemeClr val="tx1"/>
                </a:solidFill>
                <a:latin typeface="Arial" pitchFamily="34" charset="0"/>
                <a:ea typeface="+mn-ea"/>
                <a:cs typeface="Arial" pitchFamily="34" charset="0"/>
              </a:rPr>
              <a:t>“…one professional noted: "one thing that I do fall back on the MLS degree gives me the theoretical understanding of why 1 do what I do. But, what I deal with every day in terms of administration, I've had 17 years of on the job training and it's been good, but it would have been nice -- we say all the time 'they didn't teach this in library school.' We need to have both the theoretical and the practical"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 p.275).</a:t>
            </a:r>
          </a:p>
          <a:p>
            <a:endParaRPr lang="en-US" sz="1100" b="0" i="0" kern="1200" dirty="0" smtClean="0">
              <a:solidFill>
                <a:schemeClr val="tx1"/>
              </a:solidFill>
              <a:latin typeface="Arial" pitchFamily="34" charset="0"/>
              <a:ea typeface="+mn-ea"/>
              <a:cs typeface="Arial" pitchFamily="34" charset="0"/>
            </a:endParaRPr>
          </a:p>
          <a:p>
            <a:r>
              <a:rPr lang="en-US" sz="1100" b="0" i="0" kern="1200" dirty="0" smtClean="0">
                <a:solidFill>
                  <a:schemeClr val="tx1"/>
                </a:solidFill>
                <a:latin typeface="Arial" pitchFamily="34" charset="0"/>
                <a:ea typeface="+mn-ea"/>
                <a:cs typeface="Arial" pitchFamily="34" charset="0"/>
              </a:rPr>
              <a:t>“A librarian summarized: "Because in the level 5 libraries what purpose is the MLS serving? Are you giving me the MLS that, if I didn't already know management skills, are you giving me the management skills that I could handle HR situations? The answer to that is no. Are you giving me the skills 1 would need in budgeting? The answer to that is no. I mean, what you're giving me is the library science world, and I can do that, I mean I'm learning that, but are you giving me the other things to make me the total professional I need to be?" (</a:t>
            </a:r>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et al, 2011, p. 275).</a:t>
            </a:r>
          </a:p>
          <a:p>
            <a:endParaRPr lang="en-US" sz="1100" b="0" i="0" kern="1200" dirty="0" smtClean="0">
              <a:solidFill>
                <a:schemeClr val="tx1"/>
              </a:solidFill>
              <a:latin typeface="Arial" pitchFamily="34" charset="0"/>
              <a:ea typeface="+mn-ea"/>
              <a:cs typeface="Arial" pitchFamily="34" charset="0"/>
            </a:endParaRPr>
          </a:p>
          <a:p>
            <a:r>
              <a:rPr lang="en-US" sz="1100" b="0" i="0" kern="1200" dirty="0" err="1" smtClean="0">
                <a:solidFill>
                  <a:schemeClr val="tx1"/>
                </a:solidFill>
                <a:latin typeface="Arial" pitchFamily="34" charset="0"/>
                <a:ea typeface="+mn-ea"/>
                <a:cs typeface="Arial" pitchFamily="34" charset="0"/>
              </a:rPr>
              <a:t>Mehra</a:t>
            </a:r>
            <a:r>
              <a:rPr lang="en-US" sz="1100" b="0" i="0" kern="1200" baseline="0" dirty="0" smtClean="0">
                <a:solidFill>
                  <a:schemeClr val="tx1"/>
                </a:solidFill>
                <a:latin typeface="Arial" pitchFamily="34" charset="0"/>
                <a:ea typeface="+mn-ea"/>
                <a:cs typeface="Arial" pitchFamily="34" charset="0"/>
              </a:rPr>
              <a:t> et al.’s (2011) qualitative study </a:t>
            </a:r>
            <a:r>
              <a:rPr lang="en-US" sz="1100" b="0" i="0" kern="1200" dirty="0" smtClean="0">
                <a:solidFill>
                  <a:schemeClr val="tx1"/>
                </a:solidFill>
                <a:latin typeface="Arial" pitchFamily="34" charset="0"/>
                <a:ea typeface="+mn-ea"/>
                <a:cs typeface="Arial" pitchFamily="34" charset="0"/>
              </a:rPr>
              <a:t>identified critical information needs:</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IT competencies and management skills</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understanding the broader context in which local and regional events occur</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practical training and computers</a:t>
            </a:r>
          </a:p>
          <a:p>
            <a:pPr>
              <a:buFont typeface="Arial" pitchFamily="34" charset="0"/>
              <a:buChar char="•"/>
            </a:pPr>
            <a:r>
              <a:rPr lang="en-US" sz="1100" b="0" i="0" kern="1200" dirty="0" smtClean="0">
                <a:solidFill>
                  <a:schemeClr val="tx1"/>
                </a:solidFill>
                <a:latin typeface="Arial" pitchFamily="34" charset="0"/>
                <a:ea typeface="+mn-ea"/>
                <a:cs typeface="Arial" pitchFamily="34" charset="0"/>
              </a:rPr>
              <a:t> and more IT education (e.g., how to make short instructional podcasts)</a:t>
            </a:r>
            <a:r>
              <a:rPr lang="en-US" sz="1100" b="0" i="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276).</a:t>
            </a:r>
          </a:p>
          <a:p>
            <a:endParaRPr lang="en-US" sz="1100" b="0" i="0" kern="1200" dirty="0" smtClean="0">
              <a:solidFill>
                <a:schemeClr val="tx1"/>
              </a:solidFill>
              <a:latin typeface="Arial" pitchFamily="34" charset="0"/>
              <a:ea typeface="+mn-ea"/>
              <a:cs typeface="Arial" pitchFamily="34" charset="0"/>
            </a:endParaRPr>
          </a:p>
          <a:p>
            <a:r>
              <a:rPr lang="en-US" sz="1100" b="0" i="0" kern="1200" dirty="0" err="1" smtClean="0">
                <a:solidFill>
                  <a:schemeClr val="tx1"/>
                </a:solidFill>
                <a:latin typeface="Arial" pitchFamily="34" charset="0"/>
                <a:ea typeface="+mn-ea"/>
                <a:cs typeface="Arial" pitchFamily="34" charset="0"/>
              </a:rPr>
              <a:t>Mehra</a:t>
            </a:r>
            <a:r>
              <a:rPr lang="en-US" sz="1100" b="0" i="0" kern="1200" dirty="0" smtClean="0">
                <a:solidFill>
                  <a:schemeClr val="tx1"/>
                </a:solidFill>
                <a:latin typeface="Arial" pitchFamily="34" charset="0"/>
                <a:ea typeface="+mn-ea"/>
                <a:cs typeface="Arial" pitchFamily="34" charset="0"/>
              </a:rPr>
              <a:t>, B.,</a:t>
            </a:r>
            <a:r>
              <a:rPr lang="en-US" sz="1100" b="0" i="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Black, K.,</a:t>
            </a:r>
            <a:r>
              <a:rPr lang="en-US" sz="1100" b="0" i="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Singh, V.</a:t>
            </a:r>
            <a:r>
              <a:rPr lang="en-US" sz="1100" b="0" i="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&amp; </a:t>
            </a:r>
            <a:r>
              <a:rPr lang="en-US" sz="1100" b="0" i="0" kern="1200" dirty="0" err="1" smtClean="0">
                <a:solidFill>
                  <a:schemeClr val="tx1"/>
                </a:solidFill>
                <a:latin typeface="Arial" pitchFamily="34" charset="0"/>
                <a:ea typeface="+mn-ea"/>
                <a:cs typeface="Arial" pitchFamily="34" charset="0"/>
              </a:rPr>
              <a:t>Nolt</a:t>
            </a:r>
            <a:r>
              <a:rPr lang="en-US" sz="1100" b="0" i="0" kern="1200" dirty="0" smtClean="0">
                <a:solidFill>
                  <a:schemeClr val="tx1"/>
                </a:solidFill>
                <a:latin typeface="Arial" pitchFamily="34" charset="0"/>
                <a:ea typeface="+mn-ea"/>
                <a:cs typeface="Arial" pitchFamily="34" charset="0"/>
              </a:rPr>
              <a:t>, J. (2011). 'What is the value of LIS </a:t>
            </a:r>
            <a:r>
              <a:rPr lang="en-US" sz="1100" b="0" i="0" kern="1200" dirty="0" err="1" smtClean="0">
                <a:solidFill>
                  <a:schemeClr val="tx1"/>
                </a:solidFill>
                <a:latin typeface="Arial" pitchFamily="34" charset="0"/>
                <a:ea typeface="+mn-ea"/>
                <a:cs typeface="Arial" pitchFamily="34" charset="0"/>
              </a:rPr>
              <a:t>dducation</a:t>
            </a:r>
            <a:r>
              <a:rPr lang="en-US" sz="1100" b="0" i="0" kern="1200" dirty="0" smtClean="0">
                <a:solidFill>
                  <a:schemeClr val="tx1"/>
                </a:solidFill>
                <a:latin typeface="Arial" pitchFamily="34" charset="0"/>
                <a:ea typeface="+mn-ea"/>
                <a:cs typeface="Arial" pitchFamily="34" charset="0"/>
              </a:rPr>
              <a:t>? A qualitative study of the perspectives of Tennessee's rural librarians', </a:t>
            </a:r>
            <a:r>
              <a:rPr lang="en-US" sz="1100" b="0" i="1" kern="1200" dirty="0" smtClean="0">
                <a:solidFill>
                  <a:schemeClr val="tx1"/>
                </a:solidFill>
                <a:latin typeface="Arial" pitchFamily="34" charset="0"/>
                <a:ea typeface="+mn-ea"/>
                <a:cs typeface="Arial" pitchFamily="34" charset="0"/>
              </a:rPr>
              <a:t>Journal Of Education For Library &amp; Information Science</a:t>
            </a:r>
            <a:r>
              <a:rPr lang="en-US" sz="1100" b="0" i="0" kern="1200" dirty="0" smtClean="0">
                <a:solidFill>
                  <a:schemeClr val="tx1"/>
                </a:solidFill>
                <a:latin typeface="Arial" pitchFamily="34" charset="0"/>
                <a:ea typeface="+mn-ea"/>
                <a:cs typeface="Arial" pitchFamily="34" charset="0"/>
              </a:rPr>
              <a:t>, </a:t>
            </a:r>
            <a:r>
              <a:rPr lang="en-US" sz="1100" b="0" i="1" kern="1200" dirty="0" smtClean="0">
                <a:solidFill>
                  <a:schemeClr val="tx1"/>
                </a:solidFill>
                <a:latin typeface="Arial" pitchFamily="34" charset="0"/>
                <a:ea typeface="+mn-ea"/>
                <a:cs typeface="Arial" pitchFamily="34" charset="0"/>
              </a:rPr>
              <a:t>52</a:t>
            </a:r>
            <a:r>
              <a:rPr lang="en-US" sz="1100" b="0" i="0" kern="1200" dirty="0" smtClean="0">
                <a:solidFill>
                  <a:schemeClr val="tx1"/>
                </a:solidFill>
                <a:latin typeface="Arial" pitchFamily="34" charset="0"/>
                <a:ea typeface="+mn-ea"/>
                <a:cs typeface="Arial" pitchFamily="34" charset="0"/>
              </a:rPr>
              <a:t>(4): 265-278.</a:t>
            </a:r>
            <a:r>
              <a:rPr lang="en-US" sz="1100" b="0" i="0" kern="1200" baseline="0" dirty="0" smtClean="0">
                <a:solidFill>
                  <a:schemeClr val="tx1"/>
                </a:solidFill>
                <a:latin typeface="Arial" pitchFamily="34" charset="0"/>
                <a:ea typeface="+mn-ea"/>
                <a:cs typeface="Arial" pitchFamily="34" charset="0"/>
              </a:rPr>
              <a:t>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extLst>
      <p:ext uri="{BB962C8B-B14F-4D97-AF65-F5344CB8AC3E}">
        <p14:creationId xmlns:p14="http://schemas.microsoft.com/office/powerpoint/2010/main" val="300992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0"/>
            <a:ext cx="3151187" cy="2364124"/>
          </a:xfrm>
        </p:spPr>
      </p:sp>
      <p:sp>
        <p:nvSpPr>
          <p:cNvPr id="3" name="Notes Placeholder 2"/>
          <p:cNvSpPr>
            <a:spLocks noGrp="1"/>
          </p:cNvSpPr>
          <p:nvPr>
            <p:ph type="body" idx="1"/>
          </p:nvPr>
        </p:nvSpPr>
        <p:spPr>
          <a:xfrm>
            <a:off x="0" y="2286000"/>
            <a:ext cx="6477000" cy="7010400"/>
          </a:xfrm>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50" kern="1200" dirty="0" smtClean="0">
                <a:solidFill>
                  <a:schemeClr val="tx1"/>
                </a:solidFill>
                <a:effectLst/>
                <a:latin typeface="Arial" pitchFamily="34" charset="0"/>
                <a:cs typeface="Arial" pitchFamily="34" charset="0"/>
              </a:rPr>
              <a:t>Image: http://static.squarespace.com/static/507d1b2ce4b043a005873686/t/517ce038e4b065cfbf61f944/1367138362601/data-quality-assessment-user-guide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50" kern="1200" dirty="0" smtClean="0">
              <a:solidFill>
                <a:schemeClr val="tx1"/>
              </a:solidFill>
              <a:effectLst/>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kern="1200" dirty="0" smtClean="0">
                <a:solidFill>
                  <a:schemeClr val="tx1"/>
                </a:solidFill>
                <a:effectLst/>
                <a:latin typeface="Arial" pitchFamily="34" charset="0"/>
                <a:cs typeface="Arial" pitchFamily="34" charset="0"/>
              </a:rPr>
              <a:t>Librarians are increasingly called upon to document</a:t>
            </a:r>
            <a:r>
              <a:rPr lang="en-GB" sz="1250" kern="1200" baseline="0" dirty="0" smtClean="0">
                <a:solidFill>
                  <a:schemeClr val="tx1"/>
                </a:solidFill>
                <a:effectLst/>
                <a:latin typeface="Arial" pitchFamily="34" charset="0"/>
                <a:cs typeface="Arial" pitchFamily="34" charset="0"/>
              </a:rPr>
              <a:t> &amp; articulate the value of academic &amp; research libraries and their contribution to the institutions mission &amp; goals (ACRL Value of Academic Libraries 2010, 6).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kern="1200" baseline="0" dirty="0" smtClean="0">
                <a:solidFill>
                  <a:schemeClr val="tx1"/>
                </a:solidFill>
                <a:effectLst/>
                <a:latin typeface="Arial" pitchFamily="34" charset="0"/>
                <a:cs typeface="Arial" pitchFamily="34" charset="0"/>
              </a:rPr>
              <a:t>Emphasis has shifted from input &amp; output assessment to quality assessment.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kern="1200" baseline="0" dirty="0" smtClean="0">
                <a:solidFill>
                  <a:schemeClr val="tx1"/>
                </a:solidFill>
                <a:effectLst/>
                <a:latin typeface="Arial" pitchFamily="34" charset="0"/>
                <a:cs typeface="Arial" pitchFamily="34" charset="0"/>
              </a:rPr>
              <a:t>Input measures evaluate the library’s raw materials &amp; output measures quantify the work done.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50" dirty="0" smtClean="0">
                <a:effectLst/>
                <a:latin typeface="Arial" pitchFamily="34" charset="0"/>
                <a:cs typeface="Arial" pitchFamily="34" charset="0"/>
              </a:rPr>
              <a:t>To demonstrate institutional value, librarians must "define outcomes of institutional relevance and then measure the degree to which they attain them” (Kaufman &amp; </a:t>
            </a:r>
            <a:r>
              <a:rPr lang="en-US" sz="1250" dirty="0" err="1" smtClean="0">
                <a:effectLst/>
                <a:latin typeface="Arial" pitchFamily="34" charset="0"/>
                <a:cs typeface="Arial" pitchFamily="34" charset="0"/>
              </a:rPr>
              <a:t>Watstein</a:t>
            </a:r>
            <a:r>
              <a:rPr lang="en-US" sz="1250" baseline="0" dirty="0" smtClean="0">
                <a:effectLst/>
                <a:latin typeface="Arial" pitchFamily="34" charset="0"/>
                <a:cs typeface="Arial" pitchFamily="34" charset="0"/>
              </a:rPr>
              <a:t> 2008, 227).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5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effectLst/>
                <a:latin typeface="Arial" pitchFamily="34" charset="0"/>
                <a:cs typeface="Arial" pitchFamily="34" charset="0"/>
              </a:rPr>
              <a:t>Association of College and Research Libraries (ACRL) (2010). Value of Academic Libraries: a Comprehensive Research Review and Report. Researched by Megan </a:t>
            </a:r>
            <a:r>
              <a:rPr lang="en-US" sz="1250" dirty="0" err="1" smtClean="0">
                <a:effectLst/>
                <a:latin typeface="Arial" pitchFamily="34" charset="0"/>
                <a:cs typeface="Arial" pitchFamily="34" charset="0"/>
              </a:rPr>
              <a:t>Oakleaf</a:t>
            </a:r>
            <a:r>
              <a:rPr lang="en-US" sz="1250" dirty="0" smtClean="0">
                <a:effectLst/>
                <a:latin typeface="Arial" pitchFamily="34" charset="0"/>
                <a:cs typeface="Arial" pitchFamily="34" charset="0"/>
              </a:rPr>
              <a:t>. Chicago: Association of College and Research Libraries. - See more at: http://bid.ub.edu/en/32/connaway3.htm#sthash.4DW7ZhjK.dpuf</a:t>
            </a:r>
            <a:endParaRPr lang="en-GB" sz="125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5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50" kern="1200" dirty="0" err="1" smtClean="0">
                <a:solidFill>
                  <a:schemeClr val="tx1"/>
                </a:solidFill>
                <a:effectLst/>
                <a:latin typeface="Arial" pitchFamily="34" charset="0"/>
                <a:cs typeface="Arial" pitchFamily="34" charset="0"/>
              </a:rPr>
              <a:t>Connaway</a:t>
            </a:r>
            <a:r>
              <a:rPr lang="en-GB" sz="1250" kern="1200" dirty="0" smtClean="0">
                <a:solidFill>
                  <a:schemeClr val="tx1"/>
                </a:solidFill>
                <a:effectLst/>
                <a:latin typeface="Arial" pitchFamily="34" charset="0"/>
                <a:cs typeface="Arial" pitchFamily="34" charset="0"/>
              </a:rPr>
              <a:t>, L. S. (2014). Why libraries? A call for use-</a:t>
            </a:r>
            <a:r>
              <a:rPr lang="en-GB" sz="1250" kern="1200" dirty="0" err="1" smtClean="0">
                <a:solidFill>
                  <a:schemeClr val="tx1"/>
                </a:solidFill>
                <a:effectLst/>
                <a:latin typeface="Arial" pitchFamily="34" charset="0"/>
                <a:cs typeface="Arial" pitchFamily="34" charset="0"/>
              </a:rPr>
              <a:t>centered</a:t>
            </a:r>
            <a:r>
              <a:rPr lang="en-GB" sz="1250" kern="1200" dirty="0" smtClean="0">
                <a:solidFill>
                  <a:schemeClr val="tx1"/>
                </a:solidFill>
                <a:effectLst/>
                <a:latin typeface="Arial" pitchFamily="34" charset="0"/>
                <a:cs typeface="Arial" pitchFamily="34" charset="0"/>
              </a:rPr>
              <a:t> assessment. </a:t>
            </a:r>
            <a:r>
              <a:rPr lang="en-GB" sz="1250" i="1" kern="1200" dirty="0" err="1" smtClean="0">
                <a:solidFill>
                  <a:schemeClr val="tx1"/>
                </a:solidFill>
                <a:effectLst/>
                <a:latin typeface="Arial" pitchFamily="34" charset="0"/>
                <a:cs typeface="Arial" pitchFamily="34" charset="0"/>
              </a:rPr>
              <a:t>Textos</a:t>
            </a:r>
            <a:r>
              <a:rPr lang="en-GB" sz="1250" i="1" kern="1200" dirty="0" smtClean="0">
                <a:solidFill>
                  <a:schemeClr val="tx1"/>
                </a:solidFill>
                <a:effectLst/>
                <a:latin typeface="Arial" pitchFamily="34" charset="0"/>
                <a:cs typeface="Arial" pitchFamily="34" charset="0"/>
              </a:rPr>
              <a:t> </a:t>
            </a:r>
            <a:r>
              <a:rPr lang="en-GB" sz="1250" i="1" kern="1200" dirty="0" err="1" smtClean="0">
                <a:solidFill>
                  <a:schemeClr val="tx1"/>
                </a:solidFill>
                <a:effectLst/>
                <a:latin typeface="Arial" pitchFamily="34" charset="0"/>
                <a:cs typeface="Arial" pitchFamily="34" charset="0"/>
              </a:rPr>
              <a:t>Universitaris</a:t>
            </a:r>
            <a:r>
              <a:rPr lang="en-GB" sz="1250" i="1" kern="1200" dirty="0" smtClean="0">
                <a:solidFill>
                  <a:schemeClr val="tx1"/>
                </a:solidFill>
                <a:effectLst/>
                <a:latin typeface="Arial" pitchFamily="34" charset="0"/>
                <a:cs typeface="Arial" pitchFamily="34" charset="0"/>
              </a:rPr>
              <a:t> de </a:t>
            </a:r>
            <a:r>
              <a:rPr lang="en-GB" sz="1250" i="1" kern="1200" dirty="0" err="1" smtClean="0">
                <a:solidFill>
                  <a:schemeClr val="tx1"/>
                </a:solidFill>
                <a:effectLst/>
                <a:latin typeface="Arial" pitchFamily="34" charset="0"/>
                <a:cs typeface="Arial" pitchFamily="34" charset="0"/>
              </a:rPr>
              <a:t>Biblioteconomia</a:t>
            </a:r>
            <a:r>
              <a:rPr lang="en-GB" sz="1250" i="1" kern="1200" dirty="0" smtClean="0">
                <a:solidFill>
                  <a:schemeClr val="tx1"/>
                </a:solidFill>
                <a:effectLst/>
                <a:latin typeface="Arial" pitchFamily="34" charset="0"/>
                <a:cs typeface="Arial" pitchFamily="34" charset="0"/>
              </a:rPr>
              <a:t> I </a:t>
            </a:r>
            <a:r>
              <a:rPr lang="en-GB" sz="1250" i="1" kern="1200" dirty="0" err="1" smtClean="0">
                <a:solidFill>
                  <a:schemeClr val="tx1"/>
                </a:solidFill>
                <a:effectLst/>
                <a:latin typeface="Arial" pitchFamily="34" charset="0"/>
                <a:cs typeface="Arial" pitchFamily="34" charset="0"/>
              </a:rPr>
              <a:t>Documentacio</a:t>
            </a:r>
            <a:r>
              <a:rPr lang="en-GB" sz="1250" i="1" kern="1200" dirty="0" smtClean="0">
                <a:solidFill>
                  <a:schemeClr val="tx1"/>
                </a:solidFill>
                <a:effectLst/>
                <a:latin typeface="Arial" pitchFamily="34" charset="0"/>
                <a:cs typeface="Arial" pitchFamily="34" charset="0"/>
              </a:rPr>
              <a:t>, 32.</a:t>
            </a:r>
            <a:r>
              <a:rPr lang="en-GB" sz="1250" kern="1200" dirty="0" smtClean="0">
                <a:solidFill>
                  <a:schemeClr val="tx1"/>
                </a:solidFill>
                <a:effectLst/>
                <a:latin typeface="Arial" pitchFamily="34" charset="0"/>
                <a:cs typeface="Arial" pitchFamily="34" charset="0"/>
              </a:rPr>
              <a:t> [Available: </a:t>
            </a:r>
            <a:r>
              <a:rPr lang="en-GB" sz="1250" u="sng" kern="1200" dirty="0" smtClean="0">
                <a:solidFill>
                  <a:schemeClr val="tx1"/>
                </a:solidFill>
                <a:effectLst/>
                <a:latin typeface="Arial" pitchFamily="34" charset="0"/>
                <a:cs typeface="Arial" pitchFamily="34" charset="0"/>
                <a:hlinkClick r:id="rId3"/>
              </a:rPr>
              <a:t>http://bid.ub.edu/en/32/connaway3.htm</a:t>
            </a:r>
            <a:r>
              <a:rPr lang="en-GB" sz="1250" kern="1200" dirty="0" smtClean="0">
                <a:solidFill>
                  <a:schemeClr val="tx1"/>
                </a:solidFill>
                <a:effectLst/>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5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err="1" smtClean="0">
                <a:effectLst/>
                <a:latin typeface="Arial" pitchFamily="34" charset="0"/>
                <a:cs typeface="Arial" pitchFamily="34" charset="0"/>
              </a:rPr>
              <a:t>Connaway</a:t>
            </a:r>
            <a:r>
              <a:rPr lang="en-US" sz="1250" dirty="0" smtClean="0">
                <a:effectLst/>
                <a:latin typeface="Arial" pitchFamily="34" charset="0"/>
                <a:cs typeface="Arial" pitchFamily="34" charset="0"/>
              </a:rPr>
              <a:t>, L.</a:t>
            </a:r>
            <a:r>
              <a:rPr lang="en-US" sz="1250" baseline="0" dirty="0" smtClean="0">
                <a:effectLst/>
                <a:latin typeface="Arial" pitchFamily="34" charset="0"/>
                <a:cs typeface="Arial" pitchFamily="34" charset="0"/>
              </a:rPr>
              <a:t> S. </a:t>
            </a:r>
            <a:r>
              <a:rPr lang="en-US" sz="1250" dirty="0" smtClean="0">
                <a:effectLst/>
                <a:latin typeface="Arial" pitchFamily="34" charset="0"/>
                <a:cs typeface="Arial" pitchFamily="34" charset="0"/>
              </a:rPr>
              <a:t>; Radford, M.</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(2013). Academic library assessment: beyond the basics. [</a:t>
            </a:r>
            <a:r>
              <a:rPr lang="en-US" sz="1250" dirty="0" err="1" smtClean="0">
                <a:effectLst/>
                <a:latin typeface="Arial" pitchFamily="34" charset="0"/>
                <a:cs typeface="Arial" pitchFamily="34" charset="0"/>
              </a:rPr>
              <a:t>Powerpoint</a:t>
            </a:r>
            <a:r>
              <a:rPr lang="en-US" sz="1250" dirty="0" smtClean="0">
                <a:effectLst/>
                <a:latin typeface="Arial" pitchFamily="34" charset="0"/>
                <a:cs typeface="Arial" pitchFamily="34" charset="0"/>
              </a:rPr>
              <a:t> presentation], </a:t>
            </a:r>
            <a:r>
              <a:rPr lang="en-US" sz="1250" dirty="0" err="1" smtClean="0">
                <a:effectLst/>
                <a:latin typeface="Arial" pitchFamily="34" charset="0"/>
                <a:cs typeface="Arial" pitchFamily="34" charset="0"/>
              </a:rPr>
              <a:t>Raynor</a:t>
            </a:r>
            <a:r>
              <a:rPr lang="en-US" sz="1250" dirty="0" smtClean="0">
                <a:effectLst/>
                <a:latin typeface="Arial" pitchFamily="34" charset="0"/>
                <a:cs typeface="Arial" pitchFamily="34" charset="0"/>
              </a:rPr>
              <a:t> Memorial Libraries, Marquette University, [18 July 2013].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5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err="1" smtClean="0">
                <a:effectLst/>
                <a:latin typeface="Arial" pitchFamily="34" charset="0"/>
                <a:cs typeface="Arial" pitchFamily="34" charset="0"/>
              </a:rPr>
              <a:t>Hufford</a:t>
            </a:r>
            <a:r>
              <a:rPr lang="en-US" sz="1250" dirty="0" smtClean="0">
                <a:effectLst/>
                <a:latin typeface="Arial" pitchFamily="34" charset="0"/>
                <a:cs typeface="Arial" pitchFamily="34" charset="0"/>
              </a:rPr>
              <a:t>, J.</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(2013). "A review of the literature on assessment in academic and research libraries, 2005 to August 2011". Libraries &amp; the Academy, 1:</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5–35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5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effectLst/>
                <a:latin typeface="Arial" pitchFamily="34" charset="0"/>
                <a:cs typeface="Arial" pitchFamily="34" charset="0"/>
              </a:rPr>
              <a:t>Kaufman, P.; </a:t>
            </a:r>
            <a:r>
              <a:rPr lang="en-US" sz="1250" dirty="0" err="1" smtClean="0">
                <a:effectLst/>
                <a:latin typeface="Arial" pitchFamily="34" charset="0"/>
                <a:cs typeface="Arial" pitchFamily="34" charset="0"/>
              </a:rPr>
              <a:t>Watstein</a:t>
            </a:r>
            <a:r>
              <a:rPr lang="en-US" sz="1250" dirty="0" smtClean="0">
                <a:effectLst/>
                <a:latin typeface="Arial" pitchFamily="34" charset="0"/>
                <a:cs typeface="Arial" pitchFamily="34" charset="0"/>
              </a:rPr>
              <a:t>, S.</a:t>
            </a:r>
            <a:r>
              <a:rPr lang="en-US" sz="1250" baseline="0" dirty="0" smtClean="0">
                <a:effectLst/>
                <a:latin typeface="Arial" pitchFamily="34" charset="0"/>
                <a:cs typeface="Arial" pitchFamily="34" charset="0"/>
              </a:rPr>
              <a:t> B.</a:t>
            </a:r>
            <a:r>
              <a:rPr lang="en-US" sz="1250" dirty="0" smtClean="0">
                <a:effectLst/>
                <a:latin typeface="Arial" pitchFamily="34" charset="0"/>
                <a:cs typeface="Arial" pitchFamily="34" charset="0"/>
              </a:rPr>
              <a:t> (2008). "Library value (return on investment, ROI) and the challenge of placing a value on public services". Reference Services Review, 36(3):</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226–231.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5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err="1" smtClean="0">
                <a:effectLst/>
                <a:latin typeface="Arial" pitchFamily="34" charset="0"/>
                <a:cs typeface="Arial" pitchFamily="34" charset="0"/>
              </a:rPr>
              <a:t>Pung</a:t>
            </a:r>
            <a:r>
              <a:rPr lang="en-US" sz="1250" dirty="0" smtClean="0">
                <a:effectLst/>
                <a:latin typeface="Arial" pitchFamily="34" charset="0"/>
                <a:cs typeface="Arial" pitchFamily="34" charset="0"/>
              </a:rPr>
              <a:t>, C.; Clarke A.; Patten, L. (2004). "Measuring the economic impact of the British Library". New Review of Academic Librarianship, vol. 10</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1):</a:t>
            </a:r>
            <a:r>
              <a:rPr lang="en-US" sz="1250" baseline="0" dirty="0" smtClean="0">
                <a:effectLst/>
                <a:latin typeface="Arial" pitchFamily="34" charset="0"/>
                <a:cs typeface="Arial" pitchFamily="34" charset="0"/>
              </a:rPr>
              <a:t> </a:t>
            </a:r>
            <a:r>
              <a:rPr lang="en-US" sz="1250" dirty="0" smtClean="0">
                <a:effectLst/>
                <a:latin typeface="Arial" pitchFamily="34" charset="0"/>
                <a:cs typeface="Arial" pitchFamily="34" charset="0"/>
              </a:rPr>
              <a:t>79–102</a:t>
            </a:r>
          </a:p>
          <a:p>
            <a:endParaRPr lang="en-US" sz="1100"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extLst>
      <p:ext uri="{BB962C8B-B14F-4D97-AF65-F5344CB8AC3E}">
        <p14:creationId xmlns:p14="http://schemas.microsoft.com/office/powerpoint/2010/main" val="374568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http://4.bp.blogspot.com/-lYhmHYXo7O4/Tm_9jetReCI/AAAAAAAACOM/5bViI0l9s0Q/s1600/Monarch%2BButterfly%2BCaterpillar.jpg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effectLst/>
                <a:latin typeface="Arial" panose="020B0604020202020204" pitchFamily="34" charset="0"/>
                <a:ea typeface="+mn-ea"/>
                <a:cs typeface="Arial" panose="020B0604020202020204" pitchFamily="34" charset="0"/>
              </a:rPr>
              <a:t>Raber</a:t>
            </a:r>
            <a:r>
              <a:rPr lang="en-US" sz="1400" kern="1200" dirty="0" smtClean="0">
                <a:solidFill>
                  <a:schemeClr val="tx1"/>
                </a:solidFill>
                <a:effectLst/>
                <a:latin typeface="Arial" panose="020B0604020202020204" pitchFamily="34" charset="0"/>
                <a:ea typeface="+mn-ea"/>
                <a:cs typeface="Arial" panose="020B0604020202020204" pitchFamily="34" charset="0"/>
              </a:rPr>
              <a:t>, D., &amp; </a:t>
            </a:r>
            <a:r>
              <a:rPr lang="en-US" sz="1400" kern="1200" dirty="0" err="1" smtClean="0">
                <a:solidFill>
                  <a:schemeClr val="tx1"/>
                </a:solidFill>
                <a:effectLst/>
                <a:latin typeface="Arial" panose="020B0604020202020204" pitchFamily="34" charset="0"/>
                <a:ea typeface="+mn-ea"/>
                <a:cs typeface="Arial" panose="020B0604020202020204" pitchFamily="34" charset="0"/>
              </a:rPr>
              <a:t>Connaway</a:t>
            </a:r>
            <a:r>
              <a:rPr lang="en-US" sz="1400" kern="1200" dirty="0" smtClean="0">
                <a:solidFill>
                  <a:schemeClr val="tx1"/>
                </a:solidFill>
                <a:effectLst/>
                <a:latin typeface="Arial" panose="020B0604020202020204" pitchFamily="34" charset="0"/>
                <a:ea typeface="+mn-ea"/>
                <a:cs typeface="Arial" panose="020B0604020202020204" pitchFamily="34" charset="0"/>
              </a:rPr>
              <a:t>, L. S. (1996). Two cultures, one faculty: Contradictions of library and information science education. </a:t>
            </a:r>
            <a:r>
              <a:rPr lang="en-US" sz="1400" i="1" kern="1200" dirty="0" smtClean="0">
                <a:solidFill>
                  <a:schemeClr val="tx1"/>
                </a:solidFill>
                <a:effectLst/>
                <a:latin typeface="Arial" panose="020B0604020202020204" pitchFamily="34" charset="0"/>
                <a:ea typeface="+mn-ea"/>
                <a:cs typeface="Arial" panose="020B0604020202020204" pitchFamily="34" charset="0"/>
              </a:rPr>
              <a:t>Journal of Education for Library and Information Science</a:t>
            </a:r>
            <a:r>
              <a:rPr lang="en-US" sz="1400" kern="1200" dirty="0" smtClean="0">
                <a:solidFill>
                  <a:schemeClr val="tx1"/>
                </a:solidFill>
                <a:effectLst/>
                <a:latin typeface="Arial" panose="020B0604020202020204" pitchFamily="34" charset="0"/>
                <a:ea typeface="+mn-ea"/>
                <a:cs typeface="Arial" panose="020B0604020202020204" pitchFamily="34" charset="0"/>
              </a:rPr>
              <a:t>, </a:t>
            </a:r>
            <a:r>
              <a:rPr lang="en-US" sz="1400" i="1" kern="1200" dirty="0" smtClean="0">
                <a:solidFill>
                  <a:schemeClr val="tx1"/>
                </a:solidFill>
                <a:effectLst/>
                <a:latin typeface="Arial" panose="020B0604020202020204" pitchFamily="34" charset="0"/>
                <a:ea typeface="+mn-ea"/>
                <a:cs typeface="Arial" panose="020B0604020202020204" pitchFamily="34" charset="0"/>
              </a:rPr>
              <a:t>37</a:t>
            </a:r>
            <a:r>
              <a:rPr lang="en-US" sz="1400" kern="1200" dirty="0" smtClean="0">
                <a:solidFill>
                  <a:schemeClr val="tx1"/>
                </a:solidFill>
                <a:effectLst/>
                <a:latin typeface="Arial" panose="020B0604020202020204" pitchFamily="34" charset="0"/>
                <a:ea typeface="+mn-ea"/>
                <a:cs typeface="Arial" panose="020B0604020202020204" pitchFamily="34" charset="0"/>
              </a:rPr>
              <a:t>(2), 120-130.</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extLst>
      <p:ext uri="{BB962C8B-B14F-4D97-AF65-F5344CB8AC3E}">
        <p14:creationId xmlns:p14="http://schemas.microsoft.com/office/powerpoint/2010/main" val="3370320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Arial" panose="020B0604020202020204" pitchFamily="34" charset="0"/>
                <a:cs typeface="Arial" panose="020B0604020202020204" pitchFamily="34" charset="0"/>
              </a:rPr>
              <a:t>Image:https</a:t>
            </a:r>
            <a:r>
              <a:rPr lang="en-US" sz="1400" dirty="0" smtClean="0">
                <a:latin typeface="Arial" panose="020B0604020202020204" pitchFamily="34" charset="0"/>
                <a:cs typeface="Arial" panose="020B0604020202020204" pitchFamily="34" charset="0"/>
              </a:rPr>
              <a:t>://www.flickr.com/photos/67769573@N00/125105125/in/photolist-zGf9x-c4coV-g6AcU-4X2Cov-GXwa5-77PDmR-6v61Qc-7pQSQ-mYAx8F-5nNg9d-9i9QUS-hzzdw-e6Cw1P-nWqW-bEiVMw-bQwjT8-Bh2X-2YqSEp-hyDf3-4z92tM-ChRp-ecTkhQ-7RYdBd-4uUZez-Ma4VN-bW9FyY-4RSiX7-5KS8Fa-47VSWb-5yoRuU-9WuVeh-sMGiY-9hbvmj-5qQvgh-9UynLq-72yNrw-a9p7AF-6vabe9-46kgBe-a6URXp-4wVccL-4RRB1L-6m6k8k-6gz3yq-chf4im-5hiMD1-a9rS4j-n5aif5-nZypy-5KS8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“All courses offered in the LIS curriculum should be based on identifying and meeting users' and prospective users' expectations and needs. No service, system, or collection should be offered, developed, or made accessible without consideration of the intended users” (</a:t>
            </a:r>
            <a:r>
              <a:rPr lang="en-US" sz="1400" dirty="0" err="1" smtClean="0">
                <a:latin typeface="Arial" panose="020B0604020202020204" pitchFamily="34" charset="0"/>
                <a:cs typeface="Arial" panose="020B0604020202020204" pitchFamily="34" charset="0"/>
              </a:rPr>
              <a:t>Connaway</a:t>
            </a:r>
            <a:r>
              <a:rPr lang="en-US" sz="1400" dirty="0" smtClean="0">
                <a:latin typeface="Arial" panose="020B0604020202020204" pitchFamily="34" charset="0"/>
                <a:cs typeface="Arial" panose="020B0604020202020204" pitchFamily="34" charset="0"/>
              </a:rPr>
              <a:t> 2014).</a:t>
            </a:r>
            <a:r>
              <a:rPr lang="en-US" sz="1400" baseline="0" dirty="0" smtClean="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1"/>
                </a:solidFill>
                <a:latin typeface="Arial" panose="020B0604020202020204" pitchFamily="34" charset="0"/>
                <a:cs typeface="Arial" panose="020B0604020202020204" pitchFamily="34" charset="0"/>
              </a:rPr>
              <a:t>Connaway</a:t>
            </a:r>
            <a:r>
              <a:rPr lang="en-GB" sz="1400" dirty="0" smtClean="0">
                <a:solidFill>
                  <a:schemeClr val="tx1"/>
                </a:solidFill>
                <a:latin typeface="Arial" panose="020B0604020202020204" pitchFamily="34" charset="0"/>
                <a:cs typeface="Arial" panose="020B0604020202020204" pitchFamily="34" charset="0"/>
              </a:rPr>
              <a:t>, L. S. (2014). Why libraries? A call for use-</a:t>
            </a:r>
            <a:r>
              <a:rPr lang="en-GB" sz="1400" dirty="0" err="1" smtClean="0">
                <a:solidFill>
                  <a:schemeClr val="tx1"/>
                </a:solidFill>
                <a:latin typeface="Arial" panose="020B0604020202020204" pitchFamily="34" charset="0"/>
                <a:cs typeface="Arial" panose="020B0604020202020204" pitchFamily="34" charset="0"/>
              </a:rPr>
              <a:t>centered</a:t>
            </a:r>
            <a:r>
              <a:rPr lang="en-GB" sz="1400" dirty="0" smtClean="0">
                <a:solidFill>
                  <a:schemeClr val="tx1"/>
                </a:solidFill>
                <a:latin typeface="Arial" panose="020B0604020202020204" pitchFamily="34" charset="0"/>
                <a:cs typeface="Arial" panose="020B0604020202020204" pitchFamily="34" charset="0"/>
              </a:rPr>
              <a:t> assessment. </a:t>
            </a:r>
            <a:r>
              <a:rPr lang="en-GB" sz="1400" i="1" dirty="0" err="1" smtClean="0">
                <a:solidFill>
                  <a:schemeClr val="tx1"/>
                </a:solidFill>
                <a:latin typeface="Arial" panose="020B0604020202020204" pitchFamily="34" charset="0"/>
                <a:cs typeface="Arial" panose="020B0604020202020204" pitchFamily="34" charset="0"/>
              </a:rPr>
              <a:t>Textos</a:t>
            </a:r>
            <a:r>
              <a:rPr lang="en-GB" sz="1400" i="1" dirty="0" smtClean="0">
                <a:solidFill>
                  <a:schemeClr val="tx1"/>
                </a:solidFill>
                <a:latin typeface="Arial" panose="020B0604020202020204" pitchFamily="34" charset="0"/>
                <a:cs typeface="Arial" panose="020B0604020202020204" pitchFamily="34" charset="0"/>
              </a:rPr>
              <a:t> </a:t>
            </a:r>
            <a:r>
              <a:rPr lang="en-GB" sz="1400" i="1" dirty="0" err="1" smtClean="0">
                <a:solidFill>
                  <a:schemeClr val="tx1"/>
                </a:solidFill>
                <a:latin typeface="Arial" panose="020B0604020202020204" pitchFamily="34" charset="0"/>
                <a:cs typeface="Arial" panose="020B0604020202020204" pitchFamily="34" charset="0"/>
              </a:rPr>
              <a:t>Universitaris</a:t>
            </a:r>
            <a:r>
              <a:rPr lang="en-GB" sz="1400" i="1" dirty="0" smtClean="0">
                <a:solidFill>
                  <a:schemeClr val="tx1"/>
                </a:solidFill>
                <a:latin typeface="Arial" panose="020B0604020202020204" pitchFamily="34" charset="0"/>
                <a:cs typeface="Arial" panose="020B0604020202020204" pitchFamily="34" charset="0"/>
              </a:rPr>
              <a:t> de </a:t>
            </a:r>
            <a:r>
              <a:rPr lang="en-GB" sz="1400" i="1" dirty="0" err="1" smtClean="0">
                <a:solidFill>
                  <a:schemeClr val="tx1"/>
                </a:solidFill>
                <a:latin typeface="Arial" panose="020B0604020202020204" pitchFamily="34" charset="0"/>
                <a:cs typeface="Arial" panose="020B0604020202020204" pitchFamily="34" charset="0"/>
              </a:rPr>
              <a:t>Biblioteconomia</a:t>
            </a:r>
            <a:r>
              <a:rPr lang="en-GB" sz="1400" i="1" dirty="0" smtClean="0">
                <a:solidFill>
                  <a:schemeClr val="tx1"/>
                </a:solidFill>
                <a:latin typeface="Arial" panose="020B0604020202020204" pitchFamily="34" charset="0"/>
                <a:cs typeface="Arial" panose="020B0604020202020204" pitchFamily="34" charset="0"/>
              </a:rPr>
              <a:t> I </a:t>
            </a:r>
            <a:r>
              <a:rPr lang="en-GB" sz="1400" i="1" dirty="0" err="1" smtClean="0">
                <a:solidFill>
                  <a:schemeClr val="tx1"/>
                </a:solidFill>
                <a:latin typeface="Arial" panose="020B0604020202020204" pitchFamily="34" charset="0"/>
                <a:cs typeface="Arial" panose="020B0604020202020204" pitchFamily="34" charset="0"/>
              </a:rPr>
              <a:t>Documentacio</a:t>
            </a:r>
            <a:r>
              <a:rPr lang="en-GB" sz="1400" i="1" dirty="0" smtClean="0">
                <a:solidFill>
                  <a:schemeClr val="tx1"/>
                </a:solidFill>
                <a:latin typeface="Arial" panose="020B0604020202020204" pitchFamily="34" charset="0"/>
                <a:cs typeface="Arial" panose="020B0604020202020204" pitchFamily="34" charset="0"/>
              </a:rPr>
              <a:t>, 32.</a:t>
            </a:r>
            <a:r>
              <a:rPr lang="en-GB" sz="1400" dirty="0" smtClean="0">
                <a:solidFill>
                  <a:schemeClr val="tx1"/>
                </a:solidFill>
                <a:latin typeface="Arial" panose="020B0604020202020204" pitchFamily="34" charset="0"/>
                <a:cs typeface="Arial" panose="020B0604020202020204" pitchFamily="34" charset="0"/>
              </a:rPr>
              <a:t> [Available: </a:t>
            </a:r>
            <a:r>
              <a:rPr lang="en-GB" sz="1400" u="sng" dirty="0" smtClean="0">
                <a:solidFill>
                  <a:schemeClr val="tx1"/>
                </a:solidFill>
                <a:latin typeface="Arial" panose="020B0604020202020204" pitchFamily="34" charset="0"/>
                <a:cs typeface="Arial" panose="020B0604020202020204" pitchFamily="34" charset="0"/>
                <a:hlinkClick r:id="rId3"/>
              </a:rPr>
              <a:t>http://bid.ub.edu/en/32/connaway3.htm</a:t>
            </a:r>
            <a:r>
              <a:rPr lang="en-GB" sz="1400" dirty="0" smtClean="0">
                <a:solidFill>
                  <a:schemeClr val="tx1"/>
                </a:solidFill>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a:p>
        </p:txBody>
      </p:sp>
    </p:spTree>
    <p:extLst>
      <p:ext uri="{BB962C8B-B14F-4D97-AF65-F5344CB8AC3E}">
        <p14:creationId xmlns:p14="http://schemas.microsoft.com/office/powerpoint/2010/main" val="280200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Image: By William Sun https://flic.kr/p/8kjmJ6</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a:p>
        </p:txBody>
      </p:sp>
    </p:spTree>
    <p:extLst>
      <p:ext uri="{BB962C8B-B14F-4D97-AF65-F5344CB8AC3E}">
        <p14:creationId xmlns:p14="http://schemas.microsoft.com/office/powerpoint/2010/main" val="32410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231775"/>
            <a:ext cx="4648200" cy="3486150"/>
          </a:xfrm>
        </p:spPr>
      </p:sp>
      <p:sp>
        <p:nvSpPr>
          <p:cNvPr id="3" name="Notes Placeholder 2"/>
          <p:cNvSpPr>
            <a:spLocks noGrp="1"/>
          </p:cNvSpPr>
          <p:nvPr>
            <p:ph type="body" idx="1"/>
          </p:nvPr>
        </p:nvSpPr>
        <p:spPr>
          <a:xfrm>
            <a:off x="152400" y="3950970"/>
            <a:ext cx="6553200" cy="4725670"/>
          </a:xfrm>
        </p:spPr>
        <p:txBody>
          <a:bodyPr/>
          <a:lstStyle/>
          <a:p>
            <a:r>
              <a:rPr lang="en-US" sz="1400" dirty="0" smtClean="0">
                <a:latin typeface="Arial" panose="020B0604020202020204" pitchFamily="34" charset="0"/>
                <a:cs typeface="Arial" panose="020B0604020202020204" pitchFamily="34" charset="0"/>
              </a:rPr>
              <a:t>Image: https://www.flickr.com/photos/beantin/7649183772/in/photolist-dsatqq-cDW4QQ-fJ36Qb-6eKCzn-h9s7Sx-4eKvsb-5Wo9Ei-67XfDi-53k7zL-dbSbdC-hK4qbP-9YXQ53-48oXAw-ry54T-7hDmf1-dYHSv-a25Kam-73wGq9-382XJt-7tnTKo-5v8GVM-5j2AcV-75LjgC-kjjH9x-QGaM-sCjJb-dsEzbF-9oBvU-akHdhj-68xzF-auAY4T-9EZz2k-3K4zxR-v6a5U-8GDiVv-o1EPkw-hfNKc-5iLRQX-783LBs-3PkyNQ-mQ3y4n-6YuriA-hBGbbD-jKnHh-jDwYG-2RpAUr-763Kkr-vH3VV-9xfAyj-h6bbJ1/</a:t>
            </a:r>
          </a:p>
          <a:p>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Education &amp; training</a:t>
            </a:r>
            <a:r>
              <a:rPr lang="en-US" sz="1400" baseline="0" dirty="0" smtClean="0">
                <a:latin typeface="Arial" panose="020B0604020202020204" pitchFamily="34" charset="0"/>
                <a:cs typeface="Arial" panose="020B0604020202020204" pitchFamily="34" charset="0"/>
              </a:rPr>
              <a:t> have not kept pace with the need </a:t>
            </a: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Must</a:t>
            </a:r>
            <a:r>
              <a:rPr lang="en-US" sz="1400" baseline="0" dirty="0" smtClean="0">
                <a:latin typeface="Arial" panose="020B0604020202020204" pitchFamily="34" charset="0"/>
                <a:cs typeface="Arial" panose="020B0604020202020204" pitchFamily="34" charset="0"/>
              </a:rPr>
              <a:t> be user-centered </a:t>
            </a:r>
          </a:p>
          <a:p>
            <a:pPr marL="171450" indent="-1714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LIS professionals can be distracted by day-to-day responsibilities &amp; forget real reason for library existence—to meet needs of users</a:t>
            </a:r>
          </a:p>
          <a:p>
            <a:pPr marL="171450" indent="-1714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err="1" smtClean="0">
                <a:solidFill>
                  <a:schemeClr val="tx1"/>
                </a:solidFill>
                <a:latin typeface="Arial" panose="020B0604020202020204" pitchFamily="34" charset="0"/>
                <a:cs typeface="Arial" panose="020B0604020202020204" pitchFamily="34" charset="0"/>
              </a:rPr>
              <a:t>Connaway</a:t>
            </a:r>
            <a:r>
              <a:rPr lang="en-GB" sz="1400" dirty="0" smtClean="0">
                <a:solidFill>
                  <a:schemeClr val="tx1"/>
                </a:solidFill>
                <a:latin typeface="Arial" panose="020B0604020202020204" pitchFamily="34" charset="0"/>
                <a:cs typeface="Arial" panose="020B0604020202020204" pitchFamily="34" charset="0"/>
              </a:rPr>
              <a:t>, L. S. (2014). Why libraries? A call for use-</a:t>
            </a:r>
            <a:r>
              <a:rPr lang="en-GB" sz="1400" dirty="0" err="1" smtClean="0">
                <a:solidFill>
                  <a:schemeClr val="tx1"/>
                </a:solidFill>
                <a:latin typeface="Arial" panose="020B0604020202020204" pitchFamily="34" charset="0"/>
                <a:cs typeface="Arial" panose="020B0604020202020204" pitchFamily="34" charset="0"/>
              </a:rPr>
              <a:t>centered</a:t>
            </a:r>
            <a:r>
              <a:rPr lang="en-GB" sz="1400" dirty="0" smtClean="0">
                <a:solidFill>
                  <a:schemeClr val="tx1"/>
                </a:solidFill>
                <a:latin typeface="Arial" panose="020B0604020202020204" pitchFamily="34" charset="0"/>
                <a:cs typeface="Arial" panose="020B0604020202020204" pitchFamily="34" charset="0"/>
              </a:rPr>
              <a:t> assessment. </a:t>
            </a:r>
            <a:r>
              <a:rPr lang="en-GB" sz="1400" i="1" dirty="0" err="1" smtClean="0">
                <a:solidFill>
                  <a:schemeClr val="tx1"/>
                </a:solidFill>
                <a:latin typeface="Arial" panose="020B0604020202020204" pitchFamily="34" charset="0"/>
                <a:cs typeface="Arial" panose="020B0604020202020204" pitchFamily="34" charset="0"/>
              </a:rPr>
              <a:t>Textos</a:t>
            </a:r>
            <a:r>
              <a:rPr lang="en-GB" sz="1400" i="1" dirty="0" smtClean="0">
                <a:solidFill>
                  <a:schemeClr val="tx1"/>
                </a:solidFill>
                <a:latin typeface="Arial" panose="020B0604020202020204" pitchFamily="34" charset="0"/>
                <a:cs typeface="Arial" panose="020B0604020202020204" pitchFamily="34" charset="0"/>
              </a:rPr>
              <a:t> </a:t>
            </a:r>
            <a:r>
              <a:rPr lang="en-GB" sz="1400" i="1" dirty="0" err="1" smtClean="0">
                <a:solidFill>
                  <a:schemeClr val="tx1"/>
                </a:solidFill>
                <a:latin typeface="Arial" panose="020B0604020202020204" pitchFamily="34" charset="0"/>
                <a:cs typeface="Arial" panose="020B0604020202020204" pitchFamily="34" charset="0"/>
              </a:rPr>
              <a:t>Universitaris</a:t>
            </a:r>
            <a:r>
              <a:rPr lang="en-GB" sz="1400" i="1" dirty="0" smtClean="0">
                <a:solidFill>
                  <a:schemeClr val="tx1"/>
                </a:solidFill>
                <a:latin typeface="Arial" panose="020B0604020202020204" pitchFamily="34" charset="0"/>
                <a:cs typeface="Arial" panose="020B0604020202020204" pitchFamily="34" charset="0"/>
              </a:rPr>
              <a:t> de </a:t>
            </a:r>
            <a:r>
              <a:rPr lang="en-GB" sz="1400" i="1" dirty="0" err="1" smtClean="0">
                <a:solidFill>
                  <a:schemeClr val="tx1"/>
                </a:solidFill>
                <a:latin typeface="Arial" panose="020B0604020202020204" pitchFamily="34" charset="0"/>
                <a:cs typeface="Arial" panose="020B0604020202020204" pitchFamily="34" charset="0"/>
              </a:rPr>
              <a:t>Biblioteconomia</a:t>
            </a:r>
            <a:r>
              <a:rPr lang="en-GB" sz="1400" i="1" dirty="0" smtClean="0">
                <a:solidFill>
                  <a:schemeClr val="tx1"/>
                </a:solidFill>
                <a:latin typeface="Arial" panose="020B0604020202020204" pitchFamily="34" charset="0"/>
                <a:cs typeface="Arial" panose="020B0604020202020204" pitchFamily="34" charset="0"/>
              </a:rPr>
              <a:t> I </a:t>
            </a:r>
            <a:r>
              <a:rPr lang="en-GB" sz="1400" i="1" dirty="0" err="1" smtClean="0">
                <a:solidFill>
                  <a:schemeClr val="tx1"/>
                </a:solidFill>
                <a:latin typeface="Arial" panose="020B0604020202020204" pitchFamily="34" charset="0"/>
                <a:cs typeface="Arial" panose="020B0604020202020204" pitchFamily="34" charset="0"/>
              </a:rPr>
              <a:t>Documentacio</a:t>
            </a:r>
            <a:r>
              <a:rPr lang="en-GB" sz="1400" i="1" dirty="0" smtClean="0">
                <a:solidFill>
                  <a:schemeClr val="tx1"/>
                </a:solidFill>
                <a:latin typeface="Arial" panose="020B0604020202020204" pitchFamily="34" charset="0"/>
                <a:cs typeface="Arial" panose="020B0604020202020204" pitchFamily="34" charset="0"/>
              </a:rPr>
              <a:t>, 32.</a:t>
            </a:r>
            <a:r>
              <a:rPr lang="en-GB" sz="1400" dirty="0" smtClean="0">
                <a:solidFill>
                  <a:schemeClr val="tx1"/>
                </a:solidFill>
                <a:latin typeface="Arial" panose="020B0604020202020204" pitchFamily="34" charset="0"/>
                <a:cs typeface="Arial" panose="020B0604020202020204" pitchFamily="34" charset="0"/>
              </a:rPr>
              <a:t> [Available: </a:t>
            </a:r>
            <a:r>
              <a:rPr lang="en-GB" sz="1400" u="sng" dirty="0" smtClean="0">
                <a:solidFill>
                  <a:schemeClr val="tx1"/>
                </a:solidFill>
                <a:latin typeface="Arial" panose="020B0604020202020204" pitchFamily="34" charset="0"/>
                <a:cs typeface="Arial" panose="020B0604020202020204" pitchFamily="34" charset="0"/>
                <a:hlinkClick r:id="rId3"/>
              </a:rPr>
              <a:t>http://bid.ub.edu/en/32/connaway3.htm</a:t>
            </a:r>
            <a:r>
              <a:rPr lang="en-GB" sz="1400" dirty="0" smtClean="0">
                <a:solidFill>
                  <a:schemeClr val="tx1"/>
                </a:solidFill>
                <a:latin typeface="Arial" panose="020B0604020202020204" pitchFamily="34" charset="0"/>
                <a:cs typeface="Arial" panose="020B0604020202020204" pitchFamily="34" charset="0"/>
              </a:rPr>
              <a:t>]</a:t>
            </a:r>
            <a:endParaRPr lang="en-US" sz="14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err="1" smtClean="0">
                <a:solidFill>
                  <a:schemeClr val="tx1"/>
                </a:solidFill>
                <a:latin typeface="Arial" panose="020B0604020202020204" pitchFamily="34" charset="0"/>
                <a:cs typeface="Arial" panose="020B0604020202020204" pitchFamily="34" charset="0"/>
              </a:rPr>
              <a:t>Connaway</a:t>
            </a:r>
            <a:r>
              <a:rPr lang="en-US" sz="1400" dirty="0" smtClean="0">
                <a:solidFill>
                  <a:schemeClr val="tx1"/>
                </a:solidFill>
                <a:latin typeface="Arial" panose="020B0604020202020204" pitchFamily="34" charset="0"/>
                <a:cs typeface="Arial" panose="020B0604020202020204" pitchFamily="34" charset="0"/>
              </a:rPr>
              <a:t>, L. S.; Radford, M. (2013). Academic library assessment: beyond the basics. [</a:t>
            </a:r>
            <a:r>
              <a:rPr lang="en-US" sz="1400" dirty="0" err="1" smtClean="0">
                <a:solidFill>
                  <a:schemeClr val="tx1"/>
                </a:solidFill>
                <a:latin typeface="Arial" panose="020B0604020202020204" pitchFamily="34" charset="0"/>
                <a:cs typeface="Arial" panose="020B0604020202020204" pitchFamily="34" charset="0"/>
              </a:rPr>
              <a:t>Powerpoint</a:t>
            </a:r>
            <a:r>
              <a:rPr lang="en-US" sz="1400" dirty="0" smtClean="0">
                <a:solidFill>
                  <a:schemeClr val="tx1"/>
                </a:solidFill>
                <a:latin typeface="Arial" panose="020B0604020202020204" pitchFamily="34" charset="0"/>
                <a:cs typeface="Arial" panose="020B0604020202020204" pitchFamily="34" charset="0"/>
              </a:rPr>
              <a:t> presentation], </a:t>
            </a:r>
            <a:r>
              <a:rPr lang="en-US" sz="1400" dirty="0" err="1" smtClean="0">
                <a:solidFill>
                  <a:schemeClr val="tx1"/>
                </a:solidFill>
                <a:latin typeface="Arial" panose="020B0604020202020204" pitchFamily="34" charset="0"/>
                <a:cs typeface="Arial" panose="020B0604020202020204" pitchFamily="34" charset="0"/>
              </a:rPr>
              <a:t>Raynor</a:t>
            </a:r>
            <a:r>
              <a:rPr lang="en-US" sz="1400" dirty="0" smtClean="0">
                <a:solidFill>
                  <a:schemeClr val="tx1"/>
                </a:solidFill>
                <a:latin typeface="Arial" panose="020B0604020202020204" pitchFamily="34" charset="0"/>
                <a:cs typeface="Arial" panose="020B0604020202020204" pitchFamily="34" charset="0"/>
              </a:rPr>
              <a:t> Memorial Libraries, Marquette University, [18 July 2013].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extLst>
      <p:ext uri="{BB962C8B-B14F-4D97-AF65-F5344CB8AC3E}">
        <p14:creationId xmlns:p14="http://schemas.microsoft.com/office/powerpoint/2010/main" val="1523708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155575"/>
            <a:ext cx="2787650" cy="2090738"/>
          </a:xfrm>
        </p:spPr>
      </p:sp>
      <p:sp>
        <p:nvSpPr>
          <p:cNvPr id="3" name="Notes Placeholder 2"/>
          <p:cNvSpPr>
            <a:spLocks noGrp="1"/>
          </p:cNvSpPr>
          <p:nvPr>
            <p:ph type="body" idx="1"/>
          </p:nvPr>
        </p:nvSpPr>
        <p:spPr>
          <a:xfrm>
            <a:off x="228600" y="2324100"/>
            <a:ext cx="6400800" cy="681736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Arial" pitchFamily="34" charset="0"/>
                <a:cs typeface="Arial" pitchFamily="34" charset="0"/>
              </a:rPr>
              <a:t>Image: https://www.flickr.com/photos/johnragai/14183700265/in/photolist-7Cg4kM-nBnaWi-5EbYHp-5Kwku8-8TJzKy-adyc5E-27xkVA-pkPNg-xcE8k-4z8WuM-qLniS-3xaF7f-mktnCr-9zAePZ-aycSBW-7U4PDk-61RweK-5Xk9qr-54459z-df7N3P-5UT2bk-avLhMr-u2M9Y-5Y15bt-a2Xd5F-8rXs42-3rbY1s-kfBhwV-iP9znn-63xusq-dQEWmS-eWJsD-a3SD8A-9tmvj-27xqiW-dyrwpr-3UAPjy-dzVKbf-8jYajY-2DGHqc-9GtjTT-o7vyhC-7ARCUQ-4G97Zi-o7qd44-o6ERTr-o7qPGt-o66jv6-o6juf7-6ADv4f/</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itchFamily="34" charset="0"/>
                <a:cs typeface="Arial" pitchFamily="34" charset="0"/>
              </a:rPr>
              <a:t>Association of College and Research Libraries (ACRL) (2010). Value of Academic Libraries: a Comprehensive Research Review and Report. Researched by Megan </a:t>
            </a:r>
            <a:r>
              <a:rPr lang="en-US" sz="1400" dirty="0" err="1" smtClean="0">
                <a:effectLst/>
                <a:latin typeface="Arial" pitchFamily="34" charset="0"/>
                <a:cs typeface="Arial" pitchFamily="34" charset="0"/>
              </a:rPr>
              <a:t>Oakleaf</a:t>
            </a:r>
            <a:r>
              <a:rPr lang="en-US" sz="1400" dirty="0" smtClean="0">
                <a:effectLst/>
                <a:latin typeface="Arial" pitchFamily="34" charset="0"/>
                <a:cs typeface="Arial" pitchFamily="34" charset="0"/>
              </a:rPr>
              <a:t>. Chicago: Association of College and Research Libraries. - See more at: http://bid.ub.edu/en/32/connaway3.htm#sthash.4DW7ZhjK.dpuf</a:t>
            </a: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tx1"/>
                </a:solidFill>
                <a:effectLst/>
                <a:latin typeface="Arial" pitchFamily="34" charset="0"/>
                <a:cs typeface="Arial" pitchFamily="34" charset="0"/>
              </a:rPr>
              <a:t>Connaway</a:t>
            </a:r>
            <a:r>
              <a:rPr lang="en-GB" sz="1400" kern="1200" dirty="0" smtClean="0">
                <a:solidFill>
                  <a:schemeClr val="tx1"/>
                </a:solidFill>
                <a:effectLst/>
                <a:latin typeface="Arial" pitchFamily="34" charset="0"/>
                <a:cs typeface="Arial" pitchFamily="34" charset="0"/>
              </a:rPr>
              <a:t>, L. S. (2014). Why libraries? A call for use-</a:t>
            </a:r>
            <a:r>
              <a:rPr lang="en-GB" sz="1400" kern="1200" dirty="0" err="1" smtClean="0">
                <a:solidFill>
                  <a:schemeClr val="tx1"/>
                </a:solidFill>
                <a:effectLst/>
                <a:latin typeface="Arial" pitchFamily="34" charset="0"/>
                <a:cs typeface="Arial" pitchFamily="34" charset="0"/>
              </a:rPr>
              <a:t>centered</a:t>
            </a:r>
            <a:r>
              <a:rPr lang="en-GB" sz="1400" kern="1200" dirty="0" smtClean="0">
                <a:solidFill>
                  <a:schemeClr val="tx1"/>
                </a:solidFill>
                <a:effectLst/>
                <a:latin typeface="Arial" pitchFamily="34" charset="0"/>
                <a:cs typeface="Arial" pitchFamily="34" charset="0"/>
              </a:rPr>
              <a:t> assessment. </a:t>
            </a:r>
            <a:r>
              <a:rPr lang="en-GB" sz="1400" i="1" kern="1200" dirty="0" err="1" smtClean="0">
                <a:solidFill>
                  <a:schemeClr val="tx1"/>
                </a:solidFill>
                <a:effectLst/>
                <a:latin typeface="Arial" pitchFamily="34" charset="0"/>
                <a:cs typeface="Arial" pitchFamily="34" charset="0"/>
              </a:rPr>
              <a:t>Textos</a:t>
            </a:r>
            <a:r>
              <a:rPr lang="en-GB" sz="1400" i="1" kern="1200" dirty="0" smtClean="0">
                <a:solidFill>
                  <a:schemeClr val="tx1"/>
                </a:solidFill>
                <a:effectLst/>
                <a:latin typeface="Arial" pitchFamily="34" charset="0"/>
                <a:cs typeface="Arial" pitchFamily="34" charset="0"/>
              </a:rPr>
              <a:t> </a:t>
            </a:r>
            <a:r>
              <a:rPr lang="en-GB" sz="1400" i="1" kern="1200" dirty="0" err="1" smtClean="0">
                <a:solidFill>
                  <a:schemeClr val="tx1"/>
                </a:solidFill>
                <a:effectLst/>
                <a:latin typeface="Arial" pitchFamily="34" charset="0"/>
                <a:cs typeface="Arial" pitchFamily="34" charset="0"/>
              </a:rPr>
              <a:t>Universitaris</a:t>
            </a:r>
            <a:r>
              <a:rPr lang="en-GB" sz="1400" i="1" kern="1200" dirty="0" smtClean="0">
                <a:solidFill>
                  <a:schemeClr val="tx1"/>
                </a:solidFill>
                <a:effectLst/>
                <a:latin typeface="Arial" pitchFamily="34" charset="0"/>
                <a:cs typeface="Arial" pitchFamily="34" charset="0"/>
              </a:rPr>
              <a:t> de </a:t>
            </a:r>
            <a:r>
              <a:rPr lang="en-GB" sz="1400" i="1" kern="1200" dirty="0" err="1" smtClean="0">
                <a:solidFill>
                  <a:schemeClr val="tx1"/>
                </a:solidFill>
                <a:effectLst/>
                <a:latin typeface="Arial" pitchFamily="34" charset="0"/>
                <a:cs typeface="Arial" pitchFamily="34" charset="0"/>
              </a:rPr>
              <a:t>Biblioteconomia</a:t>
            </a:r>
            <a:r>
              <a:rPr lang="en-GB" sz="1400" i="1" kern="1200" dirty="0" smtClean="0">
                <a:solidFill>
                  <a:schemeClr val="tx1"/>
                </a:solidFill>
                <a:effectLst/>
                <a:latin typeface="Arial" pitchFamily="34" charset="0"/>
                <a:cs typeface="Arial" pitchFamily="34" charset="0"/>
              </a:rPr>
              <a:t> I </a:t>
            </a:r>
            <a:r>
              <a:rPr lang="en-GB" sz="1400" i="1" kern="1200" dirty="0" err="1" smtClean="0">
                <a:solidFill>
                  <a:schemeClr val="tx1"/>
                </a:solidFill>
                <a:effectLst/>
                <a:latin typeface="Arial" pitchFamily="34" charset="0"/>
                <a:cs typeface="Arial" pitchFamily="34" charset="0"/>
              </a:rPr>
              <a:t>Documentacio</a:t>
            </a:r>
            <a:r>
              <a:rPr lang="en-GB" sz="1400" i="1" kern="1200" dirty="0" smtClean="0">
                <a:solidFill>
                  <a:schemeClr val="tx1"/>
                </a:solidFill>
                <a:effectLst/>
                <a:latin typeface="Arial" pitchFamily="34" charset="0"/>
                <a:cs typeface="Arial" pitchFamily="34" charset="0"/>
              </a:rPr>
              <a:t>, 32.</a:t>
            </a:r>
            <a:r>
              <a:rPr lang="en-GB" sz="1400" kern="1200" dirty="0" smtClean="0">
                <a:solidFill>
                  <a:schemeClr val="tx1"/>
                </a:solidFill>
                <a:effectLst/>
                <a:latin typeface="Arial" pitchFamily="34" charset="0"/>
                <a:cs typeface="Arial" pitchFamily="34" charset="0"/>
              </a:rPr>
              <a:t> [Available: </a:t>
            </a:r>
            <a:r>
              <a:rPr lang="en-GB" sz="1400" u="sng" kern="1200" dirty="0" smtClean="0">
                <a:solidFill>
                  <a:schemeClr val="tx1"/>
                </a:solidFill>
                <a:effectLst/>
                <a:latin typeface="Arial" pitchFamily="34" charset="0"/>
                <a:cs typeface="Arial" pitchFamily="34" charset="0"/>
                <a:hlinkClick r:id="rId3"/>
              </a:rPr>
              <a:t>http://bid.ub.edu/en/32/connaway3.htm</a:t>
            </a:r>
            <a:r>
              <a:rPr lang="en-GB" sz="1400" kern="1200" dirty="0" smtClean="0">
                <a:solidFill>
                  <a:schemeClr val="tx1"/>
                </a:solidFill>
                <a:effectLst/>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effectLst/>
                <a:latin typeface="Arial" pitchFamily="34" charset="0"/>
                <a:cs typeface="Arial" pitchFamily="34" charset="0"/>
              </a:rPr>
              <a:t>Connaway</a:t>
            </a:r>
            <a:r>
              <a:rPr lang="en-US" sz="1400" dirty="0" smtClean="0">
                <a:effectLst/>
                <a:latin typeface="Arial" pitchFamily="34" charset="0"/>
                <a:cs typeface="Arial" pitchFamily="34" charset="0"/>
              </a:rPr>
              <a:t>, L.</a:t>
            </a:r>
            <a:r>
              <a:rPr lang="en-US" sz="1400" baseline="0" dirty="0" smtClean="0">
                <a:effectLst/>
                <a:latin typeface="Arial" pitchFamily="34" charset="0"/>
                <a:cs typeface="Arial" pitchFamily="34" charset="0"/>
              </a:rPr>
              <a:t> S. </a:t>
            </a:r>
            <a:r>
              <a:rPr lang="en-US" sz="1400" dirty="0" smtClean="0">
                <a:effectLst/>
                <a:latin typeface="Arial" pitchFamily="34" charset="0"/>
                <a:cs typeface="Arial" pitchFamily="34" charset="0"/>
              </a:rPr>
              <a:t>; Radford, M.</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(2013). Academic library assessment: beyond the basics. [</a:t>
            </a:r>
            <a:r>
              <a:rPr lang="en-US" sz="1400" dirty="0" err="1" smtClean="0">
                <a:effectLst/>
                <a:latin typeface="Arial" pitchFamily="34" charset="0"/>
                <a:cs typeface="Arial" pitchFamily="34" charset="0"/>
              </a:rPr>
              <a:t>Powerpoint</a:t>
            </a:r>
            <a:r>
              <a:rPr lang="en-US" sz="1400" dirty="0" smtClean="0">
                <a:effectLst/>
                <a:latin typeface="Arial" pitchFamily="34" charset="0"/>
                <a:cs typeface="Arial" pitchFamily="34" charset="0"/>
              </a:rPr>
              <a:t> presentation], </a:t>
            </a:r>
            <a:r>
              <a:rPr lang="en-US" sz="1400" dirty="0" err="1" smtClean="0">
                <a:effectLst/>
                <a:latin typeface="Arial" pitchFamily="34" charset="0"/>
                <a:cs typeface="Arial" pitchFamily="34" charset="0"/>
              </a:rPr>
              <a:t>Raynor</a:t>
            </a:r>
            <a:r>
              <a:rPr lang="en-US" sz="1400" dirty="0" smtClean="0">
                <a:effectLst/>
                <a:latin typeface="Arial" pitchFamily="34" charset="0"/>
                <a:cs typeface="Arial" pitchFamily="34" charset="0"/>
              </a:rPr>
              <a:t> Memorial Libraries, Marquette University, [18 July 2013].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effectLst/>
                <a:latin typeface="Arial" pitchFamily="34" charset="0"/>
                <a:cs typeface="Arial" pitchFamily="34" charset="0"/>
              </a:rPr>
              <a:t>Hufford</a:t>
            </a:r>
            <a:r>
              <a:rPr lang="en-US" sz="1400" dirty="0" smtClean="0">
                <a:effectLst/>
                <a:latin typeface="Arial" pitchFamily="34" charset="0"/>
                <a:cs typeface="Arial" pitchFamily="34" charset="0"/>
              </a:rPr>
              <a:t>, J.</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(2013). "A review of the literature on assessment in academic and research libraries, 2005 to August 2011". Libraries &amp; the Academy, 1:</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5–35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itchFamily="34" charset="0"/>
                <a:cs typeface="Arial" pitchFamily="34" charset="0"/>
              </a:rPr>
              <a:t>Kaufman, P.; </a:t>
            </a:r>
            <a:r>
              <a:rPr lang="en-US" sz="1400" dirty="0" err="1" smtClean="0">
                <a:effectLst/>
                <a:latin typeface="Arial" pitchFamily="34" charset="0"/>
                <a:cs typeface="Arial" pitchFamily="34" charset="0"/>
              </a:rPr>
              <a:t>Watstein</a:t>
            </a:r>
            <a:r>
              <a:rPr lang="en-US" sz="1400" dirty="0" smtClean="0">
                <a:effectLst/>
                <a:latin typeface="Arial" pitchFamily="34" charset="0"/>
                <a:cs typeface="Arial" pitchFamily="34" charset="0"/>
              </a:rPr>
              <a:t>, S.</a:t>
            </a:r>
            <a:r>
              <a:rPr lang="en-US" sz="1400" baseline="0" dirty="0" smtClean="0">
                <a:effectLst/>
                <a:latin typeface="Arial" pitchFamily="34" charset="0"/>
                <a:cs typeface="Arial" pitchFamily="34" charset="0"/>
              </a:rPr>
              <a:t> B.</a:t>
            </a:r>
            <a:r>
              <a:rPr lang="en-US" sz="1400" dirty="0" smtClean="0">
                <a:effectLst/>
                <a:latin typeface="Arial" pitchFamily="34" charset="0"/>
                <a:cs typeface="Arial" pitchFamily="34" charset="0"/>
              </a:rPr>
              <a:t> (2008). "Library value (return on investment, ROI) and the challenge of placing a value on public services". Reference Services Review, 36(3):</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226–231.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effectLst/>
                <a:latin typeface="Arial" pitchFamily="34" charset="0"/>
                <a:cs typeface="Arial" pitchFamily="34" charset="0"/>
              </a:rPr>
              <a:t>Pung</a:t>
            </a:r>
            <a:r>
              <a:rPr lang="en-US" sz="1400" dirty="0" smtClean="0">
                <a:effectLst/>
                <a:latin typeface="Arial" pitchFamily="34" charset="0"/>
                <a:cs typeface="Arial" pitchFamily="34" charset="0"/>
              </a:rPr>
              <a:t>, C.; Clarke A.; Patten, L. (2004). "Measuring the economic impact of the British Library". New Review of Academic Librarianship, vol. 10</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1):</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79–102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a:p>
        </p:txBody>
      </p:sp>
    </p:spTree>
    <p:extLst>
      <p:ext uri="{BB962C8B-B14F-4D97-AF65-F5344CB8AC3E}">
        <p14:creationId xmlns:p14="http://schemas.microsoft.com/office/powerpoint/2010/main" val="296397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0"/>
            <a:ext cx="4648200" cy="3486150"/>
          </a:xfrm>
        </p:spPr>
      </p:sp>
      <p:sp>
        <p:nvSpPr>
          <p:cNvPr id="3" name="Notes Placeholder 2"/>
          <p:cNvSpPr>
            <a:spLocks noGrp="1"/>
          </p:cNvSpPr>
          <p:nvPr>
            <p:ph type="body" idx="1"/>
          </p:nvPr>
        </p:nvSpPr>
        <p:spPr>
          <a:xfrm>
            <a:off x="0" y="3563620"/>
            <a:ext cx="6858000" cy="5577840"/>
          </a:xfrm>
        </p:spPr>
        <p:txBody>
          <a:bodyPr>
            <a:normAutofit/>
          </a:bodyPr>
          <a:lstStyle/>
          <a:p>
            <a:r>
              <a:rPr lang="en-US" sz="1400" dirty="0" smtClean="0">
                <a:latin typeface="Arial" pitchFamily="34" charset="0"/>
                <a:cs typeface="Arial" pitchFamily="34" charset="0"/>
              </a:rPr>
              <a:t>Image: http://www.channel4.com/media/images/Channel4/4homes/diy-and-self-build/diy-building-advice/a-z-of-diy-building-guides/a-guide-to-diy-stores/hammer-nails-lg_A2.jpg</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Issues &amp;</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assumptions concerning bibliographic organization &amp;</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control</a:t>
            </a:r>
            <a:r>
              <a:rPr lang="en-US" sz="1400" baseline="0" dirty="0" smtClean="0">
                <a:latin typeface="Arial" pitchFamily="34" charset="0"/>
                <a:cs typeface="Arial" pitchFamily="34" charset="0"/>
              </a:rPr>
              <a:t> affect the development of the curriculum for education of future catalogers. </a:t>
            </a:r>
            <a:endParaRPr lang="en-US" sz="1400" dirty="0" smtClean="0">
              <a:latin typeface="Arial" pitchFamily="34" charset="0"/>
              <a:cs typeface="Arial"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kern="1200" dirty="0" smtClean="0">
                <a:solidFill>
                  <a:schemeClr val="tx1"/>
                </a:solidFill>
                <a:latin typeface="Arial" pitchFamily="34" charset="0"/>
                <a:ea typeface="Open Sans" pitchFamily="34" charset="0"/>
                <a:cs typeface="Arial" pitchFamily="34" charset="0"/>
              </a:rPr>
              <a:t>Increased dependence on networks has </a:t>
            </a:r>
            <a:r>
              <a:rPr lang="en-US" sz="1400" b="0" kern="1200" dirty="0" err="1" smtClean="0">
                <a:solidFill>
                  <a:schemeClr val="tx1"/>
                </a:solidFill>
                <a:latin typeface="Arial" pitchFamily="34" charset="0"/>
                <a:ea typeface="Open Sans" pitchFamily="34" charset="0"/>
                <a:cs typeface="Arial" pitchFamily="34" charset="0"/>
              </a:rPr>
              <a:t>deprofessionalized</a:t>
            </a:r>
            <a:r>
              <a:rPr lang="en-US" sz="1400" b="0" kern="1200" dirty="0" smtClean="0">
                <a:solidFill>
                  <a:schemeClr val="tx1"/>
                </a:solidFill>
                <a:latin typeface="Arial" pitchFamily="34" charset="0"/>
                <a:ea typeface="Open Sans" pitchFamily="34" charset="0"/>
                <a:cs typeface="Arial" pitchFamily="34" charset="0"/>
              </a:rPr>
              <a:t> cataloging</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dirty="0" smtClean="0">
                <a:latin typeface="Arial" pitchFamily="34" charset="0"/>
                <a:cs typeface="Arial" pitchFamily="34" charset="0"/>
              </a:rPr>
              <a:t>Assumption that a majority of library materials</a:t>
            </a:r>
            <a:r>
              <a:rPr lang="en-US" sz="1400" b="0" baseline="0" dirty="0" smtClean="0">
                <a:latin typeface="Arial" pitchFamily="34" charset="0"/>
                <a:cs typeface="Arial" pitchFamily="34" charset="0"/>
              </a:rPr>
              <a:t> are cataloged on networks</a:t>
            </a:r>
            <a:r>
              <a:rPr lang="en-US" sz="1400" baseline="0" dirty="0" smtClean="0">
                <a:latin typeface="Arial" pitchFamily="34" charset="0"/>
                <a:cs typeface="Arial" pitchFamily="34" charset="0"/>
              </a:rPr>
              <a:t>, enabling library assistants or clerks to adequately perform copy cataloging and diminishing the need for professional catalogers.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Belief that technical services remains a bureaucratic division of library operations (</a:t>
            </a:r>
            <a:r>
              <a:rPr lang="en-US" sz="1400" baseline="0" dirty="0" err="1" smtClean="0">
                <a:latin typeface="Arial" pitchFamily="34" charset="0"/>
                <a:cs typeface="Arial" pitchFamily="34" charset="0"/>
              </a:rPr>
              <a:t>Stenstorm</a:t>
            </a:r>
            <a:r>
              <a:rPr lang="en-US" sz="1400" baseline="0" dirty="0" smtClean="0">
                <a:latin typeface="Arial" pitchFamily="34" charset="0"/>
                <a:cs typeface="Arial" pitchFamily="34" charset="0"/>
              </a:rPr>
              <a:t> 1987).</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Divisions within tech. services resulted in a perceived decrease in library performance (Younger 1990). </a:t>
            </a:r>
          </a:p>
          <a:p>
            <a:pPr marL="0" indent="0">
              <a:spcBef>
                <a:spcPts val="0"/>
              </a:spcBef>
              <a:buNone/>
            </a:pPr>
            <a:endParaRPr lang="en-GB" sz="1400" dirty="0" smtClean="0">
              <a:solidFill>
                <a:schemeClr val="tx1"/>
              </a:solidFill>
              <a:latin typeface="Arial" pitchFamily="34" charset="0"/>
              <a:cs typeface="Arial" pitchFamily="34" charset="0"/>
            </a:endParaRPr>
          </a:p>
          <a:p>
            <a:pPr marL="0" indent="0">
              <a:spcBef>
                <a:spcPts val="0"/>
              </a:spcBef>
              <a:buNone/>
            </a:pP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(1997). A model curriculum for cataloging education: The library and information services program at the University of Denver. </a:t>
            </a:r>
            <a:r>
              <a:rPr lang="en-US" sz="1400" i="1" dirty="0" smtClean="0">
                <a:solidFill>
                  <a:schemeClr val="tx1"/>
                </a:solidFill>
                <a:latin typeface="Arial" pitchFamily="34" charset="0"/>
                <a:cs typeface="Arial" pitchFamily="34" charset="0"/>
              </a:rPr>
              <a:t>Technical Services Quarterly,15 </a:t>
            </a:r>
            <a:r>
              <a:rPr lang="en-US" sz="1400" dirty="0" smtClean="0">
                <a:solidFill>
                  <a:schemeClr val="tx1"/>
                </a:solidFill>
                <a:latin typeface="Arial" pitchFamily="34" charset="0"/>
                <a:cs typeface="Arial" pitchFamily="34" charset="0"/>
              </a:rPr>
              <a:t>(1/2), 27-41.</a:t>
            </a:r>
            <a:endParaRPr lang="en-GB" sz="1400" dirty="0" smtClean="0">
              <a:solidFill>
                <a:schemeClr val="tx1"/>
              </a:solidFill>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err="1" smtClean="0">
                <a:latin typeface="Arial" pitchFamily="34" charset="0"/>
                <a:cs typeface="Arial" pitchFamily="34" charset="0"/>
              </a:rPr>
              <a:t>Stenstrom</a:t>
            </a:r>
            <a:r>
              <a:rPr lang="en-US" sz="1400" dirty="0" smtClean="0">
                <a:latin typeface="Arial" pitchFamily="34" charset="0"/>
                <a:cs typeface="Arial" pitchFamily="34" charset="0"/>
              </a:rPr>
              <a:t>, P.F. (1987). Current management literature for technical services. Illinois Libraries, 69 (February</a:t>
            </a:r>
            <a:r>
              <a:rPr lang="en-US" sz="1400" baseline="0" dirty="0" smtClean="0">
                <a:latin typeface="Arial" pitchFamily="34" charset="0"/>
                <a:cs typeface="Arial" pitchFamily="34" charset="0"/>
              </a:rPr>
              <a:t>): 96-103. </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Younger, J. (1990). University library effectiveness: A case study of the perceived outcomes of structural change. PhD. Diss., University of Wisconsin. </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a:p>
        </p:txBody>
      </p:sp>
    </p:spTree>
    <p:extLst>
      <p:ext uri="{BB962C8B-B14F-4D97-AF65-F5344CB8AC3E}">
        <p14:creationId xmlns:p14="http://schemas.microsoft.com/office/powerpoint/2010/main" val="138803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https://flic.kr/p/5JVByJ by John </a:t>
            </a:r>
            <a:r>
              <a:rPr lang="en-US" sz="1400" baseline="0" dirty="0" err="1" smtClean="0">
                <a:latin typeface="Arial" pitchFamily="34" charset="0"/>
                <a:cs typeface="Arial" pitchFamily="34" charset="0"/>
              </a:rPr>
              <a:t>McStravick</a:t>
            </a:r>
            <a:endParaRPr lang="en-US" sz="14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Theory &amp; practice,</a:t>
            </a:r>
            <a:r>
              <a:rPr lang="en-US" sz="1400" baseline="0" dirty="0" smtClean="0">
                <a:latin typeface="Arial" pitchFamily="34" charset="0"/>
                <a:cs typeface="Arial" pitchFamily="34" charset="0"/>
              </a:rPr>
              <a:t> neither can be ignored</a:t>
            </a:r>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Knowledge &amp; skills </a:t>
            </a:r>
          </a:p>
          <a:p>
            <a:pPr>
              <a:buFont typeface="Arial" pitchFamily="34" charset="0"/>
              <a:buChar char="•"/>
            </a:pPr>
            <a:r>
              <a:rPr lang="en-US" sz="1400" dirty="0" smtClean="0">
                <a:latin typeface="Arial" pitchFamily="34" charset="0"/>
                <a:cs typeface="Arial" pitchFamily="34" charset="0"/>
              </a:rPr>
              <a:t>Cooperation of practitioners &amp; educators</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The University of Denver’s LIS program:</a:t>
            </a:r>
          </a:p>
          <a:p>
            <a:pPr marL="228600" indent="-228600">
              <a:buAutoNum type="arabicPeriod"/>
            </a:pPr>
            <a:r>
              <a:rPr lang="en-US" sz="1400" baseline="0" dirty="0" smtClean="0">
                <a:latin typeface="Arial" pitchFamily="34" charset="0"/>
                <a:cs typeface="Arial" pitchFamily="34" charset="0"/>
              </a:rPr>
              <a:t>Interdisciplinary </a:t>
            </a:r>
          </a:p>
          <a:p>
            <a:pPr marL="228600" indent="-228600">
              <a:buAutoNum type="arabicPeriod"/>
            </a:pPr>
            <a:r>
              <a:rPr lang="en-US" sz="1400" baseline="0" dirty="0" smtClean="0">
                <a:latin typeface="Arial" pitchFamily="34" charset="0"/>
                <a:cs typeface="Arial" pitchFamily="34" charset="0"/>
              </a:rPr>
              <a:t>Traditions should be retained &amp; fostered</a:t>
            </a:r>
          </a:p>
          <a:p>
            <a:pPr marL="228600" indent="-228600">
              <a:buAutoNum type="arabicPeriod"/>
            </a:pPr>
            <a:r>
              <a:rPr lang="en-US" sz="1400" baseline="0" dirty="0" smtClean="0">
                <a:latin typeface="Arial" pitchFamily="34" charset="0"/>
                <a:cs typeface="Arial" pitchFamily="34" charset="0"/>
              </a:rPr>
              <a:t>Curriculum should prepare students to appreciate global economies, diverse perspectives &amp; multiculturalism in the workplace</a:t>
            </a:r>
          </a:p>
          <a:p>
            <a:pPr marL="228600" indent="-228600">
              <a:buAutoNum type="arabicPeriod"/>
            </a:pPr>
            <a:endParaRPr lang="en-US" sz="1400" baseline="0" dirty="0" smtClean="0">
              <a:latin typeface="Arial" pitchFamily="34" charset="0"/>
              <a:cs typeface="Arial" pitchFamily="34"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(1997). A model curriculum for cataloging education: The library and information services program at the University of Denver. </a:t>
            </a:r>
            <a:r>
              <a:rPr lang="en-US" sz="1400" i="1" dirty="0" smtClean="0">
                <a:solidFill>
                  <a:schemeClr val="tx1"/>
                </a:solidFill>
                <a:latin typeface="Arial" pitchFamily="34" charset="0"/>
                <a:cs typeface="Arial" pitchFamily="34" charset="0"/>
              </a:rPr>
              <a:t>Technical Services Quarterly,15 </a:t>
            </a:r>
            <a:r>
              <a:rPr lang="en-US" sz="1400" dirty="0" smtClean="0">
                <a:solidFill>
                  <a:schemeClr val="tx1"/>
                </a:solidFill>
                <a:latin typeface="Arial" pitchFamily="34" charset="0"/>
                <a:cs typeface="Arial" pitchFamily="34" charset="0"/>
              </a:rPr>
              <a:t>(1/2), 27-41.</a:t>
            </a:r>
            <a:endParaRPr lang="en-GB" sz="14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a:p>
        </p:txBody>
      </p:sp>
    </p:spTree>
    <p:extLst>
      <p:ext uri="{BB962C8B-B14F-4D97-AF65-F5344CB8AC3E}">
        <p14:creationId xmlns:p14="http://schemas.microsoft.com/office/powerpoint/2010/main" val="3734054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normAutofit/>
          </a:bodyPr>
          <a:lstStyle/>
          <a:p>
            <a:r>
              <a:rPr lang="en-US" sz="1400" dirty="0" smtClean="0">
                <a:latin typeface="Arial" pitchFamily="34" charset="0"/>
                <a:cs typeface="Arial" pitchFamily="34" charset="0"/>
              </a:rPr>
              <a:t>Image: https://flic.kr/p/5x26iD by Nathan Russell </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There is a difference between teaching and training</a:t>
            </a:r>
          </a:p>
          <a:p>
            <a:pPr>
              <a:buFont typeface="Arial" pitchFamily="34" charset="0"/>
              <a:buChar char="•"/>
            </a:pPr>
            <a:r>
              <a:rPr lang="en-US" sz="1400" dirty="0" smtClean="0">
                <a:latin typeface="Arial" pitchFamily="34" charset="0"/>
                <a:cs typeface="Arial" pitchFamily="34" charset="0"/>
              </a:rPr>
              <a:t>Faculty encourage</a:t>
            </a:r>
            <a:r>
              <a:rPr lang="en-US" sz="1400" baseline="0" dirty="0" smtClean="0">
                <a:latin typeface="Arial" pitchFamily="34" charset="0"/>
                <a:cs typeface="Arial" pitchFamily="34" charset="0"/>
              </a:rPr>
              <a:t> to contribute directly and actively to the knowledge of the practicing profession (</a:t>
            </a:r>
            <a:r>
              <a:rPr lang="en-US" sz="1400" baseline="0" dirty="0" err="1" smtClean="0">
                <a:latin typeface="Arial" pitchFamily="34" charset="0"/>
                <a:cs typeface="Arial" pitchFamily="34" charset="0"/>
              </a:rPr>
              <a:t>Raber</a:t>
            </a:r>
            <a:r>
              <a:rPr lang="en-US" sz="1400" baseline="0" dirty="0" smtClean="0">
                <a:latin typeface="Arial" pitchFamily="34" charset="0"/>
                <a:cs typeface="Arial" pitchFamily="34" charset="0"/>
              </a:rPr>
              <a:t> and </a:t>
            </a:r>
            <a:r>
              <a:rPr lang="en-US" sz="1400" baseline="0" dirty="0" err="1" smtClean="0">
                <a:latin typeface="Arial" pitchFamily="34" charset="0"/>
                <a:cs typeface="Arial" pitchFamily="34" charset="0"/>
              </a:rPr>
              <a:t>Connaway</a:t>
            </a:r>
            <a:r>
              <a:rPr lang="en-US" sz="1400" baseline="0" dirty="0" smtClean="0">
                <a:latin typeface="Arial" pitchFamily="34" charset="0"/>
                <a:cs typeface="Arial" pitchFamily="34" charset="0"/>
              </a:rPr>
              <a:t>)</a:t>
            </a:r>
          </a:p>
          <a:p>
            <a:pPr>
              <a:buFont typeface="Arial" pitchFamily="34" charset="0"/>
              <a:buChar char="•"/>
            </a:pPr>
            <a:r>
              <a:rPr lang="en-US" sz="1400" baseline="0" dirty="0" smtClean="0">
                <a:latin typeface="Arial" pitchFamily="34" charset="0"/>
                <a:cs typeface="Arial" pitchFamily="34" charset="0"/>
              </a:rPr>
              <a:t>Applied research &amp; services are encouraged &amp; explicitly addressed in the contract that outlines faculty responsibilities &amp; evaluation criteria (</a:t>
            </a:r>
            <a:r>
              <a:rPr lang="en-US" sz="1400" baseline="0" dirty="0" err="1" smtClean="0">
                <a:latin typeface="Arial" pitchFamily="34" charset="0"/>
                <a:cs typeface="Arial" pitchFamily="34" charset="0"/>
              </a:rPr>
              <a:t>Raber</a:t>
            </a:r>
            <a:r>
              <a:rPr lang="en-US" sz="1400" baseline="0" dirty="0" smtClean="0">
                <a:latin typeface="Arial" pitchFamily="34" charset="0"/>
                <a:cs typeface="Arial" pitchFamily="34" charset="0"/>
              </a:rPr>
              <a:t> and </a:t>
            </a:r>
            <a:r>
              <a:rPr lang="en-US" sz="1400" baseline="0" dirty="0" err="1" smtClean="0">
                <a:latin typeface="Arial" pitchFamily="34" charset="0"/>
                <a:cs typeface="Arial" pitchFamily="34" charset="0"/>
              </a:rPr>
              <a:t>Connaway</a:t>
            </a:r>
            <a:r>
              <a:rPr lang="en-US" sz="1400" baseline="0" dirty="0" smtClean="0">
                <a:latin typeface="Arial" pitchFamily="34" charset="0"/>
                <a:cs typeface="Arial" pitchFamily="34" charset="0"/>
              </a:rPr>
              <a:t>)</a:t>
            </a:r>
          </a:p>
          <a:p>
            <a:pPr>
              <a:buFont typeface="Arial" pitchFamily="34" charset="0"/>
              <a:buChar char="•"/>
            </a:pPr>
            <a:r>
              <a:rPr lang="en-US" sz="1400" baseline="0" dirty="0" smtClean="0">
                <a:latin typeface="Arial" pitchFamily="34" charset="0"/>
                <a:cs typeface="Arial" pitchFamily="34" charset="0"/>
              </a:rPr>
              <a:t>Teaching, research &amp; service will be given equal value in faculty evaluations, conducted by peers &amp; students (</a:t>
            </a:r>
            <a:r>
              <a:rPr lang="en-US" sz="1400" baseline="0" dirty="0" err="1" smtClean="0">
                <a:latin typeface="Arial" pitchFamily="34" charset="0"/>
                <a:cs typeface="Arial" pitchFamily="34" charset="0"/>
              </a:rPr>
              <a:t>Raber</a:t>
            </a:r>
            <a:r>
              <a:rPr lang="en-US" sz="1400" baseline="0" dirty="0" smtClean="0">
                <a:latin typeface="Arial" pitchFamily="34" charset="0"/>
                <a:cs typeface="Arial" pitchFamily="34" charset="0"/>
              </a:rPr>
              <a:t> and </a:t>
            </a:r>
            <a:r>
              <a:rPr lang="en-US" sz="1400" baseline="0" dirty="0" err="1" smtClean="0">
                <a:latin typeface="Arial" pitchFamily="34" charset="0"/>
                <a:cs typeface="Arial" pitchFamily="34" charset="0"/>
              </a:rPr>
              <a:t>Connaway</a:t>
            </a:r>
            <a:r>
              <a:rPr lang="en-US" sz="1400" baseline="0" dirty="0" smtClean="0">
                <a:latin typeface="Arial" pitchFamily="34" charset="0"/>
                <a:cs typeface="Arial" pitchFamily="34" charset="0"/>
              </a:rPr>
              <a:t>)</a:t>
            </a:r>
          </a:p>
          <a:p>
            <a:pPr>
              <a:buFont typeface="Arial" pitchFamily="34" charset="0"/>
              <a:buChar char="•"/>
            </a:pPr>
            <a:endParaRPr lang="en-US" sz="1400" baseline="0" dirty="0" smtClean="0">
              <a:latin typeface="Arial" pitchFamily="34" charset="0"/>
              <a:cs typeface="Arial" pitchFamily="34" charset="0"/>
            </a:endParaRPr>
          </a:p>
          <a:p>
            <a:pPr>
              <a:buFont typeface="Arial" pitchFamily="34" charset="0"/>
              <a:buNone/>
            </a:pPr>
            <a:r>
              <a:rPr lang="en-US" sz="1400" baseline="0" dirty="0" smtClean="0">
                <a:latin typeface="Arial" pitchFamily="34" charset="0"/>
                <a:cs typeface="Arial" pitchFamily="34" charset="0"/>
              </a:rPr>
              <a:t>Information organizations have responsibility for on-the-job training</a:t>
            </a:r>
          </a:p>
          <a:p>
            <a:pPr>
              <a:buFont typeface="Arial" pitchFamily="34" charset="0"/>
              <a:buNone/>
            </a:pPr>
            <a:endParaRPr lang="en-US" sz="1400" baseline="0" dirty="0" smtClean="0">
              <a:latin typeface="Arial" pitchFamily="34" charset="0"/>
              <a:cs typeface="Arial" pitchFamily="34" charset="0"/>
            </a:endParaRPr>
          </a:p>
          <a:p>
            <a:pPr>
              <a:buFont typeface="Arial" pitchFamily="34" charset="0"/>
              <a:buNone/>
            </a:pPr>
            <a:r>
              <a:rPr lang="en-US" sz="1400" baseline="0" dirty="0" smtClean="0">
                <a:latin typeface="Arial" pitchFamily="34" charset="0"/>
                <a:cs typeface="Arial" pitchFamily="34" charset="0"/>
              </a:rPr>
              <a:t>Academic </a:t>
            </a:r>
            <a:r>
              <a:rPr lang="en-US" sz="1400" baseline="0" dirty="0" err="1" smtClean="0">
                <a:latin typeface="Arial" pitchFamily="34" charset="0"/>
                <a:cs typeface="Arial" pitchFamily="34" charset="0"/>
              </a:rPr>
              <a:t>institututions</a:t>
            </a:r>
            <a:r>
              <a:rPr lang="en-US" sz="1400" baseline="0" dirty="0" smtClean="0">
                <a:latin typeface="Arial" pitchFamily="34" charset="0"/>
                <a:cs typeface="Arial" pitchFamily="34" charset="0"/>
              </a:rPr>
              <a:t> have responsibility for educating.</a:t>
            </a:r>
          </a:p>
          <a:p>
            <a:pPr>
              <a:buFont typeface="Arial" pitchFamily="34" charset="0"/>
              <a:buNone/>
            </a:pPr>
            <a:endParaRPr lang="en-US" sz="1400" baseline="0" dirty="0" smtClean="0">
              <a:latin typeface="Arial" pitchFamily="34" charset="0"/>
              <a:cs typeface="Arial" pitchFamily="34" charset="0"/>
            </a:endParaRPr>
          </a:p>
          <a:p>
            <a:pPr>
              <a:buFont typeface="Arial" pitchFamily="34" charset="0"/>
              <a:buNone/>
            </a:pPr>
            <a:r>
              <a:rPr lang="en-US" sz="1400" baseline="0" dirty="0" smtClean="0">
                <a:latin typeface="Arial" pitchFamily="34" charset="0"/>
                <a:cs typeface="Arial" pitchFamily="34" charset="0"/>
              </a:rPr>
              <a:t>The two must work together.</a:t>
            </a:r>
          </a:p>
          <a:p>
            <a:pPr marL="0" lvl="0" indent="0">
              <a:spcBef>
                <a:spcPts val="0"/>
              </a:spcBef>
              <a:buNone/>
            </a:pPr>
            <a:endParaRPr lang="en-US" sz="1400" dirty="0" smtClean="0">
              <a:solidFill>
                <a:schemeClr val="tx1"/>
              </a:solidFill>
              <a:latin typeface="Arial" panose="020B0604020202020204" pitchFamily="34" charset="0"/>
              <a:cs typeface="Arial" panose="020B0604020202020204" pitchFamily="34" charset="0"/>
            </a:endParaRPr>
          </a:p>
          <a:p>
            <a:pPr marL="0" lvl="0" indent="0">
              <a:spcBef>
                <a:spcPts val="0"/>
              </a:spcBef>
              <a:buNone/>
            </a:pPr>
            <a:r>
              <a:rPr lang="en-US" sz="1400" dirty="0" err="1" smtClean="0">
                <a:solidFill>
                  <a:schemeClr val="tx1"/>
                </a:solidFill>
                <a:latin typeface="Arial" panose="020B0604020202020204" pitchFamily="34" charset="0"/>
                <a:cs typeface="Arial" panose="020B0604020202020204" pitchFamily="34" charset="0"/>
              </a:rPr>
              <a:t>Raber</a:t>
            </a:r>
            <a:r>
              <a:rPr lang="en-US" sz="1400" dirty="0" smtClean="0">
                <a:solidFill>
                  <a:schemeClr val="tx1"/>
                </a:solidFill>
                <a:latin typeface="Arial" panose="020B0604020202020204" pitchFamily="34" charset="0"/>
                <a:cs typeface="Arial" panose="020B0604020202020204" pitchFamily="34" charset="0"/>
              </a:rPr>
              <a:t>, D., &amp; </a:t>
            </a:r>
            <a:r>
              <a:rPr lang="en-US" sz="1400" dirty="0" err="1" smtClean="0">
                <a:solidFill>
                  <a:schemeClr val="tx1"/>
                </a:solidFill>
                <a:latin typeface="Arial" panose="020B0604020202020204" pitchFamily="34" charset="0"/>
                <a:cs typeface="Arial" panose="020B0604020202020204" pitchFamily="34" charset="0"/>
              </a:rPr>
              <a:t>Connaway</a:t>
            </a:r>
            <a:r>
              <a:rPr lang="en-US" sz="1400" dirty="0" smtClean="0">
                <a:solidFill>
                  <a:schemeClr val="tx1"/>
                </a:solidFill>
                <a:latin typeface="Arial" panose="020B0604020202020204" pitchFamily="34" charset="0"/>
                <a:cs typeface="Arial" panose="020B0604020202020204" pitchFamily="34" charset="0"/>
              </a:rPr>
              <a:t>, L. S. (1996). Two cultures, one faculty: Contradictions of library and information science education. </a:t>
            </a:r>
            <a:r>
              <a:rPr lang="en-US" sz="1400" i="1" dirty="0" smtClean="0">
                <a:solidFill>
                  <a:schemeClr val="tx1"/>
                </a:solidFill>
                <a:latin typeface="Arial" pitchFamily="34" charset="0"/>
                <a:cs typeface="Arial" pitchFamily="34" charset="0"/>
              </a:rPr>
              <a:t>Journal of Education for Library and Information Science</a:t>
            </a:r>
            <a:r>
              <a:rPr lang="en-US" sz="1400" dirty="0" smtClean="0">
                <a:solidFill>
                  <a:schemeClr val="tx1"/>
                </a:solidFill>
                <a:latin typeface="Arial" pitchFamily="34" charset="0"/>
                <a:cs typeface="Arial" pitchFamily="34" charset="0"/>
              </a:rPr>
              <a:t>, </a:t>
            </a:r>
            <a:r>
              <a:rPr lang="en-US" sz="1400" i="1" dirty="0" smtClean="0">
                <a:solidFill>
                  <a:schemeClr val="tx1"/>
                </a:solidFill>
                <a:latin typeface="Arial" pitchFamily="34" charset="0"/>
                <a:cs typeface="Arial" pitchFamily="34" charset="0"/>
              </a:rPr>
              <a:t>37</a:t>
            </a:r>
            <a:r>
              <a:rPr lang="en-US" sz="1400" dirty="0" smtClean="0">
                <a:solidFill>
                  <a:schemeClr val="tx1"/>
                </a:solidFill>
                <a:latin typeface="Arial" pitchFamily="34" charset="0"/>
                <a:cs typeface="Arial" pitchFamily="34" charset="0"/>
              </a:rPr>
              <a:t>(2), 120-130.</a:t>
            </a:r>
          </a:p>
          <a:p>
            <a:pPr>
              <a:buFont typeface="Arial" pitchFamily="34" charset="0"/>
              <a:buNone/>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a:p>
        </p:txBody>
      </p:sp>
    </p:spTree>
    <p:extLst>
      <p:ext uri="{BB962C8B-B14F-4D97-AF65-F5344CB8AC3E}">
        <p14:creationId xmlns:p14="http://schemas.microsoft.com/office/powerpoint/2010/main" val="334354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0"/>
            <a:ext cx="4025900" cy="3021013"/>
          </a:xfrm>
        </p:spPr>
      </p:sp>
      <p:sp>
        <p:nvSpPr>
          <p:cNvPr id="3" name="Notes Placeholder 2"/>
          <p:cNvSpPr>
            <a:spLocks noGrp="1"/>
          </p:cNvSpPr>
          <p:nvPr>
            <p:ph type="body" idx="1"/>
          </p:nvPr>
        </p:nvSpPr>
        <p:spPr>
          <a:xfrm>
            <a:off x="24161" y="3021330"/>
            <a:ext cx="6858000" cy="5965190"/>
          </a:xfrm>
        </p:spPr>
        <p:txBody>
          <a:bodyPr>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latin typeface="Arial" pitchFamily="34" charset="0"/>
                <a:cs typeface="Arial" pitchFamily="34" charset="0"/>
              </a:rPr>
              <a:t>Image: http://www.google.com/url?sa=i&amp;rct=j&amp;q=&amp;esrc=s&amp;source=images&amp;cd=&amp;cad=rja&amp;uact=8&amp;docid=1w-MNsctD_OS5M&amp;tbnid=S5DZeJ_E2MLU7M:&amp;ved=0CAUQjRw&amp;url=http%3A%2F%2Fagbeat.com%2Fentrepreneur%2Fentrepreneurs-often-lack-empathy-and-organization-skills%2F&amp;ei=WOTXU5auHYfqoASKkoLoCg&amp;bvm=bv.71778758,d.b2U&amp;psig=AFQjCNEeRiz_ldcuK63QENBlC8sXWAaAJg&amp;ust=1406744021168176</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latin typeface="Arial" pitchFamily="34" charset="0"/>
                <a:cs typeface="Arial" pitchFamily="34" charset="0"/>
              </a:rPr>
              <a:t>Courses on assessment of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latin typeface="Arial" pitchFamily="34" charset="0"/>
                <a:cs typeface="Arial" pitchFamily="34" charset="0"/>
              </a:rPr>
              <a:t>Lac</a:t>
            </a:r>
            <a:r>
              <a:rPr lang="en-US" sz="1300" baseline="0" dirty="0" smtClean="0">
                <a:latin typeface="Arial" pitchFamily="34" charset="0"/>
                <a:cs typeface="Arial" pitchFamily="34" charset="0"/>
              </a:rPr>
              <a:t>k of skills to conduct research &amp; inadequate education in research methods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latin typeface="Arial" pitchFamily="34" charset="0"/>
                <a:cs typeface="Arial" pitchFamily="34" charset="0"/>
              </a:rPr>
              <a:t>Research method courses provide theoretical foundation &amp; confidence for practicing librarians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latin typeface="Arial" pitchFamily="34" charset="0"/>
                <a:cs typeface="Arial" pitchFamily="34" charset="0"/>
              </a:rPr>
              <a:t>Importance of matching research questions to the appropriate research method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Arial" pitchFamily="34" charset="0"/>
                <a:cs typeface="Arial" pitchFamily="34" charset="0"/>
              </a:rPr>
              <a:t>Berg, S.A.; Jacobs, H.; Cornwall, D. (2013). "Academic librarians and research: a study of Canadian Library administrator perspectives". College &amp; Research Libraries, (74)6:</a:t>
            </a:r>
            <a:r>
              <a:rPr lang="en-US" sz="1300" baseline="0" dirty="0" smtClean="0">
                <a:effectLst/>
                <a:latin typeface="Arial" pitchFamily="34" charset="0"/>
                <a:cs typeface="Arial" pitchFamily="34" charset="0"/>
              </a:rPr>
              <a:t> </a:t>
            </a:r>
            <a:r>
              <a:rPr lang="en-US" sz="1300" dirty="0" smtClean="0">
                <a:effectLst/>
                <a:latin typeface="Arial" pitchFamily="34" charset="0"/>
                <a:cs typeface="Arial" pitchFamily="34" charset="0"/>
              </a:rPr>
              <a:t>560–572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err="1" smtClean="0">
                <a:solidFill>
                  <a:schemeClr val="tx1"/>
                </a:solidFill>
                <a:latin typeface="Arial" pitchFamily="34" charset="0"/>
                <a:cs typeface="Arial" pitchFamily="34" charset="0"/>
              </a:rPr>
              <a:t>Connaway</a:t>
            </a:r>
            <a:r>
              <a:rPr lang="en-GB" sz="1300" dirty="0" smtClean="0">
                <a:solidFill>
                  <a:schemeClr val="tx1"/>
                </a:solidFill>
                <a:latin typeface="Arial" pitchFamily="34" charset="0"/>
                <a:cs typeface="Arial" pitchFamily="34" charset="0"/>
              </a:rPr>
              <a:t>, L. S. (2014). Why libraries? A call for use-</a:t>
            </a:r>
            <a:r>
              <a:rPr lang="en-GB" sz="1300" dirty="0" err="1" smtClean="0">
                <a:solidFill>
                  <a:schemeClr val="tx1"/>
                </a:solidFill>
                <a:latin typeface="Arial" pitchFamily="34" charset="0"/>
                <a:cs typeface="Arial" pitchFamily="34" charset="0"/>
              </a:rPr>
              <a:t>centered</a:t>
            </a:r>
            <a:r>
              <a:rPr lang="en-GB" sz="1300" dirty="0" smtClean="0">
                <a:solidFill>
                  <a:schemeClr val="tx1"/>
                </a:solidFill>
                <a:latin typeface="Arial" pitchFamily="34" charset="0"/>
                <a:cs typeface="Arial" pitchFamily="34" charset="0"/>
              </a:rPr>
              <a:t> assessment. </a:t>
            </a:r>
            <a:r>
              <a:rPr lang="en-GB" sz="1300" i="1" dirty="0" err="1" smtClean="0">
                <a:solidFill>
                  <a:schemeClr val="tx1"/>
                </a:solidFill>
                <a:latin typeface="Arial" pitchFamily="34" charset="0"/>
                <a:cs typeface="Arial" pitchFamily="34" charset="0"/>
              </a:rPr>
              <a:t>Textos</a:t>
            </a:r>
            <a:r>
              <a:rPr lang="en-GB" sz="1300" i="1" dirty="0" smtClean="0">
                <a:solidFill>
                  <a:schemeClr val="tx1"/>
                </a:solidFill>
                <a:latin typeface="Arial" pitchFamily="34" charset="0"/>
                <a:cs typeface="Arial" pitchFamily="34" charset="0"/>
              </a:rPr>
              <a:t> </a:t>
            </a:r>
            <a:r>
              <a:rPr lang="en-GB" sz="1300" i="1" dirty="0" err="1" smtClean="0">
                <a:solidFill>
                  <a:schemeClr val="tx1"/>
                </a:solidFill>
                <a:latin typeface="Arial" pitchFamily="34" charset="0"/>
                <a:cs typeface="Arial" pitchFamily="34" charset="0"/>
              </a:rPr>
              <a:t>Universitaris</a:t>
            </a:r>
            <a:r>
              <a:rPr lang="en-GB" sz="1300" i="1" dirty="0" smtClean="0">
                <a:solidFill>
                  <a:schemeClr val="tx1"/>
                </a:solidFill>
                <a:latin typeface="Arial" pitchFamily="34" charset="0"/>
                <a:cs typeface="Arial" pitchFamily="34" charset="0"/>
              </a:rPr>
              <a:t> de </a:t>
            </a:r>
            <a:r>
              <a:rPr lang="en-GB" sz="1300" i="1" dirty="0" err="1" smtClean="0">
                <a:solidFill>
                  <a:schemeClr val="tx1"/>
                </a:solidFill>
                <a:latin typeface="Arial" pitchFamily="34" charset="0"/>
                <a:cs typeface="Arial" pitchFamily="34" charset="0"/>
              </a:rPr>
              <a:t>Biblioteconomia</a:t>
            </a:r>
            <a:r>
              <a:rPr lang="en-GB" sz="1300" i="1" dirty="0" smtClean="0">
                <a:solidFill>
                  <a:schemeClr val="tx1"/>
                </a:solidFill>
                <a:latin typeface="Arial" pitchFamily="34" charset="0"/>
                <a:cs typeface="Arial" pitchFamily="34" charset="0"/>
              </a:rPr>
              <a:t> I </a:t>
            </a:r>
            <a:r>
              <a:rPr lang="en-GB" sz="1300" i="1" dirty="0" err="1" smtClean="0">
                <a:solidFill>
                  <a:schemeClr val="tx1"/>
                </a:solidFill>
                <a:latin typeface="Arial" pitchFamily="34" charset="0"/>
                <a:cs typeface="Arial" pitchFamily="34" charset="0"/>
              </a:rPr>
              <a:t>Documentacio</a:t>
            </a:r>
            <a:r>
              <a:rPr lang="en-GB" sz="1300" i="1" dirty="0" smtClean="0">
                <a:solidFill>
                  <a:schemeClr val="tx1"/>
                </a:solidFill>
                <a:latin typeface="Arial" pitchFamily="34" charset="0"/>
                <a:cs typeface="Arial" pitchFamily="34" charset="0"/>
              </a:rPr>
              <a:t>, 32.</a:t>
            </a:r>
            <a:r>
              <a:rPr lang="en-GB" sz="1300" dirty="0" smtClean="0">
                <a:solidFill>
                  <a:schemeClr val="tx1"/>
                </a:solidFill>
                <a:latin typeface="Arial" pitchFamily="34" charset="0"/>
                <a:cs typeface="Arial" pitchFamily="34" charset="0"/>
              </a:rPr>
              <a:t> [Available: </a:t>
            </a:r>
            <a:r>
              <a:rPr lang="en-GB" sz="1300" u="sng" dirty="0" smtClean="0">
                <a:solidFill>
                  <a:schemeClr val="tx1"/>
                </a:solidFill>
                <a:latin typeface="Arial" pitchFamily="34" charset="0"/>
                <a:cs typeface="Arial" pitchFamily="34" charset="0"/>
                <a:hlinkClick r:id="rId3"/>
              </a:rPr>
              <a:t>http://bid.ub.edu/en/32/connaway3.htm</a:t>
            </a:r>
            <a:r>
              <a:rPr lang="en-GB" sz="1300" dirty="0" smtClean="0">
                <a:solidFill>
                  <a:schemeClr val="tx1"/>
                </a:solidFill>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smtClean="0">
                <a:solidFill>
                  <a:schemeClr val="tx1"/>
                </a:solidFill>
                <a:latin typeface="Arial" pitchFamily="34" charset="0"/>
                <a:cs typeface="Arial" pitchFamily="34" charset="0"/>
              </a:rPr>
              <a:t>Connaway</a:t>
            </a:r>
            <a:r>
              <a:rPr lang="en-US" sz="1300" dirty="0" smtClean="0">
                <a:solidFill>
                  <a:schemeClr val="tx1"/>
                </a:solidFill>
                <a:latin typeface="Arial" pitchFamily="34" charset="0"/>
                <a:cs typeface="Arial" pitchFamily="34" charset="0"/>
              </a:rPr>
              <a:t>, L. S.; Radford, M. (2013). Academic library assessment: beyond the basics. [</a:t>
            </a:r>
            <a:r>
              <a:rPr lang="en-US" sz="1300" dirty="0" err="1" smtClean="0">
                <a:solidFill>
                  <a:schemeClr val="tx1"/>
                </a:solidFill>
                <a:latin typeface="Arial" pitchFamily="34" charset="0"/>
                <a:cs typeface="Arial" pitchFamily="34" charset="0"/>
              </a:rPr>
              <a:t>Powerpoint</a:t>
            </a:r>
            <a:r>
              <a:rPr lang="en-US" sz="1300" dirty="0" smtClean="0">
                <a:solidFill>
                  <a:schemeClr val="tx1"/>
                </a:solidFill>
                <a:latin typeface="Arial" pitchFamily="34" charset="0"/>
                <a:cs typeface="Arial" pitchFamily="34" charset="0"/>
              </a:rPr>
              <a:t> presentation], </a:t>
            </a:r>
            <a:r>
              <a:rPr lang="en-US" sz="1300" dirty="0" err="1" smtClean="0">
                <a:solidFill>
                  <a:schemeClr val="tx1"/>
                </a:solidFill>
                <a:latin typeface="Arial" pitchFamily="34" charset="0"/>
                <a:cs typeface="Arial" pitchFamily="34" charset="0"/>
              </a:rPr>
              <a:t>Raynor</a:t>
            </a:r>
            <a:r>
              <a:rPr lang="en-US" sz="1300" dirty="0" smtClean="0">
                <a:solidFill>
                  <a:schemeClr val="tx1"/>
                </a:solidFill>
                <a:latin typeface="Arial" pitchFamily="34" charset="0"/>
                <a:cs typeface="Arial" pitchFamily="34" charset="0"/>
              </a:rPr>
              <a:t> Memorial Libraries, Marquette University, [18 July 2013]. </a:t>
            </a:r>
            <a:endParaRPr lang="en-GB" sz="13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effectLst/>
                <a:latin typeface="Arial" pitchFamily="34" charset="0"/>
                <a:cs typeface="Arial" pitchFamily="34" charset="0"/>
              </a:rPr>
              <a:t>Powell, R.; Baker, L.; Mika, J. (2002). "Library and Information Science Practitioners and Research". Library and Information Science Research, (21)1:</a:t>
            </a:r>
            <a:r>
              <a:rPr lang="en-US" sz="1300" baseline="0" dirty="0" smtClean="0">
                <a:effectLst/>
                <a:latin typeface="Arial" pitchFamily="34" charset="0"/>
                <a:cs typeface="Arial" pitchFamily="34" charset="0"/>
              </a:rPr>
              <a:t> </a:t>
            </a:r>
            <a:r>
              <a:rPr lang="en-US" sz="1300" dirty="0" smtClean="0">
                <a:effectLst/>
                <a:latin typeface="Arial" pitchFamily="34" charset="0"/>
                <a:cs typeface="Arial" pitchFamily="34" charset="0"/>
              </a:rPr>
              <a:t>49–72</a:t>
            </a:r>
            <a:endParaRPr lang="en-GB" sz="1300" dirty="0" smtClean="0">
              <a:solidFill>
                <a:schemeClr val="tx1"/>
              </a:solidFill>
              <a:latin typeface="Arial" pitchFamily="34" charset="0"/>
              <a:cs typeface="Arial" pitchFamily="34" charset="0"/>
            </a:endParaRPr>
          </a:p>
          <a:p>
            <a:endParaRPr lang="en-US" sz="1300"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27</a:t>
            </a:fld>
            <a:endParaRPr lang="en-US"/>
          </a:p>
        </p:txBody>
      </p:sp>
    </p:spTree>
    <p:extLst>
      <p:ext uri="{BB962C8B-B14F-4D97-AF65-F5344CB8AC3E}">
        <p14:creationId xmlns:p14="http://schemas.microsoft.com/office/powerpoint/2010/main" val="147358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55575"/>
            <a:ext cx="4648200" cy="3486150"/>
          </a:xfrm>
        </p:spPr>
      </p:sp>
      <p:sp>
        <p:nvSpPr>
          <p:cNvPr id="3" name="Notes Placeholder 2"/>
          <p:cNvSpPr>
            <a:spLocks noGrp="1"/>
          </p:cNvSpPr>
          <p:nvPr>
            <p:ph type="body" idx="1"/>
          </p:nvPr>
        </p:nvSpPr>
        <p:spPr>
          <a:xfrm>
            <a:off x="228600" y="3718560"/>
            <a:ext cx="6400800" cy="4725670"/>
          </a:xfrm>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effectLst/>
                <a:latin typeface="Arial" pitchFamily="34" charset="0"/>
                <a:cs typeface="Arial" pitchFamily="34" charset="0"/>
              </a:rPr>
              <a:t>Image: http://4.bp.blogspot.com/-zdFmCFSvdSY/UjpC9nP9YiI/AAAAAAAAIKc/9TacctuC3dM/s1600/Opportunity.jpg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effectLst/>
                <a:latin typeface="Arial" pitchFamily="34" charset="0"/>
                <a:cs typeface="Arial" pitchFamily="34" charset="0"/>
              </a:rPr>
              <a:t>Time of economic</a:t>
            </a:r>
            <a:r>
              <a:rPr lang="en-US" sz="1400" baseline="0" dirty="0" smtClean="0">
                <a:effectLst/>
                <a:latin typeface="Arial" pitchFamily="34" charset="0"/>
                <a:cs typeface="Arial" pitchFamily="34" charset="0"/>
              </a:rPr>
              <a:t> hardship can provide opportunity for libraries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effectLst/>
                <a:latin typeface="Arial" pitchFamily="34" charset="0"/>
                <a:cs typeface="Arial" pitchFamily="34" charset="0"/>
              </a:rPr>
              <a:t>Assess current services &amp; systems an develop new and better ones</a:t>
            </a:r>
          </a:p>
          <a:p>
            <a:pPr marL="628650" lvl="1" indent="-171450">
              <a:spcBef>
                <a:spcPts val="0"/>
              </a:spcBef>
              <a:buFont typeface="Arial" panose="020B0604020202020204" pitchFamily="34" charset="0"/>
              <a:buChar char="•"/>
              <a:defRPr/>
            </a:pPr>
            <a:r>
              <a:rPr lang="en-US" sz="1400" dirty="0" smtClean="0">
                <a:latin typeface="Arial" pitchFamily="34" charset="0"/>
                <a:cs typeface="Arial" pitchFamily="34" charset="0"/>
              </a:rPr>
              <a:t>New narrative-based marketing strategies, making individuals more aware of services (</a:t>
            </a:r>
            <a:r>
              <a:rPr lang="en-US" sz="1400" dirty="0" err="1" smtClean="0">
                <a:latin typeface="Arial" pitchFamily="34" charset="0"/>
                <a:cs typeface="Arial" pitchFamily="34" charset="0"/>
              </a:rPr>
              <a:t>Germano</a:t>
            </a:r>
            <a:r>
              <a:rPr lang="en-US" sz="1400" dirty="0" smtClean="0">
                <a:latin typeface="Arial" pitchFamily="34" charset="0"/>
                <a:cs typeface="Arial" pitchFamily="34" charset="0"/>
              </a:rPr>
              <a:t>, 2010). </a:t>
            </a:r>
          </a:p>
          <a:p>
            <a:pPr marL="628650" lvl="1" indent="-171450">
              <a:spcBef>
                <a:spcPts val="0"/>
              </a:spcBef>
              <a:buFont typeface="Arial" panose="020B0604020202020204" pitchFamily="34" charset="0"/>
              <a:buChar char="•"/>
              <a:defRPr/>
            </a:pPr>
            <a:r>
              <a:rPr lang="en-US" sz="1400" dirty="0" smtClean="0">
                <a:latin typeface="Arial" pitchFamily="34" charset="0"/>
                <a:cs typeface="Arial" pitchFamily="34" charset="0"/>
              </a:rPr>
              <a:t>Reinforce consistent value propositions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effectLst/>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effectLst/>
                <a:latin typeface="Arial" pitchFamily="34" charset="0"/>
                <a:cs typeface="Arial" pitchFamily="34" charset="0"/>
              </a:rPr>
              <a:t>In order to accomplish this, LIS professionals must know how to assess the value and use of these services and systems” (</a:t>
            </a:r>
            <a:r>
              <a:rPr lang="en-US" sz="1400" dirty="0" err="1" smtClean="0">
                <a:effectLst/>
                <a:latin typeface="Arial" pitchFamily="34" charset="0"/>
                <a:cs typeface="Arial" pitchFamily="34" charset="0"/>
              </a:rPr>
              <a:t>Connaway</a:t>
            </a:r>
            <a:r>
              <a:rPr lang="en-US" sz="1400" baseline="0" dirty="0" smtClean="0">
                <a:effectLst/>
                <a:latin typeface="Arial" pitchFamily="34" charset="0"/>
                <a:cs typeface="Arial" pitchFamily="34" charset="0"/>
              </a:rPr>
              <a:t> 2014). </a:t>
            </a:r>
            <a:endParaRPr lang="en-US" sz="140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err="1" smtClean="0">
                <a:solidFill>
                  <a:schemeClr val="tx1"/>
                </a:solidFill>
                <a:effectLst/>
                <a:latin typeface="Arial" pitchFamily="34" charset="0"/>
                <a:cs typeface="Arial" pitchFamily="34" charset="0"/>
              </a:rPr>
              <a:t>Connaway</a:t>
            </a:r>
            <a:r>
              <a:rPr lang="en-GB" sz="1400" kern="1200" dirty="0" smtClean="0">
                <a:solidFill>
                  <a:schemeClr val="tx1"/>
                </a:solidFill>
                <a:effectLst/>
                <a:latin typeface="Arial" pitchFamily="34" charset="0"/>
                <a:cs typeface="Arial" pitchFamily="34" charset="0"/>
              </a:rPr>
              <a:t>, L. S. (2014). Why libraries? A call for use-</a:t>
            </a:r>
            <a:r>
              <a:rPr lang="en-GB" sz="1400" kern="1200" dirty="0" err="1" smtClean="0">
                <a:solidFill>
                  <a:schemeClr val="tx1"/>
                </a:solidFill>
                <a:effectLst/>
                <a:latin typeface="Arial" pitchFamily="34" charset="0"/>
                <a:cs typeface="Arial" pitchFamily="34" charset="0"/>
              </a:rPr>
              <a:t>centered</a:t>
            </a:r>
            <a:r>
              <a:rPr lang="en-GB" sz="1400" kern="1200" dirty="0" smtClean="0">
                <a:solidFill>
                  <a:schemeClr val="tx1"/>
                </a:solidFill>
                <a:effectLst/>
                <a:latin typeface="Arial" pitchFamily="34" charset="0"/>
                <a:cs typeface="Arial" pitchFamily="34" charset="0"/>
              </a:rPr>
              <a:t> assessment. </a:t>
            </a:r>
            <a:r>
              <a:rPr lang="en-GB" sz="1400" i="1" kern="1200" dirty="0" err="1" smtClean="0">
                <a:solidFill>
                  <a:schemeClr val="tx1"/>
                </a:solidFill>
                <a:effectLst/>
                <a:latin typeface="Arial" pitchFamily="34" charset="0"/>
                <a:cs typeface="Arial" pitchFamily="34" charset="0"/>
              </a:rPr>
              <a:t>Textos</a:t>
            </a:r>
            <a:r>
              <a:rPr lang="en-GB" sz="1400" i="1" kern="1200" dirty="0" smtClean="0">
                <a:solidFill>
                  <a:schemeClr val="tx1"/>
                </a:solidFill>
                <a:effectLst/>
                <a:latin typeface="Arial" pitchFamily="34" charset="0"/>
                <a:cs typeface="Arial" pitchFamily="34" charset="0"/>
              </a:rPr>
              <a:t> </a:t>
            </a:r>
            <a:r>
              <a:rPr lang="en-GB" sz="1400" i="1" kern="1200" dirty="0" err="1" smtClean="0">
                <a:solidFill>
                  <a:schemeClr val="tx1"/>
                </a:solidFill>
                <a:effectLst/>
                <a:latin typeface="Arial" pitchFamily="34" charset="0"/>
                <a:cs typeface="Arial" pitchFamily="34" charset="0"/>
              </a:rPr>
              <a:t>Universitaris</a:t>
            </a:r>
            <a:r>
              <a:rPr lang="en-GB" sz="1400" i="1" kern="1200" dirty="0" smtClean="0">
                <a:solidFill>
                  <a:schemeClr val="tx1"/>
                </a:solidFill>
                <a:effectLst/>
                <a:latin typeface="Arial" pitchFamily="34" charset="0"/>
                <a:cs typeface="Arial" pitchFamily="34" charset="0"/>
              </a:rPr>
              <a:t> de </a:t>
            </a:r>
            <a:r>
              <a:rPr lang="en-GB" sz="1400" i="1" kern="1200" dirty="0" err="1" smtClean="0">
                <a:solidFill>
                  <a:schemeClr val="tx1"/>
                </a:solidFill>
                <a:effectLst/>
                <a:latin typeface="Arial" pitchFamily="34" charset="0"/>
                <a:cs typeface="Arial" pitchFamily="34" charset="0"/>
              </a:rPr>
              <a:t>Biblioteconomia</a:t>
            </a:r>
            <a:r>
              <a:rPr lang="en-GB" sz="1400" i="1" kern="1200" dirty="0" smtClean="0">
                <a:solidFill>
                  <a:schemeClr val="tx1"/>
                </a:solidFill>
                <a:effectLst/>
                <a:latin typeface="Arial" pitchFamily="34" charset="0"/>
                <a:cs typeface="Arial" pitchFamily="34" charset="0"/>
              </a:rPr>
              <a:t> I </a:t>
            </a:r>
            <a:r>
              <a:rPr lang="en-GB" sz="1400" i="1" kern="1200" dirty="0" err="1" smtClean="0">
                <a:solidFill>
                  <a:schemeClr val="tx1"/>
                </a:solidFill>
                <a:effectLst/>
                <a:latin typeface="Arial" pitchFamily="34" charset="0"/>
                <a:cs typeface="Arial" pitchFamily="34" charset="0"/>
              </a:rPr>
              <a:t>Documentacio</a:t>
            </a:r>
            <a:r>
              <a:rPr lang="en-GB" sz="1400" i="1" kern="1200" dirty="0" smtClean="0">
                <a:solidFill>
                  <a:schemeClr val="tx1"/>
                </a:solidFill>
                <a:effectLst/>
                <a:latin typeface="Arial" pitchFamily="34" charset="0"/>
                <a:cs typeface="Arial" pitchFamily="34" charset="0"/>
              </a:rPr>
              <a:t>, 32.</a:t>
            </a:r>
            <a:r>
              <a:rPr lang="en-GB" sz="1400" kern="1200" dirty="0" smtClean="0">
                <a:solidFill>
                  <a:schemeClr val="tx1"/>
                </a:solidFill>
                <a:effectLst/>
                <a:latin typeface="Arial" pitchFamily="34" charset="0"/>
                <a:cs typeface="Arial" pitchFamily="34" charset="0"/>
              </a:rPr>
              <a:t> [Available: </a:t>
            </a:r>
            <a:r>
              <a:rPr lang="en-GB" sz="1400" u="sng" kern="1200" dirty="0" smtClean="0">
                <a:solidFill>
                  <a:schemeClr val="tx1"/>
                </a:solidFill>
                <a:effectLst/>
                <a:latin typeface="Arial" pitchFamily="34" charset="0"/>
                <a:cs typeface="Arial" pitchFamily="34" charset="0"/>
                <a:hlinkClick r:id="rId3"/>
              </a:rPr>
              <a:t>http://bid.ub.edu/en/32/connaway3.htm</a:t>
            </a:r>
            <a:r>
              <a:rPr lang="en-GB" sz="1400" kern="1200" dirty="0" smtClean="0">
                <a:solidFill>
                  <a:schemeClr val="tx1"/>
                </a:solidFill>
                <a:effectLst/>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err="1" smtClean="0">
                <a:effectLst/>
                <a:latin typeface="Arial" pitchFamily="34" charset="0"/>
                <a:cs typeface="Arial" pitchFamily="34" charset="0"/>
              </a:rPr>
              <a:t>Germano</a:t>
            </a:r>
            <a:r>
              <a:rPr lang="en-US" sz="1400" dirty="0" smtClean="0">
                <a:effectLst/>
                <a:latin typeface="Arial" pitchFamily="34" charset="0"/>
                <a:cs typeface="Arial" pitchFamily="34" charset="0"/>
              </a:rPr>
              <a:t>, M. (2010). "Narrative-based library marketing: selling your library's value during tough economic times". </a:t>
            </a:r>
            <a:r>
              <a:rPr lang="en-US" sz="1400" b="0" i="1" dirty="0" smtClean="0">
                <a:effectLst/>
                <a:latin typeface="Arial" pitchFamily="34" charset="0"/>
                <a:cs typeface="Arial" pitchFamily="34" charset="0"/>
              </a:rPr>
              <a:t>Bottom Line: Managing Library Finances</a:t>
            </a:r>
            <a:r>
              <a:rPr lang="en-US" sz="1400" b="0" dirty="0" smtClean="0">
                <a:effectLst/>
                <a:latin typeface="Arial" pitchFamily="34" charset="0"/>
                <a:cs typeface="Arial" pitchFamily="34" charset="0"/>
              </a:rPr>
              <a:t>,</a:t>
            </a:r>
            <a:r>
              <a:rPr lang="en-US" sz="1400" b="1" dirty="0" smtClean="0">
                <a:effectLst/>
                <a:latin typeface="Arial" pitchFamily="34" charset="0"/>
                <a:cs typeface="Arial" pitchFamily="34" charset="0"/>
              </a:rPr>
              <a:t> </a:t>
            </a:r>
            <a:r>
              <a:rPr lang="en-US" sz="1400" dirty="0" smtClean="0">
                <a:effectLst/>
                <a:latin typeface="Arial" pitchFamily="34" charset="0"/>
                <a:cs typeface="Arial" pitchFamily="34" charset="0"/>
              </a:rPr>
              <a:t>23(1):</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5–17.</a:t>
            </a:r>
            <a:endParaRPr lang="en-US" sz="1400" kern="1200" dirty="0" smtClean="0">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effectLst/>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extLst>
      <p:ext uri="{BB962C8B-B14F-4D97-AF65-F5344CB8AC3E}">
        <p14:creationId xmlns:p14="http://schemas.microsoft.com/office/powerpoint/2010/main" val="340082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https://c1.staticflickr.com/9/8446/7943659180_9e2c43d454_z.jpg</a:t>
            </a: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latin typeface="Arial" pitchFamily="34" charset="0"/>
                <a:cs typeface="Arial" pitchFamily="34" charset="0"/>
              </a:rPr>
              <a:t>Hyams</a:t>
            </a:r>
            <a:r>
              <a:rPr lang="en-US" sz="1400" b="0" i="0" kern="1200" dirty="0" smtClean="0">
                <a:solidFill>
                  <a:schemeClr val="tx1"/>
                </a:solidFill>
                <a:latin typeface="Arial" pitchFamily="34" charset="0"/>
                <a:cs typeface="Arial" pitchFamily="34" charset="0"/>
              </a:rPr>
              <a:t>, E., Martinez-</a:t>
            </a:r>
            <a:r>
              <a:rPr lang="en-US" sz="1400" b="0" i="0" kern="1200" dirty="0" err="1" smtClean="0">
                <a:solidFill>
                  <a:schemeClr val="tx1"/>
                </a:solidFill>
                <a:latin typeface="Arial" pitchFamily="34" charset="0"/>
                <a:cs typeface="Arial" pitchFamily="34" charset="0"/>
              </a:rPr>
              <a:t>Uribe</a:t>
            </a:r>
            <a:r>
              <a:rPr lang="en-US" sz="1400" b="0" i="0" kern="1200" dirty="0" smtClean="0">
                <a:solidFill>
                  <a:schemeClr val="tx1"/>
                </a:solidFill>
                <a:latin typeface="Arial" pitchFamily="34" charset="0"/>
                <a:cs typeface="Arial" pitchFamily="34" charset="0"/>
              </a:rPr>
              <a:t>, L., &amp; Macdonald, S. (2008). </a:t>
            </a:r>
            <a:r>
              <a:rPr lang="en-US" sz="1400" b="0" i="1" kern="1200" dirty="0" smtClean="0">
                <a:solidFill>
                  <a:schemeClr val="tx1"/>
                </a:solidFill>
                <a:latin typeface="Arial" pitchFamily="34" charset="0"/>
                <a:cs typeface="Arial" pitchFamily="34" charset="0"/>
              </a:rPr>
              <a:t>Data librarianship: a gap in the market</a:t>
            </a:r>
            <a:r>
              <a:rPr lang="en-US" sz="1400" b="0" i="0" kern="1200" dirty="0" smtClean="0">
                <a:solidFill>
                  <a:schemeClr val="tx1"/>
                </a:solidFill>
                <a:latin typeface="Arial" pitchFamily="34" charset="0"/>
                <a:cs typeface="Arial" pitchFamily="34" charset="0"/>
              </a:rPr>
              <a:t>. CILIP Update.</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29</a:t>
            </a:fld>
            <a:endParaRPr lang="en-US"/>
          </a:p>
        </p:txBody>
      </p:sp>
    </p:spTree>
    <p:extLst>
      <p:ext uri="{BB962C8B-B14F-4D97-AF65-F5344CB8AC3E}">
        <p14:creationId xmlns:p14="http://schemas.microsoft.com/office/powerpoint/2010/main" val="155061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https://flic.kr/p/8Jnr86</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“Since library and information science education is geared toward preparing professionals for practical positions, there has been a sustained interest in the theory versus practice issue throughout the history of library and information science education, especially in cataloging education”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1997, 28-29).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r>
              <a:rPr lang="en-US" sz="1400" b="0" i="0" kern="1200" dirty="0" err="1" smtClean="0">
                <a:solidFill>
                  <a:schemeClr val="tx1"/>
                </a:solidFill>
                <a:latin typeface="Arial" pitchFamily="34" charset="0"/>
                <a:cs typeface="Arial" pitchFamily="34" charset="0"/>
              </a:rPr>
              <a:t>Connaway</a:t>
            </a:r>
            <a:r>
              <a:rPr lang="en-US" sz="1400" b="0" i="0" kern="1200" dirty="0" smtClean="0">
                <a:solidFill>
                  <a:schemeClr val="tx1"/>
                </a:solidFill>
                <a:latin typeface="Arial" pitchFamily="34" charset="0"/>
                <a:cs typeface="Arial" pitchFamily="34" charset="0"/>
              </a:rPr>
              <a:t>, L. S. (1997). A model curriculum for cataloging education: The library and information services program at the University of Denver. </a:t>
            </a:r>
            <a:r>
              <a:rPr lang="en-US" sz="1400" b="0" i="1" kern="1200" dirty="0" smtClean="0">
                <a:solidFill>
                  <a:schemeClr val="tx1"/>
                </a:solidFill>
                <a:latin typeface="Arial" pitchFamily="34" charset="0"/>
                <a:cs typeface="Arial" pitchFamily="34" charset="0"/>
              </a:rPr>
              <a:t>Technical Services Quarterly,15 </a:t>
            </a:r>
            <a:r>
              <a:rPr lang="en-US" sz="1400" b="0" i="0" kern="1200" dirty="0" smtClean="0">
                <a:solidFill>
                  <a:schemeClr val="tx1"/>
                </a:solidFill>
                <a:latin typeface="Arial" pitchFamily="34" charset="0"/>
                <a:cs typeface="Arial" pitchFamily="34" charset="0"/>
              </a:rPr>
              <a:t>(1/2), 27-41.</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extLst>
      <p:ext uri="{BB962C8B-B14F-4D97-AF65-F5344CB8AC3E}">
        <p14:creationId xmlns:p14="http://schemas.microsoft.com/office/powerpoint/2010/main" val="258638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anose="020B0604020202020204" pitchFamily="34" charset="0"/>
                <a:cs typeface="Arial" panose="020B0604020202020204" pitchFamily="34" charset="0"/>
              </a:rPr>
              <a:t>Image: http://laus.la.psu.edu/network/global/research/shutterstock_99385463.jpg</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30</a:t>
            </a:fld>
            <a:endParaRPr lang="en-US"/>
          </a:p>
        </p:txBody>
      </p:sp>
    </p:spTree>
    <p:extLst>
      <p:ext uri="{BB962C8B-B14F-4D97-AF65-F5344CB8AC3E}">
        <p14:creationId xmlns:p14="http://schemas.microsoft.com/office/powerpoint/2010/main" val="1033162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https://flic.kr/p/i3N6NQ by Bob </a:t>
            </a:r>
            <a:r>
              <a:rPr lang="en-US" sz="1400" baseline="0" dirty="0" err="1" smtClean="0">
                <a:latin typeface="Arial" pitchFamily="34" charset="0"/>
                <a:cs typeface="Arial" pitchFamily="34" charset="0"/>
              </a:rPr>
              <a:t>Mical</a:t>
            </a:r>
            <a:r>
              <a:rPr lang="en-US" sz="1400" baseline="0" dirty="0" smtClean="0">
                <a:latin typeface="Arial" pitchFamily="34" charset="0"/>
                <a:cs typeface="Arial" pitchFamily="34" charset="0"/>
              </a:rPr>
              <a:t> </a:t>
            </a:r>
          </a:p>
          <a:p>
            <a:endParaRPr lang="en-US" sz="1400" baseline="0" dirty="0" smtClean="0">
              <a:latin typeface="Arial" pitchFamily="34" charset="0"/>
              <a:cs typeface="Arial" pitchFamily="34" charset="0"/>
            </a:endParaRPr>
          </a:p>
          <a:p>
            <a:pPr>
              <a:buFont typeface="Arial" pitchFamily="34" charset="0"/>
              <a:buNone/>
            </a:pPr>
            <a:r>
              <a:rPr lang="en-US" sz="1400" b="0" i="0" kern="1200" dirty="0" err="1" smtClean="0">
                <a:solidFill>
                  <a:schemeClr val="tx1"/>
                </a:solidFill>
                <a:latin typeface="Arial" pitchFamily="34" charset="0"/>
                <a:cs typeface="Arial" pitchFamily="34" charset="0"/>
              </a:rPr>
              <a:t>Hyams</a:t>
            </a:r>
            <a:r>
              <a:rPr lang="en-US" sz="1400" b="0" i="0" kern="1200" dirty="0" smtClean="0">
                <a:solidFill>
                  <a:schemeClr val="tx1"/>
                </a:solidFill>
                <a:latin typeface="Arial" pitchFamily="34" charset="0"/>
                <a:cs typeface="Arial" pitchFamily="34" charset="0"/>
              </a:rPr>
              <a:t>, E., Martinez-</a:t>
            </a:r>
            <a:r>
              <a:rPr lang="en-US" sz="1400" b="0" i="0" kern="1200" dirty="0" err="1" smtClean="0">
                <a:solidFill>
                  <a:schemeClr val="tx1"/>
                </a:solidFill>
                <a:latin typeface="Arial" pitchFamily="34" charset="0"/>
                <a:cs typeface="Arial" pitchFamily="34" charset="0"/>
              </a:rPr>
              <a:t>Uribe</a:t>
            </a:r>
            <a:r>
              <a:rPr lang="en-US" sz="1400" b="0" i="0" kern="1200" dirty="0" smtClean="0">
                <a:solidFill>
                  <a:schemeClr val="tx1"/>
                </a:solidFill>
                <a:latin typeface="Arial" pitchFamily="34" charset="0"/>
                <a:cs typeface="Arial" pitchFamily="34" charset="0"/>
              </a:rPr>
              <a:t>, L., &amp; Macdonald, S. (2008). </a:t>
            </a:r>
            <a:r>
              <a:rPr lang="en-US" sz="1400" b="0" i="1" kern="1200" dirty="0" smtClean="0">
                <a:solidFill>
                  <a:schemeClr val="tx1"/>
                </a:solidFill>
                <a:latin typeface="Arial" pitchFamily="34" charset="0"/>
                <a:cs typeface="Arial" pitchFamily="34" charset="0"/>
              </a:rPr>
              <a:t>Data librarianship: a gap in the market</a:t>
            </a:r>
            <a:r>
              <a:rPr lang="en-US" sz="1400" b="0" i="0" kern="1200" dirty="0" smtClean="0">
                <a:solidFill>
                  <a:schemeClr val="tx1"/>
                </a:solidFill>
                <a:latin typeface="Arial" pitchFamily="34" charset="0"/>
                <a:cs typeface="Arial" pitchFamily="34" charset="0"/>
              </a:rPr>
              <a:t>. CILIP Update.</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31</a:t>
            </a:fld>
            <a:endParaRPr lang="en-US"/>
          </a:p>
        </p:txBody>
      </p:sp>
    </p:spTree>
    <p:extLst>
      <p:ext uri="{BB962C8B-B14F-4D97-AF65-F5344CB8AC3E}">
        <p14:creationId xmlns:p14="http://schemas.microsoft.com/office/powerpoint/2010/main" val="4255050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 https://flic.kr/p/54QttY by </a:t>
            </a:r>
            <a:r>
              <a:rPr lang="en-US" sz="1400" dirty="0" err="1" smtClean="0">
                <a:latin typeface="Arial" pitchFamily="34" charset="0"/>
                <a:cs typeface="Arial" pitchFamily="34" charset="0"/>
              </a:rPr>
              <a:t>Blaise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Alleyne</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Recognized</a:t>
            </a:r>
            <a:r>
              <a:rPr lang="en-US" sz="1400" baseline="0" dirty="0" smtClean="0">
                <a:latin typeface="Arial" pitchFamily="34" charset="0"/>
                <a:cs typeface="Arial" pitchFamily="34" charset="0"/>
              </a:rPr>
              <a:t> c</a:t>
            </a:r>
            <a:r>
              <a:rPr lang="en-US" sz="1400" dirty="0" smtClean="0">
                <a:latin typeface="Arial" pitchFamily="34" charset="0"/>
                <a:cs typeface="Arial" pitchFamily="34" charset="0"/>
              </a:rPr>
              <a:t>apacity of digital technology for sharing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Data is more than just statistics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Adding data </a:t>
            </a:r>
            <a:r>
              <a:rPr lang="en-US" sz="1400" dirty="0" err="1" smtClean="0">
                <a:latin typeface="Arial" pitchFamily="34" charset="0"/>
                <a:cs typeface="Arial" pitchFamily="34" charset="0"/>
              </a:rPr>
              <a:t>curation</a:t>
            </a:r>
            <a:r>
              <a:rPr lang="en-US" sz="1400" dirty="0" smtClean="0">
                <a:latin typeface="Arial" pitchFamily="34" charset="0"/>
                <a:cs typeface="Arial" pitchFamily="34" charset="0"/>
              </a:rPr>
              <a:t> to their curricula</a:t>
            </a:r>
          </a:p>
          <a:p>
            <a:pPr>
              <a:buFont typeface="Arial" pitchFamily="34" charset="0"/>
              <a:buChar char="•"/>
            </a:pPr>
            <a:r>
              <a:rPr lang="en-US" sz="1400" dirty="0" smtClean="0">
                <a:latin typeface="Arial" pitchFamily="34" charset="0"/>
                <a:cs typeface="Arial" pitchFamily="34" charset="0"/>
              </a:rPr>
              <a:t>Open data movement has put data librarians in the spotlight</a:t>
            </a:r>
          </a:p>
          <a:p>
            <a:pPr>
              <a:buFont typeface="Arial" pitchFamily="34" charset="0"/>
              <a:buNone/>
            </a:pP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i="0" kern="1200" dirty="0" err="1" smtClean="0">
                <a:solidFill>
                  <a:schemeClr val="tx1"/>
                </a:solidFill>
                <a:latin typeface="Arial" pitchFamily="34" charset="0"/>
                <a:cs typeface="Arial" pitchFamily="34" charset="0"/>
              </a:rPr>
              <a:t>Hyams</a:t>
            </a:r>
            <a:r>
              <a:rPr lang="en-US" sz="1400" b="0" i="0" kern="1200" dirty="0" smtClean="0">
                <a:solidFill>
                  <a:schemeClr val="tx1"/>
                </a:solidFill>
                <a:latin typeface="Arial" pitchFamily="34" charset="0"/>
                <a:cs typeface="Arial" pitchFamily="34" charset="0"/>
              </a:rPr>
              <a:t>, E., Martinez-</a:t>
            </a:r>
            <a:r>
              <a:rPr lang="en-US" sz="1400" b="0" i="0" kern="1200" dirty="0" err="1" smtClean="0">
                <a:solidFill>
                  <a:schemeClr val="tx1"/>
                </a:solidFill>
                <a:latin typeface="Arial" pitchFamily="34" charset="0"/>
                <a:cs typeface="Arial" pitchFamily="34" charset="0"/>
              </a:rPr>
              <a:t>Uribe</a:t>
            </a:r>
            <a:r>
              <a:rPr lang="en-US" sz="1400" b="0" i="0" kern="1200" dirty="0" smtClean="0">
                <a:solidFill>
                  <a:schemeClr val="tx1"/>
                </a:solidFill>
                <a:latin typeface="Arial" pitchFamily="34" charset="0"/>
                <a:cs typeface="Arial" pitchFamily="34" charset="0"/>
              </a:rPr>
              <a:t>, L., &amp; Macdonald, S. (2008). </a:t>
            </a:r>
            <a:r>
              <a:rPr lang="en-US" sz="1400" b="0" i="1" kern="1200" dirty="0" smtClean="0">
                <a:solidFill>
                  <a:schemeClr val="tx1"/>
                </a:solidFill>
                <a:latin typeface="Arial" pitchFamily="34" charset="0"/>
                <a:cs typeface="Arial" pitchFamily="34" charset="0"/>
              </a:rPr>
              <a:t>Data librarianship: a gap in the market</a:t>
            </a:r>
            <a:r>
              <a:rPr lang="en-US" sz="1400" b="0" i="0" kern="1200" dirty="0" smtClean="0">
                <a:solidFill>
                  <a:schemeClr val="tx1"/>
                </a:solidFill>
                <a:latin typeface="Arial" pitchFamily="34" charset="0"/>
                <a:cs typeface="Arial" pitchFamily="34" charset="0"/>
              </a:rPr>
              <a:t>. CILIP Update.</a:t>
            </a:r>
            <a:endParaRPr lang="en-US" sz="1400" dirty="0" smtClean="0">
              <a:latin typeface="Arial" pitchFamily="34" charset="0"/>
              <a:cs typeface="Arial" pitchFamily="34" charset="0"/>
            </a:endParaRP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32</a:t>
            </a:fld>
            <a:endParaRPr lang="en-US"/>
          </a:p>
        </p:txBody>
      </p:sp>
    </p:spTree>
    <p:extLst>
      <p:ext uri="{BB962C8B-B14F-4D97-AF65-F5344CB8AC3E}">
        <p14:creationId xmlns:p14="http://schemas.microsoft.com/office/powerpoint/2010/main" val="318769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0"/>
            <a:ext cx="4648200" cy="3486150"/>
          </a:xfrm>
        </p:spPr>
      </p:sp>
      <p:sp>
        <p:nvSpPr>
          <p:cNvPr id="3" name="Notes Placeholder 2"/>
          <p:cNvSpPr>
            <a:spLocks noGrp="1"/>
          </p:cNvSpPr>
          <p:nvPr>
            <p:ph type="body" idx="1"/>
          </p:nvPr>
        </p:nvSpPr>
        <p:spPr>
          <a:xfrm>
            <a:off x="0" y="3486150"/>
            <a:ext cx="6858000" cy="5732780"/>
          </a:xfrm>
        </p:spPr>
        <p:txBody>
          <a:bodyPr>
            <a:normAutofit/>
          </a:bodyPr>
          <a:lstStyle/>
          <a:p>
            <a:r>
              <a:rPr lang="en-US" b="0" dirty="0" smtClean="0">
                <a:solidFill>
                  <a:schemeClr val="tx1"/>
                </a:solidFill>
                <a:latin typeface="Arial" pitchFamily="34" charset="0"/>
                <a:cs typeface="Arial" pitchFamily="34" charset="0"/>
              </a:rPr>
              <a:t>Image:</a:t>
            </a:r>
            <a:r>
              <a:rPr lang="en-US" b="0" baseline="0" dirty="0" smtClean="0">
                <a:solidFill>
                  <a:schemeClr val="tx1"/>
                </a:solidFill>
                <a:latin typeface="Arial" pitchFamily="34" charset="0"/>
                <a:cs typeface="Arial" pitchFamily="34" charset="0"/>
              </a:rPr>
              <a:t> https://flic.kr/p/6SbT95 by Kevin Dooley</a:t>
            </a:r>
            <a:endParaRPr lang="en-US" b="0" dirty="0" smtClean="0">
              <a:solidFill>
                <a:schemeClr val="tx1"/>
              </a:solidFill>
              <a:latin typeface="Arial" pitchFamily="34" charset="0"/>
              <a:cs typeface="Arial" pitchFamily="34" charset="0"/>
            </a:endParaRPr>
          </a:p>
          <a:p>
            <a:r>
              <a:rPr lang="en-US" b="0" dirty="0" smtClean="0">
                <a:solidFill>
                  <a:schemeClr val="tx1"/>
                </a:solidFill>
                <a:latin typeface="Arial" pitchFamily="34" charset="0"/>
                <a:cs typeface="Arial" pitchFamily="34" charset="0"/>
              </a:rPr>
              <a:t>Adequate training</a:t>
            </a:r>
          </a:p>
          <a:p>
            <a:pPr lvl="1">
              <a:buFont typeface="Courier New" pitchFamily="49" charset="0"/>
              <a:buChar char="o"/>
            </a:pPr>
            <a:r>
              <a:rPr lang="en-US" b="0" dirty="0" smtClean="0">
                <a:solidFill>
                  <a:schemeClr val="tx1"/>
                </a:solidFill>
                <a:latin typeface="Arial" pitchFamily="34" charset="0"/>
                <a:cs typeface="Arial" pitchFamily="34" charset="0"/>
              </a:rPr>
              <a:t>Disc-UK</a:t>
            </a:r>
          </a:p>
          <a:p>
            <a:pPr lvl="1">
              <a:buFont typeface="Courier New" pitchFamily="49" charset="0"/>
              <a:buChar char="o"/>
            </a:pPr>
            <a:r>
              <a:rPr lang="en-US" b="0" dirty="0" smtClean="0">
                <a:solidFill>
                  <a:schemeClr val="tx1"/>
                </a:solidFill>
                <a:latin typeface="Arial" pitchFamily="34" charset="0"/>
                <a:cs typeface="Arial" pitchFamily="34" charset="0"/>
              </a:rPr>
              <a:t>UK data Librarians</a:t>
            </a:r>
          </a:p>
          <a:p>
            <a:pPr lvl="2">
              <a:buFont typeface="Courier New" pitchFamily="49" charset="0"/>
              <a:buChar char="o"/>
            </a:pPr>
            <a:r>
              <a:rPr lang="en-US" b="0" dirty="0" smtClean="0">
                <a:solidFill>
                  <a:schemeClr val="tx1"/>
                </a:solidFill>
                <a:latin typeface="Arial" pitchFamily="34" charset="0"/>
                <a:cs typeface="Arial" pitchFamily="34" charset="0"/>
              </a:rPr>
              <a:t>Diverse</a:t>
            </a:r>
            <a:r>
              <a:rPr lang="en-US" b="0" baseline="0" dirty="0" smtClean="0">
                <a:solidFill>
                  <a:schemeClr val="tx1"/>
                </a:solidFill>
                <a:latin typeface="Arial" pitchFamily="34" charset="0"/>
                <a:cs typeface="Arial" pitchFamily="34" charset="0"/>
              </a:rPr>
              <a:t> backgrounds</a:t>
            </a:r>
          </a:p>
          <a:p>
            <a:pPr lvl="2">
              <a:buFont typeface="Courier New" pitchFamily="49" charset="0"/>
              <a:buChar char="o"/>
            </a:pPr>
            <a:r>
              <a:rPr lang="en-US" b="0" baseline="0" dirty="0" smtClean="0">
                <a:solidFill>
                  <a:schemeClr val="tx1"/>
                </a:solidFill>
                <a:latin typeface="Arial" pitchFamily="34" charset="0"/>
                <a:cs typeface="Arial" pitchFamily="34" charset="0"/>
              </a:rPr>
              <a:t>Stumbled into field</a:t>
            </a:r>
            <a:endParaRPr lang="en-US" b="0" dirty="0" smtClean="0">
              <a:solidFill>
                <a:schemeClr val="tx1"/>
              </a:solidFill>
              <a:latin typeface="Arial" pitchFamily="34" charset="0"/>
              <a:cs typeface="Arial" pitchFamily="34" charset="0"/>
            </a:endParaRPr>
          </a:p>
          <a:p>
            <a:r>
              <a:rPr lang="en-US" b="0" dirty="0" smtClean="0">
                <a:solidFill>
                  <a:schemeClr val="tx1"/>
                </a:solidFill>
                <a:latin typeface="Arial" pitchFamily="34" charset="0"/>
                <a:cs typeface="Arial" pitchFamily="34" charset="0"/>
              </a:rPr>
              <a:t>Funding</a:t>
            </a:r>
          </a:p>
          <a:p>
            <a:pPr lvl="1">
              <a:buFont typeface="Courier New" pitchFamily="49" charset="0"/>
              <a:buChar char="o"/>
            </a:pPr>
            <a:r>
              <a:rPr lang="en-US" b="0" dirty="0" smtClean="0">
                <a:solidFill>
                  <a:schemeClr val="tx1"/>
                </a:solidFill>
                <a:latin typeface="Arial" pitchFamily="34" charset="0"/>
                <a:cs typeface="Arial" pitchFamily="34" charset="0"/>
              </a:rPr>
              <a:t>Pressured</a:t>
            </a:r>
            <a:r>
              <a:rPr lang="en-US" b="0" baseline="0" dirty="0" smtClean="0">
                <a:solidFill>
                  <a:schemeClr val="tx1"/>
                </a:solidFill>
                <a:latin typeface="Arial" pitchFamily="34" charset="0"/>
                <a:cs typeface="Arial" pitchFamily="34" charset="0"/>
              </a:rPr>
              <a:t> political climate</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aseline="0" dirty="0" smtClean="0">
                <a:latin typeface="Arial" pitchFamily="34" charset="0"/>
                <a:cs typeface="Arial" pitchFamily="34" charset="0"/>
              </a:rPr>
              <a:t>Pressure from funding councils for progress </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aseline="0" dirty="0" smtClean="0">
                <a:latin typeface="Arial" pitchFamily="34" charset="0"/>
                <a:cs typeface="Arial" pitchFamily="34" charset="0"/>
              </a:rPr>
              <a:t>UK’s library schools adapt to the political climate and follow the Universities of California at Berkeley and </a:t>
            </a:r>
            <a:r>
              <a:rPr lang="en-US" baseline="0" dirty="0" err="1" smtClean="0">
                <a:latin typeface="Arial" pitchFamily="34" charset="0"/>
                <a:cs typeface="Arial" pitchFamily="34" charset="0"/>
              </a:rPr>
              <a:t>Illinoise</a:t>
            </a:r>
            <a:r>
              <a:rPr lang="en-US" baseline="0" dirty="0" smtClean="0">
                <a:latin typeface="Arial" pitchFamily="34" charset="0"/>
                <a:cs typeface="Arial" pitchFamily="34" charset="0"/>
              </a:rPr>
              <a:t> at Urbana Champagne in including data management modules in LIS courses</a:t>
            </a:r>
            <a:endParaRPr lang="en-US" b="0" dirty="0" smtClean="0">
              <a:solidFill>
                <a:schemeClr val="tx1"/>
              </a:solidFill>
              <a:latin typeface="Arial" pitchFamily="34" charset="0"/>
              <a:cs typeface="Arial" pitchFamily="34" charset="0"/>
            </a:endParaRPr>
          </a:p>
          <a:p>
            <a:r>
              <a:rPr lang="en-US" b="0" dirty="0" smtClean="0">
                <a:solidFill>
                  <a:schemeClr val="tx1"/>
                </a:solidFill>
                <a:latin typeface="Arial" pitchFamily="34" charset="0"/>
                <a:cs typeface="Arial" pitchFamily="34" charset="0"/>
              </a:rPr>
              <a:t>Growing Infrastructure</a:t>
            </a:r>
          </a:p>
          <a:p>
            <a:pPr lvl="1">
              <a:buFont typeface="Courier New" pitchFamily="49" charset="0"/>
              <a:buChar char="o"/>
            </a:pPr>
            <a:r>
              <a:rPr lang="en-US" b="0" dirty="0" smtClean="0">
                <a:solidFill>
                  <a:schemeClr val="tx1"/>
                </a:solidFill>
                <a:latin typeface="Arial" pitchFamily="34" charset="0"/>
                <a:cs typeface="Arial" pitchFamily="34" charset="0"/>
              </a:rPr>
              <a:t>Canada:</a:t>
            </a:r>
            <a:r>
              <a:rPr lang="en-US" b="0" baseline="0" dirty="0" smtClean="0">
                <a:solidFill>
                  <a:schemeClr val="tx1"/>
                </a:solidFill>
                <a:latin typeface="Arial" pitchFamily="34" charset="0"/>
                <a:cs typeface="Arial" pitchFamily="34" charset="0"/>
              </a:rPr>
              <a:t> six data libraries</a:t>
            </a:r>
            <a:endParaRPr lang="en-US" b="0" dirty="0" smtClean="0">
              <a:solidFill>
                <a:schemeClr val="tx1"/>
              </a:solidFill>
              <a:latin typeface="Arial" pitchFamily="34" charset="0"/>
              <a:cs typeface="Arial" pitchFamily="34" charset="0"/>
            </a:endParaRPr>
          </a:p>
          <a:p>
            <a:pPr lvl="1">
              <a:buFont typeface="Courier New" pitchFamily="49" charset="0"/>
              <a:buChar char="o"/>
            </a:pPr>
            <a:r>
              <a:rPr lang="en-US" b="0" dirty="0" smtClean="0">
                <a:solidFill>
                  <a:schemeClr val="tx1"/>
                </a:solidFill>
                <a:latin typeface="Arial" pitchFamily="34" charset="0"/>
                <a:cs typeface="Arial" pitchFamily="34" charset="0"/>
              </a:rPr>
              <a:t>Canadian government</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RDS (Research</a:t>
            </a:r>
            <a:r>
              <a:rPr lang="en-US" baseline="0" dirty="0" smtClean="0">
                <a:latin typeface="Arial" pitchFamily="34" charset="0"/>
                <a:cs typeface="Arial" pitchFamily="34" charset="0"/>
              </a:rPr>
              <a:t> Data Services) as a new set of strategic services (Association of Research Libraries 2010)</a:t>
            </a:r>
          </a:p>
          <a:p>
            <a:pPr>
              <a:buFont typeface="Arial" pitchFamily="34" charset="0"/>
              <a:buChar char="•"/>
            </a:pPr>
            <a:r>
              <a:rPr lang="en-US" baseline="0" dirty="0" smtClean="0">
                <a:latin typeface="Arial" pitchFamily="34" charset="0"/>
                <a:cs typeface="Arial" pitchFamily="34" charset="0"/>
              </a:rPr>
              <a:t>75% of ARL Librarians (US &amp; Canada) said RDS not as an integral part of librarian job responsibilities but believe they know knowledge, skills &amp; opportunities to provide RDS in the future (</a:t>
            </a:r>
            <a:r>
              <a:rPr lang="en-US" baseline="0" dirty="0" err="1" smtClean="0">
                <a:latin typeface="Arial" pitchFamily="34" charset="0"/>
                <a:cs typeface="Arial" pitchFamily="34" charset="0"/>
              </a:rPr>
              <a:t>Tenopir</a:t>
            </a:r>
            <a:r>
              <a:rPr lang="en-US" baseline="0" dirty="0" smtClean="0">
                <a:latin typeface="Arial" pitchFamily="34" charset="0"/>
                <a:cs typeface="Arial" pitchFamily="34" charset="0"/>
              </a:rPr>
              <a:t> et al., 2013)</a:t>
            </a: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Disk-UK is a small group of specialist data librarians that hope to set up a </a:t>
            </a:r>
            <a:r>
              <a:rPr lang="en-US" dirty="0" err="1" smtClean="0">
                <a:latin typeface="Arial" pitchFamily="34" charset="0"/>
                <a:cs typeface="Arial" pitchFamily="34" charset="0"/>
              </a:rPr>
              <a:t>programme</a:t>
            </a:r>
            <a:r>
              <a:rPr lang="en-US" dirty="0" smtClean="0">
                <a:latin typeface="Arial" pitchFamily="34" charset="0"/>
                <a:cs typeface="Arial" pitchFamily="34" charset="0"/>
              </a:rPr>
              <a:t> with a data provider to train more trainers</a:t>
            </a:r>
            <a:r>
              <a:rPr lang="en-US" baseline="0" dirty="0" smtClean="0">
                <a:latin typeface="Arial" pitchFamily="34" charset="0"/>
                <a:cs typeface="Arial" pitchFamily="34" charset="0"/>
              </a:rPr>
              <a:t>—those whose role it is to support individual institutions’ own data providers.</a:t>
            </a:r>
          </a:p>
          <a:p>
            <a:pPr>
              <a:buFont typeface="Arial" pitchFamily="34" charset="0"/>
              <a:buChar char="•"/>
            </a:pPr>
            <a:endParaRPr lang="en-US"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kern="1200" dirty="0" err="1" smtClean="0">
                <a:solidFill>
                  <a:schemeClr val="tx1"/>
                </a:solidFill>
                <a:latin typeface="Arial" pitchFamily="34" charset="0"/>
                <a:cs typeface="Arial" pitchFamily="34" charset="0"/>
              </a:rPr>
              <a:t>Hyams</a:t>
            </a:r>
            <a:r>
              <a:rPr lang="en-US" b="0" i="0" kern="1200" dirty="0" smtClean="0">
                <a:solidFill>
                  <a:schemeClr val="tx1"/>
                </a:solidFill>
                <a:latin typeface="Arial" pitchFamily="34" charset="0"/>
                <a:cs typeface="Arial" pitchFamily="34" charset="0"/>
              </a:rPr>
              <a:t>, E., Martinez-</a:t>
            </a:r>
            <a:r>
              <a:rPr lang="en-US" b="0" i="0" kern="1200" dirty="0" err="1" smtClean="0">
                <a:solidFill>
                  <a:schemeClr val="tx1"/>
                </a:solidFill>
                <a:latin typeface="Arial" pitchFamily="34" charset="0"/>
                <a:cs typeface="Arial" pitchFamily="34" charset="0"/>
              </a:rPr>
              <a:t>Uribe</a:t>
            </a:r>
            <a:r>
              <a:rPr lang="en-US" b="0" i="0" kern="1200" dirty="0" smtClean="0">
                <a:solidFill>
                  <a:schemeClr val="tx1"/>
                </a:solidFill>
                <a:latin typeface="Arial" pitchFamily="34" charset="0"/>
                <a:cs typeface="Arial" pitchFamily="34" charset="0"/>
              </a:rPr>
              <a:t>, L., &amp; Macdonald, S. (2008). </a:t>
            </a:r>
            <a:r>
              <a:rPr lang="en-US" b="0" i="1" kern="1200" dirty="0" smtClean="0">
                <a:solidFill>
                  <a:schemeClr val="tx1"/>
                </a:solidFill>
                <a:latin typeface="Arial" pitchFamily="34" charset="0"/>
                <a:cs typeface="Arial" pitchFamily="34" charset="0"/>
              </a:rPr>
              <a:t>Data librarianship: a gap in the market</a:t>
            </a:r>
            <a:r>
              <a:rPr lang="en-US" b="0" i="0" kern="1200" dirty="0" smtClean="0">
                <a:solidFill>
                  <a:schemeClr val="tx1"/>
                </a:solidFill>
                <a:latin typeface="Arial" pitchFamily="34" charset="0"/>
                <a:cs typeface="Arial" pitchFamily="34" charset="0"/>
              </a:rPr>
              <a:t>. CILIP Update.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i="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i="0" kern="1200" dirty="0" err="1" smtClean="0">
                <a:solidFill>
                  <a:schemeClr val="tx1"/>
                </a:solidFill>
                <a:latin typeface="Arial" pitchFamily="34" charset="0"/>
                <a:cs typeface="Arial" pitchFamily="34" charset="0"/>
              </a:rPr>
              <a:t>Tenopir</a:t>
            </a:r>
            <a:r>
              <a:rPr lang="en-US" b="0" i="0" kern="1200" dirty="0" smtClean="0">
                <a:solidFill>
                  <a:schemeClr val="tx1"/>
                </a:solidFill>
                <a:latin typeface="Arial" pitchFamily="34" charset="0"/>
                <a:cs typeface="Arial" pitchFamily="34" charset="0"/>
              </a:rPr>
              <a:t>, C., Allard, S., Birch, B., &amp; Sandusky, R. J. (2013). Academic librarians and research data services: Preparation and attitudes. </a:t>
            </a:r>
            <a:r>
              <a:rPr lang="en-US" b="0" i="1" kern="1200" dirty="0" err="1" smtClean="0">
                <a:solidFill>
                  <a:schemeClr val="tx1"/>
                </a:solidFill>
                <a:latin typeface="Arial" pitchFamily="34" charset="0"/>
                <a:cs typeface="Arial" pitchFamily="34" charset="0"/>
              </a:rPr>
              <a:t>Ifla</a:t>
            </a:r>
            <a:r>
              <a:rPr lang="en-US" b="0" i="1" kern="1200" dirty="0" smtClean="0">
                <a:solidFill>
                  <a:schemeClr val="tx1"/>
                </a:solidFill>
                <a:latin typeface="Arial" pitchFamily="34" charset="0"/>
                <a:cs typeface="Arial" pitchFamily="34" charset="0"/>
              </a:rPr>
              <a:t> Journal, 39, </a:t>
            </a:r>
            <a:r>
              <a:rPr lang="en-US" b="0" i="0" kern="1200" dirty="0" smtClean="0">
                <a:solidFill>
                  <a:schemeClr val="tx1"/>
                </a:solidFill>
                <a:latin typeface="Arial" pitchFamily="34" charset="0"/>
                <a:cs typeface="Arial" pitchFamily="34" charset="0"/>
              </a:rPr>
              <a:t>1, 70-78.</a:t>
            </a:r>
            <a:endParaRPr lang="en-US" dirty="0" smtClean="0">
              <a:latin typeface="Arial" pitchFamily="34" charset="0"/>
              <a:cs typeface="Arial" pitchFamily="34" charset="0"/>
            </a:endParaRPr>
          </a:p>
          <a:p>
            <a:pPr>
              <a:buFont typeface="Arial" pitchFamily="34" charset="0"/>
              <a:buNone/>
            </a:pPr>
            <a:endParaRPr lang="en-US" sz="1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33</a:t>
            </a:fld>
            <a:endParaRPr lang="en-US" dirty="0"/>
          </a:p>
        </p:txBody>
      </p:sp>
    </p:spTree>
    <p:extLst>
      <p:ext uri="{BB962C8B-B14F-4D97-AF65-F5344CB8AC3E}">
        <p14:creationId xmlns:p14="http://schemas.microsoft.com/office/powerpoint/2010/main" val="1624458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http://img.gawkerassets.com/img/18qm7mlihns27jpg/original.jpg</a:t>
            </a: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Data</a:t>
            </a:r>
            <a:r>
              <a:rPr lang="en-US" sz="1400" baseline="0" dirty="0" smtClean="0">
                <a:latin typeface="Arial" pitchFamily="34" charset="0"/>
                <a:cs typeface="Arial" pitchFamily="34" charset="0"/>
              </a:rPr>
              <a:t> Librarians Initiative (DIL) is a program introduced in the mid-1990’s between Statistics Canada and post-secondary institutions in Canada. </a:t>
            </a:r>
          </a:p>
          <a:p>
            <a:pPr lvl="1">
              <a:buFont typeface="Arial" pitchFamily="34" charset="0"/>
              <a:buChar char="•"/>
            </a:pPr>
            <a:r>
              <a:rPr lang="en-US" sz="1400" baseline="0" dirty="0" smtClean="0">
                <a:latin typeface="Arial" pitchFamily="34" charset="0"/>
                <a:cs typeface="Arial" pitchFamily="34" charset="0"/>
              </a:rPr>
              <a:t>Provides access to large volume of quantitative and spatial data through university libraries</a:t>
            </a:r>
          </a:p>
          <a:p>
            <a:pPr lvl="1">
              <a:buFont typeface="Arial" pitchFamily="34" charset="0"/>
              <a:buChar char="•"/>
            </a:pPr>
            <a:r>
              <a:rPr lang="en-US" sz="1400" baseline="0" dirty="0" smtClean="0">
                <a:latin typeface="Arial" pitchFamily="34" charset="0"/>
                <a:cs typeface="Arial" pitchFamily="34" charset="0"/>
              </a:rPr>
              <a:t>Implemented and supported by academic libraries </a:t>
            </a:r>
          </a:p>
          <a:p>
            <a:pPr lvl="1">
              <a:buFont typeface="Arial" pitchFamily="34" charset="0"/>
              <a:buChar char="•"/>
            </a:pPr>
            <a:r>
              <a:rPr lang="en-US" sz="1400" baseline="0" dirty="0" smtClean="0">
                <a:latin typeface="Arial" pitchFamily="34" charset="0"/>
                <a:cs typeface="Arial" pitchFamily="34" charset="0"/>
              </a:rPr>
              <a:t>DLI illustrates the value of peer-to-peer training in building a national baseline level of service skills for a specific collection </a:t>
            </a:r>
          </a:p>
          <a:p>
            <a:endParaRPr lang="en-US" sz="1400" baseline="0" dirty="0" smtClean="0">
              <a:latin typeface="Arial" pitchFamily="34" charset="0"/>
              <a:cs typeface="Arial" pitchFamily="34" charset="0"/>
            </a:endParaRPr>
          </a:p>
          <a:p>
            <a:pPr algn="l" rtl="0"/>
            <a:r>
              <a:rPr lang="en-US" sz="1400" baseline="0" dirty="0" err="1" smtClean="0">
                <a:latin typeface="Arial" pitchFamily="34" charset="0"/>
                <a:cs typeface="Arial" pitchFamily="34" charset="0"/>
              </a:rPr>
              <a:t>Boyko</a:t>
            </a:r>
            <a:r>
              <a:rPr lang="en-US" sz="1400" baseline="0" dirty="0" smtClean="0">
                <a:latin typeface="Arial" pitchFamily="34" charset="0"/>
                <a:cs typeface="Arial" pitchFamily="34" charset="0"/>
              </a:rPr>
              <a:t>, E.S.; Hamilton, E.; Humphrey, C. &amp; Watkins, W. (2003). Lifting ourselves by our bootstraps: Developing a national peer-to-peer training program for data librarians in Canada. In </a:t>
            </a:r>
            <a:r>
              <a:rPr lang="en-US" sz="1400" b="0" i="1" dirty="0" smtClean="0">
                <a:latin typeface="Arial"/>
              </a:rPr>
              <a:t>Best Practices in Government Information: A Global Perspective, </a:t>
            </a:r>
            <a:r>
              <a:rPr lang="en-US" sz="1400" b="0" i="0" dirty="0" smtClean="0">
                <a:latin typeface="Arial"/>
              </a:rPr>
              <a:t>Walter</a:t>
            </a:r>
            <a:r>
              <a:rPr lang="en-US" sz="1400" b="0" i="0" baseline="0" dirty="0" smtClean="0">
                <a:latin typeface="Arial"/>
              </a:rPr>
              <a:t> de </a:t>
            </a:r>
            <a:r>
              <a:rPr lang="en-US" sz="1400" b="0" i="0" baseline="0" dirty="0" err="1" smtClean="0">
                <a:latin typeface="Arial"/>
              </a:rPr>
              <a:t>Gruyter</a:t>
            </a:r>
            <a:r>
              <a:rPr lang="en-US" sz="1400" b="0" i="0" baseline="0" dirty="0" smtClean="0">
                <a:latin typeface="Arial"/>
              </a:rPr>
              <a:t> GmbH &amp; Co. KG, Saur </a:t>
            </a:r>
            <a:r>
              <a:rPr lang="en-US" sz="1400" b="0" i="0" baseline="0" dirty="0" err="1" smtClean="0">
                <a:latin typeface="Arial"/>
              </a:rPr>
              <a:t>Verlag</a:t>
            </a:r>
            <a:r>
              <a:rPr lang="en-US" sz="1400" b="0" i="0" baseline="0" dirty="0" smtClean="0">
                <a:latin typeface="Arial"/>
              </a:rPr>
              <a:t>, </a:t>
            </a:r>
            <a:r>
              <a:rPr lang="en-US" sz="1400" b="0" i="0" baseline="0" dirty="0" err="1" smtClean="0">
                <a:latin typeface="Arial"/>
              </a:rPr>
              <a:t>Muchen</a:t>
            </a:r>
            <a:r>
              <a:rPr lang="en-US" sz="1400" b="0" i="0" baseline="0" dirty="0" smtClean="0">
                <a:latin typeface="Arial"/>
              </a:rPr>
              <a:t>. </a:t>
            </a:r>
            <a:endParaRPr lang="en-US" sz="1400" b="0" i="1" dirty="0" smtClean="0">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34</a:t>
            </a:fld>
            <a:endParaRPr lang="en-US"/>
          </a:p>
        </p:txBody>
      </p:sp>
    </p:spTree>
    <p:extLst>
      <p:ext uri="{BB962C8B-B14F-4D97-AF65-F5344CB8AC3E}">
        <p14:creationId xmlns:p14="http://schemas.microsoft.com/office/powerpoint/2010/main" val="3577655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09563"/>
            <a:ext cx="4381500" cy="3286125"/>
          </a:xfrm>
        </p:spPr>
      </p:sp>
      <p:sp>
        <p:nvSpPr>
          <p:cNvPr id="3" name="Notes Placeholder 2"/>
          <p:cNvSpPr>
            <a:spLocks noGrp="1"/>
          </p:cNvSpPr>
          <p:nvPr>
            <p:ph type="body" idx="1"/>
          </p:nvPr>
        </p:nvSpPr>
        <p:spPr>
          <a:xfrm>
            <a:off x="228600" y="3810000"/>
            <a:ext cx="6629400" cy="5257800"/>
          </a:xfrm>
        </p:spPr>
        <p:txBody>
          <a:bodyPr>
            <a:normAutofit/>
          </a:bodyPr>
          <a:lstStyle/>
          <a:p>
            <a:r>
              <a:rPr lang="en-US" sz="1200" dirty="0" smtClean="0">
                <a:latin typeface="Arial" pitchFamily="34" charset="0"/>
                <a:cs typeface="Arial" pitchFamily="34" charset="0"/>
              </a:rPr>
              <a:t>Image: http://timhorvath.com/files/2013/03/No-News-Today-Picture1.jpg</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JOB TITLE: Data Librarian (HEW Level 6)</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JOB PURPOSE </a:t>
            </a:r>
          </a:p>
          <a:p>
            <a:r>
              <a:rPr lang="en-US" sz="1200" dirty="0" smtClean="0">
                <a:latin typeface="Arial" pitchFamily="34" charset="0"/>
                <a:cs typeface="Arial" pitchFamily="34" charset="0"/>
              </a:rPr>
              <a:t>The Data Librarian position is responsible for investigating and assisting with implementation of Library support services relating to description, storage and sharing of research metadata and datasets. </a:t>
            </a:r>
          </a:p>
          <a:p>
            <a:r>
              <a:rPr lang="en-US" sz="1200" dirty="0" smtClean="0">
                <a:latin typeface="Arial" pitchFamily="34" charset="0"/>
                <a:cs typeface="Arial" pitchFamily="34" charset="0"/>
              </a:rPr>
              <a:t> </a:t>
            </a:r>
          </a:p>
          <a:p>
            <a:r>
              <a:rPr lang="en-US" sz="1200" dirty="0" smtClean="0">
                <a:latin typeface="Arial" pitchFamily="34" charset="0"/>
                <a:cs typeface="Arial" pitchFamily="34" charset="0"/>
              </a:rPr>
              <a:t>MAIN DUTIES </a:t>
            </a:r>
          </a:p>
          <a:p>
            <a:r>
              <a:rPr lang="en-US" sz="1200" dirty="0" smtClean="0">
                <a:latin typeface="Arial" pitchFamily="34" charset="0"/>
                <a:cs typeface="Arial" pitchFamily="34" charset="0"/>
              </a:rPr>
              <a:t>• </a:t>
            </a:r>
            <a:r>
              <a:rPr lang="en-US" sz="1200" dirty="0" err="1" smtClean="0">
                <a:latin typeface="Arial" pitchFamily="34" charset="0"/>
                <a:cs typeface="Arial" pitchFamily="34" charset="0"/>
              </a:rPr>
              <a:t>Analyse</a:t>
            </a:r>
            <a:r>
              <a:rPr lang="en-US" sz="1200" dirty="0" smtClean="0">
                <a:latin typeface="Arial" pitchFamily="34" charset="0"/>
                <a:cs typeface="Arial" pitchFamily="34" charset="0"/>
              </a:rPr>
              <a:t> information requirements relating to research data management by academics and assist with documentation of system specifications to meet these needs. </a:t>
            </a:r>
          </a:p>
          <a:p>
            <a:r>
              <a:rPr lang="en-US" sz="1200" dirty="0" smtClean="0">
                <a:latin typeface="Arial" pitchFamily="34" charset="0"/>
                <a:cs typeface="Arial" pitchFamily="34" charset="0"/>
              </a:rPr>
              <a:t>• Liaise extensively with research and Library staff to identify and collect information about data collections at the University. </a:t>
            </a:r>
          </a:p>
          <a:p>
            <a:r>
              <a:rPr lang="en-US" sz="1200" dirty="0" smtClean="0">
                <a:latin typeface="Arial" pitchFamily="34" charset="0"/>
                <a:cs typeface="Arial" pitchFamily="34" charset="0"/>
              </a:rPr>
              <a:t>• Assist with administration, analysis and reporting on Library study of academic research data management practices at the University. </a:t>
            </a:r>
          </a:p>
          <a:p>
            <a:r>
              <a:rPr lang="en-US" sz="1200" dirty="0" smtClean="0">
                <a:latin typeface="Arial" pitchFamily="34" charset="0"/>
                <a:cs typeface="Arial" pitchFamily="34" charset="0"/>
              </a:rPr>
              <a:t>• Develop, package, test and evaluate training resources for academic and Library staff to support standards‐based research data management practices at the University. </a:t>
            </a:r>
          </a:p>
          <a:p>
            <a:r>
              <a:rPr lang="en-US" sz="1200" dirty="0" smtClean="0">
                <a:latin typeface="Arial" pitchFamily="34" charset="0"/>
                <a:cs typeface="Arial" pitchFamily="34" charset="0"/>
              </a:rPr>
              <a:t>• Investigate, document and assist with development of a register of metadata schemas for research dataset management. </a:t>
            </a:r>
          </a:p>
          <a:p>
            <a:r>
              <a:rPr lang="en-US" sz="1200" dirty="0" smtClean="0">
                <a:latin typeface="Arial" pitchFamily="34" charset="0"/>
                <a:cs typeface="Arial" pitchFamily="34" charset="0"/>
              </a:rPr>
              <a:t>• Create and edit metadata records for data collections to meet quality standards defined by the Australian National Data Service (ANDS). </a:t>
            </a:r>
          </a:p>
          <a:p>
            <a:r>
              <a:rPr lang="en-US" sz="1200" dirty="0" smtClean="0">
                <a:latin typeface="Arial" pitchFamily="34" charset="0"/>
                <a:cs typeface="Arial" pitchFamily="34" charset="0"/>
              </a:rPr>
              <a:t>• Assist with development, testing and documentation of services for registering and storing research metadata and datasets. </a:t>
            </a:r>
          </a:p>
          <a:p>
            <a:r>
              <a:rPr lang="en-US" sz="1200" dirty="0" smtClean="0">
                <a:latin typeface="Arial" pitchFamily="34" charset="0"/>
                <a:cs typeface="Arial" pitchFamily="34" charset="0"/>
              </a:rPr>
              <a:t>• Cooperate with all health and safety policies and procedures of the University and take all reasonable care that their actions or omissions do not impact on the health and safety of others in the University. </a:t>
            </a:r>
          </a:p>
          <a:p>
            <a:r>
              <a:rPr lang="en-US" sz="1200" dirty="0" smtClean="0">
                <a:latin typeface="Arial" pitchFamily="34" charset="0"/>
                <a:cs typeface="Arial" pitchFamily="34" charset="0"/>
              </a:rPr>
              <a:t>• Other duties as required, appropriate to the level of the position. </a:t>
            </a:r>
          </a:p>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35</a:t>
            </a:fld>
            <a:endParaRPr lang="en-US"/>
          </a:p>
        </p:txBody>
      </p:sp>
    </p:spTree>
    <p:extLst>
      <p:ext uri="{BB962C8B-B14F-4D97-AF65-F5344CB8AC3E}">
        <p14:creationId xmlns:p14="http://schemas.microsoft.com/office/powerpoint/2010/main" val="2482633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http://katiaraina.files.wordpress.com/2012/11/butterfly.jpg</a:t>
            </a:r>
          </a:p>
          <a:p>
            <a:endParaRPr lang="en-U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1"/>
                </a:solidFill>
                <a:latin typeface="Arial" panose="020B0604020202020204" pitchFamily="34" charset="0"/>
                <a:cs typeface="Arial" panose="020B0604020202020204" pitchFamily="34" charset="0"/>
              </a:rPr>
              <a:t>Connaway</a:t>
            </a:r>
            <a:r>
              <a:rPr lang="en-GB" sz="1400" dirty="0" smtClean="0">
                <a:solidFill>
                  <a:schemeClr val="tx1"/>
                </a:solidFill>
                <a:latin typeface="Arial" panose="020B0604020202020204" pitchFamily="34" charset="0"/>
                <a:cs typeface="Arial" panose="020B0604020202020204" pitchFamily="34" charset="0"/>
              </a:rPr>
              <a:t>, L. S. (2014). Why libraries? A call for use-</a:t>
            </a:r>
            <a:r>
              <a:rPr lang="en-GB" sz="1400" dirty="0" err="1" smtClean="0">
                <a:solidFill>
                  <a:schemeClr val="tx1"/>
                </a:solidFill>
                <a:latin typeface="Arial" panose="020B0604020202020204" pitchFamily="34" charset="0"/>
                <a:cs typeface="Arial" panose="020B0604020202020204" pitchFamily="34" charset="0"/>
              </a:rPr>
              <a:t>centered</a:t>
            </a:r>
            <a:r>
              <a:rPr lang="en-GB" sz="1400" dirty="0" smtClean="0">
                <a:solidFill>
                  <a:schemeClr val="tx1"/>
                </a:solidFill>
                <a:latin typeface="Arial" panose="020B0604020202020204" pitchFamily="34" charset="0"/>
                <a:cs typeface="Arial" panose="020B0604020202020204" pitchFamily="34" charset="0"/>
              </a:rPr>
              <a:t> assessment. </a:t>
            </a:r>
            <a:r>
              <a:rPr lang="en-GB" sz="1400" i="1" dirty="0" err="1" smtClean="0">
                <a:solidFill>
                  <a:schemeClr val="tx1"/>
                </a:solidFill>
                <a:latin typeface="Arial" panose="020B0604020202020204" pitchFamily="34" charset="0"/>
                <a:cs typeface="Arial" panose="020B0604020202020204" pitchFamily="34" charset="0"/>
              </a:rPr>
              <a:t>Textos</a:t>
            </a:r>
            <a:r>
              <a:rPr lang="en-GB" sz="1400" i="1" dirty="0" smtClean="0">
                <a:solidFill>
                  <a:schemeClr val="tx1"/>
                </a:solidFill>
                <a:latin typeface="Arial" panose="020B0604020202020204" pitchFamily="34" charset="0"/>
                <a:cs typeface="Arial" panose="020B0604020202020204" pitchFamily="34" charset="0"/>
              </a:rPr>
              <a:t> </a:t>
            </a:r>
            <a:r>
              <a:rPr lang="en-GB" sz="1400" i="1" dirty="0" err="1" smtClean="0">
                <a:solidFill>
                  <a:schemeClr val="tx1"/>
                </a:solidFill>
                <a:latin typeface="Arial" panose="020B0604020202020204" pitchFamily="34" charset="0"/>
                <a:cs typeface="Arial" panose="020B0604020202020204" pitchFamily="34" charset="0"/>
              </a:rPr>
              <a:t>Universitaris</a:t>
            </a:r>
            <a:r>
              <a:rPr lang="en-GB" sz="1400" i="1" dirty="0" smtClean="0">
                <a:solidFill>
                  <a:schemeClr val="tx1"/>
                </a:solidFill>
                <a:latin typeface="Arial" panose="020B0604020202020204" pitchFamily="34" charset="0"/>
                <a:cs typeface="Arial" panose="020B0604020202020204" pitchFamily="34" charset="0"/>
              </a:rPr>
              <a:t> de </a:t>
            </a:r>
            <a:r>
              <a:rPr lang="en-GB" sz="1400" i="1" dirty="0" err="1" smtClean="0">
                <a:solidFill>
                  <a:schemeClr val="tx1"/>
                </a:solidFill>
                <a:latin typeface="Arial" panose="020B0604020202020204" pitchFamily="34" charset="0"/>
                <a:cs typeface="Arial" panose="020B0604020202020204" pitchFamily="34" charset="0"/>
              </a:rPr>
              <a:t>Biblioteconomia</a:t>
            </a:r>
            <a:r>
              <a:rPr lang="en-GB" sz="1400" i="1" dirty="0" smtClean="0">
                <a:solidFill>
                  <a:schemeClr val="tx1"/>
                </a:solidFill>
                <a:latin typeface="Arial" panose="020B0604020202020204" pitchFamily="34" charset="0"/>
                <a:cs typeface="Arial" panose="020B0604020202020204" pitchFamily="34" charset="0"/>
              </a:rPr>
              <a:t> I </a:t>
            </a:r>
            <a:r>
              <a:rPr lang="en-GB" sz="1400" i="1" dirty="0" err="1" smtClean="0">
                <a:solidFill>
                  <a:schemeClr val="tx1"/>
                </a:solidFill>
                <a:latin typeface="Arial" panose="020B0604020202020204" pitchFamily="34" charset="0"/>
                <a:cs typeface="Arial" panose="020B0604020202020204" pitchFamily="34" charset="0"/>
              </a:rPr>
              <a:t>Documentacio</a:t>
            </a:r>
            <a:r>
              <a:rPr lang="en-GB" sz="1400" i="1" dirty="0" smtClean="0">
                <a:solidFill>
                  <a:schemeClr val="tx1"/>
                </a:solidFill>
                <a:latin typeface="Arial" panose="020B0604020202020204" pitchFamily="34" charset="0"/>
                <a:cs typeface="Arial" panose="020B0604020202020204" pitchFamily="34" charset="0"/>
              </a:rPr>
              <a:t>, 32.</a:t>
            </a:r>
            <a:r>
              <a:rPr lang="en-GB" sz="1400" dirty="0" smtClean="0">
                <a:solidFill>
                  <a:schemeClr val="tx1"/>
                </a:solidFill>
                <a:latin typeface="Arial" panose="020B0604020202020204" pitchFamily="34" charset="0"/>
                <a:cs typeface="Arial" panose="020B0604020202020204" pitchFamily="34" charset="0"/>
              </a:rPr>
              <a:t> [Available: </a:t>
            </a:r>
            <a:r>
              <a:rPr lang="en-GB" sz="1400" u="sng" dirty="0" smtClean="0">
                <a:solidFill>
                  <a:schemeClr val="tx1"/>
                </a:solidFill>
                <a:latin typeface="Arial" panose="020B0604020202020204" pitchFamily="34" charset="0"/>
                <a:cs typeface="Arial" panose="020B0604020202020204" pitchFamily="34" charset="0"/>
                <a:hlinkClick r:id="rId3"/>
              </a:rPr>
              <a:t>http://bid.ub.edu/en/32/connaway3.htm</a:t>
            </a:r>
            <a:r>
              <a:rPr lang="en-GB" sz="1400" dirty="0" smtClean="0">
                <a:solidFill>
                  <a:schemeClr val="tx1"/>
                </a:solidFill>
                <a:latin typeface="Arial" panose="020B0604020202020204" pitchFamily="34" charset="0"/>
                <a:cs typeface="Arial" panose="020B0604020202020204" pitchFamily="34" charset="0"/>
              </a:rPr>
              <a:t>]</a:t>
            </a:r>
          </a:p>
          <a:p>
            <a:endParaRPr lang="en-US" sz="1400" baseline="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36</a:t>
            </a:fld>
            <a:endParaRPr lang="en-US"/>
          </a:p>
        </p:txBody>
      </p:sp>
    </p:spTree>
    <p:extLst>
      <p:ext uri="{BB962C8B-B14F-4D97-AF65-F5344CB8AC3E}">
        <p14:creationId xmlns:p14="http://schemas.microsoft.com/office/powerpoint/2010/main" val="3044212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073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https://flic.kr/p/f94Lhf by Yuri </a:t>
            </a:r>
            <a:r>
              <a:rPr lang="en-US" sz="1400" baseline="0" dirty="0" err="1" smtClean="0">
                <a:latin typeface="Arial" pitchFamily="34" charset="0"/>
                <a:cs typeface="Arial" pitchFamily="34" charset="0"/>
              </a:rPr>
              <a:t>Levchenko</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They will have the knowledge, skills, and confidence to create an awareness of the existence of library services &amp;</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systems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Articulate their benefits to users and prospective users.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Fulfilling </a:t>
            </a:r>
            <a:r>
              <a:rPr lang="en-US" sz="1400" dirty="0" err="1" smtClean="0">
                <a:latin typeface="Arial" pitchFamily="34" charset="0"/>
                <a:cs typeface="Arial" pitchFamily="34" charset="0"/>
              </a:rPr>
              <a:t>Ranganathan's</a:t>
            </a:r>
            <a:r>
              <a:rPr lang="en-US" sz="1400" dirty="0" smtClean="0">
                <a:latin typeface="Arial" pitchFamily="34" charset="0"/>
                <a:cs typeface="Arial" pitchFamily="34" charset="0"/>
              </a:rPr>
              <a:t> 5th law of library science —a library is a growing organism (</a:t>
            </a:r>
            <a:r>
              <a:rPr lang="en-US" sz="1400" dirty="0" err="1" smtClean="0">
                <a:latin typeface="Arial" pitchFamily="34" charset="0"/>
                <a:cs typeface="Arial" pitchFamily="34" charset="0"/>
              </a:rPr>
              <a:t>Ranganathan</a:t>
            </a:r>
            <a:r>
              <a:rPr lang="en-US" sz="1400" dirty="0" smtClean="0">
                <a:latin typeface="Arial" pitchFamily="34" charset="0"/>
                <a:cs typeface="Arial" pitchFamily="34" charset="0"/>
              </a:rPr>
              <a:t>, 1931)— by adapting and changing library services &amp;</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systems to meet the ever-changing needs &amp;</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expectations of users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Arial" pitchFamily="34" charset="0"/>
                <a:cs typeface="Arial" pitchFamily="34" charset="0"/>
              </a:rPr>
              <a:t>There is no future without</a:t>
            </a:r>
            <a:r>
              <a:rPr lang="en-US" sz="1400" baseline="0" dirty="0" smtClean="0">
                <a:latin typeface="Arial" pitchFamily="34" charset="0"/>
                <a:cs typeface="Arial" pitchFamily="34" charset="0"/>
              </a:rPr>
              <a:t> user behavior studies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Educators &amp; practitioners have to work together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Arial" pitchFamily="34" charset="0"/>
                <a:cs typeface="Arial" pitchFamily="34" charset="0"/>
              </a:rPr>
              <a:t>Instant &amp; on the job training</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1"/>
                </a:solidFill>
                <a:latin typeface="Arial" pitchFamily="34" charset="0"/>
                <a:cs typeface="Arial" pitchFamily="34" charset="0"/>
              </a:rPr>
              <a:t>Connaway</a:t>
            </a:r>
            <a:r>
              <a:rPr lang="en-GB" sz="1400" dirty="0" smtClean="0">
                <a:solidFill>
                  <a:schemeClr val="tx1"/>
                </a:solidFill>
                <a:latin typeface="Arial" pitchFamily="34" charset="0"/>
                <a:cs typeface="Arial" pitchFamily="34" charset="0"/>
              </a:rPr>
              <a:t>, L. S. (2014). Why libraries? A call for use-</a:t>
            </a:r>
            <a:r>
              <a:rPr lang="en-GB" sz="1400" dirty="0" err="1" smtClean="0">
                <a:solidFill>
                  <a:schemeClr val="tx1"/>
                </a:solidFill>
                <a:latin typeface="Arial" pitchFamily="34" charset="0"/>
                <a:cs typeface="Arial" pitchFamily="34" charset="0"/>
              </a:rPr>
              <a:t>centered</a:t>
            </a:r>
            <a:r>
              <a:rPr lang="en-GB" sz="1400" dirty="0" smtClean="0">
                <a:solidFill>
                  <a:schemeClr val="tx1"/>
                </a:solidFill>
                <a:latin typeface="Arial" pitchFamily="34" charset="0"/>
                <a:cs typeface="Arial" pitchFamily="34" charset="0"/>
              </a:rPr>
              <a:t> assessment. </a:t>
            </a:r>
            <a:r>
              <a:rPr lang="en-GB" sz="1400" i="1" dirty="0" err="1" smtClean="0">
                <a:solidFill>
                  <a:schemeClr val="tx1"/>
                </a:solidFill>
                <a:latin typeface="Arial" pitchFamily="34" charset="0"/>
                <a:cs typeface="Arial" pitchFamily="34" charset="0"/>
              </a:rPr>
              <a:t>Textos</a:t>
            </a:r>
            <a:r>
              <a:rPr lang="en-GB" sz="1400" i="1" dirty="0" smtClean="0">
                <a:solidFill>
                  <a:schemeClr val="tx1"/>
                </a:solidFill>
                <a:latin typeface="Arial" pitchFamily="34" charset="0"/>
                <a:cs typeface="Arial" pitchFamily="34" charset="0"/>
              </a:rPr>
              <a:t> </a:t>
            </a:r>
            <a:r>
              <a:rPr lang="en-GB" sz="1400" i="1" dirty="0" err="1" smtClean="0">
                <a:solidFill>
                  <a:schemeClr val="tx1"/>
                </a:solidFill>
                <a:latin typeface="Arial" pitchFamily="34" charset="0"/>
                <a:cs typeface="Arial" pitchFamily="34" charset="0"/>
              </a:rPr>
              <a:t>Universitaris</a:t>
            </a:r>
            <a:r>
              <a:rPr lang="en-GB" sz="1400" i="1" dirty="0" smtClean="0">
                <a:solidFill>
                  <a:schemeClr val="tx1"/>
                </a:solidFill>
                <a:latin typeface="Arial" pitchFamily="34" charset="0"/>
                <a:cs typeface="Arial" pitchFamily="34" charset="0"/>
              </a:rPr>
              <a:t> de </a:t>
            </a:r>
            <a:r>
              <a:rPr lang="en-GB" sz="1400" i="1" dirty="0" err="1" smtClean="0">
                <a:solidFill>
                  <a:schemeClr val="tx1"/>
                </a:solidFill>
                <a:latin typeface="Arial" pitchFamily="34" charset="0"/>
                <a:cs typeface="Arial" pitchFamily="34" charset="0"/>
              </a:rPr>
              <a:t>Biblioteconomia</a:t>
            </a:r>
            <a:r>
              <a:rPr lang="en-GB" sz="1400" i="1" dirty="0" smtClean="0">
                <a:solidFill>
                  <a:schemeClr val="tx1"/>
                </a:solidFill>
                <a:latin typeface="Arial" pitchFamily="34" charset="0"/>
                <a:cs typeface="Arial" pitchFamily="34" charset="0"/>
              </a:rPr>
              <a:t> I </a:t>
            </a:r>
            <a:r>
              <a:rPr lang="en-GB" sz="1400" i="1" dirty="0" err="1" smtClean="0">
                <a:solidFill>
                  <a:schemeClr val="tx1"/>
                </a:solidFill>
                <a:latin typeface="Arial" pitchFamily="34" charset="0"/>
                <a:cs typeface="Arial" pitchFamily="34" charset="0"/>
              </a:rPr>
              <a:t>Documentacio</a:t>
            </a:r>
            <a:r>
              <a:rPr lang="en-GB" sz="1400" i="1" dirty="0" smtClean="0">
                <a:solidFill>
                  <a:schemeClr val="tx1"/>
                </a:solidFill>
                <a:latin typeface="Arial" pitchFamily="34" charset="0"/>
                <a:cs typeface="Arial" pitchFamily="34" charset="0"/>
              </a:rPr>
              <a:t>, 32.</a:t>
            </a:r>
            <a:r>
              <a:rPr lang="en-GB" sz="1400" dirty="0" smtClean="0">
                <a:solidFill>
                  <a:schemeClr val="tx1"/>
                </a:solidFill>
                <a:latin typeface="Arial" pitchFamily="34" charset="0"/>
                <a:cs typeface="Arial" pitchFamily="34" charset="0"/>
              </a:rPr>
              <a:t> [Available: </a:t>
            </a:r>
            <a:r>
              <a:rPr lang="en-GB" sz="1400" u="sng" dirty="0" smtClean="0">
                <a:solidFill>
                  <a:schemeClr val="tx1"/>
                </a:solidFill>
                <a:latin typeface="Arial" pitchFamily="34" charset="0"/>
                <a:cs typeface="Arial" pitchFamily="34" charset="0"/>
                <a:hlinkClick r:id="rId3"/>
              </a:rPr>
              <a:t>http://bid.ub.edu/en/32/connaway3.htm</a:t>
            </a:r>
            <a:r>
              <a:rPr lang="en-GB" sz="1400" dirty="0" smtClean="0">
                <a:solidFill>
                  <a:schemeClr val="tx1"/>
                </a:solidFill>
                <a:latin typeface="Arial" pitchFamily="34" charset="0"/>
                <a:cs typeface="Arial" pitchFamily="34" charset="0"/>
              </a:rPr>
              <a:t>]</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Arial" pitchFamily="34" charset="0"/>
                <a:cs typeface="Arial" pitchFamily="34" charset="0"/>
              </a:rPr>
              <a:t>Ranganathan</a:t>
            </a:r>
            <a:r>
              <a:rPr lang="en-US" sz="1400" dirty="0" smtClean="0">
                <a:latin typeface="Arial" pitchFamily="34" charset="0"/>
                <a:cs typeface="Arial" pitchFamily="34" charset="0"/>
              </a:rPr>
              <a:t>, S. (1931). </a:t>
            </a:r>
            <a:r>
              <a:rPr lang="en-US" sz="1400" i="1" dirty="0" smtClean="0">
                <a:latin typeface="Arial" pitchFamily="34" charset="0"/>
                <a:cs typeface="Arial" pitchFamily="34" charset="0"/>
              </a:rPr>
              <a:t>The five laws of library science.</a:t>
            </a:r>
            <a:r>
              <a:rPr lang="en-US" sz="1400" dirty="0" smtClean="0">
                <a:latin typeface="Arial" pitchFamily="34" charset="0"/>
                <a:cs typeface="Arial" pitchFamily="34" charset="0"/>
              </a:rPr>
              <a:t> London: Edward </a:t>
            </a:r>
            <a:r>
              <a:rPr lang="en-US" sz="1400" dirty="0" err="1" smtClean="0">
                <a:latin typeface="Arial" pitchFamily="34" charset="0"/>
                <a:cs typeface="Arial" pitchFamily="34" charset="0"/>
              </a:rPr>
              <a:t>Goldston</a:t>
            </a:r>
            <a:r>
              <a:rPr lang="en-US" sz="1400" dirty="0" smtClean="0">
                <a:latin typeface="Arial" pitchFamily="34" charset="0"/>
                <a:cs typeface="Arial" pitchFamily="34" charset="0"/>
              </a:rPr>
              <a:t>, Ltd.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37</a:t>
            </a:fld>
            <a:endParaRPr lang="en-US"/>
          </a:p>
        </p:txBody>
      </p:sp>
    </p:spTree>
    <p:extLst>
      <p:ext uri="{BB962C8B-B14F-4D97-AF65-F5344CB8AC3E}">
        <p14:creationId xmlns:p14="http://schemas.microsoft.com/office/powerpoint/2010/main" val="3088781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38</a:t>
            </a:fld>
            <a:endParaRPr lang="en-US"/>
          </a:p>
        </p:txBody>
      </p:sp>
    </p:spTree>
    <p:extLst>
      <p:ext uri="{BB962C8B-B14F-4D97-AF65-F5344CB8AC3E}">
        <p14:creationId xmlns:p14="http://schemas.microsoft.com/office/powerpoint/2010/main" val="3620007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39</a:t>
            </a:fld>
            <a:endParaRPr lang="en-US"/>
          </a:p>
        </p:txBody>
      </p:sp>
    </p:spTree>
    <p:extLst>
      <p:ext uri="{BB962C8B-B14F-4D97-AF65-F5344CB8AC3E}">
        <p14:creationId xmlns:p14="http://schemas.microsoft.com/office/powerpoint/2010/main" val="71801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http://www.onemanandhisblog.com/archives/2013/08/15/Library.jpg</a:t>
            </a: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“LIS education, taken as a set of cultural practices constituted by research, teaching, and service, must take place within a nexus of defining and dominant cultures—the culture of the university and [of the] practicing profession” (</a:t>
            </a:r>
            <a:r>
              <a:rPr lang="en-US" sz="1400" dirty="0" err="1" smtClean="0">
                <a:latin typeface="Arial" panose="020B0604020202020204" pitchFamily="34" charset="0"/>
                <a:cs typeface="Arial" panose="020B0604020202020204" pitchFamily="34" charset="0"/>
              </a:rPr>
              <a:t>Raber</a:t>
            </a:r>
            <a:r>
              <a:rPr lang="en-US" sz="1400" baseline="0" dirty="0" smtClean="0">
                <a:latin typeface="Arial" panose="020B0604020202020204" pitchFamily="34" charset="0"/>
                <a:cs typeface="Arial" panose="020B0604020202020204" pitchFamily="34" charset="0"/>
              </a:rPr>
              <a:t> and </a:t>
            </a:r>
            <a:r>
              <a:rPr lang="en-US" sz="1400" baseline="0" dirty="0" err="1" smtClean="0">
                <a:latin typeface="Arial" panose="020B0604020202020204" pitchFamily="34" charset="0"/>
                <a:cs typeface="Arial" panose="020B0604020202020204" pitchFamily="34" charset="0"/>
              </a:rPr>
              <a:t>Connaway</a:t>
            </a:r>
            <a:r>
              <a:rPr lang="en-US" sz="1400" baseline="0" dirty="0" smtClean="0">
                <a:latin typeface="Arial" panose="020B0604020202020204" pitchFamily="34" charset="0"/>
                <a:cs typeface="Arial" panose="020B0604020202020204" pitchFamily="34" charset="0"/>
              </a:rPr>
              <a:t> 1996, </a:t>
            </a:r>
            <a:r>
              <a:rPr lang="en-US" sz="1400" dirty="0" smtClean="0">
                <a:latin typeface="Arial" panose="020B0604020202020204" pitchFamily="34" charset="0"/>
                <a:cs typeface="Arial" panose="020B0604020202020204" pitchFamily="34" charset="0"/>
              </a:rPr>
              <a:t> 121). </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effectLst/>
                <a:latin typeface="Arial" panose="020B0604020202020204" pitchFamily="34" charset="0"/>
                <a:ea typeface="+mn-ea"/>
                <a:cs typeface="Arial" panose="020B0604020202020204" pitchFamily="34" charset="0"/>
              </a:rPr>
              <a:t>Raber</a:t>
            </a:r>
            <a:r>
              <a:rPr lang="en-US" sz="1400" kern="1200" dirty="0" smtClean="0">
                <a:solidFill>
                  <a:schemeClr val="tx1"/>
                </a:solidFill>
                <a:effectLst/>
                <a:latin typeface="Arial" panose="020B0604020202020204" pitchFamily="34" charset="0"/>
                <a:ea typeface="+mn-ea"/>
                <a:cs typeface="Arial" panose="020B0604020202020204" pitchFamily="34" charset="0"/>
              </a:rPr>
              <a:t>, D., &amp; </a:t>
            </a:r>
            <a:r>
              <a:rPr lang="en-US" sz="1400" kern="1200" dirty="0" err="1" smtClean="0">
                <a:solidFill>
                  <a:schemeClr val="tx1"/>
                </a:solidFill>
                <a:effectLst/>
                <a:latin typeface="Arial" panose="020B0604020202020204" pitchFamily="34" charset="0"/>
                <a:ea typeface="+mn-ea"/>
                <a:cs typeface="Arial" panose="020B0604020202020204" pitchFamily="34" charset="0"/>
              </a:rPr>
              <a:t>Connaway</a:t>
            </a:r>
            <a:r>
              <a:rPr lang="en-US" sz="1400" kern="1200" dirty="0" smtClean="0">
                <a:solidFill>
                  <a:schemeClr val="tx1"/>
                </a:solidFill>
                <a:effectLst/>
                <a:latin typeface="Arial" panose="020B0604020202020204" pitchFamily="34" charset="0"/>
                <a:ea typeface="+mn-ea"/>
                <a:cs typeface="Arial" panose="020B0604020202020204" pitchFamily="34" charset="0"/>
              </a:rPr>
              <a:t>, L. S. (1996). Two cultures, one faculty: Contradictions of library and information science education. </a:t>
            </a:r>
            <a:r>
              <a:rPr lang="en-US" sz="1400" i="1" kern="1200" dirty="0" smtClean="0">
                <a:solidFill>
                  <a:schemeClr val="tx1"/>
                </a:solidFill>
                <a:effectLst/>
                <a:latin typeface="Arial" panose="020B0604020202020204" pitchFamily="34" charset="0"/>
                <a:ea typeface="+mn-ea"/>
                <a:cs typeface="Arial" panose="020B0604020202020204" pitchFamily="34" charset="0"/>
              </a:rPr>
              <a:t>Journal of Education for Library and Information Science</a:t>
            </a:r>
            <a:r>
              <a:rPr lang="en-US" sz="1400" kern="1200" dirty="0" smtClean="0">
                <a:solidFill>
                  <a:schemeClr val="tx1"/>
                </a:solidFill>
                <a:effectLst/>
                <a:latin typeface="Arial" panose="020B0604020202020204" pitchFamily="34" charset="0"/>
                <a:ea typeface="+mn-ea"/>
                <a:cs typeface="Arial" panose="020B0604020202020204" pitchFamily="34" charset="0"/>
              </a:rPr>
              <a:t>, </a:t>
            </a:r>
            <a:r>
              <a:rPr lang="en-US" sz="1400" i="1" kern="1200" dirty="0" smtClean="0">
                <a:solidFill>
                  <a:schemeClr val="tx1"/>
                </a:solidFill>
                <a:effectLst/>
                <a:latin typeface="Arial" panose="020B0604020202020204" pitchFamily="34" charset="0"/>
                <a:ea typeface="+mn-ea"/>
                <a:cs typeface="Arial" panose="020B0604020202020204" pitchFamily="34" charset="0"/>
              </a:rPr>
              <a:t>37</a:t>
            </a:r>
            <a:r>
              <a:rPr lang="en-US" sz="1400" kern="1200" dirty="0" smtClean="0">
                <a:solidFill>
                  <a:schemeClr val="tx1"/>
                </a:solidFill>
                <a:effectLst/>
                <a:latin typeface="Arial" panose="020B0604020202020204" pitchFamily="34" charset="0"/>
                <a:ea typeface="+mn-ea"/>
                <a:cs typeface="Arial" panose="020B0604020202020204" pitchFamily="34" charset="0"/>
              </a:rPr>
              <a:t>(2), 120-130.</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extLst>
      <p:ext uri="{BB962C8B-B14F-4D97-AF65-F5344CB8AC3E}">
        <p14:creationId xmlns:p14="http://schemas.microsoft.com/office/powerpoint/2010/main" val="2609770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40</a:t>
            </a:fld>
            <a:endParaRPr lang="en-US"/>
          </a:p>
        </p:txBody>
      </p:sp>
    </p:spTree>
    <p:extLst>
      <p:ext uri="{BB962C8B-B14F-4D97-AF65-F5344CB8AC3E}">
        <p14:creationId xmlns:p14="http://schemas.microsoft.com/office/powerpoint/2010/main" val="352925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7200" y="0"/>
            <a:ext cx="2616200" cy="1962150"/>
          </a:xfrm>
        </p:spPr>
      </p:sp>
      <p:sp>
        <p:nvSpPr>
          <p:cNvPr id="3" name="Notes Placeholder 2"/>
          <p:cNvSpPr>
            <a:spLocks noGrp="1"/>
          </p:cNvSpPr>
          <p:nvPr>
            <p:ph type="body" idx="1"/>
          </p:nvPr>
        </p:nvSpPr>
        <p:spPr>
          <a:xfrm>
            <a:off x="0" y="2057400"/>
            <a:ext cx="6858000" cy="72390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kern="1200" dirty="0" smtClean="0">
                <a:solidFill>
                  <a:schemeClr val="tx1"/>
                </a:solidFill>
                <a:effectLst/>
                <a:latin typeface="Arial" panose="020B0604020202020204" pitchFamily="34" charset="0"/>
                <a:ea typeface="+mn-ea"/>
                <a:cs typeface="Arial" panose="020B0604020202020204" pitchFamily="34" charset="0"/>
              </a:rPr>
              <a:t>Image: http://rack.3.mshcdn.com/media/ZgkyMDEyLzEyLzA0Lzc3L2hvd3RvbWFpbnRhLmJSUi5qcGcKcAl0aHVtYgkxMjAweDYyNyMKZQlqcGc/4d464e8b/22c/how-to-maintain-traditional-customer-service-in-the-social-media-age-4e5c7afd02.jpg</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b="1" kern="1200" dirty="0" smtClean="0">
                <a:solidFill>
                  <a:schemeClr val="tx1"/>
                </a:solidFill>
                <a:effectLst/>
                <a:latin typeface="Arial" panose="020B0604020202020204" pitchFamily="34" charset="0"/>
                <a:ea typeface="+mn-ea"/>
                <a:cs typeface="Arial" panose="020B0604020202020204" pitchFamily="34" charset="0"/>
              </a:rPr>
              <a:t>History</a:t>
            </a:r>
            <a:r>
              <a:rPr lang="en-US" sz="1350" b="1" kern="1200" baseline="0" dirty="0" smtClean="0">
                <a:solidFill>
                  <a:schemeClr val="tx1"/>
                </a:solidFill>
                <a:effectLst/>
                <a:latin typeface="Arial" panose="020B0604020202020204" pitchFamily="34" charset="0"/>
                <a:ea typeface="+mn-ea"/>
                <a:cs typeface="Arial" panose="020B0604020202020204" pitchFamily="34" charset="0"/>
              </a:rPr>
              <a:t> of LIS Education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tx1"/>
                </a:solidFill>
                <a:effectLst/>
                <a:latin typeface="Arial" panose="020B0604020202020204" pitchFamily="34" charset="0"/>
                <a:ea typeface="+mn-ea"/>
                <a:cs typeface="Arial" panose="020B0604020202020204" pitchFamily="34" charset="0"/>
              </a:rPr>
              <a:t>Collision</a:t>
            </a:r>
            <a:r>
              <a:rPr lang="en-US" sz="1350" kern="1200" baseline="0" dirty="0" smtClean="0">
                <a:solidFill>
                  <a:schemeClr val="tx1"/>
                </a:solidFill>
                <a:effectLst/>
                <a:latin typeface="Arial" panose="020B0604020202020204" pitchFamily="34" charset="0"/>
                <a:ea typeface="+mn-ea"/>
                <a:cs typeface="Arial" panose="020B0604020202020204" pitchFamily="34" charset="0"/>
              </a:rPr>
              <a:t> of two cultures (120).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smtClean="0">
                <a:solidFill>
                  <a:schemeClr val="tx1"/>
                </a:solidFill>
                <a:effectLst/>
                <a:latin typeface="Arial" panose="020B0604020202020204" pitchFamily="34" charset="0"/>
                <a:ea typeface="+mn-ea"/>
                <a:cs typeface="Arial" panose="020B0604020202020204" pitchFamily="34" charset="0"/>
              </a:rPr>
              <a:t>Cultural identity crisis of library—competing</a:t>
            </a:r>
            <a:r>
              <a:rPr lang="en-US" sz="1350" kern="1200" baseline="0" dirty="0" smtClean="0">
                <a:solidFill>
                  <a:schemeClr val="tx1"/>
                </a:solidFill>
                <a:effectLst/>
                <a:latin typeface="Arial" panose="020B0604020202020204" pitchFamily="34" charset="0"/>
                <a:ea typeface="+mn-ea"/>
                <a:cs typeface="Arial" panose="020B0604020202020204" pitchFamily="34" charset="0"/>
              </a:rPr>
              <a:t> expectations (120).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baseline="0" dirty="0" smtClean="0">
                <a:solidFill>
                  <a:schemeClr val="tx1"/>
                </a:solidFill>
                <a:effectLst/>
                <a:latin typeface="Arial" panose="020B0604020202020204" pitchFamily="34" charset="0"/>
                <a:ea typeface="+mn-ea"/>
                <a:cs typeface="Arial" panose="020B0604020202020204" pitchFamily="34" charset="0"/>
              </a:rPr>
              <a:t>While the need for a knowledge base is recognized, the central legitimating value of the profession is demonstrated utility in terms of service to users (120).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baseline="0" dirty="0" smtClean="0">
                <a:solidFill>
                  <a:schemeClr val="tx1"/>
                </a:solidFill>
                <a:effectLst/>
                <a:latin typeface="Arial" panose="020B0604020202020204" pitchFamily="34" charset="0"/>
                <a:ea typeface="+mn-ea"/>
                <a:cs typeface="Arial" panose="020B0604020202020204" pitchFamily="34" charset="0"/>
              </a:rPr>
              <a:t>Systematic and structural problem (120). </a:t>
            </a:r>
            <a:endParaRPr lang="en-US" sz="1350" kern="1200" dirty="0" smtClean="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baseline="0" dirty="0" smtClean="0">
                <a:solidFill>
                  <a:schemeClr val="tx1"/>
                </a:solidFill>
                <a:effectLst/>
                <a:latin typeface="Arial" panose="020B0604020202020204" pitchFamily="34" charset="0"/>
                <a:ea typeface="+mn-ea"/>
                <a:cs typeface="Arial" panose="020B0604020202020204" pitchFamily="34" charset="0"/>
              </a:rPr>
              <a:t>Universities seek to define niches while libraries seek to serve customers (120). </a:t>
            </a:r>
            <a:endParaRPr lang="en-US" sz="1350" b="1"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b="1" i="1" kern="1200" baseline="0" dirty="0" smtClean="0">
                <a:solidFill>
                  <a:schemeClr val="tx1"/>
                </a:solidFill>
                <a:effectLst/>
                <a:latin typeface="Arial" panose="020B0604020202020204" pitchFamily="34" charset="0"/>
                <a:ea typeface="+mn-ea"/>
                <a:cs typeface="Arial" panose="020B0604020202020204" pitchFamily="34" charset="0"/>
              </a:rPr>
              <a:t>Relationship with the University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Library as subculture of the university—LIS practiced in and through universities (122)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Close and insecure relation expected due to academic socialization in LIS, personal aspirations &amp; fear of LIS might not meet universities criteria for acceptance as a “discipline” (122)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Model of scholarship that is no longer appropriate, dominant &amp; in need of change (122).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Relative value of research compared to teaching (122)</a:t>
            </a:r>
            <a:endParaRPr lang="en-US" sz="1350" b="1"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50" b="1" i="1" kern="1200" baseline="0" dirty="0" smtClean="0">
                <a:solidFill>
                  <a:schemeClr val="tx1"/>
                </a:solidFill>
                <a:effectLst/>
                <a:latin typeface="Arial" panose="020B0604020202020204" pitchFamily="34" charset="0"/>
                <a:ea typeface="+mn-ea"/>
                <a:cs typeface="Arial" panose="020B0604020202020204" pitchFamily="34" charset="0"/>
              </a:rPr>
              <a:t>Relationship with the Profession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Tension, hostility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LIS Ed expected to prepare qualified personnel for entry level positions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Changing conditions of profession (telecommunications) motivate practitioners to demand more conventional delivery of professional education.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Practitioners regard as irrelevant what educators regard as important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Research often challenged and ignored unless direct service to solution of practical problem.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b="0" kern="1200" baseline="0" dirty="0" smtClean="0">
                <a:solidFill>
                  <a:schemeClr val="tx1"/>
                </a:solidFill>
                <a:effectLst/>
                <a:latin typeface="Arial" panose="020B0604020202020204" pitchFamily="34" charset="0"/>
                <a:ea typeface="+mn-ea"/>
                <a:cs typeface="Arial" panose="020B0604020202020204" pitchFamily="34" charset="0"/>
              </a:rPr>
              <a:t>Right of passage vs. meaningful educational experience (122)</a:t>
            </a:r>
            <a:endParaRPr lang="en-US" sz="135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5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kern="1200" dirty="0" err="1" smtClean="0">
                <a:solidFill>
                  <a:schemeClr val="tx1"/>
                </a:solidFill>
                <a:effectLst/>
                <a:latin typeface="Arial" panose="020B0604020202020204" pitchFamily="34" charset="0"/>
                <a:ea typeface="+mn-ea"/>
                <a:cs typeface="Arial" panose="020B0604020202020204" pitchFamily="34" charset="0"/>
              </a:rPr>
              <a:t>Raber</a:t>
            </a:r>
            <a:r>
              <a:rPr lang="en-US" sz="1350" kern="1200" dirty="0" smtClean="0">
                <a:solidFill>
                  <a:schemeClr val="tx1"/>
                </a:solidFill>
                <a:effectLst/>
                <a:latin typeface="Arial" panose="020B0604020202020204" pitchFamily="34" charset="0"/>
                <a:ea typeface="+mn-ea"/>
                <a:cs typeface="Arial" panose="020B0604020202020204" pitchFamily="34" charset="0"/>
              </a:rPr>
              <a:t>, D., &amp; </a:t>
            </a:r>
            <a:r>
              <a:rPr lang="en-US" sz="1350" kern="1200" dirty="0" err="1" smtClean="0">
                <a:solidFill>
                  <a:schemeClr val="tx1"/>
                </a:solidFill>
                <a:effectLst/>
                <a:latin typeface="Arial" panose="020B0604020202020204" pitchFamily="34" charset="0"/>
                <a:ea typeface="+mn-ea"/>
                <a:cs typeface="Arial" panose="020B0604020202020204" pitchFamily="34" charset="0"/>
              </a:rPr>
              <a:t>Connaway</a:t>
            </a:r>
            <a:r>
              <a:rPr lang="en-US" sz="1350" kern="1200" dirty="0" smtClean="0">
                <a:solidFill>
                  <a:schemeClr val="tx1"/>
                </a:solidFill>
                <a:effectLst/>
                <a:latin typeface="Arial" panose="020B0604020202020204" pitchFamily="34" charset="0"/>
                <a:ea typeface="+mn-ea"/>
                <a:cs typeface="Arial" panose="020B0604020202020204" pitchFamily="34" charset="0"/>
              </a:rPr>
              <a:t>, L. S. (1996). Two cultures, one faculty: Contradictions of library and information science education. </a:t>
            </a:r>
            <a:r>
              <a:rPr lang="en-US" sz="1350" i="1" kern="1200" dirty="0" smtClean="0">
                <a:solidFill>
                  <a:schemeClr val="tx1"/>
                </a:solidFill>
                <a:effectLst/>
                <a:latin typeface="Arial" panose="020B0604020202020204" pitchFamily="34" charset="0"/>
                <a:ea typeface="+mn-ea"/>
                <a:cs typeface="Arial" panose="020B0604020202020204" pitchFamily="34" charset="0"/>
              </a:rPr>
              <a:t>Journal of Education for Library and Information Science</a:t>
            </a:r>
            <a:r>
              <a:rPr lang="en-US" sz="1350" kern="1200" dirty="0" smtClean="0">
                <a:solidFill>
                  <a:schemeClr val="tx1"/>
                </a:solidFill>
                <a:effectLst/>
                <a:latin typeface="Arial" panose="020B0604020202020204" pitchFamily="34" charset="0"/>
                <a:ea typeface="+mn-ea"/>
                <a:cs typeface="Arial" panose="020B0604020202020204" pitchFamily="34" charset="0"/>
              </a:rPr>
              <a:t>, </a:t>
            </a:r>
            <a:r>
              <a:rPr lang="en-US" sz="1350" i="1" kern="1200" dirty="0" smtClean="0">
                <a:solidFill>
                  <a:schemeClr val="tx1"/>
                </a:solidFill>
                <a:effectLst/>
                <a:latin typeface="Arial" panose="020B0604020202020204" pitchFamily="34" charset="0"/>
                <a:ea typeface="+mn-ea"/>
                <a:cs typeface="Arial" panose="020B0604020202020204" pitchFamily="34" charset="0"/>
              </a:rPr>
              <a:t>37</a:t>
            </a:r>
            <a:r>
              <a:rPr lang="en-US" sz="1350" kern="1200" dirty="0" smtClean="0">
                <a:solidFill>
                  <a:schemeClr val="tx1"/>
                </a:solidFill>
                <a:effectLst/>
                <a:latin typeface="Arial" panose="020B0604020202020204" pitchFamily="34" charset="0"/>
                <a:ea typeface="+mn-ea"/>
                <a:cs typeface="Arial" panose="020B0604020202020204" pitchFamily="34" charset="0"/>
              </a:rPr>
              <a:t>(2), 120-130.</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extLst>
      <p:ext uri="{BB962C8B-B14F-4D97-AF65-F5344CB8AC3E}">
        <p14:creationId xmlns:p14="http://schemas.microsoft.com/office/powerpoint/2010/main" val="132796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http://images.publicradio.org/content/2012/01/31/20120131_wolf4_33.jpg</a:t>
            </a:r>
          </a:p>
          <a:p>
            <a:endParaRPr lang="en-U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40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400" dirty="0" smtClean="0">
                <a:solidFill>
                  <a:schemeClr val="tx1"/>
                </a:solidFill>
                <a:latin typeface="Arial" panose="020B0604020202020204" pitchFamily="34" charset="0"/>
                <a:cs typeface="Arial" panose="020B0604020202020204" pitchFamily="34" charset="0"/>
              </a:rPr>
              <a:t>, 46(4), 280-298.</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a:p>
        </p:txBody>
      </p:sp>
    </p:spTree>
    <p:extLst>
      <p:ext uri="{BB962C8B-B14F-4D97-AF65-F5344CB8AC3E}">
        <p14:creationId xmlns:p14="http://schemas.microsoft.com/office/powerpoint/2010/main" val="184241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0"/>
            <a:ext cx="3638550" cy="2730500"/>
          </a:xfrm>
        </p:spPr>
      </p:sp>
      <p:sp>
        <p:nvSpPr>
          <p:cNvPr id="3" name="Notes Placeholder 2"/>
          <p:cNvSpPr>
            <a:spLocks noGrp="1"/>
          </p:cNvSpPr>
          <p:nvPr>
            <p:ph type="body" idx="1"/>
          </p:nvPr>
        </p:nvSpPr>
        <p:spPr>
          <a:xfrm>
            <a:off x="33454" y="2866390"/>
            <a:ext cx="6705600" cy="5655310"/>
          </a:xfrm>
        </p:spPr>
        <p:txBody>
          <a:bodyPr/>
          <a:lstStyle/>
          <a:p>
            <a:r>
              <a:rPr lang="en-US" sz="1250" dirty="0" smtClean="0">
                <a:latin typeface="Arial" panose="020B0604020202020204" pitchFamily="34" charset="0"/>
                <a:cs typeface="Arial" panose="020B0604020202020204" pitchFamily="34" charset="0"/>
              </a:rPr>
              <a:t>Image: http://www.gannett-cdn.com/-mm-/105488b15e78a7e3ab2b935fe88405d14dd0d2d7/c=0-26-336-279&amp;r=x404&amp;c=534x401/local/-/media/USATODAY/test/2013/11/06/1383750429000-criticism.jpg</a:t>
            </a:r>
          </a:p>
          <a:p>
            <a:endParaRPr lang="en-US" sz="125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b="0" i="0" u="none" strike="noStrike" kern="1200" baseline="0" dirty="0" smtClean="0">
                <a:solidFill>
                  <a:schemeClr val="tx1"/>
                </a:solidFill>
                <a:latin typeface="Arial" panose="020B0604020202020204" pitchFamily="34" charset="0"/>
                <a:ea typeface="+mn-ea"/>
                <a:cs typeface="Arial" panose="020B0604020202020204" pitchFamily="34" charset="0"/>
              </a:rPr>
              <a:t>“…We argue that the lack of formal definition is an indicator of the dynamic nature of the profession and that claims of a host-parasite relationship between librarianship and information science are misleading and represent a failure to recognize the shift in the practices and needs of librarianship within a technology-rich cultural environment” (Dillon and Norris 2005, 282). </a:t>
            </a:r>
            <a:endParaRPr lang="en-US" sz="1250" dirty="0" smtClean="0">
              <a:latin typeface="Arial" panose="020B0604020202020204" pitchFamily="34" charset="0"/>
              <a:cs typeface="Arial" panose="020B0604020202020204" pitchFamily="34" charset="0"/>
            </a:endParaRPr>
          </a:p>
          <a:p>
            <a:endParaRPr lang="en-US" sz="12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50" dirty="0" smtClean="0">
                <a:latin typeface="Arial" panose="020B0604020202020204" pitchFamily="34" charset="0"/>
                <a:cs typeface="Arial" panose="020B0604020202020204" pitchFamily="34" charset="0"/>
              </a:rPr>
              <a:t>“The</a:t>
            </a:r>
            <a:r>
              <a:rPr lang="en-US" sz="1250" baseline="0" dirty="0" smtClean="0">
                <a:latin typeface="Arial" panose="020B0604020202020204" pitchFamily="34" charset="0"/>
                <a:cs typeface="Arial" panose="020B0604020202020204" pitchFamily="34" charset="0"/>
              </a:rPr>
              <a:t> q</a:t>
            </a:r>
            <a:r>
              <a:rPr lang="en-US" sz="1250" dirty="0" smtClean="0">
                <a:latin typeface="Arial" panose="020B0604020202020204" pitchFamily="34" charset="0"/>
                <a:cs typeface="Arial" panose="020B0604020202020204" pitchFamily="34" charset="0"/>
              </a:rPr>
              <a:t>uality</a:t>
            </a:r>
            <a:r>
              <a:rPr lang="en-US" sz="1250" baseline="0" dirty="0" smtClean="0">
                <a:latin typeface="Arial" panose="020B0604020202020204" pitchFamily="34" charset="0"/>
                <a:cs typeface="Arial" panose="020B0604020202020204" pitchFamily="34" charset="0"/>
              </a:rPr>
              <a:t> facet of the crisis issue is far less discussed but no less important to understanding the state and status of LIS Ed at this time” (295). </a:t>
            </a:r>
          </a:p>
          <a:p>
            <a:pPr marL="171450" indent="-171450">
              <a:buFont typeface="Arial" panose="020B0604020202020204" pitchFamily="34" charset="0"/>
              <a:buChar char="•"/>
            </a:pPr>
            <a:r>
              <a:rPr lang="en-US" sz="1250" b="0" baseline="0" dirty="0" smtClean="0">
                <a:latin typeface="Arial" panose="020B0604020202020204" pitchFamily="34" charset="0"/>
                <a:cs typeface="Arial" panose="020B0604020202020204" pitchFamily="34" charset="0"/>
              </a:rPr>
              <a:t>By equating info. science with technology Gorman creates a self-fulfilling prophecy by arguing that we are witnessing a surge of teaching in technology-oriented courses (294).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50" baseline="0" dirty="0" smtClean="0">
                <a:latin typeface="Arial" panose="020B0604020202020204" pitchFamily="34" charset="0"/>
                <a:cs typeface="Arial" panose="020B0604020202020204" pitchFamily="34" charset="0"/>
              </a:rPr>
              <a:t>“Crisis” can be positive when referring to turning points or decisive moments (295). </a:t>
            </a:r>
            <a:endParaRPr lang="en-US" sz="1250" dirty="0" smtClean="0">
              <a:latin typeface="Arial" panose="020B0604020202020204" pitchFamily="34" charset="0"/>
              <a:cs typeface="Arial" panose="020B0604020202020204" pitchFamily="34" charset="0"/>
            </a:endParaRPr>
          </a:p>
          <a:p>
            <a:endParaRPr lang="en-US" sz="1250" dirty="0" smtClean="0">
              <a:latin typeface="Arial" panose="020B0604020202020204" pitchFamily="34" charset="0"/>
              <a:cs typeface="Arial" panose="020B0604020202020204" pitchFamily="34" charset="0"/>
            </a:endParaRPr>
          </a:p>
          <a:p>
            <a:r>
              <a:rPr lang="en-US" sz="1250" b="1" dirty="0" smtClean="0">
                <a:latin typeface="Arial" panose="020B0604020202020204" pitchFamily="34" charset="0"/>
                <a:cs typeface="Arial" panose="020B0604020202020204" pitchFamily="34" charset="0"/>
              </a:rPr>
              <a:t>Andy Dillon &amp;</a:t>
            </a:r>
            <a:r>
              <a:rPr lang="en-US" sz="1250" b="1" baseline="0" dirty="0" smtClean="0">
                <a:latin typeface="Arial" panose="020B0604020202020204" pitchFamily="34" charset="0"/>
                <a:cs typeface="Arial" panose="020B0604020202020204" pitchFamily="34" charset="0"/>
              </a:rPr>
              <a:t> April Norris, Cry Wolf</a:t>
            </a:r>
          </a:p>
          <a:p>
            <a:r>
              <a:rPr lang="en-US" sz="1250" b="1" baseline="0" dirty="0" smtClean="0">
                <a:latin typeface="Arial" panose="020B0604020202020204" pitchFamily="34" charset="0"/>
                <a:cs typeface="Arial" panose="020B0604020202020204" pitchFamily="34" charset="0"/>
              </a:rPr>
              <a:t>Three Central themes for Current Crisis  from Michael Gorman (former ALA president)</a:t>
            </a:r>
          </a:p>
          <a:p>
            <a:pPr marL="228600" indent="-228600">
              <a:buAutoNum type="arabicPeriod"/>
            </a:pPr>
            <a:r>
              <a:rPr lang="en-US" sz="1250" b="0" baseline="0" dirty="0" smtClean="0">
                <a:latin typeface="Arial" panose="020B0604020202020204" pitchFamily="34" charset="0"/>
                <a:cs typeface="Arial" panose="020B0604020202020204" pitchFamily="34" charset="0"/>
              </a:rPr>
              <a:t>Librarianship has been pushed out by incursion of information studies</a:t>
            </a:r>
          </a:p>
          <a:p>
            <a:pPr marL="685800" lvl="1" indent="-228600">
              <a:buAutoNum type="arabicPeriod"/>
            </a:pPr>
            <a:r>
              <a:rPr lang="en-US" sz="1250" b="0" baseline="0" dirty="0" smtClean="0">
                <a:latin typeface="Arial" panose="020B0604020202020204" pitchFamily="34" charset="0"/>
                <a:cs typeface="Arial" panose="020B0604020202020204" pitchFamily="34" charset="0"/>
              </a:rPr>
              <a:t>Lack of research of library issues</a:t>
            </a:r>
          </a:p>
          <a:p>
            <a:pPr marL="228600" indent="-228600">
              <a:buAutoNum type="arabicPeriod"/>
            </a:pPr>
            <a:r>
              <a:rPr lang="en-US" sz="1250" b="0" baseline="0" dirty="0" smtClean="0">
                <a:latin typeface="Arial" panose="020B0604020202020204" pitchFamily="34" charset="0"/>
                <a:cs typeface="Arial" panose="020B0604020202020204" pitchFamily="34" charset="0"/>
              </a:rPr>
              <a:t>Gender divide exists which places female faculty on the library side of the scholarship divide (with potential for schools to become male-dominated as library education is replaced by information science/studies education)</a:t>
            </a:r>
          </a:p>
          <a:p>
            <a:pPr marL="228600" indent="-228600">
              <a:buAutoNum type="arabicPeriod"/>
            </a:pPr>
            <a:r>
              <a:rPr lang="en-US" sz="1250" b="0" baseline="0" dirty="0" smtClean="0">
                <a:latin typeface="Arial" panose="020B0604020202020204" pitchFamily="34" charset="0"/>
                <a:cs typeface="Arial" panose="020B0604020202020204" pitchFamily="34" charset="0"/>
              </a:rPr>
              <a:t>LIS program fails to address adequately education of librarians</a:t>
            </a:r>
          </a:p>
          <a:p>
            <a:endParaRPr lang="en-US" sz="125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25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250" dirty="0" smtClean="0">
                <a:solidFill>
                  <a:schemeClr val="tx1"/>
                </a:solidFill>
                <a:latin typeface="Arial" panose="020B0604020202020204" pitchFamily="34" charset="0"/>
                <a:cs typeface="Arial" panose="020B0604020202020204" pitchFamily="34" charset="0"/>
              </a:rPr>
              <a:t>, 46(4), 280-298.</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a:p>
        </p:txBody>
      </p:sp>
    </p:spTree>
    <p:extLst>
      <p:ext uri="{BB962C8B-B14F-4D97-AF65-F5344CB8AC3E}">
        <p14:creationId xmlns:p14="http://schemas.microsoft.com/office/powerpoint/2010/main" val="393007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31775"/>
            <a:ext cx="4648200" cy="3486150"/>
          </a:xfrm>
        </p:spPr>
      </p:sp>
      <p:sp>
        <p:nvSpPr>
          <p:cNvPr id="3" name="Notes Placeholder 2"/>
          <p:cNvSpPr>
            <a:spLocks noGrp="1"/>
          </p:cNvSpPr>
          <p:nvPr>
            <p:ph type="body" idx="1"/>
          </p:nvPr>
        </p:nvSpPr>
        <p:spPr>
          <a:xfrm>
            <a:off x="228600" y="4105910"/>
            <a:ext cx="6477000" cy="4183380"/>
          </a:xfrm>
        </p:spPr>
        <p:txBody>
          <a:bodyPr/>
          <a:lstStyle/>
          <a:p>
            <a:r>
              <a:rPr lang="en-US" sz="1400" b="0" i="0" u="none" strike="noStrike" kern="1200" baseline="0" dirty="0" smtClean="0">
                <a:solidFill>
                  <a:schemeClr val="tx1"/>
                </a:solidFill>
                <a:latin typeface="Arial" panose="020B0604020202020204" pitchFamily="34" charset="0"/>
                <a:cs typeface="Arial" panose="020B0604020202020204" pitchFamily="34" charset="0"/>
              </a:rPr>
              <a:t>Image: http://www.renewableenergyworld.com/assets/images/story/2012/4/11/1332-crossing-the-valley-of-dearth.jpg</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“There is a dearth of research in US LIS schools that is dedicated to the real needs of real libraries. This is the result both of the divorce between information science-oriented faculty and practicing librarians and of the fact that LIS schools in the USA tend to be part of large universities that value (and reward) pure research over applied research” (Gorman 2004, 6; Dillon and Norris 2005, 283-84). </a:t>
            </a:r>
          </a:p>
          <a:p>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40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400" dirty="0" smtClean="0">
                <a:solidFill>
                  <a:schemeClr val="tx1"/>
                </a:solidFill>
                <a:latin typeface="Arial" panose="020B0604020202020204" pitchFamily="34" charset="0"/>
                <a:cs typeface="Arial" panose="020B0604020202020204" pitchFamily="34" charset="0"/>
              </a:rPr>
              <a:t>, 46(4), 280-298.</a:t>
            </a:r>
          </a:p>
          <a:p>
            <a:endParaRPr lang="en-US" sz="1400" b="0" i="0" u="none" strike="noStrike" kern="1200" baseline="0" dirty="0" smtClean="0">
              <a:solidFill>
                <a:schemeClr val="tx1"/>
              </a:solidFill>
              <a:latin typeface="Arial" panose="020B0604020202020204" pitchFamily="34" charset="0"/>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cs typeface="Arial" panose="020B0604020202020204" pitchFamily="34" charset="0"/>
              </a:rPr>
              <a:t>Gorman, M. (2004). “Whither Library Education?” </a:t>
            </a:r>
            <a:r>
              <a:rPr lang="en-US" sz="1400" b="0" i="1" u="none" strike="noStrike" kern="1200" baseline="0" dirty="0" smtClean="0">
                <a:solidFill>
                  <a:schemeClr val="tx1"/>
                </a:solidFill>
                <a:latin typeface="Arial" panose="020B0604020202020204" pitchFamily="34" charset="0"/>
                <a:cs typeface="Arial" panose="020B0604020202020204" pitchFamily="34" charset="0"/>
              </a:rPr>
              <a:t>New Library World </a:t>
            </a:r>
            <a:r>
              <a:rPr lang="en-US" sz="1400" b="0" i="0" u="none" strike="noStrike" kern="1200" baseline="0" dirty="0" smtClean="0">
                <a:solidFill>
                  <a:schemeClr val="tx1"/>
                </a:solidFill>
                <a:latin typeface="Arial" panose="020B0604020202020204" pitchFamily="34" charset="0"/>
                <a:cs typeface="Arial" panose="020B0604020202020204" pitchFamily="34" charset="0"/>
              </a:rPr>
              <a:t>(105), 376-380. </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a:p>
        </p:txBody>
      </p:sp>
    </p:spTree>
    <p:extLst>
      <p:ext uri="{BB962C8B-B14F-4D97-AF65-F5344CB8AC3E}">
        <p14:creationId xmlns:p14="http://schemas.microsoft.com/office/powerpoint/2010/main" val="166008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Image:</a:t>
            </a:r>
            <a:r>
              <a:rPr lang="en-US" sz="1400" baseline="0" dirty="0" smtClean="0">
                <a:latin typeface="Arial" panose="020B0604020202020204" pitchFamily="34" charset="0"/>
                <a:cs typeface="Arial" panose="020B0604020202020204" pitchFamily="34" charset="0"/>
              </a:rPr>
              <a:t> http://www.photo-dictionary.com/photofiles/list/488/869bulls_eye.jpg</a:t>
            </a:r>
          </a:p>
          <a:p>
            <a:endParaRPr lang="en-US" sz="1400" baseline="0" dirty="0" smtClean="0">
              <a:latin typeface="Arial" panose="020B0604020202020204" pitchFamily="34" charset="0"/>
              <a:cs typeface="Arial" panose="020B0604020202020204" pitchFamily="34" charset="0"/>
            </a:endParaRPr>
          </a:p>
          <a:p>
            <a:r>
              <a:rPr lang="en-US" sz="1400" baseline="0" dirty="0" smtClean="0">
                <a:latin typeface="Arial" panose="020B0604020202020204" pitchFamily="34" charset="0"/>
                <a:cs typeface="Arial" panose="020B0604020202020204" pitchFamily="34" charset="0"/>
              </a:rPr>
              <a:t>“If any crisis exists, it is not reflected in these indices. However, the eternal existence, imaginary or otherwise, of crisis in LIS education must itself be indicative of some underlying state of affairs that show no signs of fading. It is the present authors’ view that at the heart of the current discourse lies two issues, one contemporary, relating to the technological revolution overtaking our field; the second longstanding, relating to quality control. In combination they offer two facets of the conception of crisis as it pertains to our field” (Dillon and Norris 2005, 294). </a:t>
            </a:r>
          </a:p>
          <a:p>
            <a:endParaRPr lang="en-US"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Dillon, A., &amp; Norris, A. (2005). Crying Wolf: An Examination and Reconsideration of the Perception of Crisis in LIS Education. </a:t>
            </a:r>
            <a:r>
              <a:rPr lang="en-US" sz="1400" i="1" dirty="0" smtClean="0">
                <a:solidFill>
                  <a:schemeClr val="tx1"/>
                </a:solidFill>
                <a:latin typeface="Arial" panose="020B0604020202020204" pitchFamily="34" charset="0"/>
                <a:cs typeface="Arial" panose="020B0604020202020204" pitchFamily="34" charset="0"/>
              </a:rPr>
              <a:t>Journal of Education for Library and Information Science</a:t>
            </a:r>
            <a:r>
              <a:rPr lang="en-US" sz="1400" dirty="0" smtClean="0">
                <a:solidFill>
                  <a:schemeClr val="tx1"/>
                </a:solidFill>
                <a:latin typeface="Arial" panose="020B0604020202020204" pitchFamily="34" charset="0"/>
                <a:cs typeface="Arial" panose="020B0604020202020204" pitchFamily="34" charset="0"/>
              </a:rPr>
              <a:t>, 46(4), 280-298.</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extLst>
      <p:ext uri="{BB962C8B-B14F-4D97-AF65-F5344CB8AC3E}">
        <p14:creationId xmlns:p14="http://schemas.microsoft.com/office/powerpoint/2010/main" val="3033075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a:t>
            </a:r>
            <a:r>
              <a:rPr lang="en-US" sz="800" dirty="0" smtClean="0"/>
              <a:t>Just When the Caterpillar Thought the World was Over, It Became a Butterfly”</a:t>
            </a:r>
            <a:r>
              <a:rPr lang="en-US" sz="800" kern="1200" dirty="0" smtClean="0">
                <a:solidFill>
                  <a:schemeClr val="tx1"/>
                </a:solidFill>
                <a:latin typeface="Open Sans" charset="0"/>
                <a:ea typeface="Open Sans" charset="0"/>
                <a:cs typeface="Open Sans" charset="0"/>
              </a:rPr>
              <a:t>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bid.ub.edu/en/32/connaway3.htm"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smtClean="0">
                <a:solidFill>
                  <a:schemeClr val="tx1"/>
                </a:solidFill>
              </a:rPr>
              <a:t>Lynn </a:t>
            </a:r>
            <a:r>
              <a:rPr lang="en-US" dirty="0" err="1" smtClean="0">
                <a:solidFill>
                  <a:schemeClr val="tx1"/>
                </a:solidFill>
              </a:rPr>
              <a:t>Silipigni</a:t>
            </a:r>
            <a:r>
              <a:rPr lang="en-US" dirty="0" smtClean="0">
                <a:solidFill>
                  <a:schemeClr val="tx1"/>
                </a:solidFill>
              </a:rPr>
              <a:t> </a:t>
            </a:r>
            <a:r>
              <a:rPr lang="en-US" dirty="0" err="1" smtClean="0">
                <a:solidFill>
                  <a:schemeClr val="tx1"/>
                </a:solidFill>
              </a:rPr>
              <a:t>Connaway</a:t>
            </a:r>
            <a:r>
              <a:rPr lang="en-US" dirty="0" smtClean="0">
                <a:solidFill>
                  <a:schemeClr val="tx1"/>
                </a:solidFill>
              </a:rPr>
              <a:t>, Ph.D. </a:t>
            </a:r>
            <a:endParaRPr lang="en-US" dirty="0">
              <a:solidFill>
                <a:schemeClr val="tx1"/>
              </a:solidFill>
            </a:endParaRPr>
          </a:p>
        </p:txBody>
      </p:sp>
      <p:sp>
        <p:nvSpPr>
          <p:cNvPr id="12" name="Text Placeholder 11"/>
          <p:cNvSpPr>
            <a:spLocks noGrp="1"/>
          </p:cNvSpPr>
          <p:nvPr>
            <p:ph type="body" sz="quarter" idx="15"/>
          </p:nvPr>
        </p:nvSpPr>
        <p:spPr>
          <a:xfrm>
            <a:off x="914400" y="4724400"/>
            <a:ext cx="4648200" cy="381000"/>
          </a:xfrm>
        </p:spPr>
        <p:txBody>
          <a:bodyPr/>
          <a:lstStyle/>
          <a:p>
            <a:r>
              <a:rPr lang="en-US" dirty="0" smtClean="0">
                <a:solidFill>
                  <a:schemeClr val="tx1"/>
                </a:solidFill>
              </a:rPr>
              <a:t>Senior Research Scientist, OCLC Research</a:t>
            </a:r>
            <a:endParaRPr lang="en-US" dirty="0">
              <a:solidFill>
                <a:schemeClr val="tx1"/>
              </a:solidFill>
            </a:endParaRPr>
          </a:p>
        </p:txBody>
      </p:sp>
      <p:sp>
        <p:nvSpPr>
          <p:cNvPr id="13" name="Text Placeholder 12"/>
          <p:cNvSpPr>
            <a:spLocks noGrp="1"/>
          </p:cNvSpPr>
          <p:nvPr>
            <p:ph type="body" sz="quarter" idx="17"/>
          </p:nvPr>
        </p:nvSpPr>
        <p:spPr>
          <a:xfrm>
            <a:off x="4419600" y="228600"/>
            <a:ext cx="4343400" cy="304800"/>
          </a:xfrm>
        </p:spPr>
        <p:txBody>
          <a:bodyPr/>
          <a:lstStyle/>
          <a:p>
            <a:pPr algn="r"/>
            <a:r>
              <a:rPr lang="en-US" dirty="0" smtClean="0">
                <a:solidFill>
                  <a:schemeClr val="tx1"/>
                </a:solidFill>
              </a:rPr>
              <a:t>18</a:t>
            </a:r>
            <a:r>
              <a:rPr lang="en-US" baseline="30000" dirty="0" smtClean="0">
                <a:solidFill>
                  <a:schemeClr val="tx1"/>
                </a:solidFill>
              </a:rPr>
              <a:t>th</a:t>
            </a:r>
            <a:r>
              <a:rPr lang="en-US" dirty="0">
                <a:solidFill>
                  <a:schemeClr val="tx1"/>
                </a:solidFill>
              </a:rPr>
              <a:t> August, </a:t>
            </a:r>
            <a:r>
              <a:rPr lang="en-US" dirty="0" smtClean="0">
                <a:solidFill>
                  <a:schemeClr val="tx1"/>
                </a:solidFill>
              </a:rPr>
              <a:t>2014</a:t>
            </a:r>
            <a:endParaRPr lang="en-US" dirty="0">
              <a:solidFill>
                <a:schemeClr val="tx1"/>
              </a:solidFill>
            </a:endParaRPr>
          </a:p>
        </p:txBody>
      </p:sp>
      <p:sp>
        <p:nvSpPr>
          <p:cNvPr id="14" name="Text Placeholder 13"/>
          <p:cNvSpPr>
            <a:spLocks noGrp="1"/>
          </p:cNvSpPr>
          <p:nvPr>
            <p:ph type="body" sz="quarter" idx="18"/>
          </p:nvPr>
        </p:nvSpPr>
        <p:spPr>
          <a:xfrm>
            <a:off x="4419600" y="533400"/>
            <a:ext cx="4343400" cy="304800"/>
          </a:xfrm>
        </p:spPr>
        <p:txBody>
          <a:bodyPr/>
          <a:lstStyle/>
          <a:p>
            <a:pPr algn="r"/>
            <a:r>
              <a:rPr lang="en-US" dirty="0" smtClean="0">
                <a:solidFill>
                  <a:schemeClr val="tx1"/>
                </a:solidFill>
              </a:rPr>
              <a:t>IFLA SET 40</a:t>
            </a:r>
            <a:r>
              <a:rPr lang="en-US" baseline="30000" dirty="0" smtClean="0">
                <a:solidFill>
                  <a:schemeClr val="tx1"/>
                </a:solidFill>
              </a:rPr>
              <a:t>th</a:t>
            </a:r>
            <a:r>
              <a:rPr lang="en-US" dirty="0" smtClean="0">
                <a:solidFill>
                  <a:schemeClr val="tx1"/>
                </a:solidFill>
              </a:rPr>
              <a:t> Anniversary Summit</a:t>
            </a:r>
            <a:endParaRPr lang="en-US" dirty="0">
              <a:solidFill>
                <a:schemeClr val="tx1"/>
              </a:solidFill>
            </a:endParaRPr>
          </a:p>
        </p:txBody>
      </p:sp>
      <p:sp>
        <p:nvSpPr>
          <p:cNvPr id="15" name="Text Placeholder 14"/>
          <p:cNvSpPr>
            <a:spLocks noGrp="1"/>
          </p:cNvSpPr>
          <p:nvPr>
            <p:ph type="body" sz="quarter" idx="19"/>
          </p:nvPr>
        </p:nvSpPr>
        <p:spPr>
          <a:xfrm>
            <a:off x="838200" y="6096000"/>
            <a:ext cx="8077200" cy="304800"/>
          </a:xfrm>
        </p:spPr>
        <p:txBody>
          <a:bodyPr/>
          <a:lstStyle/>
          <a:p>
            <a:r>
              <a:rPr lang="en-US" i="1" dirty="0" smtClean="0">
                <a:solidFill>
                  <a:schemeClr val="tx1"/>
                </a:solidFill>
              </a:rPr>
              <a:t>Library and Information Education and Training: Confluence of Past and Present Toward a Strong Future</a:t>
            </a:r>
            <a:endParaRPr lang="en-US" i="1" dirty="0">
              <a:solidFill>
                <a:schemeClr val="tx1"/>
              </a:solidFill>
            </a:endParaRPr>
          </a:p>
        </p:txBody>
      </p:sp>
      <p:sp>
        <p:nvSpPr>
          <p:cNvPr id="9" name="Title 8"/>
          <p:cNvSpPr>
            <a:spLocks noGrp="1"/>
          </p:cNvSpPr>
          <p:nvPr>
            <p:ph type="title"/>
          </p:nvPr>
        </p:nvSpPr>
        <p:spPr/>
        <p:txBody>
          <a:bodyPr>
            <a:noAutofit/>
          </a:bodyPr>
          <a:lstStyle/>
          <a:p>
            <a:pPr algn="ctr"/>
            <a:r>
              <a:rPr lang="en-US" sz="3200" dirty="0" smtClean="0"/>
              <a:t>Just When the Caterpillar Thought the World was Over, It Became a Butterfly: </a:t>
            </a:r>
            <a:r>
              <a:rPr lang="en-US" sz="2800" i="1" dirty="0" smtClean="0"/>
              <a:t>Developing Educational Programs for an Emerging Profession</a:t>
            </a:r>
            <a:endParaRPr lang="en-US" sz="2800" i="1" dirty="0"/>
          </a:p>
        </p:txBody>
      </p:sp>
      <p:sp>
        <p:nvSpPr>
          <p:cNvPr id="16" name="Text Placeholder 11"/>
          <p:cNvSpPr txBox="1">
            <a:spLocks/>
          </p:cNvSpPr>
          <p:nvPr/>
        </p:nvSpPr>
        <p:spPr>
          <a:xfrm>
            <a:off x="928991" y="5029200"/>
            <a:ext cx="4648200" cy="3810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1800" kern="1200" baseline="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connawal@oclc.org</a:t>
            </a:r>
            <a:endParaRPr lang="en-US" dirty="0">
              <a:solidFill>
                <a:schemeClr val="tx1"/>
              </a:solidFill>
            </a:endParaRPr>
          </a:p>
        </p:txBody>
      </p:sp>
      <p:sp>
        <p:nvSpPr>
          <p:cNvPr id="10" name="Text Placeholder 11"/>
          <p:cNvSpPr txBox="1">
            <a:spLocks/>
          </p:cNvSpPr>
          <p:nvPr/>
        </p:nvSpPr>
        <p:spPr>
          <a:xfrm>
            <a:off x="928991" y="5298330"/>
            <a:ext cx="4648200" cy="3810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1800" kern="1200" baseline="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a:t>
            </a:r>
            <a:r>
              <a:rPr lang="en-US" dirty="0" err="1" smtClean="0">
                <a:solidFill>
                  <a:schemeClr val="tx1"/>
                </a:solidFill>
              </a:rPr>
              <a:t>LynnConnaway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imbalabs.com/wp-content/uploads/2013/01/08_Timbalabs_Technology_Service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733800"/>
            <a:ext cx="7010400" cy="2209800"/>
          </a:xfrm>
        </p:spPr>
        <p:txBody>
          <a:bodyPr>
            <a:normAutofit lnSpcReduction="10000"/>
          </a:bodyPr>
          <a:lstStyle/>
          <a:p>
            <a:pPr marL="0" indent="0">
              <a:buNone/>
            </a:pPr>
            <a:r>
              <a:rPr lang="en-US" b="1" i="1" dirty="0" smtClean="0">
                <a:solidFill>
                  <a:schemeClr val="bg1"/>
                </a:solidFill>
                <a:effectLst>
                  <a:outerShdw blurRad="38100" dist="38100" dir="2700000" algn="tl">
                    <a:srgbClr val="000000">
                      <a:alpha val="43137"/>
                    </a:srgbClr>
                  </a:outerShdw>
                </a:effectLst>
              </a:rPr>
              <a:t>“…it would seem difficult to justify any other response from LIS programs than one of embracing the tools and opportunities for study and use they enable.” </a:t>
            </a:r>
            <a:endParaRPr lang="en-US" b="1" i="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400800" y="6400800"/>
            <a:ext cx="2590800" cy="365125"/>
          </a:xfrm>
        </p:spPr>
        <p:txBody>
          <a:bodyPr/>
          <a:lstStyle/>
          <a:p>
            <a:r>
              <a:rPr lang="en-US" sz="1200" b="1" dirty="0" smtClean="0">
                <a:solidFill>
                  <a:schemeClr val="tx1"/>
                </a:solidFill>
              </a:rPr>
              <a:t>(Dillon and Norris 2005, 294)</a:t>
            </a:r>
            <a:endParaRPr lang="en-US" sz="1200" b="1" dirty="0">
              <a:solidFill>
                <a:schemeClr val="tx1"/>
              </a:solidFill>
            </a:endParaRPr>
          </a:p>
        </p:txBody>
      </p:sp>
    </p:spTree>
    <p:extLst>
      <p:ext uri="{BB962C8B-B14F-4D97-AF65-F5344CB8AC3E}">
        <p14:creationId xmlns:p14="http://schemas.microsoft.com/office/powerpoint/2010/main" val="260292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vass\AppData\Local\Temp\3618994201_55f377091f_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5" r="-9081"/>
          <a:stretch/>
        </p:blipFill>
        <p:spPr bwMode="auto">
          <a:xfrm>
            <a:off x="0" y="0"/>
            <a:ext cx="10058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4495800"/>
            <a:ext cx="8229600" cy="2133600"/>
          </a:xfrm>
        </p:spPr>
        <p:txBody>
          <a:bodyPr/>
          <a:lstStyle/>
          <a:p>
            <a:pPr marL="0" indent="0">
              <a:buNone/>
            </a:pPr>
            <a:r>
              <a:rPr lang="en-US" b="1" i="1" dirty="0" smtClean="0">
                <a:solidFill>
                  <a:schemeClr val="bg1"/>
                </a:solidFill>
              </a:rPr>
              <a:t>“…Casting the field into two divided camps is nothing new, but it is no longer clear that this division reflects the reality of many LIS programs.” </a:t>
            </a:r>
            <a:endParaRPr lang="en-US" b="1" i="1" dirty="0">
              <a:solidFill>
                <a:schemeClr val="bg1"/>
              </a:solidFill>
            </a:endParaRPr>
          </a:p>
        </p:txBody>
      </p:sp>
      <p:sp>
        <p:nvSpPr>
          <p:cNvPr id="6" name="Rectangle 5"/>
          <p:cNvSpPr/>
          <p:nvPr/>
        </p:nvSpPr>
        <p:spPr>
          <a:xfrm>
            <a:off x="6629400" y="6310698"/>
            <a:ext cx="2254143" cy="276999"/>
          </a:xfrm>
          <a:prstGeom prst="rect">
            <a:avLst/>
          </a:prstGeom>
        </p:spPr>
        <p:txBody>
          <a:bodyPr wrap="none">
            <a:spAutoFit/>
          </a:bodyPr>
          <a:lstStyle/>
          <a:p>
            <a:r>
              <a:rPr lang="en-US" sz="1200" b="1" dirty="0">
                <a:solidFill>
                  <a:schemeClr val="bg1"/>
                </a:solidFill>
                <a:latin typeface="+mj-lt"/>
              </a:rPr>
              <a:t>(Dillon and Norris </a:t>
            </a:r>
            <a:r>
              <a:rPr lang="en-US" sz="1200" b="1" dirty="0" smtClean="0">
                <a:solidFill>
                  <a:schemeClr val="bg1"/>
                </a:solidFill>
                <a:latin typeface="+mj-lt"/>
              </a:rPr>
              <a:t>2005, 283)</a:t>
            </a:r>
            <a:endParaRPr lang="en-US" sz="1200" b="1" dirty="0">
              <a:solidFill>
                <a:schemeClr val="bg1"/>
              </a:solidFill>
              <a:latin typeface="+mj-lt"/>
            </a:endParaRPr>
          </a:p>
        </p:txBody>
      </p:sp>
    </p:spTree>
    <p:extLst>
      <p:ext uri="{BB962C8B-B14F-4D97-AF65-F5344CB8AC3E}">
        <p14:creationId xmlns:p14="http://schemas.microsoft.com/office/powerpoint/2010/main" val="3962803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vass\AppData\Local\Temp\4299991414_ff3f7de7fc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4648200"/>
            <a:ext cx="6248400" cy="1905000"/>
          </a:xfrm>
        </p:spPr>
        <p:txBody>
          <a:bodyPr/>
          <a:lstStyle/>
          <a:p>
            <a:pPr marL="0" indent="0">
              <a:buNone/>
            </a:pPr>
            <a:r>
              <a:rPr lang="en-US" b="1" i="1" dirty="0" smtClean="0">
                <a:solidFill>
                  <a:schemeClr val="bg1"/>
                </a:solidFill>
              </a:rPr>
              <a:t>“Profound </a:t>
            </a:r>
            <a:r>
              <a:rPr lang="en-US" b="1" i="1" dirty="0">
                <a:solidFill>
                  <a:schemeClr val="bg1"/>
                </a:solidFill>
              </a:rPr>
              <a:t>changes in the information world call for profound changes in the education of those that will enter this new </a:t>
            </a:r>
            <a:r>
              <a:rPr lang="en-US" b="1" i="1" dirty="0" smtClean="0">
                <a:solidFill>
                  <a:schemeClr val="bg1"/>
                </a:solidFill>
              </a:rPr>
              <a:t>world.” </a:t>
            </a:r>
            <a:endParaRPr lang="en-US" b="1" i="1" dirty="0">
              <a:solidFill>
                <a:schemeClr val="bg1"/>
              </a:solidFill>
            </a:endParaRPr>
          </a:p>
        </p:txBody>
      </p:sp>
      <p:sp>
        <p:nvSpPr>
          <p:cNvPr id="4" name="Slide Number Placeholder 3"/>
          <p:cNvSpPr>
            <a:spLocks noGrp="1"/>
          </p:cNvSpPr>
          <p:nvPr>
            <p:ph type="sldNum" sz="quarter" idx="12"/>
          </p:nvPr>
        </p:nvSpPr>
        <p:spPr>
          <a:xfrm>
            <a:off x="6477000" y="6324600"/>
            <a:ext cx="2590800" cy="365125"/>
          </a:xfrm>
        </p:spPr>
        <p:txBody>
          <a:bodyPr/>
          <a:lstStyle/>
          <a:p>
            <a:r>
              <a:rPr lang="en-US" sz="1200" b="1" dirty="0" smtClean="0">
                <a:solidFill>
                  <a:schemeClr val="tx1"/>
                </a:solidFill>
              </a:rPr>
              <a:t>(Moran and </a:t>
            </a:r>
            <a:r>
              <a:rPr lang="en-US" sz="1200" b="1" dirty="0" err="1" smtClean="0">
                <a:solidFill>
                  <a:schemeClr val="tx1"/>
                </a:solidFill>
              </a:rPr>
              <a:t>Marchionini</a:t>
            </a:r>
            <a:r>
              <a:rPr lang="en-US" sz="1200" b="1" dirty="0" smtClean="0">
                <a:solidFill>
                  <a:schemeClr val="tx1"/>
                </a:solidFill>
              </a:rPr>
              <a:t> 2012, 95)</a:t>
            </a:r>
            <a:endParaRPr lang="en-US" sz="1200" b="1" dirty="0">
              <a:solidFill>
                <a:schemeClr val="tx1"/>
              </a:solidFill>
            </a:endParaRPr>
          </a:p>
        </p:txBody>
      </p:sp>
    </p:spTree>
    <p:extLst>
      <p:ext uri="{BB962C8B-B14F-4D97-AF65-F5344CB8AC3E}">
        <p14:creationId xmlns:p14="http://schemas.microsoft.com/office/powerpoint/2010/main" val="399089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runews.com/wp-content/uploads/2014/03/ist2_6028516-pencil-eraser.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872"/>
          <a:stretch/>
        </p:blipFill>
        <p:spPr bwMode="auto">
          <a:xfrm>
            <a:off x="-13648" y="0"/>
            <a:ext cx="91576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Current Information Environment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14800" y="1447801"/>
            <a:ext cx="4267200" cy="2971800"/>
          </a:xfrm>
        </p:spPr>
        <p:txBody>
          <a:bodyPr>
            <a:normAutofit/>
          </a:bodyPr>
          <a:lstStyle/>
          <a:p>
            <a:r>
              <a:rPr lang="en-US" b="1" dirty="0" smtClean="0">
                <a:solidFill>
                  <a:schemeClr val="tx1"/>
                </a:solidFill>
              </a:rPr>
              <a:t>Reduced funds</a:t>
            </a:r>
          </a:p>
          <a:p>
            <a:pPr lvl="1"/>
            <a:r>
              <a:rPr lang="en-US" b="1" dirty="0" smtClean="0">
                <a:solidFill>
                  <a:schemeClr val="tx1"/>
                </a:solidFill>
              </a:rPr>
              <a:t>Budget cuts</a:t>
            </a:r>
          </a:p>
          <a:p>
            <a:pPr lvl="1"/>
            <a:r>
              <a:rPr lang="en-US" b="1" dirty="0" smtClean="0">
                <a:solidFill>
                  <a:schemeClr val="tx1"/>
                </a:solidFill>
              </a:rPr>
              <a:t>Hiring freezes</a:t>
            </a:r>
          </a:p>
          <a:p>
            <a:r>
              <a:rPr lang="en-US" b="1" dirty="0" smtClean="0">
                <a:solidFill>
                  <a:schemeClr val="tx1"/>
                </a:solidFill>
              </a:rPr>
              <a:t>Alternative resources</a:t>
            </a:r>
          </a:p>
          <a:p>
            <a:r>
              <a:rPr lang="en-US" b="1" dirty="0" smtClean="0">
                <a:solidFill>
                  <a:schemeClr val="tx1"/>
                </a:solidFill>
              </a:rPr>
              <a:t>Alternative services</a:t>
            </a:r>
            <a:endParaRPr lang="en-US" b="1" dirty="0">
              <a:solidFill>
                <a:schemeClr val="tx1"/>
              </a:solidFill>
            </a:endParaRPr>
          </a:p>
        </p:txBody>
      </p:sp>
      <p:sp>
        <p:nvSpPr>
          <p:cNvPr id="5" name="Rectangle 4"/>
          <p:cNvSpPr/>
          <p:nvPr/>
        </p:nvSpPr>
        <p:spPr>
          <a:xfrm>
            <a:off x="7315200" y="6296799"/>
            <a:ext cx="1439818" cy="276999"/>
          </a:xfrm>
          <a:prstGeom prst="rect">
            <a:avLst/>
          </a:prstGeom>
        </p:spPr>
        <p:txBody>
          <a:bodyPr wrap="none">
            <a:spAutoFit/>
          </a:bodyPr>
          <a:lstStyle/>
          <a:p>
            <a:r>
              <a:rPr lang="en-US" sz="1200" b="1" dirty="0">
                <a:latin typeface="+mj-lt"/>
              </a:rPr>
              <a:t>(</a:t>
            </a:r>
            <a:r>
              <a:rPr lang="en-US" sz="1200" b="1" dirty="0" err="1">
                <a:latin typeface="+mj-lt"/>
              </a:rPr>
              <a:t>Connaway</a:t>
            </a:r>
            <a:r>
              <a:rPr lang="en-US" sz="1200" b="1" dirty="0">
                <a:latin typeface="+mj-lt"/>
              </a:rPr>
              <a:t> 2014)</a:t>
            </a:r>
          </a:p>
        </p:txBody>
      </p:sp>
    </p:spTree>
    <p:extLst>
      <p:ext uri="{BB962C8B-B14F-4D97-AF65-F5344CB8AC3E}">
        <p14:creationId xmlns:p14="http://schemas.microsoft.com/office/powerpoint/2010/main" val="356065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6" name="Picture 12" descr="http://static.guim.co.uk/sys-images/Guardian/Pix/pictures/2012/2/6/1328540927215/Rear-view-of-graduates-in-007.jpg"/>
          <p:cNvPicPr>
            <a:picLocks noChangeAspect="1" noChangeArrowheads="1"/>
          </p:cNvPicPr>
          <p:nvPr/>
        </p:nvPicPr>
        <p:blipFill>
          <a:blip r:embed="rId3" cstate="print"/>
          <a:srcRect/>
          <a:stretch>
            <a:fillRect/>
          </a:stretch>
        </p:blipFill>
        <p:spPr bwMode="auto">
          <a:xfrm>
            <a:off x="0" y="1295400"/>
            <a:ext cx="9144000" cy="5562600"/>
          </a:xfrm>
          <a:prstGeom prst="rect">
            <a:avLst/>
          </a:prstGeom>
          <a:noFill/>
        </p:spPr>
      </p:pic>
      <p:sp>
        <p:nvSpPr>
          <p:cNvPr id="3" name="Content Placeholder 2"/>
          <p:cNvSpPr>
            <a:spLocks noGrp="1"/>
          </p:cNvSpPr>
          <p:nvPr>
            <p:ph idx="1"/>
          </p:nvPr>
        </p:nvSpPr>
        <p:spPr>
          <a:xfrm>
            <a:off x="228600" y="304800"/>
            <a:ext cx="8686800" cy="1447799"/>
          </a:xfrm>
        </p:spPr>
        <p:txBody>
          <a:bodyPr/>
          <a:lstStyle/>
          <a:p>
            <a:pPr marL="0" indent="0" algn="ctr">
              <a:buNone/>
            </a:pPr>
            <a:r>
              <a:rPr lang="en-US" b="1" i="1" dirty="0">
                <a:solidFill>
                  <a:schemeClr val="tx1"/>
                </a:solidFill>
              </a:rPr>
              <a:t>L</a:t>
            </a:r>
            <a:r>
              <a:rPr lang="en-US" b="1" i="1" dirty="0" smtClean="0">
                <a:solidFill>
                  <a:schemeClr val="tx1"/>
                </a:solidFill>
              </a:rPr>
              <a:t>ibrary directors rated less than half of entry-level librarians as adequately trained for the job.</a:t>
            </a:r>
            <a:endParaRPr lang="en-US" b="1" i="1" dirty="0">
              <a:solidFill>
                <a:schemeClr val="tx1"/>
              </a:solidFill>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(Powell and </a:t>
            </a:r>
            <a:r>
              <a:rPr lang="en-US" sz="1200" b="1" dirty="0" err="1" smtClean="0">
                <a:solidFill>
                  <a:schemeClr val="bg1"/>
                </a:solidFill>
              </a:rPr>
              <a:t>Creth</a:t>
            </a:r>
            <a:r>
              <a:rPr lang="en-US" sz="1200" b="1" dirty="0" smtClean="0">
                <a:solidFill>
                  <a:schemeClr val="bg1"/>
                </a:solidFill>
              </a:rPr>
              <a:t> 1986)</a:t>
            </a:r>
            <a:endParaRPr lang="en-US" sz="12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timeinc.net/time/daily/2009/0912/bad_schools_12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609600" y="457200"/>
            <a:ext cx="8229600" cy="1905000"/>
          </a:xfrm>
        </p:spPr>
        <p:txBody>
          <a:bodyPr/>
          <a:lstStyle/>
          <a:p>
            <a:pPr indent="0" algn="r">
              <a:buNone/>
            </a:pPr>
            <a:r>
              <a:rPr lang="en-US" b="1" i="1" dirty="0" smtClean="0">
                <a:solidFill>
                  <a:schemeClr val="tx1"/>
                </a:solidFill>
                <a:effectLst>
                  <a:outerShdw blurRad="38100" dist="38100" dir="2700000" algn="tl">
                    <a:srgbClr val="000000">
                      <a:alpha val="43137"/>
                    </a:srgbClr>
                  </a:outerShdw>
                </a:effectLst>
              </a:rPr>
              <a:t>“[The library] can’t count on MLS/MLIS program[s] to deliver what is needed.”</a:t>
            </a:r>
          </a:p>
          <a:p>
            <a:pPr indent="0" algn="r">
              <a:buNone/>
            </a:pPr>
            <a:r>
              <a:rPr lang="en-US" b="1" dirty="0" smtClean="0">
                <a:solidFill>
                  <a:schemeClr val="tx1"/>
                </a:solidFill>
                <a:effectLst>
                  <a:outerShdw blurRad="38100" dist="38100" dir="2700000" algn="tl">
                    <a:srgbClr val="000000">
                      <a:alpha val="43137"/>
                    </a:srgbClr>
                  </a:outerShdw>
                </a:effectLst>
              </a:rPr>
              <a:t>			-</a:t>
            </a:r>
            <a:r>
              <a:rPr lang="en-US" b="1" i="1" dirty="0" smtClean="0">
                <a:solidFill>
                  <a:schemeClr val="tx1"/>
                </a:solidFill>
                <a:effectLst>
                  <a:outerShdw blurRad="38100" dist="38100" dir="2700000" algn="tl">
                    <a:srgbClr val="000000">
                      <a:alpha val="43137"/>
                    </a:srgbClr>
                  </a:outerShdw>
                </a:effectLst>
              </a:rPr>
              <a:t>ARL Director</a:t>
            </a:r>
            <a:endParaRPr lang="en-US" b="1" i="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228600" y="6096000"/>
            <a:ext cx="2133600" cy="365125"/>
          </a:xfrm>
        </p:spPr>
        <p:txBody>
          <a:bodyPr/>
          <a:lstStyle/>
          <a:p>
            <a:pPr algn="ctr"/>
            <a:r>
              <a:rPr lang="en-US" sz="1200" b="1" dirty="0" smtClean="0">
                <a:solidFill>
                  <a:schemeClr val="tx1"/>
                </a:solidFill>
              </a:rPr>
              <a:t>(Mullins 2012, 131)</a:t>
            </a:r>
            <a:endParaRPr lang="en-US" sz="12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orkopolis.com/wp-content/uploads/2013/06/4c98377947ed8f5ee3b5c41a6b1f.jpg"/>
          <p:cNvPicPr>
            <a:picLocks noChangeAspect="1" noChangeArrowheads="1"/>
          </p:cNvPicPr>
          <p:nvPr/>
        </p:nvPicPr>
        <p:blipFill>
          <a:blip r:embed="rId3" cstate="print"/>
          <a:srcRect l="4596" r="6128"/>
          <a:stretch>
            <a:fillRect/>
          </a:stretch>
        </p:blipFill>
        <p:spPr bwMode="auto">
          <a:xfrm>
            <a:off x="-79511" y="0"/>
            <a:ext cx="9223511" cy="6858000"/>
          </a:xfrm>
          <a:prstGeom prst="rect">
            <a:avLst/>
          </a:prstGeom>
          <a:noFill/>
        </p:spPr>
      </p:pic>
      <p:sp>
        <p:nvSpPr>
          <p:cNvPr id="3" name="Content Placeholder 2"/>
          <p:cNvSpPr>
            <a:spLocks noGrp="1"/>
          </p:cNvSpPr>
          <p:nvPr>
            <p:ph idx="1"/>
          </p:nvPr>
        </p:nvSpPr>
        <p:spPr>
          <a:xfrm>
            <a:off x="0" y="228600"/>
            <a:ext cx="9144000" cy="1752599"/>
          </a:xfrm>
        </p:spPr>
        <p:txBody>
          <a:bodyPr/>
          <a:lstStyle/>
          <a:p>
            <a:pPr indent="0">
              <a:buNone/>
            </a:pPr>
            <a:r>
              <a:rPr lang="en-US" b="1" i="1" dirty="0" smtClean="0">
                <a:solidFill>
                  <a:schemeClr val="tx1"/>
                </a:solidFill>
              </a:rPr>
              <a:t>Qualified job candidates lack the requisite people skills that would allow them to serve as liaisons for the library</a:t>
            </a:r>
          </a:p>
          <a:p>
            <a:pPr indent="0">
              <a:buNone/>
            </a:pPr>
            <a:endParaRPr lang="en-US" dirty="0" smtClean="0"/>
          </a:p>
        </p:txBody>
      </p:sp>
      <p:sp>
        <p:nvSpPr>
          <p:cNvPr id="5" name="Slide Number Placeholder 3"/>
          <p:cNvSpPr>
            <a:spLocks noGrp="1"/>
          </p:cNvSpPr>
          <p:nvPr>
            <p:ph type="sldNum" sz="quarter" idx="12"/>
          </p:nvPr>
        </p:nvSpPr>
        <p:spPr>
          <a:xfrm>
            <a:off x="6553200" y="6356350"/>
            <a:ext cx="2133600" cy="365125"/>
          </a:xfrm>
        </p:spPr>
        <p:txBody>
          <a:bodyPr/>
          <a:lstStyle/>
          <a:p>
            <a:r>
              <a:rPr lang="en-US" sz="1200" b="1" dirty="0" smtClean="0">
                <a:solidFill>
                  <a:schemeClr val="bg1"/>
                </a:solidFill>
                <a:latin typeface="Arial" pitchFamily="34" charset="0"/>
                <a:cs typeface="Arial" pitchFamily="34" charset="0"/>
              </a:rPr>
              <a:t>(Mullins 2012)</a:t>
            </a:r>
            <a:endParaRPr lang="en-US" sz="1200" b="1" dirty="0">
              <a:solidFill>
                <a:schemeClr val="bg1"/>
              </a:solidFill>
              <a:latin typeface="Arial" pitchFamily="34" charset="0"/>
              <a:cs typeface="Arial" pitchFamily="34" charset="0"/>
            </a:endParaRPr>
          </a:p>
        </p:txBody>
      </p:sp>
      <p:sp>
        <p:nvSpPr>
          <p:cNvPr id="6" name="Content Placeholder 2"/>
          <p:cNvSpPr txBox="1">
            <a:spLocks/>
          </p:cNvSpPr>
          <p:nvPr/>
        </p:nvSpPr>
        <p:spPr>
          <a:xfrm>
            <a:off x="-152400" y="4800600"/>
            <a:ext cx="7696200" cy="1828800"/>
          </a:xfrm>
          <a:prstGeom prst="rect">
            <a:avLst/>
          </a:prstGeom>
          <a:ln>
            <a:noFill/>
          </a:ln>
        </p:spPr>
        <p:txBody>
          <a:bodyPr vert="horz" lIns="91440" tIns="45720" rIns="91440" bIns="45720" rtlCol="0">
            <a:normAutofit/>
          </a:bodyPr>
          <a:lstStyle/>
          <a:p>
            <a:pPr marL="34290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646464"/>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vouchershop.co.uk/wp-content/uploads/2013/09/BadEducation-589x328.jpg"/>
          <p:cNvPicPr>
            <a:picLocks noChangeAspect="1" noChangeArrowheads="1"/>
          </p:cNvPicPr>
          <p:nvPr/>
        </p:nvPicPr>
        <p:blipFill>
          <a:blip r:embed="rId3" cstate="print"/>
          <a:srcRect l="12224" r="11002"/>
          <a:stretch>
            <a:fillRect/>
          </a:stretch>
        </p:blipFill>
        <p:spPr bwMode="auto">
          <a:xfrm>
            <a:off x="0" y="0"/>
            <a:ext cx="9254365" cy="6857992"/>
          </a:xfrm>
          <a:prstGeom prst="rect">
            <a:avLst/>
          </a:prstGeom>
          <a:noFill/>
        </p:spPr>
      </p:pic>
      <p:sp>
        <p:nvSpPr>
          <p:cNvPr id="3" name="Content Placeholder 2"/>
          <p:cNvSpPr>
            <a:spLocks noGrp="1"/>
          </p:cNvSpPr>
          <p:nvPr>
            <p:ph idx="1"/>
          </p:nvPr>
        </p:nvSpPr>
        <p:spPr>
          <a:xfrm>
            <a:off x="304800" y="228600"/>
            <a:ext cx="8839200" cy="5410200"/>
          </a:xfrm>
        </p:spPr>
        <p:txBody>
          <a:bodyPr/>
          <a:lstStyle/>
          <a:p>
            <a:pPr marL="1588" indent="0" algn="ctr">
              <a:buNone/>
            </a:pPr>
            <a:r>
              <a:rPr lang="en-US" b="1" dirty="0" smtClean="0">
                <a:solidFill>
                  <a:schemeClr val="bg2"/>
                </a:solidFill>
                <a:effectLst>
                  <a:outerShdw blurRad="38100" dist="38100" dir="2700000" algn="tl">
                    <a:srgbClr val="000000">
                      <a:alpha val="43137"/>
                    </a:srgbClr>
                  </a:outerShdw>
                </a:effectLst>
              </a:rPr>
              <a:t>70% of professionals agree that recent MLS graduates are prepared for work in a public or school library</a:t>
            </a:r>
          </a:p>
          <a:p>
            <a:pPr marL="1588" indent="0">
              <a:buNone/>
            </a:pPr>
            <a:endParaRPr lang="en-US" dirty="0" smtClean="0">
              <a:solidFill>
                <a:schemeClr val="tx1"/>
              </a:solidFill>
            </a:endParaRPr>
          </a:p>
          <a:p>
            <a:pPr marL="1588" indent="0">
              <a:buNone/>
            </a:pPr>
            <a:endParaRPr lang="en-US" dirty="0" smtClean="0">
              <a:solidFill>
                <a:schemeClr val="tx1"/>
              </a:solidFill>
            </a:endParaRPr>
          </a:p>
          <a:p>
            <a:pPr marL="1588" indent="0">
              <a:buNone/>
            </a:pPr>
            <a:endParaRPr lang="en-US" dirty="0" smtClean="0">
              <a:solidFill>
                <a:schemeClr val="tx1"/>
              </a:solidFill>
            </a:endParaRPr>
          </a:p>
          <a:p>
            <a:pPr marL="1588" indent="0">
              <a:buNone/>
            </a:pPr>
            <a:endParaRPr lang="en-US" dirty="0" smtClean="0">
              <a:solidFill>
                <a:schemeClr val="tx1"/>
              </a:solidFill>
            </a:endParaRPr>
          </a:p>
          <a:p>
            <a:pPr marL="1588" indent="0">
              <a:buNone/>
            </a:pPr>
            <a:endParaRPr lang="en-US" dirty="0" smtClean="0">
              <a:solidFill>
                <a:schemeClr val="tx1"/>
              </a:solidFill>
            </a:endParaRPr>
          </a:p>
          <a:p>
            <a:pPr marL="1588" indent="0">
              <a:buNone/>
            </a:pPr>
            <a:endParaRPr lang="en-US" dirty="0" smtClean="0">
              <a:solidFill>
                <a:schemeClr val="tx1"/>
              </a:solidFill>
            </a:endParaRPr>
          </a:p>
          <a:p>
            <a:pPr marL="1588" indent="0" algn="ctr">
              <a:buNone/>
            </a:pPr>
            <a:r>
              <a:rPr lang="en-US" b="1" dirty="0" smtClean="0">
                <a:solidFill>
                  <a:schemeClr val="bg2"/>
                </a:solidFill>
                <a:effectLst>
                  <a:outerShdw blurRad="38100" dist="38100" dir="2700000" algn="tl">
                    <a:srgbClr val="000000">
                      <a:alpha val="43137"/>
                    </a:srgbClr>
                  </a:outerShdw>
                </a:effectLst>
              </a:rPr>
              <a:t>22% did not feel the graduates were prepared</a:t>
            </a:r>
            <a:endParaRPr lang="en-US" dirty="0" smtClean="0">
              <a:solidFill>
                <a:schemeClr val="tx1"/>
              </a:solidFill>
            </a:endParaRPr>
          </a:p>
          <a:p>
            <a:pPr marL="1588" indent="0">
              <a:buNone/>
            </a:pPr>
            <a:endParaRPr lang="en-US" b="1" dirty="0" smtClean="0">
              <a:solidFill>
                <a:schemeClr val="bg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z="1200" b="1" dirty="0" smtClean="0">
                <a:solidFill>
                  <a:schemeClr val="bg2"/>
                </a:solidFill>
                <a:effectLst>
                  <a:outerShdw blurRad="38100" dist="38100" dir="2700000" algn="tl">
                    <a:srgbClr val="000000">
                      <a:alpha val="43137"/>
                    </a:srgbClr>
                  </a:outerShdw>
                </a:effectLst>
              </a:rPr>
              <a:t>(Creel and </a:t>
            </a:r>
            <a:r>
              <a:rPr lang="en-US" sz="1200" b="1" dirty="0" err="1" smtClean="0">
                <a:solidFill>
                  <a:schemeClr val="bg2"/>
                </a:solidFill>
                <a:effectLst>
                  <a:outerShdw blurRad="38100" dist="38100" dir="2700000" algn="tl">
                    <a:srgbClr val="000000">
                      <a:alpha val="43137"/>
                    </a:srgbClr>
                  </a:outerShdw>
                </a:effectLst>
              </a:rPr>
              <a:t>Pollicino</a:t>
            </a:r>
            <a:r>
              <a:rPr lang="en-US" sz="1200" b="1" dirty="0" smtClean="0">
                <a:solidFill>
                  <a:schemeClr val="bg2"/>
                </a:solidFill>
                <a:effectLst>
                  <a:outerShdw blurRad="38100" dist="38100" dir="2700000" algn="tl">
                    <a:srgbClr val="000000">
                      <a:alpha val="43137"/>
                    </a:srgbClr>
                  </a:outerShdw>
                </a:effectLst>
              </a:rPr>
              <a:t> 2012)</a:t>
            </a:r>
            <a:endParaRPr lang="en-US" sz="1200" b="1" dirty="0">
              <a:solidFill>
                <a:schemeClr val="bg2"/>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manjrasoft.com/images/manjrasoft_education_training.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8" name="Rectangle 7"/>
          <p:cNvSpPr/>
          <p:nvPr/>
        </p:nvSpPr>
        <p:spPr>
          <a:xfrm>
            <a:off x="1828800" y="381000"/>
            <a:ext cx="7086600" cy="1371600"/>
          </a:xfrm>
          <a:prstGeom prst="rect">
            <a:avLst/>
          </a:prstGeom>
          <a:gradFill>
            <a:gsLst>
              <a:gs pos="0">
                <a:schemeClr val="bg1">
                  <a:alpha val="0"/>
                </a:schemeClr>
              </a:gs>
              <a:gs pos="5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a:t>
            </a:r>
            <a:r>
              <a:rPr lang="en-US" sz="1200" b="1" dirty="0" err="1" smtClean="0">
                <a:solidFill>
                  <a:schemeClr val="bg1"/>
                </a:solidFill>
              </a:rPr>
              <a:t>Mehra</a:t>
            </a:r>
            <a:r>
              <a:rPr lang="en-US" sz="1200" b="1" dirty="0" smtClean="0">
                <a:solidFill>
                  <a:schemeClr val="bg1"/>
                </a:solidFill>
              </a:rPr>
              <a:t> et al. 2011)</a:t>
            </a:r>
            <a:endParaRPr lang="en-US" sz="1200" b="1" dirty="0">
              <a:solidFill>
                <a:schemeClr val="bg1"/>
              </a:solidFill>
            </a:endParaRPr>
          </a:p>
        </p:txBody>
      </p:sp>
      <p:sp>
        <p:nvSpPr>
          <p:cNvPr id="5" name="Content Placeholder 4"/>
          <p:cNvSpPr>
            <a:spLocks noGrp="1"/>
          </p:cNvSpPr>
          <p:nvPr>
            <p:ph idx="1"/>
          </p:nvPr>
        </p:nvSpPr>
        <p:spPr>
          <a:xfrm>
            <a:off x="1905000" y="304800"/>
            <a:ext cx="7010400" cy="1295400"/>
          </a:xfrm>
        </p:spPr>
        <p:txBody>
          <a:bodyPr>
            <a:normAutofit lnSpcReduction="10000"/>
          </a:bodyPr>
          <a:lstStyle/>
          <a:p>
            <a:pPr marL="0" indent="0" algn="r">
              <a:buNone/>
            </a:pPr>
            <a:r>
              <a:rPr lang="en-US" b="1" i="1" dirty="0" smtClean="0">
                <a:solidFill>
                  <a:schemeClr val="tx1"/>
                </a:solidFill>
              </a:rPr>
              <a:t>Students need leadership, customer service, public administration and human resources training</a:t>
            </a:r>
            <a:endParaRPr lang="en-US" b="1" i="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squarespace.com/static/507d1b2ce4b043a005873686/t/517ce038e4b065cfbf61f944/1367138362601/data-quality-assessment-user-guid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8000"/>
                    </a14:imgEffect>
                    <a14:imgEffect>
                      <a14:brightnessContrast bright="7000" contrast="8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9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74638"/>
            <a:ext cx="8382000" cy="1143000"/>
          </a:xfrm>
        </p:spPr>
        <p:txBody>
          <a:bodyPr>
            <a:normAutofit fontScale="90000"/>
          </a:bodyPr>
          <a:lstStyle/>
          <a:p>
            <a:pPr algn="ctr"/>
            <a:r>
              <a:rPr lang="en-US" dirty="0" smtClean="0"/>
              <a:t>Current Expectations of </a:t>
            </a:r>
            <a:br>
              <a:rPr lang="en-US" dirty="0" smtClean="0"/>
            </a:br>
            <a:r>
              <a:rPr lang="en-US" dirty="0" smtClean="0"/>
              <a:t>Information Professionals</a:t>
            </a:r>
            <a:endParaRPr lang="en-US" dirty="0"/>
          </a:p>
        </p:txBody>
      </p:sp>
      <p:sp>
        <p:nvSpPr>
          <p:cNvPr id="3" name="Content Placeholder 2"/>
          <p:cNvSpPr>
            <a:spLocks noGrp="1"/>
          </p:cNvSpPr>
          <p:nvPr>
            <p:ph idx="1"/>
          </p:nvPr>
        </p:nvSpPr>
        <p:spPr>
          <a:xfrm>
            <a:off x="457200" y="2438400"/>
            <a:ext cx="8534400" cy="2286000"/>
          </a:xfrm>
        </p:spPr>
        <p:txBody>
          <a:bodyPr/>
          <a:lstStyle/>
          <a:p>
            <a:pPr marL="171450" indent="-171450">
              <a:spcBef>
                <a:spcPts val="600"/>
              </a:spcBef>
              <a:defRPr/>
            </a:pPr>
            <a:r>
              <a:rPr lang="en-GB" b="1" dirty="0" smtClean="0">
                <a:solidFill>
                  <a:schemeClr val="tx1"/>
                </a:solidFill>
                <a:latin typeface="Arial" pitchFamily="34" charset="0"/>
                <a:cs typeface="Arial" pitchFamily="34" charset="0"/>
              </a:rPr>
              <a:t>Demonstrate institutional value </a:t>
            </a:r>
          </a:p>
          <a:p>
            <a:pPr marL="571500" lvl="1" indent="-171450">
              <a:spcBef>
                <a:spcPts val="600"/>
              </a:spcBef>
              <a:defRPr/>
            </a:pPr>
            <a:r>
              <a:rPr lang="en-GB" b="1" dirty="0" smtClean="0">
                <a:solidFill>
                  <a:schemeClr val="tx1"/>
                </a:solidFill>
                <a:latin typeface="Arial" pitchFamily="34" charset="0"/>
                <a:cs typeface="Arial" pitchFamily="34" charset="0"/>
              </a:rPr>
              <a:t>Define outcomes</a:t>
            </a:r>
          </a:p>
          <a:p>
            <a:pPr marL="571500" lvl="1" indent="-171450">
              <a:spcBef>
                <a:spcPts val="600"/>
              </a:spcBef>
              <a:defRPr/>
            </a:pPr>
            <a:r>
              <a:rPr lang="en-GB" b="1" dirty="0" smtClean="0">
                <a:solidFill>
                  <a:schemeClr val="tx1"/>
                </a:solidFill>
                <a:latin typeface="Arial" pitchFamily="34" charset="0"/>
                <a:cs typeface="Arial" pitchFamily="34" charset="0"/>
              </a:rPr>
              <a:t>Measure attainment of goals</a:t>
            </a:r>
          </a:p>
          <a:p>
            <a:pPr marL="0" indent="0">
              <a:buNone/>
            </a:pPr>
            <a:endParaRPr lang="en-US" dirty="0"/>
          </a:p>
        </p:txBody>
      </p:sp>
    </p:spTree>
    <p:extLst>
      <p:ext uri="{BB962C8B-B14F-4D97-AF65-F5344CB8AC3E}">
        <p14:creationId xmlns:p14="http://schemas.microsoft.com/office/powerpoint/2010/main" val="179926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lYhmHYXo7O4/Tm_9jetReCI/AAAAAAAACOM/5bViI0l9s0Q/s1600/Monarch%2BButterfly%2BCaterpilla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499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5943600" y="6356350"/>
            <a:ext cx="2743200" cy="365125"/>
          </a:xfrm>
        </p:spPr>
        <p:txBody>
          <a:bodyPr/>
          <a:lstStyle/>
          <a:p>
            <a:r>
              <a:rPr lang="en-US" sz="1200" b="1" dirty="0" smtClean="0">
                <a:solidFill>
                  <a:schemeClr val="bg1"/>
                </a:solidFill>
              </a:rPr>
              <a:t>(</a:t>
            </a:r>
            <a:r>
              <a:rPr lang="en-US" sz="1200" b="1" dirty="0" err="1" smtClean="0">
                <a:solidFill>
                  <a:schemeClr val="bg1"/>
                </a:solidFill>
              </a:rPr>
              <a:t>Rabor</a:t>
            </a:r>
            <a:r>
              <a:rPr lang="en-US" sz="1200" b="1" dirty="0" smtClean="0">
                <a:solidFill>
                  <a:schemeClr val="bg1"/>
                </a:solidFill>
              </a:rPr>
              <a:t> and </a:t>
            </a:r>
            <a:r>
              <a:rPr lang="en-US" sz="1200" b="1" dirty="0" err="1" smtClean="0">
                <a:solidFill>
                  <a:schemeClr val="bg1"/>
                </a:solidFill>
              </a:rPr>
              <a:t>Connaway</a:t>
            </a:r>
            <a:r>
              <a:rPr lang="en-US" sz="1200" b="1" dirty="0" smtClean="0">
                <a:solidFill>
                  <a:schemeClr val="bg1"/>
                </a:solidFill>
              </a:rPr>
              <a:t> 1996, 121)</a:t>
            </a:r>
            <a:endParaRPr lang="en-US" sz="1200" b="1" dirty="0">
              <a:solidFill>
                <a:schemeClr val="bg1"/>
              </a:solidFill>
            </a:endParaRPr>
          </a:p>
        </p:txBody>
      </p:sp>
      <p:sp>
        <p:nvSpPr>
          <p:cNvPr id="5" name="Content Placeholder 3"/>
          <p:cNvSpPr>
            <a:spLocks noGrp="1"/>
          </p:cNvSpPr>
          <p:nvPr>
            <p:ph idx="1"/>
          </p:nvPr>
        </p:nvSpPr>
        <p:spPr>
          <a:xfrm>
            <a:off x="228600" y="152400"/>
            <a:ext cx="4800600" cy="2819399"/>
          </a:xfrm>
        </p:spPr>
        <p:txBody>
          <a:bodyPr/>
          <a:lstStyle/>
          <a:p>
            <a:pPr marL="0" indent="0">
              <a:buNone/>
            </a:pPr>
            <a:r>
              <a:rPr lang="en-US" b="1" i="1" dirty="0" smtClean="0">
                <a:solidFill>
                  <a:schemeClr val="bg1"/>
                </a:solidFill>
              </a:rPr>
              <a:t>“Both the theory and practice of library and information science are caught between cultures—[the university and the profession].”</a:t>
            </a:r>
            <a:endParaRPr lang="en-US" b="1" i="1" dirty="0">
              <a:solidFill>
                <a:schemeClr val="bg1"/>
              </a:solidFill>
            </a:endParaRPr>
          </a:p>
        </p:txBody>
      </p:sp>
    </p:spTree>
    <p:extLst>
      <p:ext uri="{BB962C8B-B14F-4D97-AF65-F5344CB8AC3E}">
        <p14:creationId xmlns:p14="http://schemas.microsoft.com/office/powerpoint/2010/main" val="2509238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vass\AppData\Local\Temp\381296439_474efdc2d0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36" r="496"/>
          <a:stretch/>
        </p:blipFill>
        <p:spPr bwMode="auto">
          <a:xfrm>
            <a:off x="-640080" y="0"/>
            <a:ext cx="97840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228600"/>
            <a:ext cx="4724400" cy="2667000"/>
          </a:xfrm>
        </p:spPr>
        <p:txBody>
          <a:bodyPr/>
          <a:lstStyle/>
          <a:p>
            <a:pPr marL="0" indent="0">
              <a:buNone/>
            </a:pPr>
            <a:r>
              <a:rPr lang="en-US" b="1" i="1" dirty="0" smtClean="0">
                <a:solidFill>
                  <a:schemeClr val="tx1"/>
                </a:solidFill>
              </a:rPr>
              <a:t>“Courses in LIS </a:t>
            </a:r>
            <a:r>
              <a:rPr lang="en-US" b="1" i="1" dirty="0">
                <a:solidFill>
                  <a:schemeClr val="tx1"/>
                </a:solidFill>
              </a:rPr>
              <a:t>curriculum should be based on identifying </a:t>
            </a:r>
            <a:r>
              <a:rPr lang="en-US" b="1" i="1" dirty="0" smtClean="0">
                <a:solidFill>
                  <a:schemeClr val="tx1"/>
                </a:solidFill>
              </a:rPr>
              <a:t>and meeting </a:t>
            </a:r>
            <a:r>
              <a:rPr lang="en-US" b="1" i="1" dirty="0">
                <a:solidFill>
                  <a:schemeClr val="tx1"/>
                </a:solidFill>
              </a:rPr>
              <a:t>users' and prospective users' expectations and </a:t>
            </a:r>
            <a:r>
              <a:rPr lang="en-US" b="1" i="1" dirty="0" smtClean="0">
                <a:solidFill>
                  <a:schemeClr val="tx1"/>
                </a:solidFill>
              </a:rPr>
              <a:t>needs.”</a:t>
            </a:r>
            <a:endParaRPr lang="en-US" b="1" i="1" dirty="0">
              <a:solidFill>
                <a:schemeClr val="tx1"/>
              </a:solidFill>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2014)</a:t>
            </a:r>
            <a:endParaRPr lang="en-US" sz="1200" b="1" dirty="0">
              <a:solidFill>
                <a:schemeClr val="bg1"/>
              </a:solidFill>
            </a:endParaRPr>
          </a:p>
        </p:txBody>
      </p:sp>
    </p:spTree>
    <p:extLst>
      <p:ext uri="{BB962C8B-B14F-4D97-AF65-F5344CB8AC3E}">
        <p14:creationId xmlns:p14="http://schemas.microsoft.com/office/powerpoint/2010/main" val="303259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vass\AppData\Local\Temp\4813092537_26336f786b_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145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1295400"/>
            <a:ext cx="1981200" cy="1143000"/>
          </a:xfrm>
        </p:spPr>
        <p:txBody>
          <a:bodyPr>
            <a:noAutofit/>
          </a:bodyPr>
          <a:lstStyle/>
          <a:p>
            <a:r>
              <a:rPr lang="en-US" sz="4400" dirty="0" smtClean="0"/>
              <a:t>Why? </a:t>
            </a:r>
            <a:endParaRPr lang="en-US" sz="4400" dirty="0"/>
          </a:p>
        </p:txBody>
      </p:sp>
    </p:spTree>
    <p:extLst>
      <p:ext uri="{BB962C8B-B14F-4D97-AF65-F5344CB8AC3E}">
        <p14:creationId xmlns:p14="http://schemas.microsoft.com/office/powerpoint/2010/main" val="425331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vass\AppData\Local\Temp\8172358364_bbb549583a_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 t="1" r="12480" b="3031"/>
          <a:stretch/>
        </p:blipFill>
        <p:spPr bwMode="auto">
          <a:xfrm>
            <a:off x="-76200" y="-9526"/>
            <a:ext cx="9220200" cy="68675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304800"/>
            <a:ext cx="7239000" cy="2924175"/>
          </a:xfrm>
        </p:spPr>
        <p:txBody>
          <a:bodyPr>
            <a:normAutofit/>
          </a:bodyPr>
          <a:lstStyle/>
          <a:p>
            <a:pPr marL="0" lvl="1" indent="0">
              <a:buNone/>
            </a:pPr>
            <a:r>
              <a:rPr lang="en-US" sz="3600" b="1" dirty="0" smtClean="0">
                <a:solidFill>
                  <a:schemeClr val="bg1"/>
                </a:solidFill>
                <a:effectLst>
                  <a:outerShdw blurRad="38100" dist="38100" dir="2700000" algn="tl">
                    <a:srgbClr val="000000">
                      <a:alpha val="43137"/>
                    </a:srgbClr>
                  </a:outerShdw>
                </a:effectLst>
              </a:rPr>
              <a:t>LIS professionals must have knowledge &amp; skills to lead formal assessment</a:t>
            </a:r>
            <a:endParaRPr lang="en-US" sz="36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2014)</a:t>
            </a:r>
            <a:endParaRPr lang="en-US" sz="1200" b="1" dirty="0">
              <a:solidFill>
                <a:schemeClr val="bg1"/>
              </a:solidFill>
            </a:endParaRPr>
          </a:p>
        </p:txBody>
      </p:sp>
    </p:spTree>
    <p:extLst>
      <p:ext uri="{BB962C8B-B14F-4D97-AF65-F5344CB8AC3E}">
        <p14:creationId xmlns:p14="http://schemas.microsoft.com/office/powerpoint/2010/main" val="779116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vass\AppData\Local\Temp\4348472383_5053d369d9_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8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User-Centered Assessment</a:t>
            </a:r>
            <a:endParaRPr lang="en-US" dirty="0">
              <a:solidFill>
                <a:schemeClr val="bg1"/>
              </a:solidFill>
            </a:endParaRPr>
          </a:p>
        </p:txBody>
      </p:sp>
      <p:sp>
        <p:nvSpPr>
          <p:cNvPr id="3" name="Content Placeholder 2"/>
          <p:cNvSpPr>
            <a:spLocks noGrp="1"/>
          </p:cNvSpPr>
          <p:nvPr>
            <p:ph idx="1"/>
          </p:nvPr>
        </p:nvSpPr>
        <p:spPr>
          <a:xfrm>
            <a:off x="914400" y="1600200"/>
            <a:ext cx="7543800" cy="4525963"/>
          </a:xfrm>
        </p:spPr>
        <p:txBody>
          <a:bodyPr/>
          <a:lstStyle/>
          <a:p>
            <a:pPr marL="0" indent="0">
              <a:buNone/>
            </a:pPr>
            <a:r>
              <a:rPr lang="en-US" b="1" dirty="0" smtClean="0">
                <a:solidFill>
                  <a:schemeClr val="bg1"/>
                </a:solidFill>
              </a:rPr>
              <a:t>Library offerings</a:t>
            </a:r>
          </a:p>
          <a:p>
            <a:pPr>
              <a:spcBef>
                <a:spcPts val="1800"/>
              </a:spcBef>
            </a:pPr>
            <a:r>
              <a:rPr lang="en-US" dirty="0" smtClean="0">
                <a:solidFill>
                  <a:schemeClr val="bg1"/>
                </a:solidFill>
              </a:rPr>
              <a:t>Services</a:t>
            </a:r>
            <a:endParaRPr lang="en-US" dirty="0">
              <a:solidFill>
                <a:schemeClr val="bg1"/>
              </a:solidFill>
            </a:endParaRPr>
          </a:p>
          <a:p>
            <a:r>
              <a:rPr lang="en-US" dirty="0" smtClean="0">
                <a:solidFill>
                  <a:schemeClr val="bg1"/>
                </a:solidFill>
              </a:rPr>
              <a:t>Systems </a:t>
            </a:r>
            <a:endParaRPr lang="en-US" dirty="0">
              <a:solidFill>
                <a:schemeClr val="bg1"/>
              </a:solidFill>
            </a:endParaRPr>
          </a:p>
          <a:p>
            <a:r>
              <a:rPr lang="en-US" dirty="0" smtClean="0">
                <a:solidFill>
                  <a:schemeClr val="bg1"/>
                </a:solidFill>
              </a:rPr>
              <a:t>Sources</a:t>
            </a:r>
          </a:p>
          <a:p>
            <a:pPr marL="0" indent="0">
              <a:spcBef>
                <a:spcPts val="1800"/>
              </a:spcBef>
              <a:buNone/>
            </a:pPr>
            <a:r>
              <a:rPr lang="en-US" b="1" dirty="0" smtClean="0">
                <a:solidFill>
                  <a:schemeClr val="bg1"/>
                </a:solidFill>
              </a:rPr>
              <a:t>Individual behaviors</a:t>
            </a:r>
          </a:p>
          <a:p>
            <a:pPr>
              <a:spcBef>
                <a:spcPts val="1800"/>
              </a:spcBef>
            </a:pPr>
            <a:r>
              <a:rPr lang="en-US" dirty="0" smtClean="0">
                <a:solidFill>
                  <a:schemeClr val="bg1"/>
                </a:solidFill>
              </a:rPr>
              <a:t>Access </a:t>
            </a:r>
          </a:p>
          <a:p>
            <a:r>
              <a:rPr lang="en-US" dirty="0" smtClean="0">
                <a:solidFill>
                  <a:schemeClr val="bg1"/>
                </a:solidFill>
              </a:rPr>
              <a:t>Use</a:t>
            </a:r>
          </a:p>
          <a:p>
            <a:pPr marL="0" indent="0">
              <a:buNone/>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66267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hannel4.com/media/images/Channel4/4homes/diy-and-self-build/diy-building-advice/a-z-of-diy-building-guides/a-guide-to-diy-stores/hammer-nails-lg_A2.jpg"/>
          <p:cNvPicPr>
            <a:picLocks noChangeAspect="1" noChangeArrowheads="1"/>
          </p:cNvPicPr>
          <p:nvPr/>
        </p:nvPicPr>
        <p:blipFill rotWithShape="1">
          <a:blip r:embed="rId3" cstate="print"/>
          <a:srcRect r="13283"/>
          <a:stretch/>
        </p:blipFill>
        <p:spPr bwMode="auto">
          <a:xfrm>
            <a:off x="0" y="-1138"/>
            <a:ext cx="9144000" cy="6859138"/>
          </a:xfrm>
          <a:prstGeom prst="rect">
            <a:avLst/>
          </a:prstGeom>
          <a:noFill/>
        </p:spPr>
      </p:pic>
      <p:sp>
        <p:nvSpPr>
          <p:cNvPr id="2" name="Title 1"/>
          <p:cNvSpPr>
            <a:spLocks noGrp="1"/>
          </p:cNvSpPr>
          <p:nvPr>
            <p:ph type="title"/>
          </p:nvPr>
        </p:nvSpPr>
        <p:spPr>
          <a:xfrm>
            <a:off x="457200" y="274638"/>
            <a:ext cx="8686800" cy="1143000"/>
          </a:xfrm>
        </p:spPr>
        <p:txBody>
          <a:bodyPr>
            <a:normAutofit fontScale="90000"/>
          </a:bodyPr>
          <a:lstStyle/>
          <a:p>
            <a:r>
              <a:rPr lang="en-US" dirty="0" smtClean="0">
                <a:solidFill>
                  <a:schemeClr val="bg1"/>
                </a:solidFill>
              </a:rPr>
              <a:t>Issues Affecting Curriculum Development</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Slide Number Placeholder 3"/>
          <p:cNvSpPr>
            <a:spLocks noGrp="1"/>
          </p:cNvSpPr>
          <p:nvPr>
            <p:ph type="sldNum" sz="quarter" idx="12"/>
          </p:nvPr>
        </p:nvSpPr>
        <p:spPr>
          <a:xfrm>
            <a:off x="6553200" y="6248400"/>
            <a:ext cx="2133600" cy="365125"/>
          </a:xfrm>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1997)</a:t>
            </a:r>
          </a:p>
          <a:p>
            <a:r>
              <a:rPr lang="en-US" sz="1200" b="1" dirty="0" smtClean="0">
                <a:solidFill>
                  <a:schemeClr val="bg1"/>
                </a:solidFill>
              </a:rPr>
              <a:t>(</a:t>
            </a:r>
            <a:r>
              <a:rPr lang="en-US" sz="1200" b="1" dirty="0" err="1" smtClean="0">
                <a:solidFill>
                  <a:schemeClr val="bg1"/>
                </a:solidFill>
              </a:rPr>
              <a:t>Stenstrom</a:t>
            </a:r>
            <a:r>
              <a:rPr lang="en-US" sz="1200" b="1" dirty="0" smtClean="0">
                <a:solidFill>
                  <a:schemeClr val="bg1"/>
                </a:solidFill>
              </a:rPr>
              <a:t> 1987)</a:t>
            </a:r>
          </a:p>
          <a:p>
            <a:r>
              <a:rPr lang="en-US" sz="1200" b="1" dirty="0" smtClean="0">
                <a:solidFill>
                  <a:schemeClr val="bg1"/>
                </a:solidFill>
              </a:rPr>
              <a:t>(Younger 1990)</a:t>
            </a:r>
            <a:endParaRPr lang="en-US" sz="1200" b="1" dirty="0">
              <a:solidFill>
                <a:schemeClr val="bg1"/>
              </a:solidFill>
            </a:endParaRPr>
          </a:p>
        </p:txBody>
      </p:sp>
      <p:sp>
        <p:nvSpPr>
          <p:cNvPr id="5" name="Content Placeholder 2"/>
          <p:cNvSpPr txBox="1">
            <a:spLocks/>
          </p:cNvSpPr>
          <p:nvPr/>
        </p:nvSpPr>
        <p:spPr>
          <a:xfrm>
            <a:off x="0" y="1981200"/>
            <a:ext cx="4953000" cy="2057400"/>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chemeClr val="bg1"/>
                </a:solidFill>
                <a:latin typeface="+mj-lt"/>
                <a:ea typeface="Open Sans" pitchFamily="34" charset="0"/>
                <a:cs typeface="Open Sans" pitchFamily="34" charset="0"/>
              </a:rPr>
              <a:t>Fear technology leads to </a:t>
            </a:r>
            <a:r>
              <a:rPr lang="en-US" sz="2800" b="1" dirty="0" err="1" smtClean="0">
                <a:solidFill>
                  <a:schemeClr val="bg1"/>
                </a:solidFill>
                <a:latin typeface="+mj-lt"/>
                <a:ea typeface="Open Sans" pitchFamily="34" charset="0"/>
                <a:cs typeface="Open Sans" pitchFamily="34" charset="0"/>
              </a:rPr>
              <a:t>deprofessionalization</a:t>
            </a:r>
            <a:endParaRPr lang="en-US" sz="2800" b="1" dirty="0" smtClean="0">
              <a:solidFill>
                <a:schemeClr val="bg1"/>
              </a:solidFill>
              <a:latin typeface="+mj-lt"/>
              <a:ea typeface="Open Sans" pitchFamily="34" charset="0"/>
              <a:cs typeface="Open Sans"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chemeClr val="bg1"/>
                </a:solidFill>
                <a:latin typeface="+mj-lt"/>
                <a:ea typeface="Open Sans" pitchFamily="34" charset="0"/>
                <a:cs typeface="Open Sans" pitchFamily="34" charset="0"/>
              </a:rPr>
              <a:t>Increased dependence on networks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j-lt"/>
              <a:ea typeface="Open Sans" pitchFamily="34" charset="0"/>
              <a:cs typeface="Open Sans" pitchFamily="34" charset="0"/>
            </a:endParaRPr>
          </a:p>
        </p:txBody>
      </p:sp>
    </p:spTree>
    <p:extLst>
      <p:ext uri="{BB962C8B-B14F-4D97-AF65-F5344CB8AC3E}">
        <p14:creationId xmlns:p14="http://schemas.microsoft.com/office/powerpoint/2010/main" val="667865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mindomo.com/wp-content/uploads/2012/06/problem_solv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960"/>
          <a:stretch/>
        </p:blipFill>
        <p:spPr bwMode="auto">
          <a:xfrm>
            <a:off x="0" y="0"/>
            <a:ext cx="9144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553200" y="6248400"/>
            <a:ext cx="2133600" cy="365125"/>
          </a:xfrm>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1997)</a:t>
            </a:r>
            <a:endParaRPr lang="en-US" sz="1200" b="1" dirty="0">
              <a:solidFill>
                <a:schemeClr val="bg1"/>
              </a:solidFill>
            </a:endParaRPr>
          </a:p>
        </p:txBody>
      </p:sp>
      <p:sp>
        <p:nvSpPr>
          <p:cNvPr id="5" name="Content Placeholder 4"/>
          <p:cNvSpPr>
            <a:spLocks noGrp="1"/>
          </p:cNvSpPr>
          <p:nvPr>
            <p:ph idx="1"/>
          </p:nvPr>
        </p:nvSpPr>
        <p:spPr>
          <a:xfrm>
            <a:off x="457200" y="381001"/>
            <a:ext cx="8229600" cy="1905000"/>
          </a:xfrm>
        </p:spPr>
        <p:txBody>
          <a:bodyPr>
            <a:normAutofit fontScale="92500" lnSpcReduction="20000"/>
          </a:bodyPr>
          <a:lstStyle/>
          <a:p>
            <a:pPr marL="0" indent="0">
              <a:buNone/>
            </a:pP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LIS curriculum should include problem-solving that requires decision-making </a:t>
            </a:r>
            <a:r>
              <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rPr>
              <a:t>skills &amp; flexibility—an intellectual </a:t>
            </a: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exercise</a:t>
            </a:r>
          </a:p>
          <a:p>
            <a:pPr marL="0" indent="0">
              <a:buNone/>
            </a:pPr>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buNone/>
            </a:pP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b="1" i="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vassc\Downloads\2976451403_4114290bb4_z.jpg"/>
          <p:cNvPicPr>
            <a:picLocks noChangeAspect="1" noChangeArrowheads="1"/>
          </p:cNvPicPr>
          <p:nvPr/>
        </p:nvPicPr>
        <p:blipFill>
          <a:blip r:embed="rId3" cstate="print"/>
          <a:srcRect t="9375" b="4687"/>
          <a:stretch>
            <a:fillRect/>
          </a:stretch>
        </p:blipFill>
        <p:spPr bwMode="auto">
          <a:xfrm>
            <a:off x="2" y="0"/>
            <a:ext cx="9143998" cy="7072395"/>
          </a:xfrm>
          <a:prstGeom prst="rect">
            <a:avLst/>
          </a:prstGeom>
          <a:noFill/>
        </p:spPr>
      </p:pic>
      <p:sp>
        <p:nvSpPr>
          <p:cNvPr id="2" name="Title 1"/>
          <p:cNvSpPr>
            <a:spLocks noGrp="1"/>
          </p:cNvSpPr>
          <p:nvPr>
            <p:ph type="title"/>
          </p:nvPr>
        </p:nvSpPr>
        <p:spPr>
          <a:xfrm>
            <a:off x="1752600" y="152400"/>
            <a:ext cx="5715000" cy="1143000"/>
          </a:xfrm>
        </p:spPr>
        <p:txBody>
          <a:bodyPr>
            <a:normAutofit/>
          </a:bodyPr>
          <a:lstStyle/>
          <a:p>
            <a:r>
              <a:rPr lang="en-US" dirty="0" smtClean="0">
                <a:solidFill>
                  <a:schemeClr val="bg1"/>
                </a:solidFill>
              </a:rPr>
              <a:t>Teaching vs. Training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2fm9xz2drvqemrbu.zippykid.netdna-cdn.com/wp-content/uploads/2013/02/small-business-confiden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 r="2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04800"/>
            <a:ext cx="8229600" cy="1143000"/>
          </a:xfrm>
        </p:spPr>
        <p:txBody>
          <a:bodyPr>
            <a:normAutofit/>
          </a:bodyPr>
          <a:lstStyle/>
          <a:p>
            <a:r>
              <a:rPr lang="en-US" dirty="0" smtClean="0"/>
              <a:t>Research Meth</a:t>
            </a:r>
            <a:r>
              <a:rPr lang="en-US" dirty="0" smtClean="0">
                <a:solidFill>
                  <a:schemeClr val="bg1"/>
                </a:solidFill>
              </a:rPr>
              <a:t>ods</a:t>
            </a:r>
            <a:endParaRPr lang="en-US" dirty="0">
              <a:solidFill>
                <a:schemeClr val="bg1"/>
              </a:solidFill>
            </a:endParaRPr>
          </a:p>
        </p:txBody>
      </p:sp>
      <p:sp>
        <p:nvSpPr>
          <p:cNvPr id="3" name="Content Placeholder 2"/>
          <p:cNvSpPr>
            <a:spLocks noGrp="1"/>
          </p:cNvSpPr>
          <p:nvPr>
            <p:ph idx="1"/>
          </p:nvPr>
        </p:nvSpPr>
        <p:spPr>
          <a:xfrm>
            <a:off x="228600" y="1524000"/>
            <a:ext cx="4648200" cy="2209800"/>
          </a:xfrm>
        </p:spPr>
        <p:txBody>
          <a:bodyPr>
            <a:normAutofit lnSpcReduction="10000"/>
          </a:bodyPr>
          <a:lstStyle/>
          <a:p>
            <a:r>
              <a:rPr lang="en-US" b="1" dirty="0" smtClean="0">
                <a:solidFill>
                  <a:schemeClr val="tx1"/>
                </a:solidFill>
              </a:rPr>
              <a:t>Skills &amp; confidenc</a:t>
            </a:r>
            <a:r>
              <a:rPr lang="en-US" b="1" dirty="0" smtClean="0">
                <a:solidFill>
                  <a:schemeClr val="bg1"/>
                </a:solidFill>
              </a:rPr>
              <a:t>e to </a:t>
            </a:r>
            <a:r>
              <a:rPr lang="en-US" b="1" dirty="0" smtClean="0">
                <a:solidFill>
                  <a:schemeClr val="tx1"/>
                </a:solidFill>
              </a:rPr>
              <a:t>conduct research</a:t>
            </a:r>
          </a:p>
          <a:p>
            <a:r>
              <a:rPr lang="en-US" b="1" dirty="0" smtClean="0">
                <a:solidFill>
                  <a:schemeClr val="tx1"/>
                </a:solidFill>
              </a:rPr>
              <a:t>Match questions </a:t>
            </a:r>
            <a:r>
              <a:rPr lang="en-US" b="1" dirty="0" smtClean="0">
                <a:solidFill>
                  <a:schemeClr val="bg1"/>
                </a:solidFill>
              </a:rPr>
              <a:t>to </a:t>
            </a:r>
            <a:r>
              <a:rPr lang="en-US" b="1" dirty="0" smtClean="0">
                <a:solidFill>
                  <a:schemeClr val="tx1"/>
                </a:solidFill>
              </a:rPr>
              <a:t>method</a:t>
            </a:r>
            <a:endParaRPr lang="en-US" b="1" dirty="0" smtClean="0">
              <a:solidFill>
                <a:schemeClr val="bg1"/>
              </a:solidFill>
            </a:endParaRPr>
          </a:p>
          <a:p>
            <a:r>
              <a:rPr lang="en-US" b="1" dirty="0" smtClean="0">
                <a:solidFill>
                  <a:schemeClr val="tx1"/>
                </a:solidFill>
              </a:rPr>
              <a:t>Theoretical foun</a:t>
            </a:r>
            <a:r>
              <a:rPr lang="en-US" b="1" dirty="0" smtClean="0">
                <a:solidFill>
                  <a:schemeClr val="bg1"/>
                </a:solidFill>
              </a:rPr>
              <a:t>dation</a:t>
            </a:r>
          </a:p>
          <a:p>
            <a:endParaRPr lang="en-US" dirty="0" smtClean="0"/>
          </a:p>
        </p:txBody>
      </p:sp>
    </p:spTree>
    <p:extLst>
      <p:ext uri="{BB962C8B-B14F-4D97-AF65-F5344CB8AC3E}">
        <p14:creationId xmlns:p14="http://schemas.microsoft.com/office/powerpoint/2010/main" val="1218132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4.bp.blogspot.com/-zdFmCFSvdSY/UjpC9nP9YiI/AAAAAAAAIKc/9TacctuC3dM/s1600/Opportunity.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rcRect l="1" r="5009"/>
          <a:stretch/>
        </p:blipFill>
        <p:spPr bwMode="auto">
          <a:xfrm>
            <a:off x="0" y="2274"/>
            <a:ext cx="9144000" cy="6855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Opportunities for Librarians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3810000"/>
            <a:ext cx="5791200" cy="2791138"/>
          </a:xfrm>
        </p:spPr>
        <p:txBody>
          <a:bodyPr/>
          <a:lstStyle/>
          <a:p>
            <a:pPr marL="628650" lvl="1" indent="-171450">
              <a:spcBef>
                <a:spcPts val="0"/>
              </a:spcBef>
              <a:buFont typeface="Arial" panose="020B0604020202020204" pitchFamily="34" charset="0"/>
              <a:buChar char="•"/>
              <a:defRPr/>
            </a:pPr>
            <a:r>
              <a:rPr lang="en-US" sz="2800" b="1" dirty="0" smtClean="0">
                <a:solidFill>
                  <a:schemeClr val="bg1"/>
                </a:solidFill>
                <a:effectLst>
                  <a:outerShdw blurRad="38100" dist="38100" dir="2700000" algn="tl">
                    <a:srgbClr val="000000">
                      <a:alpha val="43137"/>
                    </a:srgbClr>
                  </a:outerShdw>
                </a:effectLst>
              </a:rPr>
              <a:t>Asses value of services</a:t>
            </a:r>
          </a:p>
          <a:p>
            <a:pPr marL="628650" lvl="1" indent="-171450">
              <a:spcBef>
                <a:spcPts val="0"/>
              </a:spcBef>
              <a:buFont typeface="Arial" panose="020B0604020202020204" pitchFamily="34" charset="0"/>
              <a:buChar char="•"/>
              <a:defRPr/>
            </a:pPr>
            <a:r>
              <a:rPr lang="en-US" sz="2800" b="1" dirty="0" smtClean="0">
                <a:solidFill>
                  <a:schemeClr val="bg1"/>
                </a:solidFill>
                <a:effectLst>
                  <a:outerShdw blurRad="38100" dist="38100" dir="2700000" algn="tl">
                    <a:srgbClr val="000000">
                      <a:alpha val="43137"/>
                    </a:srgbClr>
                  </a:outerShdw>
                </a:effectLst>
              </a:rPr>
              <a:t>Develop new services based on assessment</a:t>
            </a:r>
          </a:p>
          <a:p>
            <a:pPr marL="628650" lvl="1" indent="-171450">
              <a:spcBef>
                <a:spcPts val="0"/>
              </a:spcBef>
              <a:buFont typeface="Arial" panose="020B0604020202020204" pitchFamily="34" charset="0"/>
              <a:buChar char="•"/>
              <a:defRPr/>
            </a:pPr>
            <a:r>
              <a:rPr lang="en-US" sz="2800" b="1" dirty="0" smtClean="0">
                <a:solidFill>
                  <a:schemeClr val="bg1"/>
                </a:solidFill>
                <a:effectLst>
                  <a:outerShdw blurRad="38100" dist="38100" dir="2700000" algn="tl">
                    <a:srgbClr val="000000">
                      <a:alpha val="43137"/>
                    </a:srgbClr>
                  </a:outerShdw>
                </a:effectLst>
              </a:rPr>
              <a:t>Narrative-based marketing</a:t>
            </a:r>
          </a:p>
          <a:p>
            <a:pPr marL="628650" lvl="1" indent="-171450">
              <a:spcBef>
                <a:spcPts val="0"/>
              </a:spcBef>
              <a:buFont typeface="Arial" panose="020B0604020202020204" pitchFamily="34" charset="0"/>
              <a:buChar char="•"/>
              <a:defRPr/>
            </a:pPr>
            <a:r>
              <a:rPr lang="en-US" sz="2800" b="1" dirty="0" smtClean="0">
                <a:solidFill>
                  <a:schemeClr val="bg1"/>
                </a:solidFill>
                <a:effectLst>
                  <a:outerShdw blurRad="38100" dist="38100" dir="2700000" algn="tl">
                    <a:srgbClr val="000000">
                      <a:alpha val="43137"/>
                    </a:srgbClr>
                  </a:outerShdw>
                </a:effectLst>
              </a:rPr>
              <a:t>Reinforce value propositions</a:t>
            </a:r>
            <a:endParaRPr lang="en-US" sz="2800" b="1" dirty="0">
              <a:solidFill>
                <a:schemeClr val="bg1"/>
              </a:solidFill>
              <a:effectLst>
                <a:outerShdw blurRad="38100" dist="38100" dir="2700000" algn="tl">
                  <a:srgbClr val="000000">
                    <a:alpha val="43137"/>
                  </a:srgbClr>
                </a:outerShdw>
              </a:effectLst>
            </a:endParaRPr>
          </a:p>
          <a:p>
            <a:pPr marL="0" indent="0">
              <a:buNone/>
            </a:pPr>
            <a:endParaRPr lang="en-US" dirty="0"/>
          </a:p>
        </p:txBody>
      </p:sp>
      <p:sp>
        <p:nvSpPr>
          <p:cNvPr id="5" name="Rectangle 4"/>
          <p:cNvSpPr/>
          <p:nvPr/>
        </p:nvSpPr>
        <p:spPr>
          <a:xfrm>
            <a:off x="6817856" y="6281558"/>
            <a:ext cx="1936749" cy="276999"/>
          </a:xfrm>
          <a:prstGeom prst="rect">
            <a:avLst/>
          </a:prstGeom>
        </p:spPr>
        <p:txBody>
          <a:bodyPr wrap="none">
            <a:spAutoFit/>
          </a:bodyPr>
          <a:lstStyle/>
          <a:p>
            <a:pPr lvl="1">
              <a:spcBef>
                <a:spcPts val="0"/>
              </a:spcBef>
              <a:defRPr/>
            </a:pPr>
            <a:r>
              <a:rPr lang="en-US" sz="1200" b="1" dirty="0">
                <a:solidFill>
                  <a:schemeClr val="bg1"/>
                </a:solidFill>
                <a:effectLst>
                  <a:outerShdw blurRad="38100" dist="38100" dir="2700000" algn="tl">
                    <a:srgbClr val="000000">
                      <a:alpha val="43137"/>
                    </a:srgbClr>
                  </a:outerShdw>
                </a:effectLst>
                <a:latin typeface="+mj-lt"/>
              </a:rPr>
              <a:t>(</a:t>
            </a:r>
            <a:r>
              <a:rPr lang="en-US" sz="1200" b="1" dirty="0" err="1">
                <a:solidFill>
                  <a:schemeClr val="bg1"/>
                </a:solidFill>
                <a:effectLst>
                  <a:outerShdw blurRad="38100" dist="38100" dir="2700000" algn="tl">
                    <a:srgbClr val="000000">
                      <a:alpha val="43137"/>
                    </a:srgbClr>
                  </a:outerShdw>
                </a:effectLst>
                <a:latin typeface="+mj-lt"/>
              </a:rPr>
              <a:t>Germano</a:t>
            </a:r>
            <a:r>
              <a:rPr lang="en-US" sz="1200" b="1" dirty="0">
                <a:solidFill>
                  <a:schemeClr val="bg1"/>
                </a:solidFill>
                <a:effectLst>
                  <a:outerShdw blurRad="38100" dist="38100" dir="2700000" algn="tl">
                    <a:srgbClr val="000000">
                      <a:alpha val="43137"/>
                    </a:srgbClr>
                  </a:outerShdw>
                </a:effectLst>
                <a:latin typeface="+mj-lt"/>
              </a:rPr>
              <a:t>, 2010</a:t>
            </a:r>
            <a:r>
              <a:rPr lang="en-US" sz="1200" b="1" dirty="0" smtClean="0">
                <a:solidFill>
                  <a:schemeClr val="bg1"/>
                </a:solidFill>
                <a:effectLst>
                  <a:outerShdw blurRad="38100" dist="38100" dir="2700000" algn="tl">
                    <a:srgbClr val="000000">
                      <a:alpha val="43137"/>
                    </a:srgbClr>
                  </a:outerShdw>
                </a:effectLst>
                <a:latin typeface="+mj-lt"/>
              </a:rPr>
              <a:t>) </a:t>
            </a:r>
            <a:endParaRPr lang="en-US" sz="1200" b="1" dirty="0">
              <a:solidFill>
                <a:schemeClr val="bg1"/>
              </a:solidFill>
              <a:effectLst>
                <a:outerShdw blurRad="38100" dist="38100" dir="2700000" algn="tl">
                  <a:srgbClr val="000000">
                    <a:alpha val="43137"/>
                  </a:srgbClr>
                </a:outerShdw>
              </a:effectLst>
              <a:latin typeface="+mj-lt"/>
            </a:endParaRPr>
          </a:p>
        </p:txBody>
      </p:sp>
      <p:sp>
        <p:nvSpPr>
          <p:cNvPr id="6" name="Rectangle 5"/>
          <p:cNvSpPr/>
          <p:nvPr/>
        </p:nvSpPr>
        <p:spPr>
          <a:xfrm>
            <a:off x="6792207" y="6018458"/>
            <a:ext cx="1988045" cy="276999"/>
          </a:xfrm>
          <a:prstGeom prst="rect">
            <a:avLst/>
          </a:prstGeom>
        </p:spPr>
        <p:txBody>
          <a:bodyPr wrap="none">
            <a:spAutoFit/>
          </a:bodyPr>
          <a:lstStyle/>
          <a:p>
            <a:pPr lvl="1">
              <a:spcBef>
                <a:spcPts val="0"/>
              </a:spcBef>
              <a:defRPr/>
            </a:pPr>
            <a:r>
              <a:rPr lang="en-US" sz="1200" b="1" dirty="0" smtClean="0">
                <a:solidFill>
                  <a:schemeClr val="bg1"/>
                </a:solidFill>
                <a:effectLst>
                  <a:outerShdw blurRad="38100" dist="38100" dir="2700000" algn="tl">
                    <a:srgbClr val="000000">
                      <a:alpha val="43137"/>
                    </a:srgbClr>
                  </a:outerShdw>
                </a:effectLst>
                <a:latin typeface="+mj-lt"/>
              </a:rPr>
              <a:t>(</a:t>
            </a:r>
            <a:r>
              <a:rPr lang="en-US" sz="1200" b="1" dirty="0" err="1" smtClean="0">
                <a:solidFill>
                  <a:schemeClr val="bg1"/>
                </a:solidFill>
                <a:effectLst>
                  <a:outerShdw blurRad="38100" dist="38100" dir="2700000" algn="tl">
                    <a:srgbClr val="000000">
                      <a:alpha val="43137"/>
                    </a:srgbClr>
                  </a:outerShdw>
                </a:effectLst>
                <a:latin typeface="+mj-lt"/>
              </a:rPr>
              <a:t>Connaway</a:t>
            </a:r>
            <a:r>
              <a:rPr lang="en-US" sz="1200" b="1" dirty="0" smtClean="0">
                <a:solidFill>
                  <a:schemeClr val="bg1"/>
                </a:solidFill>
                <a:effectLst>
                  <a:outerShdw blurRad="38100" dist="38100" dir="2700000" algn="tl">
                    <a:srgbClr val="000000">
                      <a:alpha val="43137"/>
                    </a:srgbClr>
                  </a:outerShdw>
                </a:effectLst>
                <a:latin typeface="+mj-lt"/>
              </a:rPr>
              <a:t> 2014) </a:t>
            </a:r>
            <a:endParaRPr lang="en-US" sz="1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3970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c1.staticflickr.com/9/8446/7943659180_9e2c43d454_z.jpg"/>
          <p:cNvPicPr>
            <a:picLocks noChangeAspect="1" noChangeArrowheads="1"/>
          </p:cNvPicPr>
          <p:nvPr/>
        </p:nvPicPr>
        <p:blipFill>
          <a:blip r:embed="rId3" cstate="print"/>
          <a:srcRect r="7875"/>
          <a:stretch>
            <a:fillRect/>
          </a:stretch>
        </p:blipFill>
        <p:spPr bwMode="auto">
          <a:xfrm>
            <a:off x="-1" y="0"/>
            <a:ext cx="9142421" cy="6858000"/>
          </a:xfrm>
          <a:prstGeom prst="rect">
            <a:avLst/>
          </a:prstGeom>
          <a:noFill/>
        </p:spPr>
      </p:pic>
      <p:sp>
        <p:nvSpPr>
          <p:cNvPr id="3" name="Content Placeholder 2"/>
          <p:cNvSpPr>
            <a:spLocks noGrp="1"/>
          </p:cNvSpPr>
          <p:nvPr>
            <p:ph idx="1"/>
          </p:nvPr>
        </p:nvSpPr>
        <p:spPr>
          <a:xfrm>
            <a:off x="0" y="4876800"/>
            <a:ext cx="4572000" cy="1981200"/>
          </a:xfrm>
        </p:spPr>
        <p:txBody>
          <a:bodyPr>
            <a:normAutofit/>
          </a:bodyPr>
          <a:lstStyle/>
          <a:p>
            <a:pPr marL="0" indent="0">
              <a:buNone/>
            </a:pPr>
            <a:r>
              <a:rPr lang="en-US" b="1" i="1" dirty="0" smtClean="0">
                <a:solidFill>
                  <a:schemeClr val="tx1"/>
                </a:solidFill>
              </a:rPr>
              <a:t>“A mixed economy of institutional and national data management capabilities is emerging.” </a:t>
            </a:r>
            <a:endParaRPr lang="en-US" b="1" i="1" dirty="0">
              <a:solidFill>
                <a:schemeClr val="tx1"/>
              </a:solidFill>
            </a:endParaRPr>
          </a:p>
        </p:txBody>
      </p:sp>
      <p:sp>
        <p:nvSpPr>
          <p:cNvPr id="5" name="Slide Number Placeholder 3"/>
          <p:cNvSpPr>
            <a:spLocks noGrp="1"/>
          </p:cNvSpPr>
          <p:nvPr>
            <p:ph type="sldNum" sz="quarter" idx="12"/>
          </p:nvPr>
        </p:nvSpPr>
        <p:spPr>
          <a:xfrm>
            <a:off x="4648200" y="6356350"/>
            <a:ext cx="4038600" cy="365125"/>
          </a:xfrm>
        </p:spPr>
        <p:txBody>
          <a:bodyPr/>
          <a:lstStyle/>
          <a:p>
            <a:pPr lvl="0">
              <a:defRPr/>
            </a:pPr>
            <a:r>
              <a:rPr lang="en-US" sz="1200" b="1" dirty="0" smtClean="0">
                <a:solidFill>
                  <a:schemeClr val="tx1"/>
                </a:solidFill>
              </a:rPr>
              <a:t>(</a:t>
            </a:r>
            <a:r>
              <a:rPr lang="en-US" sz="1200" b="1" dirty="0" err="1" smtClean="0">
                <a:solidFill>
                  <a:schemeClr val="tx1"/>
                </a:solidFill>
              </a:rPr>
              <a:t>Hyams</a:t>
            </a:r>
            <a:r>
              <a:rPr lang="en-US" sz="1200" b="1" dirty="0" smtClean="0">
                <a:solidFill>
                  <a:schemeClr val="tx1"/>
                </a:solidFill>
              </a:rPr>
              <a:t>, Martinez-</a:t>
            </a:r>
            <a:r>
              <a:rPr lang="en-US" sz="1200" b="1" dirty="0" err="1" smtClean="0">
                <a:solidFill>
                  <a:schemeClr val="tx1"/>
                </a:solidFill>
              </a:rPr>
              <a:t>Uribe</a:t>
            </a:r>
            <a:r>
              <a:rPr lang="en-US" sz="1200" b="1" dirty="0" smtClean="0">
                <a:solidFill>
                  <a:schemeClr val="tx1"/>
                </a:solidFill>
              </a:rPr>
              <a:t> and Macdonald 2008, 21)</a:t>
            </a:r>
            <a:endParaRPr lang="en-US" sz="1200" b="1" dirty="0">
              <a:solidFill>
                <a:schemeClr val="tx1"/>
              </a:solidFill>
            </a:endParaRPr>
          </a:p>
        </p:txBody>
      </p:sp>
    </p:spTree>
    <p:extLst>
      <p:ext uri="{BB962C8B-B14F-4D97-AF65-F5344CB8AC3E}">
        <p14:creationId xmlns:p14="http://schemas.microsoft.com/office/powerpoint/2010/main" val="74095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ssc\Downloads\5073972071_ea8306a417_z (1).jpg"/>
          <p:cNvPicPr>
            <a:picLocks noChangeAspect="1" noChangeArrowheads="1"/>
          </p:cNvPicPr>
          <p:nvPr/>
        </p:nvPicPr>
        <p:blipFill>
          <a:blip r:embed="rId3" cstate="print"/>
          <a:srcRect l="3375" r="19125"/>
          <a:stretch>
            <a:fillRect/>
          </a:stretch>
        </p:blipFill>
        <p:spPr bwMode="auto">
          <a:xfrm>
            <a:off x="0" y="32"/>
            <a:ext cx="9226393" cy="6934168"/>
          </a:xfrm>
          <a:prstGeom prst="rect">
            <a:avLst/>
          </a:prstGeom>
          <a:noFill/>
        </p:spPr>
      </p:pic>
      <p:sp>
        <p:nvSpPr>
          <p:cNvPr id="3" name="Content Placeholder 2"/>
          <p:cNvSpPr>
            <a:spLocks noGrp="1"/>
          </p:cNvSpPr>
          <p:nvPr>
            <p:ph idx="1"/>
          </p:nvPr>
        </p:nvSpPr>
        <p:spPr>
          <a:xfrm>
            <a:off x="533400" y="4648200"/>
            <a:ext cx="8229600" cy="1676400"/>
          </a:xfrm>
        </p:spPr>
        <p:txBody>
          <a:bodyPr/>
          <a:lstStyle/>
          <a:p>
            <a:pPr marL="0" indent="0">
              <a:buNone/>
            </a:pPr>
            <a:r>
              <a:rPr lang="en-US" b="1" i="1" dirty="0" smtClean="0">
                <a:solidFill>
                  <a:schemeClr val="bg1"/>
                </a:solidFill>
                <a:effectLst>
                  <a:outerShdw blurRad="38100" dist="38100" dir="2700000" algn="tl">
                    <a:srgbClr val="000000">
                      <a:alpha val="43137"/>
                    </a:srgbClr>
                  </a:outerShdw>
                </a:effectLst>
              </a:rPr>
              <a:t>“…there has been a sustained interest in the theory versus practice issue throughout the history of LIS education…”</a:t>
            </a:r>
            <a:endParaRPr lang="en-US" b="1" i="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1997, 28-29)</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aus.la.psu.edu/network/global/research/shutterstock_993854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34"/>
          <a:stretch/>
        </p:blipFill>
        <p:spPr bwMode="auto">
          <a:xfrm>
            <a:off x="-1478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28600" y="5410200"/>
            <a:ext cx="9067800" cy="1143000"/>
          </a:xfrm>
        </p:spPr>
        <p:txBody>
          <a:bodyPr>
            <a:noAutofit/>
          </a:bodyPr>
          <a:lstStyle/>
          <a:p>
            <a:r>
              <a:rPr lang="en-US" sz="4400" dirty="0" smtClean="0"/>
              <a:t>New Opportunities:</a:t>
            </a:r>
            <a:br>
              <a:rPr lang="en-US" sz="4400" dirty="0" smtClean="0"/>
            </a:br>
            <a:r>
              <a:rPr lang="en-US" sz="4400" i="1" dirty="0" smtClean="0"/>
              <a:t>Data Librarianship</a:t>
            </a:r>
            <a:endParaRPr lang="en-US" sz="4400" i="1" dirty="0"/>
          </a:p>
        </p:txBody>
      </p:sp>
    </p:spTree>
    <p:extLst>
      <p:ext uri="{BB962C8B-B14F-4D97-AF65-F5344CB8AC3E}">
        <p14:creationId xmlns:p14="http://schemas.microsoft.com/office/powerpoint/2010/main" val="255357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vassc\Downloads\11189692736_5ef65679be_z.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04800" y="304800"/>
            <a:ext cx="8229600" cy="1981200"/>
          </a:xfrm>
        </p:spPr>
        <p:txBody>
          <a:bodyPr/>
          <a:lstStyle/>
          <a:p>
            <a:pPr marL="0" indent="0">
              <a:buNone/>
            </a:pPr>
            <a:r>
              <a:rPr lang="en-US" b="1" i="1" dirty="0" smtClean="0">
                <a:solidFill>
                  <a:schemeClr val="bg1"/>
                </a:solidFill>
              </a:rPr>
              <a:t>“[Data Librarians] deal with selection, acquisition and management of a multi-disciplinary collection of electronic data resources.” </a:t>
            </a:r>
          </a:p>
          <a:p>
            <a:endParaRPr lang="en-US" dirty="0"/>
          </a:p>
        </p:txBody>
      </p:sp>
      <p:sp>
        <p:nvSpPr>
          <p:cNvPr id="4" name="Slide Number Placeholder 3"/>
          <p:cNvSpPr>
            <a:spLocks noGrp="1"/>
          </p:cNvSpPr>
          <p:nvPr>
            <p:ph type="sldNum" sz="quarter" idx="12"/>
          </p:nvPr>
        </p:nvSpPr>
        <p:spPr>
          <a:xfrm>
            <a:off x="4953000" y="6356350"/>
            <a:ext cx="3733800" cy="365125"/>
          </a:xfrm>
        </p:spPr>
        <p:txBody>
          <a:bodyPr/>
          <a:lstStyle/>
          <a:p>
            <a:pPr lvl="0">
              <a:defRPr/>
            </a:pPr>
            <a:r>
              <a:rPr lang="en-US" sz="1200" b="1" dirty="0" smtClean="0">
                <a:solidFill>
                  <a:schemeClr val="bg1"/>
                </a:solidFill>
              </a:rPr>
              <a:t>(</a:t>
            </a:r>
            <a:r>
              <a:rPr lang="en-US" sz="1200" b="1" dirty="0" err="1" smtClean="0">
                <a:solidFill>
                  <a:schemeClr val="bg1"/>
                </a:solidFill>
              </a:rPr>
              <a:t>Hyams</a:t>
            </a:r>
            <a:r>
              <a:rPr lang="en-US" sz="1200" b="1" dirty="0" smtClean="0">
                <a:solidFill>
                  <a:schemeClr val="bg1"/>
                </a:solidFill>
              </a:rPr>
              <a:t>, Martinez-</a:t>
            </a:r>
            <a:r>
              <a:rPr lang="en-US" sz="1200" b="1" dirty="0" err="1" smtClean="0">
                <a:solidFill>
                  <a:schemeClr val="bg1"/>
                </a:solidFill>
              </a:rPr>
              <a:t>Uribe</a:t>
            </a:r>
            <a:r>
              <a:rPr lang="en-US" sz="1200" b="1" dirty="0" smtClean="0">
                <a:solidFill>
                  <a:schemeClr val="bg1"/>
                </a:solidFill>
              </a:rPr>
              <a:t> and Macdonald 2008, 21)</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vassc\Downloads\2668834386_ef9cfbd4e0_z.jpg"/>
          <p:cNvPicPr>
            <a:picLocks noChangeAspect="1" noChangeArrowheads="1"/>
          </p:cNvPicPr>
          <p:nvPr/>
        </p:nvPicPr>
        <p:blipFill>
          <a:blip r:embed="rId3" cstate="print">
            <a:lum bright="-18000"/>
          </a:blip>
          <a:srcRect b="7500"/>
          <a:stretch>
            <a:fillRect/>
          </a:stretch>
        </p:blipFill>
        <p:spPr bwMode="auto">
          <a:xfrm>
            <a:off x="0" y="0"/>
            <a:ext cx="9144000" cy="6854063"/>
          </a:xfrm>
          <a:prstGeom prst="rect">
            <a:avLst/>
          </a:prstGeom>
          <a:noFill/>
        </p:spPr>
      </p:pic>
      <p:sp>
        <p:nvSpPr>
          <p:cNvPr id="2" name="Title 1"/>
          <p:cNvSpPr>
            <a:spLocks noGrp="1"/>
          </p:cNvSpPr>
          <p:nvPr>
            <p:ph type="title"/>
          </p:nvPr>
        </p:nvSpPr>
        <p:spPr/>
        <p:txBody>
          <a:bodyPr/>
          <a:lstStyle/>
          <a:p>
            <a:r>
              <a:rPr lang="en-US" dirty="0" smtClean="0">
                <a:solidFill>
                  <a:schemeClr val="bg2"/>
                </a:solidFill>
              </a:rPr>
              <a:t>Data Librarianship</a:t>
            </a:r>
            <a:endParaRPr lang="en-US" dirty="0">
              <a:solidFill>
                <a:schemeClr val="bg2"/>
              </a:solidFill>
            </a:endParaRPr>
          </a:p>
        </p:txBody>
      </p:sp>
      <p:sp>
        <p:nvSpPr>
          <p:cNvPr id="3" name="Content Placeholder 2"/>
          <p:cNvSpPr>
            <a:spLocks noGrp="1"/>
          </p:cNvSpPr>
          <p:nvPr>
            <p:ph idx="1"/>
          </p:nvPr>
        </p:nvSpPr>
        <p:spPr>
          <a:xfrm>
            <a:off x="457200" y="1600200"/>
            <a:ext cx="3962400" cy="4267199"/>
          </a:xfrm>
        </p:spPr>
        <p:txBody>
          <a:bodyPr>
            <a:normAutofit lnSpcReduction="10000"/>
          </a:bodyPr>
          <a:lstStyle/>
          <a:p>
            <a:pPr>
              <a:buNone/>
            </a:pPr>
            <a:r>
              <a:rPr lang="en-US" b="1" dirty="0" smtClean="0">
                <a:solidFill>
                  <a:schemeClr val="bg2"/>
                </a:solidFill>
              </a:rPr>
              <a:t>Data Deluge </a:t>
            </a:r>
          </a:p>
          <a:p>
            <a:r>
              <a:rPr lang="en-US" b="1" dirty="0" smtClean="0">
                <a:solidFill>
                  <a:schemeClr val="bg2"/>
                </a:solidFill>
              </a:rPr>
              <a:t>Manage</a:t>
            </a:r>
          </a:p>
          <a:p>
            <a:r>
              <a:rPr lang="en-US" b="1" dirty="0" smtClean="0">
                <a:solidFill>
                  <a:schemeClr val="bg2"/>
                </a:solidFill>
              </a:rPr>
              <a:t>Share Data</a:t>
            </a:r>
          </a:p>
          <a:p>
            <a:r>
              <a:rPr lang="en-US" b="1" dirty="0" smtClean="0">
                <a:solidFill>
                  <a:schemeClr val="bg2"/>
                </a:solidFill>
              </a:rPr>
              <a:t>Fluidity </a:t>
            </a:r>
          </a:p>
          <a:p>
            <a:r>
              <a:rPr lang="en-US" b="1" dirty="0">
                <a:solidFill>
                  <a:schemeClr val="bg2"/>
                </a:solidFill>
              </a:rPr>
              <a:t>Harvesting, curating &amp; facilitating access to </a:t>
            </a:r>
            <a:r>
              <a:rPr lang="en-US" b="1" dirty="0" smtClean="0">
                <a:solidFill>
                  <a:schemeClr val="bg2"/>
                </a:solidFill>
              </a:rPr>
              <a:t>datasets</a:t>
            </a:r>
          </a:p>
          <a:p>
            <a:r>
              <a:rPr lang="en-US" b="1" dirty="0">
                <a:solidFill>
                  <a:schemeClr val="bg2"/>
                </a:solidFill>
              </a:rPr>
              <a:t>Support research</a:t>
            </a:r>
          </a:p>
          <a:p>
            <a:pPr marL="0" indent="0">
              <a:buNone/>
            </a:pPr>
            <a:endParaRPr lang="en-US" b="1" dirty="0">
              <a:solidFill>
                <a:schemeClr val="tx1"/>
              </a:solidFill>
            </a:endParaRPr>
          </a:p>
          <a:p>
            <a:endParaRPr lang="en-US" b="1" dirty="0" smtClean="0">
              <a:solidFill>
                <a:schemeClr val="tx1"/>
              </a:solidFill>
            </a:endParaRPr>
          </a:p>
        </p:txBody>
      </p:sp>
      <p:sp>
        <p:nvSpPr>
          <p:cNvPr id="5" name="Slide Number Placeholder 3"/>
          <p:cNvSpPr txBox="1">
            <a:spLocks/>
          </p:cNvSpPr>
          <p:nvPr/>
        </p:nvSpPr>
        <p:spPr>
          <a:xfrm>
            <a:off x="5029200" y="6096000"/>
            <a:ext cx="3657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2"/>
                </a:solidFill>
                <a:effectLst/>
                <a:uLnTx/>
                <a:uFillTx/>
                <a:latin typeface="+mj-lt"/>
                <a:ea typeface="Open Sans" pitchFamily="34" charset="0"/>
                <a:cs typeface="Open Sans" pitchFamily="34" charset="0"/>
              </a:rPr>
              <a:t>(</a:t>
            </a:r>
            <a:r>
              <a:rPr lang="en-US" sz="1200" b="1" dirty="0" err="1" smtClean="0">
                <a:solidFill>
                  <a:schemeClr val="bg2"/>
                </a:solidFill>
                <a:latin typeface="+mj-lt"/>
                <a:ea typeface="Open Sans" pitchFamily="34" charset="0"/>
                <a:cs typeface="Open Sans" pitchFamily="34" charset="0"/>
              </a:rPr>
              <a:t>Hyams</a:t>
            </a:r>
            <a:r>
              <a:rPr lang="en-US" sz="1200" b="1" dirty="0" smtClean="0">
                <a:solidFill>
                  <a:schemeClr val="bg2"/>
                </a:solidFill>
                <a:latin typeface="+mj-lt"/>
                <a:ea typeface="Open Sans" pitchFamily="34" charset="0"/>
                <a:cs typeface="Open Sans" pitchFamily="34" charset="0"/>
              </a:rPr>
              <a:t>, </a:t>
            </a:r>
            <a:r>
              <a:rPr kumimoji="0" lang="en-US" sz="1200" b="1" i="0" u="none" strike="noStrike" kern="1200" cap="none" spc="0" normalizeH="0" baseline="0" noProof="0" dirty="0" smtClean="0">
                <a:ln>
                  <a:noFill/>
                </a:ln>
                <a:solidFill>
                  <a:schemeClr val="bg2"/>
                </a:solidFill>
                <a:effectLst/>
                <a:uLnTx/>
                <a:uFillTx/>
                <a:latin typeface="+mj-lt"/>
                <a:ea typeface="Open Sans" pitchFamily="34" charset="0"/>
                <a:cs typeface="Open Sans" pitchFamily="34" charset="0"/>
              </a:rPr>
              <a:t>Martinez-</a:t>
            </a:r>
            <a:r>
              <a:rPr kumimoji="0" lang="en-US" sz="1200" b="1" i="0" u="none" strike="noStrike" kern="1200" cap="none" spc="0" normalizeH="0" baseline="0" noProof="0" dirty="0" err="1" smtClean="0">
                <a:ln>
                  <a:noFill/>
                </a:ln>
                <a:solidFill>
                  <a:schemeClr val="bg2"/>
                </a:solidFill>
                <a:effectLst/>
                <a:uLnTx/>
                <a:uFillTx/>
                <a:latin typeface="+mj-lt"/>
                <a:ea typeface="Open Sans" pitchFamily="34" charset="0"/>
                <a:cs typeface="Open Sans" pitchFamily="34" charset="0"/>
              </a:rPr>
              <a:t>Uribe</a:t>
            </a:r>
            <a:r>
              <a:rPr kumimoji="0" lang="en-US" sz="1200" b="1" i="0" u="none" strike="noStrike" kern="1200" cap="none" spc="0" normalizeH="0" baseline="0" noProof="0" dirty="0" smtClean="0">
                <a:ln>
                  <a:noFill/>
                </a:ln>
                <a:solidFill>
                  <a:schemeClr val="bg2"/>
                </a:solidFill>
                <a:effectLst/>
                <a:uLnTx/>
                <a:uFillTx/>
                <a:latin typeface="+mj-lt"/>
                <a:ea typeface="Open Sans" pitchFamily="34" charset="0"/>
                <a:cs typeface="Open Sans" pitchFamily="34" charset="0"/>
              </a:rPr>
              <a:t> and Macdonald 2008)</a:t>
            </a:r>
            <a:endParaRPr kumimoji="0" lang="en-US" sz="1200" b="1" i="0" u="none" strike="noStrike" kern="1200" cap="none" spc="0" normalizeH="0" baseline="0" noProof="0" dirty="0">
              <a:ln>
                <a:noFill/>
              </a:ln>
              <a:solidFill>
                <a:schemeClr val="bg2"/>
              </a:solidFill>
              <a:effectLst/>
              <a:uLnTx/>
              <a:uFillTx/>
              <a:latin typeface="+mj-lt"/>
              <a:ea typeface="Open Sans" pitchFamily="34" charset="0"/>
              <a:cs typeface="Open Sans"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vassc\Downloads\3849731792_260079e234_z.jpg"/>
          <p:cNvPicPr>
            <a:picLocks noChangeAspect="1" noChangeArrowheads="1"/>
          </p:cNvPicPr>
          <p:nvPr/>
        </p:nvPicPr>
        <p:blipFill>
          <a:blip r:embed="rId3" cstate="print">
            <a:lum bright="-31000"/>
          </a:blip>
          <a:srcRect b="22500"/>
          <a:stretch>
            <a:fillRect/>
          </a:stretch>
        </p:blipFill>
        <p:spPr bwMode="auto">
          <a:xfrm>
            <a:off x="0" y="0"/>
            <a:ext cx="9144000" cy="6860438"/>
          </a:xfrm>
          <a:prstGeom prst="rect">
            <a:avLst/>
          </a:prstGeom>
          <a:noFill/>
        </p:spPr>
      </p:pic>
      <p:sp>
        <p:nvSpPr>
          <p:cNvPr id="2" name="Title 1"/>
          <p:cNvSpPr>
            <a:spLocks noGrp="1"/>
          </p:cNvSpPr>
          <p:nvPr>
            <p:ph type="title"/>
          </p:nvPr>
        </p:nvSpPr>
        <p:spPr/>
        <p:txBody>
          <a:bodyPr/>
          <a:lstStyle/>
          <a:p>
            <a:r>
              <a:rPr lang="en-US" dirty="0" smtClean="0">
                <a:solidFill>
                  <a:schemeClr val="bg2"/>
                </a:solidFill>
                <a:effectLst>
                  <a:outerShdw blurRad="38100" dist="38100" dir="2700000" algn="tl">
                    <a:srgbClr val="000000">
                      <a:alpha val="43137"/>
                    </a:srgbClr>
                  </a:outerShdw>
                </a:effectLst>
              </a:rPr>
              <a:t>Data Librarianship</a:t>
            </a:r>
            <a:endParaRPr lang="en-US"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chemeClr val="bg2"/>
                </a:solidFill>
                <a:effectLst>
                  <a:outerShdw blurRad="38100" dist="38100" dir="2700000" algn="tl">
                    <a:srgbClr val="000000">
                      <a:alpha val="43137"/>
                    </a:srgbClr>
                  </a:outerShdw>
                </a:effectLst>
              </a:rPr>
              <a:t>Adequate training</a:t>
            </a:r>
          </a:p>
          <a:p>
            <a:pPr marL="285750" lvl="1">
              <a:buFont typeface="Arial" pitchFamily="34" charset="0"/>
              <a:buChar char="•"/>
            </a:pPr>
            <a:r>
              <a:rPr lang="en-US" sz="2800" b="1" dirty="0" smtClean="0">
                <a:solidFill>
                  <a:schemeClr val="bg2"/>
                </a:solidFill>
                <a:effectLst>
                  <a:outerShdw blurRad="38100" dist="38100" dir="2700000" algn="tl">
                    <a:srgbClr val="000000">
                      <a:alpha val="43137"/>
                    </a:srgbClr>
                  </a:outerShdw>
                </a:effectLst>
              </a:rPr>
              <a:t>Funding</a:t>
            </a:r>
          </a:p>
          <a:p>
            <a:pPr marL="234950" lvl="2"/>
            <a:r>
              <a:rPr lang="en-US" sz="2800" b="1" dirty="0" smtClean="0">
                <a:solidFill>
                  <a:schemeClr val="bg2"/>
                </a:solidFill>
                <a:effectLst>
                  <a:outerShdw blurRad="38100" dist="38100" dir="2700000" algn="tl">
                    <a:srgbClr val="000000">
                      <a:alpha val="43137"/>
                    </a:srgbClr>
                  </a:outerShdw>
                </a:effectLst>
              </a:rPr>
              <a:t>Growing Infrastructure </a:t>
            </a:r>
          </a:p>
        </p:txBody>
      </p:sp>
      <p:sp>
        <p:nvSpPr>
          <p:cNvPr id="5" name="Slide Number Placeholder 3"/>
          <p:cNvSpPr txBox="1">
            <a:spLocks/>
          </p:cNvSpPr>
          <p:nvPr/>
        </p:nvSpPr>
        <p:spPr>
          <a:xfrm>
            <a:off x="5181600" y="6324600"/>
            <a:ext cx="3733800" cy="365125"/>
          </a:xfrm>
          <a:prstGeom prst="rect">
            <a:avLst/>
          </a:prstGeom>
        </p:spPr>
        <p:txBody>
          <a:bodyPr vert="horz" lIns="91440" tIns="45720" rIns="91440" bIns="45720" rtlCol="0" anchor="ctr"/>
          <a:lstStyle/>
          <a:p>
            <a:pPr lvl="0" algn="r">
              <a:defRPr/>
            </a:pPr>
            <a:r>
              <a:rPr lang="en-US" sz="1200" b="1" dirty="0" smtClean="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rPr>
              <a:t>(</a:t>
            </a:r>
            <a:r>
              <a:rPr lang="en-US" sz="1200" b="1" dirty="0" err="1" smtClean="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rPr>
              <a:t>Hyams</a:t>
            </a:r>
            <a:r>
              <a:rPr lang="en-US" sz="1200" b="1" dirty="0" smtClean="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rPr>
              <a:t>, Martinez-</a:t>
            </a:r>
            <a:r>
              <a:rPr lang="en-US" sz="1200" b="1" dirty="0" err="1" smtClean="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rPr>
              <a:t>Uribe</a:t>
            </a:r>
            <a:r>
              <a:rPr lang="en-US" sz="1200" b="1" dirty="0" smtClean="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rPr>
              <a:t> and Macdonald 2008)</a:t>
            </a:r>
            <a:endParaRPr lang="en-US" sz="1200" b="1" dirty="0">
              <a:solidFill>
                <a:schemeClr val="bg2"/>
              </a:solidFill>
              <a:effectLst>
                <a:outerShdw blurRad="38100" dist="38100" dir="2700000" algn="tl">
                  <a:srgbClr val="000000">
                    <a:alpha val="43137"/>
                  </a:srgbClr>
                </a:outerShdw>
              </a:effectLst>
              <a:latin typeface="Arial"/>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ttp://img.gawkerassets.com/img/18qm7mlihns27jpg/original.jpg"/>
          <p:cNvPicPr>
            <a:picLocks noChangeAspect="1" noChangeArrowheads="1"/>
          </p:cNvPicPr>
          <p:nvPr/>
        </p:nvPicPr>
        <p:blipFill>
          <a:blip r:embed="rId3" cstate="print"/>
          <a:srcRect/>
          <a:stretch>
            <a:fillRect/>
          </a:stretch>
        </p:blipFill>
        <p:spPr bwMode="auto">
          <a:xfrm>
            <a:off x="-1" y="0"/>
            <a:ext cx="9211733" cy="6858000"/>
          </a:xfrm>
          <a:prstGeom prst="rect">
            <a:avLst/>
          </a:prstGeom>
          <a:noFill/>
        </p:spPr>
      </p:pic>
      <p:sp>
        <p:nvSpPr>
          <p:cNvPr id="3" name="Content Placeholder 2"/>
          <p:cNvSpPr>
            <a:spLocks noGrp="1"/>
          </p:cNvSpPr>
          <p:nvPr>
            <p:ph idx="1"/>
          </p:nvPr>
        </p:nvSpPr>
        <p:spPr>
          <a:xfrm>
            <a:off x="914400" y="2819400"/>
            <a:ext cx="8229600" cy="1676400"/>
          </a:xfrm>
        </p:spPr>
        <p:txBody>
          <a:bodyPr/>
          <a:lstStyle/>
          <a:p>
            <a:pPr marL="0" indent="0">
              <a:buNone/>
            </a:pPr>
            <a:r>
              <a:rPr lang="en-US" b="1" i="1" dirty="0" smtClean="0">
                <a:solidFill>
                  <a:schemeClr val="bg1"/>
                </a:solidFill>
                <a:effectLst>
                  <a:outerShdw blurRad="38100" dist="38100" dir="2700000" algn="tl">
                    <a:srgbClr val="000000">
                      <a:alpha val="43137"/>
                    </a:srgbClr>
                  </a:outerShdw>
                </a:effectLst>
              </a:rPr>
              <a:t>“…challenges evolve as technology and information practices changed.”</a:t>
            </a:r>
            <a:endParaRPr lang="en-US" b="1" i="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effectLst>
                  <a:outerShdw blurRad="38100" dist="38100" dir="2700000" algn="tl">
                    <a:srgbClr val="000000">
                      <a:alpha val="43137"/>
                    </a:srgbClr>
                  </a:outerShdw>
                </a:effectLst>
              </a:rPr>
              <a:t>(</a:t>
            </a:r>
            <a:r>
              <a:rPr lang="en-US" sz="1200" b="1" dirty="0" err="1" smtClean="0">
                <a:solidFill>
                  <a:schemeClr val="bg1"/>
                </a:solidFill>
                <a:effectLst>
                  <a:outerShdw blurRad="38100" dist="38100" dir="2700000" algn="tl">
                    <a:srgbClr val="000000">
                      <a:alpha val="43137"/>
                    </a:srgbClr>
                  </a:outerShdw>
                </a:effectLst>
              </a:rPr>
              <a:t>Boyko</a:t>
            </a:r>
            <a:r>
              <a:rPr lang="en-US" sz="1200" b="1" dirty="0" smtClean="0">
                <a:solidFill>
                  <a:schemeClr val="bg1"/>
                </a:solidFill>
                <a:effectLst>
                  <a:outerShdw blurRad="38100" dist="38100" dir="2700000" algn="tl">
                    <a:srgbClr val="000000">
                      <a:alpha val="43137"/>
                    </a:srgbClr>
                  </a:outerShdw>
                </a:effectLst>
              </a:rPr>
              <a:t> et al. 2003, 8)</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357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timhorvath.com/files/2013/03/No-News-Today-Pictur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 t="2593" r="-1081" b="2984"/>
          <a:stretch/>
        </p:blipFill>
        <p:spPr bwMode="auto">
          <a:xfrm rot="21427627">
            <a:off x="285747" y="204447"/>
            <a:ext cx="8321040" cy="64922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21409501">
            <a:off x="1186699" y="1640574"/>
            <a:ext cx="7086600" cy="4525963"/>
          </a:xfrm>
        </p:spPr>
        <p:txBody>
          <a:bodyPr>
            <a:normAutofit lnSpcReduction="10000"/>
          </a:bodyPr>
          <a:lstStyle/>
          <a:p>
            <a:pPr marL="0" indent="0">
              <a:buNone/>
            </a:pPr>
            <a:r>
              <a:rPr lang="en-US" sz="2400" dirty="0" smtClean="0">
                <a:solidFill>
                  <a:schemeClr val="tx1"/>
                </a:solidFill>
                <a:latin typeface="+mn-lt"/>
              </a:rPr>
              <a:t>The Data Librarian position is responsible for investigating and assisting with implementation of Library support services relating to description, storage and sharing of research metadata and datasets. </a:t>
            </a:r>
          </a:p>
          <a:p>
            <a:pPr marL="0" indent="0">
              <a:buNone/>
            </a:pPr>
            <a:r>
              <a:rPr lang="en-US" b="1" dirty="0" smtClean="0">
                <a:solidFill>
                  <a:schemeClr val="tx1"/>
                </a:solidFill>
                <a:latin typeface="+mn-lt"/>
              </a:rPr>
              <a:t>Main Duties: </a:t>
            </a:r>
          </a:p>
          <a:p>
            <a:pPr marL="0" indent="0"/>
            <a:r>
              <a:rPr lang="en-US" sz="2400" dirty="0" err="1" smtClean="0">
                <a:solidFill>
                  <a:schemeClr val="tx1"/>
                </a:solidFill>
                <a:latin typeface="+mn-lt"/>
              </a:rPr>
              <a:t>Analyse</a:t>
            </a:r>
            <a:r>
              <a:rPr lang="en-US" sz="2400" dirty="0" smtClean="0">
                <a:solidFill>
                  <a:schemeClr val="tx1"/>
                </a:solidFill>
                <a:latin typeface="+mn-lt"/>
              </a:rPr>
              <a:t> information requirements relating to research data management by academics and assist with documentation of system specifications to meet these needs. </a:t>
            </a:r>
          </a:p>
          <a:p>
            <a:pPr marL="0" indent="0">
              <a:buNone/>
            </a:pPr>
            <a:r>
              <a:rPr lang="en-US" sz="2400" dirty="0" smtClean="0">
                <a:solidFill>
                  <a:schemeClr val="tx1"/>
                </a:solidFill>
                <a:latin typeface="+mn-lt"/>
              </a:rPr>
              <a:t>• Liaise extensively with research and Library staff to identify and collect information about data collections at the University. </a:t>
            </a:r>
          </a:p>
          <a:p>
            <a:pPr marL="0" indent="0">
              <a:buNone/>
            </a:pPr>
            <a:endParaRPr lang="en-US" dirty="0" smtClean="0">
              <a:solidFill>
                <a:schemeClr val="tx1"/>
              </a:solidFill>
              <a:latin typeface="+mn-lt"/>
            </a:endParaRPr>
          </a:p>
        </p:txBody>
      </p:sp>
      <p:sp>
        <p:nvSpPr>
          <p:cNvPr id="5" name="Title 4"/>
          <p:cNvSpPr>
            <a:spLocks noGrp="1"/>
          </p:cNvSpPr>
          <p:nvPr>
            <p:ph type="title"/>
          </p:nvPr>
        </p:nvSpPr>
        <p:spPr>
          <a:xfrm rot="21384932">
            <a:off x="790798" y="525209"/>
            <a:ext cx="7086600" cy="1143000"/>
          </a:xfrm>
        </p:spPr>
        <p:txBody>
          <a:bodyPr>
            <a:normAutofit fontScale="90000"/>
          </a:bodyPr>
          <a:lstStyle/>
          <a:p>
            <a:pPr algn="ctr"/>
            <a:r>
              <a:rPr lang="en-US" dirty="0" smtClean="0"/>
              <a:t>“Data Librarian (HEW Level 6)”</a:t>
            </a:r>
            <a:endParaRPr lang="en-US" dirty="0"/>
          </a:p>
        </p:txBody>
      </p:sp>
      <p:sp>
        <p:nvSpPr>
          <p:cNvPr id="2" name="AutoShape 2" descr="data:image/jpeg;base64,/9j/4AAQSkZJRgABAQAAAQABAAD/2wCEAAkGBxQSEBUUEhQUFhUUFBQUFRQVFhUWFxgVFBQWFhUWFxkYHiogHBwlGxQUITEhJSsvLi4uGR8zODMsNygtLiwBCgoKDAwNFA8MFCwZFBkrKysrKysrKysrKysrKysrKysrKysrKysrKysrKysrKysrKysrKysrKysrKysrKysrK//AABEIAKYAwAMBIgACEQEDEQH/xAAbAAABBQEBAAAAAAAAAAAAAAAFAAECBAYDB//EAEgQAAIBAwIEAwQHBQQGCwEAAAECAwAREgQhBRMiMQZBURQyYXEjJFJzkZKyNEKBs9EzYnShFlRygpPiFUNjZHWiscHh8PEH/8QAFgEBAQEAAAAAAAAAAAAAAAAAAAEC/8QAFhEBAQEAAAAAAAAAAAAAAAAAAAER/9oADAMBAAIRAxEAPwD3Amhf/T8HOMIcGQb4jfa1yR8PjV7WgmNrGxxO+23x3rz06eCDU4nmB44lmE113Chw0ZNr9QV2I/C1qlG3k45p1fBpUDbDEmxuRcD+IBruvEY291g3b3SD3Fx29RWI0vEI3tKyyIWMM2HvPm3MhCYqP+zPY+Z7VY8PTRB2jhElhHC2TCwtZkA7bEcs3v8A+1TQd1vieGNFezsHjeRcEZrqgUnsNveHeq48XRlioX3QxvdbdIDEd9tj3OxrPyaiNdLpzJE8mOmZzg2No1EfMv1C97rtve1WoWjeXl8splzEkQnb6NYyCMWxBsy9hft2tTQUTxQHTIK62WZiCNwIcc/P+8LVCHjkjH3WH03LF8Tn0Frix2O3nQPjESxzxRGJeTITk7mVrs/SyEg7XsnvbEkdq6anXGMErHHmG1Ehuz4fVlHb+8VYC/bv3oovwjxK0kStIuLMYgQALAzC6+ZvYEV1j8RPyYnKZNLsqJ5mzE7kgAWUmg+uCRSRMsQEYVSXxdsSpCxrZWABsx3INVDxBmjWMxRf2azru4VU5byY5A3z2tftY3t5URo5/E+Ny0bBVuGbbZxHzClr3vbz7XrifEze6I5Mz2Q4A2wzyve1rEbd70P4s8cUcUohVg5VXBJ6Y2jOTWGxYICPkK4x6+OaSReQGxkRIiGxL9Dgte4soxcD1AoNDpuISSQJICoZ40fe+N2UHy3tvQqDxHOcCwSxETOQWHRPKyRlQR6Lkb+oFcYuKRLG2ELBCI1bsASyqip3vsNr/CrDvGywS8uxyCKGU3UC+1rjzW4O9FdvDniJtUCbFQqpcG9yzC5IBHubbN52PpUf9KdgcJesK0QGF3VmxBG+29tj6iufBtVG/UkLRlIYyo6bmKTJkXY+qHY9r/GqGm4hFkCNPiuEsrksMozAUYLj3H9qTb40BOXxS0Ya6s5QTOwUKMY4iASbtubsBt8aNnXN8PwrH8TiinIjaF8+tjGrRjJHVWclj67CwPf8aswcUsJ0hQZxuSRY49clh53YnqJI2FqAunE39olUscUiicC3mzShv0ChMHjNjpX1BilCqekAqxZSdmBGw2737VciH1uYA2+ggsbXt1z2+dZ+Hw5Oum1UYEWeoOwUskY97J7WNibg4j0FBodZ4lMeoENif7LJslFuczKll7tuhvbtUn8Qss/LxOIZUaS4sHdclXHudh3+IoTruCSS6qOZkjDDlHmZkvDgSZEQY2YPe19v/SkeEyTzxSyRxpbF2YM+QKZWXDse4sx7C4tRB7w/4ibVEWjKqQHViVIKNex2Ox27H1FaSst4K0bQKYnRFIAJZGLcxjfKQ3AsWNzbetTVgi42NefcZaPKZpIcjEdKV6z1dTlDYAkWLPsLk16Eaw2s0bmWRhApzIux1Dqfoz0EAJ0kfD1pQP0+sjXlSNGqxuCc+Yxx5LSvuCoFrs/cg79tqI+HcJFMyqUN2jK55bLI7Anyv1sfhe1cItE6kEaWM2vs2pZlub3Ygx2LbnfvV3hyOl15EUaEsxwkLdR3vjgBv86iqmhljGlgDxu+WnVbrGzjBguSmw88Rt8KsSaiF75QSnK97wvvlYG+3oq/gK7eHT9Ug+5j/SKJXoA+paF5UkeCUunutym29L+tvL0qDJp8cTp5CMs7GJz1Hud/WjZNKgCDkZZezy3DF7mJj1E5X/HepCPT44+zPiWytyWtla1/wNqM04NAMGpitbkS2yLf2TWya9z/ABufxrlzYcQo08oFlAAiYWCAhbW7WufxoxekKAR7XFiV5EuJtccoj3QAvytYVP2xMQOTNZTcAxtsf/pNFKYmgFx6yNQQIJQCoQ2iPurfFfkMj+NcYnhW1tPNtex5TfvABr+two7+gozep0AFhAUxOmlxve3Kb0t8+23yrpJPGe+nl8/+qP7xBPb1Kj8BRgmmLUA/TNfVyHcXg05sdv35/KgUHE1bTwLI7dBAnGYDt0taxDXYZWvajkTfW5fuIP1z14mn/wDPterBhphdSCLtGRcG+4vuNhQekTa6QCEiRbQkyWadAzhpCERt+siIN3Pdh6VHiWrBSblygMWnu5mUKyspEar19742ta1jQXxD4cm1M0Lto5HVNKkbJG8UNpQbm17jHv2o3JpJOQqnSySWTTDk2jBBge7liWwsf7oBPnQanwdqI22RlYhTlbbudjbNiL/PyrWVlfCsTiWTMubszrkuOKObqgsTcLYitVViGNYbjepmTUYplb6PFRGWEhaQiQMwHTiuJ8u997WrdGsd4x0EvNE0LurLBIAq49T5RsqtcHY2Pa3zpQCk1mqWOOVupzFqGP0ZUR7whARfc2zO/er3AuL8wvGzF2DyBGMZQskax5ZbWBvJ8P8AKqeqbVl5xYkYyBUxDKRtyylxbK2WxJuTvVnwxp+VzECSBGkd0Z0VenGMWIAFiTfy8jUUR8O/skH3Mf6RRM0N8Oj6pB9zH+kUSoFalSvSoEKemAp6BKaemp6BGomnpjQIVI1GpXoGNRNPSoAuplCaiUs5T6DTjIC5BaSYCwsbknbsa6QIXUMurchiQOmEbrcEWKXuCNxXLX6LnaiRb2+j0rXF79E0rW27XtVDU8MSAKJJFOVwGKM8tllMpdcbnKzdTdtlPwoDHsz7n2p9u5tBt8+nauMalrN7W1iCRcQgkA72BW9tu9BdHw5BMwEsTM7RG3LfB3Qu65H3SWWW9h2sDvV5uDCIozPGqomLkId1LPZbEkBfpNv40Gi8M7ksJTKrIrK5CjY3ItiBt/WtDQDwno+THy+n6NUS6jEHFbXt60fqxCrP+KY3LQ4FgM2D4ke4UIufkcTWgNZbxokpaAxZ9Ml3CWF0uoa92HlfyP8AClGX4dp9Uvs63lCqkIORy6lJEwex3BGNjRng3MRVWYyM7qzszFLIVIGAtbbf4+e9Ak0GpjigVWdAodWJbI80yLi27i6kZWBv37US4VppfaM5A+0c6szMCpLSxlOWL7DFT6dqiifh0/VIPuY/0iiJoV4ab6pB9zH+kUUvQKpVGpWoGBpClSFA9K9KlagalSNNQOKRphUqBhTUrUr0FGI/XJPuIf5k1VePy8uSORXCuFlUZRvIpQ4F2ITcYlUN+1WIT9ck/wAPD/Mmof4keIz6dZRIxIlUJHcZK+AbIhgbCw23vf4UHON15xUzKU5qSkiNhk6RKcQ/ubhQ1hvai+si9ohIjIHMjBViLjuGU2oLqAoMhLkRjUWEYjKuZOUFChma2IHV2Hzq3ptcdMkaz2a0QIaNGXGNMFLOC57Fl7evbag0vAA9n5mJa4vhcL28rkmi9BOAasM8q2ZSpFw1vMbHY9tqN1YhVkvH0EzLDyAxZWY4hsVO22ZDKQL+Yv8AI1rayPi3WlWX6V4lBYXVY27IXJOYPkh7UohxSFmVQnfmxE7j3Q4Lf5VT8O6eSFOWyPbKYl2cMPfuvck7g/wsb96paXiAkcINbICwQpdIBlmuQt0fA/hRHg78zrTVmdBcWAixvb7SKD6VFdvDq/VIPuY/0iiND/Dp+pwfcx/oFEKCQNPempW3oJg0xNNTUEr016anAoGJpqkRTWoHFImlStQRvTilakBQUYf2x/uIv5ktUfFHDo5+Uss3LCtlbFSTuBcMRdCCVGXbf5VejNtW5/7vF/Mlqtxnh4nZSHUYggEsQVJZWyAGze6Ok7UFPU6aFsy2oDEzCVRyw2LYMmy261Kqd/7pN6fWcJi5cccs94wOi6IzcoLGpGYGwJAu394D0rj/AKP2NzKhFgCubjI9fXkN0989K7bmreq4W0gjDTR3jQorAlSN4zlYGzG6e6du1Aa8NhDLK0bZZMSx8su1h6gAAbVo6zvhaIxgxllaygIV+yvbL+9vWiqxCrL8a0Qlk6ielmO3nkjIR+DGtQawvibjxg1LxiMk4Rsm5OTSOVIxUFrCwOwPypQJTUaZOh53LK0ZLctrH2YiO9wmNgbBj2F/K9FuCxEKqqx5cSPBibElo2ADkgd7KRb41nl1KSsIgoPMSaNfpCLmcCZzul8LpiG7ggi1HvDiFo+aQVz5jBA4ZCGcsJB0g7+XwNRVrw5+x6f7mP8ASKI0O8N/sen+5j/QKJUCp6hepCgemNKmIoJA1IVzAqVA5NRvSpUEhT3pqY0CvSFNTrQDjEG1TqwBB00dwRcW5ktDI5dLzZlOniAiAKsFQ5gNhJYW2xaw/jRaI/XW/wAPH/NkoNwuXTT9JhRet4VxYliWL5h7AEf2d+53oO8/syzYezIQBLm+CWXlKjEkdyLOO1Nnpht7IMtrJy48rMjOG72tZG8/Ko6aaEuuEd1vEQxZrn2kOr5X77RLse9d2l08MmAje6sAXszAM0ZCLkTf3TYDyv8AGgK+FFjdjJFEI1KrbpVSwYZKxx+BHf41p6C+F2Roco/cIXD/AGMRiPwo1ViFWY45wiKSYu6DIqozBKsADkLMNxv51p6D+Ip1hj5rmwWwPqbkBQP42H8aUZWePT6eeGLB7urIpyYpGDZATc7Fi2Ibud9678NljM+KB15cLRhcunBJCnb12G/pQ/WTaPUPk6yl35QLBW+ixlZU3Asn0itvvvv2q/wuWAzNy+ZmyykFgQrKJesqT3GbWqKueHv2SD7mP9Aq81UOAn6np/uY/wBAq5egVTqNKglT01OKB7U4FMKkKBrUqelQKmp6VBGntT09ANj/AG1v8On82Sg0usQ6hdKsMtkk6ZFfHFsGdmuGyt1gf73woyo+ut/h0/mvQHS6vStqM0055zAm+wYvJYSoD9pMVB9Mtu5oIxzYISkCXimhgIMsgsVsIiCy3NjK1797edTmmxnkmlS6LKim0jG0iQqQ2FgGG/c7+dPpeK6YgpHFK5JjlALEs5CMwszG5KGLEjyNvWu2h1Wmm1BZUJZmyuzEoVMX9qqk2tsUva9xQG/AM4aFgqcsXyCde2Yy/fAPn5belaqgPhbRLGr4KVXLEAsWPTsDck7WAsKPVYhUI8UxI2mYSKzKSLhAzNsbggLvcEA7UXrhrYskIBsfI2vY+Rt51aMFG0ABHK1ZuEUkwz3PLdnXsv2mao8E0yLO7jn7pIqq8M0aKrPzGF3JF7gdrfKoza7VNEXJSLEwZAxsxGWBkJ6vdAY/571c4bxCR9RLG5UqqkrgpsLECzEn3je9rb72rKrHA/2TT/cxfoWrl6pcCP1TT/cRfoFXrUEqeoipmgVSWo1JaCQpwKalQPT01KgekaalQPSphT0A0ftp/wAOn816qwtGkkrOiLyJOhlVibzqpZrAXuT3t8KsSvjqmNmNtMDZQSTaVuwHc1X0+rjV3ddPqQz2zbkv1W7UAmHiADyMsUSGFZ2jcxtupmAk5ZB68iFJtaxK971biiKSBJI9OEGlbmhEe6IxHQNzdWbPa37prsjwgsRpJ+rv9A32stgT6gH51YXia5Fhp9RkwFzyWuQpNgfxP4mg0fAHBi6e17jYjY7jY7jvROhXh+XNGazLduzCzD5iitWIVDfEOs5WndsgpxIUsyqLntu216JUC8YxO2mOGXScjjhlYA7jMEHe21qtGHl8QzXJBexxCRgR52tExLra4ZgzC97bjYVo+F8TEyb4iQqWaMHqQZFbMDvcEEH4isu2t1Nzk6q7R3kN4wsYtGVv0Eoblh1XG+3bbR8BcPEJCDkQyFziSwVm3DKBdSbkG3nWVS4B+x6f7iL9Aq+KoeH1+p6f7iL9AogBQPSpwKlQRqQNMacCge9PTAUqBxSpCkaB6amJpUD04pjSvQZjxbqGjXVOhKsuhZlYdwRIxFq6QeGAVBOr1u6g/wBt6jf92qvjhrRav/w9z/52rtxH2lZY5IFdwunROXfoZnLDI32upwJ+F6Cx/owP9a1v/G/5aR8ML/rOt/4//LQaLRzJFhN7TIVSVYmQtmZea9nfEi2S8sgt0jq7Vfk4bNnI6h+adIuLZth7QeYHsCcb+75W7UGw8NaXlRFMnbFiMnbJj8z50YoR4XQDTrYMAewckuP9ok3JovViFTMt6elVGB8fmSHAQHHMSkks6rcJ0KWUE3yIIXsbG9DfDGsmec80yYmOUlWJuhDqFEiWxjNrgYnfe/atj4gmlV15cXM236wlvTuN6H6fUzMbPBgLHq5it8trVlXDgcyrpNPdgPoIu5APuCro1SfbX8w/rWVRwY4EJ08eGiikzmQPl5FQSRZVtvbfrFSWRc74aexneHkcpcwqhuvLvfpy7WsaDVDUp9tfzL/Wn9pT7afmX+tYnRa5njGUEPNj0y6iUCIWkUshvH80Mm3kR+PaWYPLFy0iEU5nZGWODeONoVV7yEAg5Odt7EbUGvOqT7afmFP7Sn20/MP61kNFeXUmLCNVJ1NmMEVgIZFReWb9R36gR5g0Q4JDE2kjkl5HMkh51zFGoVcRc4j90Ejf40Gg9qT7afmH9aXtSfbT8wrGT6u2nJWPTljHLKsrIiXRGVUISxGRyvY28vWj3DoYpC+cECDmPHHsCz8ssG2IHp5XoCp1afbX8w/rTHVp9tPzCs3LKiySqYYCod0SyrmpWDmC647rcHf4ilw/UQ5sssUdlXmZmNQLCKMlUsOprsSR5XFBpfak+2n5h/WkNUn20/MP61ly+ElpYILEaclMUV058ki4qAOsgBb7+Rt3qOhmjM4jaGIhwuJ5aqqkyagEEge8RGoA87Gg1XtafbT8wpva0+2n5hQDicaxzMqQ6cj6ts6qoHNklVjcLe/StcItSqr16aBi2fLIxGVpxFZhj0++na/nQQ8ckGHVnyPDnsf99v8A4q1xzibw8giQKmAzRTHzGN0sVWQHJbE3C2O4qn4wjI0+qBUKRw1gVXdQc22Hbar2s4hIksSoiSAacSFDYPcMi/R7G5se2woGPF5FZm3ZUGoZlNvdj1CLcWA3CF7D/wDaYeI5TIirEuLhXBJALRvIygjIjcKoYix94Cu2l1OpEuLRMysWF8VUKOa+5I3N4wm1t7+W9G/YWkIABUAi7EDt5gX7XoC3Bb8hSRYkXI+e9XqhEgAAHYVOtIVKlSoAfiLhhmMZDsqo12CsyFxYgKSu9rkH+FDuF8NeKLFmzYklmZ3a5Ppl2FrbDalSrKo6LheMMUbrG5iRVBYX3VQLi427UQi4Pds7RhiLFseq3pfvSpUHSHgxUDrBsCtyova/ba21Qk4LsAwjYLfEMg2HoPTsPwpUqClxHhczEGORY8Vk7KDd3AAYkjysTYd779qRgkuRjDjjiO97XGQO1rfClSoOU2iYqFVYVs1xZb2GQJABFrlQwPzFWBoXZrkRdLEx2y2JBDE+pN6VKgupwok5HlhrWLBd7HvvUpOCKQLkGxDC6ra47HtSpUFPU8KfmByY2sFsGXdSC2TK1r3OQHwx+JrisEmRusONwRa97A332te5uKVKgfUQuwIKREkWOVyDY3W+3Yb/AMa5vDMTssG3a+XqCfL13+YpUqCtxrgralZUyVRNpzB5m12Jy/zNaDhvCQuLPZmVQqm3YAU9KgKgU9KlWkKlSpUH/9k="/>
          <p:cNvSpPr>
            <a:spLocks noChangeAspect="1" noChangeArrowheads="1"/>
          </p:cNvSpPr>
          <p:nvPr/>
        </p:nvSpPr>
        <p:spPr bwMode="auto">
          <a:xfrm>
            <a:off x="155575" y="-944563"/>
            <a:ext cx="2286000"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SEBUUEhQUFhUUFBQUFRQVFhUWFxgVFBQWFhUWFxkYHiogHBwlGxQUITEhJSsvLi4uGR8zODMsNygtLiwBCgoKDAwNFA8MFCwZFBkrKysrKysrKysrKysrKysrKysrKysrKysrKysrKysrKysrKysrKysrKysrKysrKysrK//AABEIAKYAwAMBIgACEQEDEQH/xAAbAAABBQEBAAAAAAAAAAAAAAAFAAECBAYDB//EAEgQAAIBAwIEAwQHBQQGCwEAAAECAwAREgQhBRMiMQZBURQyYXEjJFJzkZKyNEKBs9EzYnShFlRygpPiFUNjZHWiscHh8PEH/8QAFgEBAQEAAAAAAAAAAAAAAAAAAAEC/8QAFhEBAQEAAAAAAAAAAAAAAAAAAAER/9oADAMBAAIRAxEAPwD3Amhf/T8HOMIcGQb4jfa1yR8PjV7WgmNrGxxO+23x3rz06eCDU4nmB44lmE113Chw0ZNr9QV2I/C1qlG3k45p1fBpUDbDEmxuRcD+IBruvEY291g3b3SD3Fx29RWI0vEI3tKyyIWMM2HvPm3MhCYqP+zPY+Z7VY8PTRB2jhElhHC2TCwtZkA7bEcs3v8A+1TQd1vieGNFezsHjeRcEZrqgUnsNveHeq48XRlioX3QxvdbdIDEd9tj3OxrPyaiNdLpzJE8mOmZzg2No1EfMv1C97rtve1WoWjeXl8splzEkQnb6NYyCMWxBsy9hft2tTQUTxQHTIK62WZiCNwIcc/P+8LVCHjkjH3WH03LF8Tn0Frix2O3nQPjESxzxRGJeTITk7mVrs/SyEg7XsnvbEkdq6anXGMErHHmG1Ehuz4fVlHb+8VYC/bv3oovwjxK0kStIuLMYgQALAzC6+ZvYEV1j8RPyYnKZNLsqJ5mzE7kgAWUmg+uCRSRMsQEYVSXxdsSpCxrZWABsx3INVDxBmjWMxRf2azru4VU5byY5A3z2tftY3t5URo5/E+Ny0bBVuGbbZxHzClr3vbz7XrifEze6I5Mz2Q4A2wzyve1rEbd70P4s8cUcUohVg5VXBJ6Y2jOTWGxYICPkK4x6+OaSReQGxkRIiGxL9Dgte4soxcD1AoNDpuISSQJICoZ40fe+N2UHy3tvQqDxHOcCwSxETOQWHRPKyRlQR6Lkb+oFcYuKRLG2ELBCI1bsASyqip3vsNr/CrDvGywS8uxyCKGU3UC+1rjzW4O9FdvDniJtUCbFQqpcG9yzC5IBHubbN52PpUf9KdgcJesK0QGF3VmxBG+29tj6iufBtVG/UkLRlIYyo6bmKTJkXY+qHY9r/GqGm4hFkCNPiuEsrksMozAUYLj3H9qTb40BOXxS0Ya6s5QTOwUKMY4iASbtubsBt8aNnXN8PwrH8TiinIjaF8+tjGrRjJHVWclj67CwPf8aswcUsJ0hQZxuSRY49clh53YnqJI2FqAunE39olUscUiicC3mzShv0ChMHjNjpX1BilCqekAqxZSdmBGw2737VciH1uYA2+ggsbXt1z2+dZ+Hw5Oum1UYEWeoOwUskY97J7WNibg4j0FBodZ4lMeoENif7LJslFuczKll7tuhvbtUn8Qss/LxOIZUaS4sHdclXHudh3+IoTruCSS6qOZkjDDlHmZkvDgSZEQY2YPe19v/SkeEyTzxSyRxpbF2YM+QKZWXDse4sx7C4tRB7w/4ibVEWjKqQHViVIKNex2Ox27H1FaSst4K0bQKYnRFIAJZGLcxjfKQ3AsWNzbetTVgi42NefcZaPKZpIcjEdKV6z1dTlDYAkWLPsLk16Eaw2s0bmWRhApzIux1Dqfoz0EAJ0kfD1pQP0+sjXlSNGqxuCc+Yxx5LSvuCoFrs/cg79tqI+HcJFMyqUN2jK55bLI7Anyv1sfhe1cItE6kEaWM2vs2pZlub3Ygx2LbnfvV3hyOl15EUaEsxwkLdR3vjgBv86iqmhljGlgDxu+WnVbrGzjBguSmw88Rt8KsSaiF75QSnK97wvvlYG+3oq/gK7eHT9Ug+5j/SKJXoA+paF5UkeCUunutym29L+tvL0qDJp8cTp5CMs7GJz1Hud/WjZNKgCDkZZezy3DF7mJj1E5X/HepCPT44+zPiWytyWtla1/wNqM04NAMGpitbkS2yLf2TWya9z/ABufxrlzYcQo08oFlAAiYWCAhbW7WufxoxekKAR7XFiV5EuJtccoj3QAvytYVP2xMQOTNZTcAxtsf/pNFKYmgFx6yNQQIJQCoQ2iPurfFfkMj+NcYnhW1tPNtex5TfvABr+two7+gozep0AFhAUxOmlxve3Kb0t8+23yrpJPGe+nl8/+qP7xBPb1Kj8BRgmmLUA/TNfVyHcXg05sdv35/KgUHE1bTwLI7dBAnGYDt0taxDXYZWvajkTfW5fuIP1z14mn/wDPterBhphdSCLtGRcG+4vuNhQekTa6QCEiRbQkyWadAzhpCERt+siIN3Pdh6VHiWrBSblygMWnu5mUKyspEar19742ta1jQXxD4cm1M0Lto5HVNKkbJG8UNpQbm17jHv2o3JpJOQqnSySWTTDk2jBBge7liWwsf7oBPnQanwdqI22RlYhTlbbudjbNiL/PyrWVlfCsTiWTMubszrkuOKObqgsTcLYitVViGNYbjepmTUYplb6PFRGWEhaQiQMwHTiuJ8u997WrdGsd4x0EvNE0LurLBIAq49T5RsqtcHY2Pa3zpQCk1mqWOOVupzFqGP0ZUR7whARfc2zO/er3AuL8wvGzF2DyBGMZQskax5ZbWBvJ8P8AKqeqbVl5xYkYyBUxDKRtyylxbK2WxJuTvVnwxp+VzECSBGkd0Z0VenGMWIAFiTfy8jUUR8O/skH3Mf6RRM0N8Oj6pB9zH+kUSoFalSvSoEKemAp6BKaemp6BGomnpjQIVI1GpXoGNRNPSoAuplCaiUs5T6DTjIC5BaSYCwsbknbsa6QIXUMurchiQOmEbrcEWKXuCNxXLX6LnaiRb2+j0rXF79E0rW27XtVDU8MSAKJJFOVwGKM8tllMpdcbnKzdTdtlPwoDHsz7n2p9u5tBt8+nauMalrN7W1iCRcQgkA72BW9tu9BdHw5BMwEsTM7RG3LfB3Qu65H3SWWW9h2sDvV5uDCIozPGqomLkId1LPZbEkBfpNv40Gi8M7ksJTKrIrK5CjY3ItiBt/WtDQDwno+THy+n6NUS6jEHFbXt60fqxCrP+KY3LQ4FgM2D4ke4UIufkcTWgNZbxokpaAxZ9Ml3CWF0uoa92HlfyP8AClGX4dp9Uvs63lCqkIORy6lJEwex3BGNjRng3MRVWYyM7qzszFLIVIGAtbbf4+e9Ak0GpjigVWdAodWJbI80yLi27i6kZWBv37US4VppfaM5A+0c6szMCpLSxlOWL7DFT6dqiifh0/VIPuY/0iiJoV4ab6pB9zH+kUUvQKpVGpWoGBpClSFA9K9KlagalSNNQOKRphUqBhTUrUr0FGI/XJPuIf5k1VePy8uSORXCuFlUZRvIpQ4F2ITcYlUN+1WIT9ck/wAPD/Mmof4keIz6dZRIxIlUJHcZK+AbIhgbCw23vf4UHON15xUzKU5qSkiNhk6RKcQ/ubhQ1hvai+si9ohIjIHMjBViLjuGU2oLqAoMhLkRjUWEYjKuZOUFChma2IHV2Hzq3ptcdMkaz2a0QIaNGXGNMFLOC57Fl7evbag0vAA9n5mJa4vhcL28rkmi9BOAasM8q2ZSpFw1vMbHY9tqN1YhVkvH0EzLDyAxZWY4hsVO22ZDKQL+Yv8AI1rayPi3WlWX6V4lBYXVY27IXJOYPkh7UohxSFmVQnfmxE7j3Q4Lf5VT8O6eSFOWyPbKYl2cMPfuvck7g/wsb96paXiAkcINbICwQpdIBlmuQt0fA/hRHg78zrTVmdBcWAixvb7SKD6VFdvDq/VIPuY/0iiND/Dp+pwfcx/oFEKCQNPempW3oJg0xNNTUEr016anAoGJpqkRTWoHFImlStQRvTilakBQUYf2x/uIv5ktUfFHDo5+Uss3LCtlbFSTuBcMRdCCVGXbf5VejNtW5/7vF/Mlqtxnh4nZSHUYggEsQVJZWyAGze6Ok7UFPU6aFsy2oDEzCVRyw2LYMmy261Kqd/7pN6fWcJi5cccs94wOi6IzcoLGpGYGwJAu394D0rj/AKP2NzKhFgCubjI9fXkN0989K7bmreq4W0gjDTR3jQorAlSN4zlYGzG6e6du1Aa8NhDLK0bZZMSx8su1h6gAAbVo6zvhaIxgxllaygIV+yvbL+9vWiqxCrL8a0Qlk6ielmO3nkjIR+DGtQawvibjxg1LxiMk4Rsm5OTSOVIxUFrCwOwPypQJTUaZOh53LK0ZLctrH2YiO9wmNgbBj2F/K9FuCxEKqqx5cSPBibElo2ADkgd7KRb41nl1KSsIgoPMSaNfpCLmcCZzul8LpiG7ggi1HvDiFo+aQVz5jBA4ZCGcsJB0g7+XwNRVrw5+x6f7mP8ASKI0O8N/sen+5j/QKJUCp6hepCgemNKmIoJA1IVzAqVA5NRvSpUEhT3pqY0CvSFNTrQDjEG1TqwBB00dwRcW5ktDI5dLzZlOniAiAKsFQ5gNhJYW2xaw/jRaI/XW/wAPH/NkoNwuXTT9JhRet4VxYliWL5h7AEf2d+53oO8/syzYezIQBLm+CWXlKjEkdyLOO1Nnpht7IMtrJy48rMjOG72tZG8/Ko6aaEuuEd1vEQxZrn2kOr5X77RLse9d2l08MmAje6sAXszAM0ZCLkTf3TYDyv8AGgK+FFjdjJFEI1KrbpVSwYZKxx+BHf41p6C+F2Roco/cIXD/AGMRiPwo1ViFWY45wiKSYu6DIqozBKsADkLMNxv51p6D+Ip1hj5rmwWwPqbkBQP42H8aUZWePT6eeGLB7urIpyYpGDZATc7Fi2Ibud9678NljM+KB15cLRhcunBJCnb12G/pQ/WTaPUPk6yl35QLBW+ixlZU3Asn0itvvvv2q/wuWAzNy+ZmyykFgQrKJesqT3GbWqKueHv2SD7mP9Aq81UOAn6np/uY/wBAq5egVTqNKglT01OKB7U4FMKkKBrUqelQKmp6VBGntT09ANj/AG1v8On82Sg0usQ6hdKsMtkk6ZFfHFsGdmuGyt1gf73woyo+ut/h0/mvQHS6vStqM0055zAm+wYvJYSoD9pMVB9Mtu5oIxzYISkCXimhgIMsgsVsIiCy3NjK1797edTmmxnkmlS6LKim0jG0iQqQ2FgGG/c7+dPpeK6YgpHFK5JjlALEs5CMwszG5KGLEjyNvWu2h1Wmm1BZUJZmyuzEoVMX9qqk2tsUva9xQG/AM4aFgqcsXyCde2Yy/fAPn5belaqgPhbRLGr4KVXLEAsWPTsDck7WAsKPVYhUI8UxI2mYSKzKSLhAzNsbggLvcEA7UXrhrYskIBsfI2vY+Rt51aMFG0ABHK1ZuEUkwz3PLdnXsv2mao8E0yLO7jn7pIqq8M0aKrPzGF3JF7gdrfKoza7VNEXJSLEwZAxsxGWBkJ6vdAY/571c4bxCR9RLG5UqqkrgpsLECzEn3je9rb72rKrHA/2TT/cxfoWrl6pcCP1TT/cRfoFXrUEqeoipmgVSWo1JaCQpwKalQPT01KgekaalQPSphT0A0ftp/wAOn816qwtGkkrOiLyJOhlVibzqpZrAXuT3t8KsSvjqmNmNtMDZQSTaVuwHc1X0+rjV3ddPqQz2zbkv1W7UAmHiADyMsUSGFZ2jcxtupmAk5ZB68iFJtaxK971biiKSBJI9OEGlbmhEe6IxHQNzdWbPa37prsjwgsRpJ+rv9A32stgT6gH51YXia5Fhp9RkwFzyWuQpNgfxP4mg0fAHBi6e17jYjY7jY7jvROhXh+XNGazLduzCzD5iitWIVDfEOs5WndsgpxIUsyqLntu216JUC8YxO2mOGXScjjhlYA7jMEHe21qtGHl8QzXJBexxCRgR52tExLra4ZgzC97bjYVo+F8TEyb4iQqWaMHqQZFbMDvcEEH4isu2t1Nzk6q7R3kN4wsYtGVv0Eoblh1XG+3bbR8BcPEJCDkQyFziSwVm3DKBdSbkG3nWVS4B+x6f7iL9Aq+KoeH1+p6f7iL9AogBQPSpwKlQRqQNMacCge9PTAUqBxSpCkaB6amJpUD04pjSvQZjxbqGjXVOhKsuhZlYdwRIxFq6QeGAVBOr1u6g/wBt6jf92qvjhrRav/w9z/52rtxH2lZY5IFdwunROXfoZnLDI32upwJ+F6Cx/owP9a1v/G/5aR8ML/rOt/4//LQaLRzJFhN7TIVSVYmQtmZea9nfEi2S8sgt0jq7Vfk4bNnI6h+adIuLZth7QeYHsCcb+75W7UGw8NaXlRFMnbFiMnbJj8z50YoR4XQDTrYMAewckuP9ok3JovViFTMt6elVGB8fmSHAQHHMSkks6rcJ0KWUE3yIIXsbG9DfDGsmec80yYmOUlWJuhDqFEiWxjNrgYnfe/atj4gmlV15cXM236wlvTuN6H6fUzMbPBgLHq5it8trVlXDgcyrpNPdgPoIu5APuCro1SfbX8w/rWVRwY4EJ08eGiikzmQPl5FQSRZVtvbfrFSWRc74aexneHkcpcwqhuvLvfpy7WsaDVDUp9tfzL/Wn9pT7afmX+tYnRa5njGUEPNj0y6iUCIWkUshvH80Mm3kR+PaWYPLFy0iEU5nZGWODeONoVV7yEAg5Odt7EbUGvOqT7afmFP7Sn20/MP61kNFeXUmLCNVJ1NmMEVgIZFReWb9R36gR5g0Q4JDE2kjkl5HMkh51zFGoVcRc4j90Ejf40Gg9qT7afmH9aXtSfbT8wrGT6u2nJWPTljHLKsrIiXRGVUISxGRyvY28vWj3DoYpC+cECDmPHHsCz8ssG2IHp5XoCp1afbX8w/rTHVp9tPzCs3LKiySqYYCod0SyrmpWDmC647rcHf4ilw/UQ5sssUdlXmZmNQLCKMlUsOprsSR5XFBpfak+2n5h/WkNUn20/MP61ly+ElpYILEaclMUV058ki4qAOsgBb7+Rt3qOhmjM4jaGIhwuJ5aqqkyagEEge8RGoA87Gg1XtafbT8wpva0+2n5hQDicaxzMqQ6cj6ts6qoHNklVjcLe/StcItSqr16aBi2fLIxGVpxFZhj0++na/nQQ8ckGHVnyPDnsf99v8A4q1xzibw8giQKmAzRTHzGN0sVWQHJbE3C2O4qn4wjI0+qBUKRw1gVXdQc22Hbar2s4hIksSoiSAacSFDYPcMi/R7G5se2woGPF5FZm3ZUGoZlNvdj1CLcWA3CF7D/wDaYeI5TIirEuLhXBJALRvIygjIjcKoYix94Cu2l1OpEuLRMysWF8VUKOa+5I3N4wm1t7+W9G/YWkIABUAi7EDt5gX7XoC3Bb8hSRYkXI+e9XqhEgAAHYVOtIVKlSoAfiLhhmMZDsqo12CsyFxYgKSu9rkH+FDuF8NeKLFmzYklmZ3a5Ppl2FrbDalSrKo6LheMMUbrG5iRVBYX3VQLi427UQi4Pds7RhiLFseq3pfvSpUHSHgxUDrBsCtyova/ba21Qk4LsAwjYLfEMg2HoPTsPwpUqClxHhczEGORY8Vk7KDd3AAYkjysTYd779qRgkuRjDjjiO97XGQO1rfClSoOU2iYqFVYVs1xZb2GQJABFrlQwPzFWBoXZrkRdLEx2y2JBDE+pN6VKgupwok5HlhrWLBd7HvvUpOCKQLkGxDC6ra47HtSpUFPU8KfmByY2sFsGXdSC2TK1r3OQHwx+JrisEmRusONwRa97A332te5uKVKgfUQuwIKREkWOVyDY3W+3Yb/AMa5vDMTssG3a+XqCfL13+YpUqCtxrgralZUyVRNpzB5m12Jy/zNaDhvCQuLPZmVQqm3YAU9KgKgU9KlWkKlSpUH/9k="/>
          <p:cNvSpPr>
            <a:spLocks noChangeAspect="1" noChangeArrowheads="1"/>
          </p:cNvSpPr>
          <p:nvPr/>
        </p:nvSpPr>
        <p:spPr bwMode="auto">
          <a:xfrm>
            <a:off x="307975" y="-792163"/>
            <a:ext cx="2286000"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BUUEhQUFhUUFBQUFRQVFhUWFxgVFBQWFhUWFxkYHiogHBwlGxQUITEhJSsvLi4uGR8zODMsNygtLiwBCgoKDAwNFA8MFCwZFBkrKysrKysrKysrKysrKysrKysrKysrKysrKysrKysrKysrKysrKysrKysrKysrKysrK//AABEIAKYAwAMBIgACEQEDEQH/xAAbAAABBQEBAAAAAAAAAAAAAAAFAAECBAYDB//EAEgQAAIBAwIEAwQHBQQGCwEAAAECAwAREgQhBRMiMQZBURQyYXEjJFJzkZKyNEKBs9EzYnShFlRygpPiFUNjZHWiscHh8PEH/8QAFgEBAQEAAAAAAAAAAAAAAAAAAAEC/8QAFhEBAQEAAAAAAAAAAAAAAAAAAAER/9oADAMBAAIRAxEAPwD3Amhf/T8HOMIcGQb4jfa1yR8PjV7WgmNrGxxO+23x3rz06eCDU4nmB44lmE113Chw0ZNr9QV2I/C1qlG3k45p1fBpUDbDEmxuRcD+IBruvEY291g3b3SD3Fx29RWI0vEI3tKyyIWMM2HvPm3MhCYqP+zPY+Z7VY8PTRB2jhElhHC2TCwtZkA7bEcs3v8A+1TQd1vieGNFezsHjeRcEZrqgUnsNveHeq48XRlioX3QxvdbdIDEd9tj3OxrPyaiNdLpzJE8mOmZzg2No1EfMv1C97rtve1WoWjeXl8splzEkQnb6NYyCMWxBsy9hft2tTQUTxQHTIK62WZiCNwIcc/P+8LVCHjkjH3WH03LF8Tn0Frix2O3nQPjESxzxRGJeTITk7mVrs/SyEg7XsnvbEkdq6anXGMErHHmG1Ehuz4fVlHb+8VYC/bv3oovwjxK0kStIuLMYgQALAzC6+ZvYEV1j8RPyYnKZNLsqJ5mzE7kgAWUmg+uCRSRMsQEYVSXxdsSpCxrZWABsx3INVDxBmjWMxRf2azru4VU5byY5A3z2tftY3t5URo5/E+Ny0bBVuGbbZxHzClr3vbz7XrifEze6I5Mz2Q4A2wzyve1rEbd70P4s8cUcUohVg5VXBJ6Y2jOTWGxYICPkK4x6+OaSReQGxkRIiGxL9Dgte4soxcD1AoNDpuISSQJICoZ40fe+N2UHy3tvQqDxHOcCwSxETOQWHRPKyRlQR6Lkb+oFcYuKRLG2ELBCI1bsASyqip3vsNr/CrDvGywS8uxyCKGU3UC+1rjzW4O9FdvDniJtUCbFQqpcG9yzC5IBHubbN52PpUf9KdgcJesK0QGF3VmxBG+29tj6iufBtVG/UkLRlIYyo6bmKTJkXY+qHY9r/GqGm4hFkCNPiuEsrksMozAUYLj3H9qTb40BOXxS0Ya6s5QTOwUKMY4iASbtubsBt8aNnXN8PwrH8TiinIjaF8+tjGrRjJHVWclj67CwPf8aswcUsJ0hQZxuSRY49clh53YnqJI2FqAunE39olUscUiicC3mzShv0ChMHjNjpX1BilCqekAqxZSdmBGw2737VciH1uYA2+ggsbXt1z2+dZ+Hw5Oum1UYEWeoOwUskY97J7WNibg4j0FBodZ4lMeoENif7LJslFuczKll7tuhvbtUn8Qss/LxOIZUaS4sHdclXHudh3+IoTruCSS6qOZkjDDlHmZkvDgSZEQY2YPe19v/SkeEyTzxSyRxpbF2YM+QKZWXDse4sx7C4tRB7w/4ibVEWjKqQHViVIKNex2Ox27H1FaSst4K0bQKYnRFIAJZGLcxjfKQ3AsWNzbetTVgi42NefcZaPKZpIcjEdKV6z1dTlDYAkWLPsLk16Eaw2s0bmWRhApzIux1Dqfoz0EAJ0kfD1pQP0+sjXlSNGqxuCc+Yxx5LSvuCoFrs/cg79tqI+HcJFMyqUN2jK55bLI7Anyv1sfhe1cItE6kEaWM2vs2pZlub3Ygx2LbnfvV3hyOl15EUaEsxwkLdR3vjgBv86iqmhljGlgDxu+WnVbrGzjBguSmw88Rt8KsSaiF75QSnK97wvvlYG+3oq/gK7eHT9Ug+5j/SKJXoA+paF5UkeCUunutym29L+tvL0qDJp8cTp5CMs7GJz1Hud/WjZNKgCDkZZezy3DF7mJj1E5X/HepCPT44+zPiWytyWtla1/wNqM04NAMGpitbkS2yLf2TWya9z/ABufxrlzYcQo08oFlAAiYWCAhbW7WufxoxekKAR7XFiV5EuJtccoj3QAvytYVP2xMQOTNZTcAxtsf/pNFKYmgFx6yNQQIJQCoQ2iPurfFfkMj+NcYnhW1tPNtex5TfvABr+two7+gozep0AFhAUxOmlxve3Kb0t8+23yrpJPGe+nl8/+qP7xBPb1Kj8BRgmmLUA/TNfVyHcXg05sdv35/KgUHE1bTwLI7dBAnGYDt0taxDXYZWvajkTfW5fuIP1z14mn/wDPterBhphdSCLtGRcG+4vuNhQekTa6QCEiRbQkyWadAzhpCERt+siIN3Pdh6VHiWrBSblygMWnu5mUKyspEar19742ta1jQXxD4cm1M0Lto5HVNKkbJG8UNpQbm17jHv2o3JpJOQqnSySWTTDk2jBBge7liWwsf7oBPnQanwdqI22RlYhTlbbudjbNiL/PyrWVlfCsTiWTMubszrkuOKObqgsTcLYitVViGNYbjepmTUYplb6PFRGWEhaQiQMwHTiuJ8u997WrdGsd4x0EvNE0LurLBIAq49T5RsqtcHY2Pa3zpQCk1mqWOOVupzFqGP0ZUR7whARfc2zO/er3AuL8wvGzF2DyBGMZQskax5ZbWBvJ8P8AKqeqbVl5xYkYyBUxDKRtyylxbK2WxJuTvVnwxp+VzECSBGkd0Z0VenGMWIAFiTfy8jUUR8O/skH3Mf6RRM0N8Oj6pB9zH+kUSoFalSvSoEKemAp6BKaemp6BGomnpjQIVI1GpXoGNRNPSoAuplCaiUs5T6DTjIC5BaSYCwsbknbsa6QIXUMurchiQOmEbrcEWKXuCNxXLX6LnaiRb2+j0rXF79E0rW27XtVDU8MSAKJJFOVwGKM8tllMpdcbnKzdTdtlPwoDHsz7n2p9u5tBt8+nauMalrN7W1iCRcQgkA72BW9tu9BdHw5BMwEsTM7RG3LfB3Qu65H3SWWW9h2sDvV5uDCIozPGqomLkId1LPZbEkBfpNv40Gi8M7ksJTKrIrK5CjY3ItiBt/WtDQDwno+THy+n6NUS6jEHFbXt60fqxCrP+KY3LQ4FgM2D4ke4UIufkcTWgNZbxokpaAxZ9Ml3CWF0uoa92HlfyP8AClGX4dp9Uvs63lCqkIORy6lJEwex3BGNjRng3MRVWYyM7qzszFLIVIGAtbbf4+e9Ak0GpjigVWdAodWJbI80yLi27i6kZWBv37US4VppfaM5A+0c6szMCpLSxlOWL7DFT6dqiifh0/VIPuY/0iiJoV4ab6pB9zH+kUUvQKpVGpWoGBpClSFA9K9KlagalSNNQOKRphUqBhTUrUr0FGI/XJPuIf5k1VePy8uSORXCuFlUZRvIpQ4F2ITcYlUN+1WIT9ck/wAPD/Mmof4keIz6dZRIxIlUJHcZK+AbIhgbCw23vf4UHON15xUzKU5qSkiNhk6RKcQ/ubhQ1hvai+si9ohIjIHMjBViLjuGU2oLqAoMhLkRjUWEYjKuZOUFChma2IHV2Hzq3ptcdMkaz2a0QIaNGXGNMFLOC57Fl7evbag0vAA9n5mJa4vhcL28rkmi9BOAasM8q2ZSpFw1vMbHY9tqN1YhVkvH0EzLDyAxZWY4hsVO22ZDKQL+Yv8AI1rayPi3WlWX6V4lBYXVY27IXJOYPkh7UohxSFmVQnfmxE7j3Q4Lf5VT8O6eSFOWyPbKYl2cMPfuvck7g/wsb96paXiAkcINbICwQpdIBlmuQt0fA/hRHg78zrTVmdBcWAixvb7SKD6VFdvDq/VIPuY/0iiND/Dp+pwfcx/oFEKCQNPempW3oJg0xNNTUEr016anAoGJpqkRTWoHFImlStQRvTilakBQUYf2x/uIv5ktUfFHDo5+Uss3LCtlbFSTuBcMRdCCVGXbf5VejNtW5/7vF/Mlqtxnh4nZSHUYggEsQVJZWyAGze6Ok7UFPU6aFsy2oDEzCVRyw2LYMmy261Kqd/7pN6fWcJi5cccs94wOi6IzcoLGpGYGwJAu394D0rj/AKP2NzKhFgCubjI9fXkN0989K7bmreq4W0gjDTR3jQorAlSN4zlYGzG6e6du1Aa8NhDLK0bZZMSx8su1h6gAAbVo6zvhaIxgxllaygIV+yvbL+9vWiqxCrL8a0Qlk6ielmO3nkjIR+DGtQawvibjxg1LxiMk4Rsm5OTSOVIxUFrCwOwPypQJTUaZOh53LK0ZLctrH2YiO9wmNgbBj2F/K9FuCxEKqqx5cSPBibElo2ADkgd7KRb41nl1KSsIgoPMSaNfpCLmcCZzul8LpiG7ggi1HvDiFo+aQVz5jBA4ZCGcsJB0g7+XwNRVrw5+x6f7mP8ASKI0O8N/sen+5j/QKJUCp6hepCgemNKmIoJA1IVzAqVA5NRvSpUEhT3pqY0CvSFNTrQDjEG1TqwBB00dwRcW5ktDI5dLzZlOniAiAKsFQ5gNhJYW2xaw/jRaI/XW/wAPH/NkoNwuXTT9JhRet4VxYliWL5h7AEf2d+53oO8/syzYezIQBLm+CWXlKjEkdyLOO1Nnpht7IMtrJy48rMjOG72tZG8/Ko6aaEuuEd1vEQxZrn2kOr5X77RLse9d2l08MmAje6sAXszAM0ZCLkTf3TYDyv8AGgK+FFjdjJFEI1KrbpVSwYZKxx+BHf41p6C+F2Roco/cIXD/AGMRiPwo1ViFWY45wiKSYu6DIqozBKsADkLMNxv51p6D+Ip1hj5rmwWwPqbkBQP42H8aUZWePT6eeGLB7urIpyYpGDZATc7Fi2Ibud9678NljM+KB15cLRhcunBJCnb12G/pQ/WTaPUPk6yl35QLBW+ixlZU3Asn0itvvvv2q/wuWAzNy+ZmyykFgQrKJesqT3GbWqKueHv2SD7mP9Aq81UOAn6np/uY/wBAq5egVTqNKglT01OKB7U4FMKkKBrUqelQKmp6VBGntT09ANj/AG1v8On82Sg0usQ6hdKsMtkk6ZFfHFsGdmuGyt1gf73woyo+ut/h0/mvQHS6vStqM0055zAm+wYvJYSoD9pMVB9Mtu5oIxzYISkCXimhgIMsgsVsIiCy3NjK1797edTmmxnkmlS6LKim0jG0iQqQ2FgGG/c7+dPpeK6YgpHFK5JjlALEs5CMwszG5KGLEjyNvWu2h1Wmm1BZUJZmyuzEoVMX9qqk2tsUva9xQG/AM4aFgqcsXyCde2Yy/fAPn5belaqgPhbRLGr4KVXLEAsWPTsDck7WAsKPVYhUI8UxI2mYSKzKSLhAzNsbggLvcEA7UXrhrYskIBsfI2vY+Rt51aMFG0ABHK1ZuEUkwz3PLdnXsv2mao8E0yLO7jn7pIqq8M0aKrPzGF3JF7gdrfKoza7VNEXJSLEwZAxsxGWBkJ6vdAY/571c4bxCR9RLG5UqqkrgpsLECzEn3je9rb72rKrHA/2TT/cxfoWrl6pcCP1TT/cRfoFXrUEqeoipmgVSWo1JaCQpwKalQPT01KgekaalQPSphT0A0ftp/wAOn816qwtGkkrOiLyJOhlVibzqpZrAXuT3t8KsSvjqmNmNtMDZQSTaVuwHc1X0+rjV3ddPqQz2zbkv1W7UAmHiADyMsUSGFZ2jcxtupmAk5ZB68iFJtaxK971biiKSBJI9OEGlbmhEe6IxHQNzdWbPa37prsjwgsRpJ+rv9A32stgT6gH51YXia5Fhp9RkwFzyWuQpNgfxP4mg0fAHBi6e17jYjY7jY7jvROhXh+XNGazLduzCzD5iitWIVDfEOs5WndsgpxIUsyqLntu216JUC8YxO2mOGXScjjhlYA7jMEHe21qtGHl8QzXJBexxCRgR52tExLra4ZgzC97bjYVo+F8TEyb4iQqWaMHqQZFbMDvcEEH4isu2t1Nzk6q7R3kN4wsYtGVv0Eoblh1XG+3bbR8BcPEJCDkQyFziSwVm3DKBdSbkG3nWVS4B+x6f7iL9Aq+KoeH1+p6f7iL9AogBQPSpwKlQRqQNMacCge9PTAUqBxSpCkaB6amJpUD04pjSvQZjxbqGjXVOhKsuhZlYdwRIxFq6QeGAVBOr1u6g/wBt6jf92qvjhrRav/w9z/52rtxH2lZY5IFdwunROXfoZnLDI32upwJ+F6Cx/owP9a1v/G/5aR8ML/rOt/4//LQaLRzJFhN7TIVSVYmQtmZea9nfEi2S8sgt0jq7Vfk4bNnI6h+adIuLZth7QeYHsCcb+75W7UGw8NaXlRFMnbFiMnbJj8z50YoR4XQDTrYMAewckuP9ok3JovViFTMt6elVGB8fmSHAQHHMSkks6rcJ0KWUE3yIIXsbG9DfDGsmec80yYmOUlWJuhDqFEiWxjNrgYnfe/atj4gmlV15cXM236wlvTuN6H6fUzMbPBgLHq5it8trVlXDgcyrpNPdgPoIu5APuCro1SfbX8w/rWVRwY4EJ08eGiikzmQPl5FQSRZVtvbfrFSWRc74aexneHkcpcwqhuvLvfpy7WsaDVDUp9tfzL/Wn9pT7afmX+tYnRa5njGUEPNj0y6iUCIWkUshvH80Mm3kR+PaWYPLFy0iEU5nZGWODeONoVV7yEAg5Odt7EbUGvOqT7afmFP7Sn20/MP61kNFeXUmLCNVJ1NmMEVgIZFReWb9R36gR5g0Q4JDE2kjkl5HMkh51zFGoVcRc4j90Ejf40Gg9qT7afmH9aXtSfbT8wrGT6u2nJWPTljHLKsrIiXRGVUISxGRyvY28vWj3DoYpC+cECDmPHHsCz8ssG2IHp5XoCp1afbX8w/rTHVp9tPzCs3LKiySqYYCod0SyrmpWDmC647rcHf4ilw/UQ5sssUdlXmZmNQLCKMlUsOprsSR5XFBpfak+2n5h/WkNUn20/MP61ly+ElpYILEaclMUV058ki4qAOsgBb7+Rt3qOhmjM4jaGIhwuJ5aqqkyagEEge8RGoA87Gg1XtafbT8wpva0+2n5hQDicaxzMqQ6cj6ts6qoHNklVjcLe/StcItSqr16aBi2fLIxGVpxFZhj0++na/nQQ8ckGHVnyPDnsf99v8A4q1xzibw8giQKmAzRTHzGN0sVWQHJbE3C2O4qn4wjI0+qBUKRw1gVXdQc22Hbar2s4hIksSoiSAacSFDYPcMi/R7G5se2woGPF5FZm3ZUGoZlNvdj1CLcWA3CF7D/wDaYeI5TIirEuLhXBJALRvIygjIjcKoYix94Cu2l1OpEuLRMysWF8VUKOa+5I3N4wm1t7+W9G/YWkIABUAi7EDt5gX7XoC3Bb8hSRYkXI+e9XqhEgAAHYVOtIVKlSoAfiLhhmMZDsqo12CsyFxYgKSu9rkH+FDuF8NeKLFmzYklmZ3a5Ppl2FrbDalSrKo6LheMMUbrG5iRVBYX3VQLi427UQi4Pds7RhiLFseq3pfvSpUHSHgxUDrBsCtyova/ba21Qk4LsAwjYLfEMg2HoPTsPwpUqClxHhczEGORY8Vk7KDd3AAYkjysTYd779qRgkuRjDjjiO97XGQO1rfClSoOU2iYqFVYVs1xZb2GQJABFrlQwPzFWBoXZrkRdLEx2y2JBDE+pN6VKgupwok5HlhrWLBd7HvvUpOCKQLkGxDC6ra47HtSpUFPU8KfmByY2sFsGXdSC2TK1r3OQHwx+JrisEmRusONwRa97A332te5uKVKgfUQuwIKREkWOVyDY3W+3Yb/AMa5vDMTssG3a+XqCfL13+YpUqCtxrgralZUyVRNpzB5m12Jy/zNaDhvCQuLPZmVQqm3YAU9KgKgU9KlWkKlSpUH/9k="/>
          <p:cNvSpPr>
            <a:spLocks noChangeAspect="1" noChangeArrowheads="1"/>
          </p:cNvSpPr>
          <p:nvPr/>
        </p:nvSpPr>
        <p:spPr bwMode="auto">
          <a:xfrm>
            <a:off x="460375" y="-639763"/>
            <a:ext cx="2286000"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9715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katiaraina.files.wordpress.com/2012/11/butterfly.jpg"/>
          <p:cNvPicPr>
            <a:picLocks noChangeAspect="1" noChangeArrowheads="1"/>
          </p:cNvPicPr>
          <p:nvPr/>
        </p:nvPicPr>
        <p:blipFill rotWithShape="1">
          <a:blip r:embed="rId3" cstate="print">
            <a:lum bright="-22000"/>
            <a:extLst>
              <a:ext uri="{28A0092B-C50C-407E-A947-70E740481C1C}">
                <a14:useLocalDpi xmlns:a14="http://schemas.microsoft.com/office/drawing/2010/main" val="0"/>
              </a:ext>
            </a:extLst>
          </a:blip>
          <a:srcRect b="839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r>
              <a:rPr lang="en-US" dirty="0" smtClean="0"/>
              <a:t>g</a:t>
            </a:r>
            <a:endParaRPr lang="en-US" dirty="0"/>
          </a:p>
        </p:txBody>
      </p:sp>
      <p:sp>
        <p:nvSpPr>
          <p:cNvPr id="2" name="Slide Number Placeholder 1"/>
          <p:cNvSpPr>
            <a:spLocks noGrp="1"/>
          </p:cNvSpPr>
          <p:nvPr>
            <p:ph type="sldNum" sz="quarter" idx="12"/>
          </p:nvPr>
        </p:nvSpPr>
        <p:spPr>
          <a:xfrm>
            <a:off x="6629400" y="6492875"/>
            <a:ext cx="2133600" cy="365125"/>
          </a:xfrm>
        </p:spPr>
        <p:txBody>
          <a:bodyPr/>
          <a:lstStyle/>
          <a:p>
            <a:r>
              <a:rPr lang="en-US" sz="1200" b="1" dirty="0" smtClean="0">
                <a:solidFill>
                  <a:schemeClr val="bg1"/>
                </a:solidFill>
                <a:latin typeface="Arial" pitchFamily="34" charset="0"/>
                <a:cs typeface="Arial" pitchFamily="34" charset="0"/>
              </a:rPr>
              <a:t>(</a:t>
            </a:r>
            <a:r>
              <a:rPr lang="en-US" sz="1200" b="1" dirty="0" err="1" smtClean="0">
                <a:solidFill>
                  <a:schemeClr val="bg1"/>
                </a:solidFill>
                <a:latin typeface="Arial" pitchFamily="34" charset="0"/>
                <a:cs typeface="Arial" pitchFamily="34" charset="0"/>
              </a:rPr>
              <a:t>Connaway</a:t>
            </a:r>
            <a:r>
              <a:rPr lang="en-US" sz="1200" b="1" dirty="0" smtClean="0">
                <a:solidFill>
                  <a:schemeClr val="bg1"/>
                </a:solidFill>
                <a:latin typeface="Arial" pitchFamily="34" charset="0"/>
                <a:cs typeface="Arial" pitchFamily="34" charset="0"/>
              </a:rPr>
              <a:t> 2014)</a:t>
            </a:r>
            <a:endParaRPr lang="en-US" sz="1200" b="1" dirty="0">
              <a:solidFill>
                <a:schemeClr val="bg1"/>
              </a:solidFill>
              <a:latin typeface="Arial" pitchFamily="34" charset="0"/>
              <a:cs typeface="Arial" pitchFamily="34" charset="0"/>
            </a:endParaRPr>
          </a:p>
        </p:txBody>
      </p:sp>
      <p:sp>
        <p:nvSpPr>
          <p:cNvPr id="6" name="Content Placeholder 2"/>
          <p:cNvSpPr txBox="1">
            <a:spLocks/>
          </p:cNvSpPr>
          <p:nvPr/>
        </p:nvSpPr>
        <p:spPr>
          <a:xfrm>
            <a:off x="2133600" y="3810000"/>
            <a:ext cx="6781800" cy="2362200"/>
          </a:xfrm>
          <a:prstGeom prst="rect">
            <a:avLst/>
          </a:prstGeom>
          <a:ln>
            <a:noFill/>
          </a:ln>
        </p:spPr>
        <p:txBody>
          <a:bodyPr vert="horz" lIns="91440" tIns="45720" rIns="91440" bIns="45720" rtlCol="0">
            <a:normAutofit/>
          </a:bodyPr>
          <a:lstStyle/>
          <a:p>
            <a:pPr lvl="0" algn="ctr">
              <a:spcBef>
                <a:spcPct val="20000"/>
              </a:spcBef>
            </a:pPr>
            <a:r>
              <a:rPr kumimoji="0" lang="en-US" sz="28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Open Sans" pitchFamily="34" charset="0"/>
                <a:cs typeface="Arial" pitchFamily="34" charset="0"/>
              </a:rPr>
              <a:t>“</a:t>
            </a:r>
            <a:r>
              <a:rPr lang="en-US"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Integrating a user-centered focus into …core values will prepare LIS professionals to play a major role in the development and assessment of library services and systems.”</a:t>
            </a:r>
            <a:endParaRPr kumimoji="0" lang="en-US" sz="28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Open Sans"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vassc\Downloads\9280261014_8e794f2a23_z.jpg"/>
          <p:cNvPicPr>
            <a:picLocks noChangeAspect="1" noChangeArrowheads="1"/>
          </p:cNvPicPr>
          <p:nvPr/>
        </p:nvPicPr>
        <p:blipFill>
          <a:blip r:embed="rId3" cstate="print"/>
          <a:srcRect l="6000" r="1500"/>
          <a:stretch>
            <a:fillRect/>
          </a:stretch>
        </p:blipFill>
        <p:spPr bwMode="auto">
          <a:xfrm>
            <a:off x="-13420" y="0"/>
            <a:ext cx="9191112" cy="6858000"/>
          </a:xfrm>
          <a:prstGeom prst="rect">
            <a:avLst/>
          </a:prstGeom>
          <a:noFill/>
        </p:spPr>
      </p:pic>
      <p:sp>
        <p:nvSpPr>
          <p:cNvPr id="3" name="Content Placeholder 2"/>
          <p:cNvSpPr>
            <a:spLocks noGrp="1"/>
          </p:cNvSpPr>
          <p:nvPr>
            <p:ph idx="1"/>
          </p:nvPr>
        </p:nvSpPr>
        <p:spPr>
          <a:xfrm>
            <a:off x="2514600" y="1066800"/>
            <a:ext cx="4953000" cy="4525963"/>
          </a:xfrm>
        </p:spPr>
        <p:txBody>
          <a:bodyPr/>
          <a:lstStyle/>
          <a:p>
            <a:pPr marL="0" indent="0" algn="ctr">
              <a:buNone/>
            </a:pPr>
            <a:r>
              <a:rPr lang="en-US" b="1" i="1" dirty="0" smtClean="0">
                <a:solidFill>
                  <a:schemeClr val="bg1"/>
                </a:solidFill>
                <a:effectLst>
                  <a:outerShdw blurRad="38100" dist="38100" dir="2700000" algn="tl">
                    <a:srgbClr val="000000">
                      <a:alpha val="43137"/>
                    </a:srgbClr>
                  </a:outerShdw>
                </a:effectLst>
              </a:rPr>
              <a:t>“With basic research knowledge and a user-centered theoretical foundation, LIS professionals will be able to articulate the value of libraries.”</a:t>
            </a:r>
            <a:endParaRPr lang="en-US" b="1" i="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r>
              <a:rPr lang="en-US" sz="1200" b="1" dirty="0" smtClean="0">
                <a:solidFill>
                  <a:schemeClr val="bg1"/>
                </a:solidFill>
              </a:rPr>
              <a:t>(</a:t>
            </a:r>
            <a:r>
              <a:rPr lang="en-US" sz="1200" b="1" dirty="0" err="1" smtClean="0">
                <a:solidFill>
                  <a:schemeClr val="bg1"/>
                </a:solidFill>
              </a:rPr>
              <a:t>Connaway</a:t>
            </a:r>
            <a:r>
              <a:rPr lang="en-US" sz="1200" b="1" dirty="0" smtClean="0">
                <a:solidFill>
                  <a:schemeClr val="bg1"/>
                </a:solidFill>
              </a:rPr>
              <a:t> 2014)</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914400"/>
            <a:ext cx="8610600" cy="5638800"/>
          </a:xfrm>
        </p:spPr>
        <p:txBody>
          <a:bodyPr/>
          <a:lstStyle/>
          <a:p>
            <a:pPr marL="0" indent="0">
              <a:spcBef>
                <a:spcPts val="0"/>
              </a:spcBef>
              <a:buNone/>
            </a:pPr>
            <a:r>
              <a:rPr lang="en-US" sz="1050" dirty="0">
                <a:solidFill>
                  <a:schemeClr val="tx1"/>
                </a:solidFill>
                <a:cs typeface="Arial" panose="020B0604020202020204" pitchFamily="34" charset="0"/>
              </a:rPr>
              <a:t>Association of College and Research Libraries (ACRL) (2010). Value of Academic Libraries: a Comprehensive Research Review and Report. Researched by Megan </a:t>
            </a:r>
            <a:r>
              <a:rPr lang="en-US" sz="1050" dirty="0" err="1">
                <a:solidFill>
                  <a:schemeClr val="tx1"/>
                </a:solidFill>
                <a:cs typeface="Arial" panose="020B0604020202020204" pitchFamily="34" charset="0"/>
              </a:rPr>
              <a:t>Oakleaf</a:t>
            </a:r>
            <a:r>
              <a:rPr lang="en-US" sz="1050" dirty="0">
                <a:solidFill>
                  <a:schemeClr val="tx1"/>
                </a:solidFill>
                <a:cs typeface="Arial" panose="020B0604020202020204" pitchFamily="34" charset="0"/>
              </a:rPr>
              <a:t>. Chicago: Association of College and Research Libraries. </a:t>
            </a:r>
          </a:p>
          <a:p>
            <a:pPr marL="0" indent="0">
              <a:spcBef>
                <a:spcPts val="0"/>
              </a:spcBef>
              <a:buNone/>
            </a:pPr>
            <a:endParaRPr lang="en-GB" sz="1050" dirty="0">
              <a:solidFill>
                <a:schemeClr val="tx1"/>
              </a:solidFill>
              <a:cs typeface="Arial" panose="020B0604020202020204" pitchFamily="34" charset="0"/>
            </a:endParaRPr>
          </a:p>
          <a:p>
            <a:pPr marL="0" indent="0">
              <a:spcBef>
                <a:spcPts val="0"/>
              </a:spcBef>
              <a:buNone/>
            </a:pPr>
            <a:r>
              <a:rPr lang="en-US" sz="1050" dirty="0">
                <a:solidFill>
                  <a:schemeClr val="tx1"/>
                </a:solidFill>
                <a:cs typeface="Arial" panose="020B0604020202020204" pitchFamily="34" charset="0"/>
              </a:rPr>
              <a:t>Berg, S.A.; Jacobs, H.; Cornwall, D. (2013). "Academic librarians and research: a study of Canadian Library administrator perspectives". College &amp; Research Libraries, (74)6: </a:t>
            </a:r>
            <a:r>
              <a:rPr lang="en-US" sz="1050" dirty="0" smtClean="0">
                <a:solidFill>
                  <a:schemeClr val="tx1"/>
                </a:solidFill>
                <a:cs typeface="Arial" panose="020B0604020202020204" pitchFamily="34" charset="0"/>
              </a:rPr>
              <a:t>560–572</a:t>
            </a:r>
          </a:p>
          <a:p>
            <a:pPr marL="0" indent="0">
              <a:spcBef>
                <a:spcPts val="0"/>
              </a:spcBef>
              <a:buNone/>
            </a:pPr>
            <a:endParaRPr lang="en-US" sz="1050" dirty="0" smtClean="0">
              <a:solidFill>
                <a:schemeClr val="tx1"/>
              </a:solidFill>
              <a:cs typeface="Arial" panose="020B0604020202020204" pitchFamily="34" charset="0"/>
            </a:endParaRPr>
          </a:p>
          <a:p>
            <a:pPr marL="0" indent="0">
              <a:spcBef>
                <a:spcPts val="0"/>
              </a:spcBef>
              <a:buNone/>
            </a:pPr>
            <a:r>
              <a:rPr lang="en-GB" sz="1050" dirty="0" err="1" smtClean="0">
                <a:solidFill>
                  <a:schemeClr val="tx1"/>
                </a:solidFill>
                <a:cs typeface="Arial" panose="020B0604020202020204" pitchFamily="34" charset="0"/>
              </a:rPr>
              <a:t>Boyko</a:t>
            </a:r>
            <a:r>
              <a:rPr lang="en-GB" sz="1050" dirty="0" smtClean="0">
                <a:solidFill>
                  <a:schemeClr val="tx1"/>
                </a:solidFill>
                <a:cs typeface="Arial" panose="020B0604020202020204" pitchFamily="34" charset="0"/>
              </a:rPr>
              <a:t>, E.S.; Hamilton, E.; Humphrey, C. &amp; Watkins, W. (2003). Lifting ourselves by our bootstraps: Developing a national peer-to-peer training program for data librarians in Canada. In Best Practices in Government Information: A Global Perspective, Walter de </a:t>
            </a:r>
            <a:r>
              <a:rPr lang="en-GB" sz="1050" dirty="0" err="1" smtClean="0">
                <a:solidFill>
                  <a:schemeClr val="tx1"/>
                </a:solidFill>
                <a:cs typeface="Arial" panose="020B0604020202020204" pitchFamily="34" charset="0"/>
              </a:rPr>
              <a:t>Gruyter</a:t>
            </a:r>
            <a:r>
              <a:rPr lang="en-GB" sz="1050" dirty="0" smtClean="0">
                <a:solidFill>
                  <a:schemeClr val="tx1"/>
                </a:solidFill>
                <a:cs typeface="Arial" panose="020B0604020202020204" pitchFamily="34" charset="0"/>
              </a:rPr>
              <a:t> GmbH &amp; Co. KG, Saur </a:t>
            </a:r>
            <a:r>
              <a:rPr lang="en-GB" sz="1050" dirty="0" err="1" smtClean="0">
                <a:solidFill>
                  <a:schemeClr val="tx1"/>
                </a:solidFill>
                <a:cs typeface="Arial" panose="020B0604020202020204" pitchFamily="34" charset="0"/>
              </a:rPr>
              <a:t>Verlag</a:t>
            </a:r>
            <a:r>
              <a:rPr lang="en-GB" sz="1050" dirty="0" smtClean="0">
                <a:solidFill>
                  <a:schemeClr val="tx1"/>
                </a:solidFill>
                <a:cs typeface="Arial" panose="020B0604020202020204" pitchFamily="34" charset="0"/>
              </a:rPr>
              <a:t>, </a:t>
            </a:r>
            <a:r>
              <a:rPr lang="en-GB" sz="1050" dirty="0" err="1" smtClean="0">
                <a:solidFill>
                  <a:schemeClr val="tx1"/>
                </a:solidFill>
                <a:cs typeface="Arial" panose="020B0604020202020204" pitchFamily="34" charset="0"/>
              </a:rPr>
              <a:t>Muchen</a:t>
            </a:r>
            <a:r>
              <a:rPr lang="en-GB" sz="1050" dirty="0" smtClean="0">
                <a:solidFill>
                  <a:schemeClr val="tx1"/>
                </a:solidFill>
                <a:cs typeface="Arial" panose="020B0604020202020204" pitchFamily="34" charset="0"/>
              </a:rPr>
              <a:t>. </a:t>
            </a:r>
          </a:p>
          <a:p>
            <a:pPr marL="0" indent="0">
              <a:spcBef>
                <a:spcPts val="0"/>
              </a:spcBef>
              <a:buNone/>
            </a:pPr>
            <a:endParaRPr lang="en-GB" sz="1050" dirty="0">
              <a:solidFill>
                <a:schemeClr val="tx1"/>
              </a:solidFill>
              <a:cs typeface="Arial" panose="020B0604020202020204" pitchFamily="34" charset="0"/>
            </a:endParaRPr>
          </a:p>
          <a:p>
            <a:pPr marL="0" indent="0">
              <a:spcBef>
                <a:spcPts val="0"/>
              </a:spcBef>
              <a:buNone/>
            </a:pPr>
            <a:r>
              <a:rPr lang="en-US" sz="1050" dirty="0" err="1" smtClean="0">
                <a:solidFill>
                  <a:schemeClr val="tx1"/>
                </a:solidFill>
              </a:rPr>
              <a:t>Connaway</a:t>
            </a:r>
            <a:r>
              <a:rPr lang="en-US" sz="1050" dirty="0" smtClean="0">
                <a:solidFill>
                  <a:schemeClr val="tx1"/>
                </a:solidFill>
              </a:rPr>
              <a:t>, L. S. (1997). A model curriculum for cataloging education: The library and information services program at the University of Denver. </a:t>
            </a:r>
            <a:r>
              <a:rPr lang="en-US" sz="1050" i="1" dirty="0" smtClean="0">
                <a:solidFill>
                  <a:schemeClr val="tx1"/>
                </a:solidFill>
              </a:rPr>
              <a:t>Technical Services Quarterly,15 </a:t>
            </a:r>
            <a:r>
              <a:rPr lang="en-US" sz="1050" dirty="0" smtClean="0">
                <a:solidFill>
                  <a:schemeClr val="tx1"/>
                </a:solidFill>
              </a:rPr>
              <a:t>(1/2), 27-41.</a:t>
            </a:r>
            <a:endParaRPr lang="en-GB" sz="1050" dirty="0" smtClean="0">
              <a:solidFill>
                <a:schemeClr val="tx1"/>
              </a:solidFill>
              <a:cs typeface="Arial" panose="020B0604020202020204" pitchFamily="34" charset="0"/>
            </a:endParaRPr>
          </a:p>
          <a:p>
            <a:pPr marL="0" indent="0">
              <a:spcBef>
                <a:spcPts val="0"/>
              </a:spcBef>
              <a:buNone/>
            </a:pPr>
            <a:endParaRPr lang="en-GB" sz="1050" dirty="0" smtClean="0">
              <a:solidFill>
                <a:schemeClr val="tx1"/>
              </a:solidFill>
              <a:cs typeface="Arial" panose="020B0604020202020204" pitchFamily="34" charset="0"/>
            </a:endParaRPr>
          </a:p>
          <a:p>
            <a:pPr marL="0" indent="0">
              <a:spcBef>
                <a:spcPts val="0"/>
              </a:spcBef>
              <a:buNone/>
            </a:pPr>
            <a:r>
              <a:rPr lang="en-GB" sz="1050" dirty="0" err="1" smtClean="0">
                <a:solidFill>
                  <a:schemeClr val="tx1"/>
                </a:solidFill>
                <a:cs typeface="Arial" panose="020B0604020202020204" pitchFamily="34" charset="0"/>
              </a:rPr>
              <a:t>Connaway</a:t>
            </a:r>
            <a:r>
              <a:rPr lang="en-GB" sz="1050" dirty="0">
                <a:solidFill>
                  <a:schemeClr val="tx1"/>
                </a:solidFill>
                <a:cs typeface="Arial" panose="020B0604020202020204" pitchFamily="34" charset="0"/>
              </a:rPr>
              <a:t>, L. S. (2014). Why libraries? A call for use-</a:t>
            </a:r>
            <a:r>
              <a:rPr lang="en-GB" sz="1050" dirty="0" err="1">
                <a:solidFill>
                  <a:schemeClr val="tx1"/>
                </a:solidFill>
                <a:cs typeface="Arial" panose="020B0604020202020204" pitchFamily="34" charset="0"/>
              </a:rPr>
              <a:t>centered</a:t>
            </a:r>
            <a:r>
              <a:rPr lang="en-GB" sz="1050" dirty="0">
                <a:solidFill>
                  <a:schemeClr val="tx1"/>
                </a:solidFill>
                <a:cs typeface="Arial" panose="020B0604020202020204" pitchFamily="34" charset="0"/>
              </a:rPr>
              <a:t> assessment. </a:t>
            </a:r>
            <a:r>
              <a:rPr lang="en-GB" sz="1050" i="1" dirty="0" err="1">
                <a:solidFill>
                  <a:schemeClr val="tx1"/>
                </a:solidFill>
                <a:cs typeface="Arial" panose="020B0604020202020204" pitchFamily="34" charset="0"/>
              </a:rPr>
              <a:t>Textos</a:t>
            </a:r>
            <a:r>
              <a:rPr lang="en-GB" sz="1050" i="1" dirty="0">
                <a:solidFill>
                  <a:schemeClr val="tx1"/>
                </a:solidFill>
                <a:cs typeface="Arial" panose="020B0604020202020204" pitchFamily="34" charset="0"/>
              </a:rPr>
              <a:t> </a:t>
            </a:r>
            <a:r>
              <a:rPr lang="en-GB" sz="1050" i="1" dirty="0" err="1">
                <a:solidFill>
                  <a:schemeClr val="tx1"/>
                </a:solidFill>
                <a:cs typeface="Arial" panose="020B0604020202020204" pitchFamily="34" charset="0"/>
              </a:rPr>
              <a:t>Universitaris</a:t>
            </a:r>
            <a:r>
              <a:rPr lang="en-GB" sz="1050" i="1" dirty="0">
                <a:solidFill>
                  <a:schemeClr val="tx1"/>
                </a:solidFill>
                <a:cs typeface="Arial" panose="020B0604020202020204" pitchFamily="34" charset="0"/>
              </a:rPr>
              <a:t> de </a:t>
            </a:r>
            <a:r>
              <a:rPr lang="en-GB" sz="1050" i="1" dirty="0" err="1">
                <a:solidFill>
                  <a:schemeClr val="tx1"/>
                </a:solidFill>
                <a:cs typeface="Arial" panose="020B0604020202020204" pitchFamily="34" charset="0"/>
              </a:rPr>
              <a:t>Biblioteconomia</a:t>
            </a:r>
            <a:r>
              <a:rPr lang="en-GB" sz="1050" i="1" dirty="0">
                <a:solidFill>
                  <a:schemeClr val="tx1"/>
                </a:solidFill>
                <a:cs typeface="Arial" panose="020B0604020202020204" pitchFamily="34" charset="0"/>
              </a:rPr>
              <a:t> I </a:t>
            </a:r>
            <a:r>
              <a:rPr lang="en-GB" sz="1050" i="1" dirty="0" err="1">
                <a:solidFill>
                  <a:schemeClr val="tx1"/>
                </a:solidFill>
                <a:cs typeface="Arial" panose="020B0604020202020204" pitchFamily="34" charset="0"/>
              </a:rPr>
              <a:t>Documentacio</a:t>
            </a:r>
            <a:r>
              <a:rPr lang="en-GB" sz="1050" i="1" dirty="0">
                <a:solidFill>
                  <a:schemeClr val="tx1"/>
                </a:solidFill>
                <a:cs typeface="Arial" panose="020B0604020202020204" pitchFamily="34" charset="0"/>
              </a:rPr>
              <a:t>, 32.</a:t>
            </a:r>
            <a:r>
              <a:rPr lang="en-GB" sz="1050" dirty="0">
                <a:solidFill>
                  <a:schemeClr val="tx1"/>
                </a:solidFill>
                <a:cs typeface="Arial" panose="020B0604020202020204" pitchFamily="34" charset="0"/>
              </a:rPr>
              <a:t> [Available: </a:t>
            </a:r>
            <a:r>
              <a:rPr lang="en-GB" sz="1050" u="sng" dirty="0">
                <a:solidFill>
                  <a:schemeClr val="tx1"/>
                </a:solidFill>
                <a:cs typeface="Arial" panose="020B0604020202020204" pitchFamily="34" charset="0"/>
                <a:hlinkClick r:id="rId3"/>
              </a:rPr>
              <a:t>http://bid.ub.edu/en/32/connaway3.htm</a:t>
            </a:r>
            <a:r>
              <a:rPr lang="en-GB" sz="1050" dirty="0" smtClean="0">
                <a:solidFill>
                  <a:schemeClr val="tx1"/>
                </a:solidFill>
                <a:cs typeface="Arial" panose="020B0604020202020204" pitchFamily="34" charset="0"/>
              </a:rPr>
              <a:t>]</a:t>
            </a:r>
          </a:p>
          <a:p>
            <a:pPr marL="0" indent="0">
              <a:spcBef>
                <a:spcPts val="0"/>
              </a:spcBef>
              <a:buNone/>
            </a:pPr>
            <a:endParaRPr lang="en-GB" sz="1050" dirty="0">
              <a:solidFill>
                <a:schemeClr val="tx1"/>
              </a:solidFill>
              <a:cs typeface="Arial" panose="020B0604020202020204" pitchFamily="34" charset="0"/>
            </a:endParaRPr>
          </a:p>
          <a:p>
            <a:pPr marL="0" indent="0">
              <a:spcBef>
                <a:spcPts val="0"/>
              </a:spcBef>
              <a:buNone/>
            </a:pPr>
            <a:r>
              <a:rPr lang="en-US" sz="1050" dirty="0" err="1">
                <a:solidFill>
                  <a:schemeClr val="tx1"/>
                </a:solidFill>
                <a:cs typeface="Arial" panose="020B0604020202020204" pitchFamily="34" charset="0"/>
              </a:rPr>
              <a:t>Connaway</a:t>
            </a:r>
            <a:r>
              <a:rPr lang="en-US" sz="1050" dirty="0">
                <a:solidFill>
                  <a:schemeClr val="tx1"/>
                </a:solidFill>
                <a:cs typeface="Arial" panose="020B0604020202020204" pitchFamily="34" charset="0"/>
              </a:rPr>
              <a:t>, L. S. ; Radford, M. (2013). Academic library assessment: beyond the basics. [</a:t>
            </a:r>
            <a:r>
              <a:rPr lang="en-US" sz="1050" dirty="0" err="1">
                <a:solidFill>
                  <a:schemeClr val="tx1"/>
                </a:solidFill>
                <a:cs typeface="Arial" panose="020B0604020202020204" pitchFamily="34" charset="0"/>
              </a:rPr>
              <a:t>Powerpoint</a:t>
            </a:r>
            <a:r>
              <a:rPr lang="en-US" sz="1050" dirty="0">
                <a:solidFill>
                  <a:schemeClr val="tx1"/>
                </a:solidFill>
                <a:cs typeface="Arial" panose="020B0604020202020204" pitchFamily="34" charset="0"/>
              </a:rPr>
              <a:t> presentation], </a:t>
            </a:r>
            <a:r>
              <a:rPr lang="en-US" sz="1050" dirty="0" err="1">
                <a:solidFill>
                  <a:schemeClr val="tx1"/>
                </a:solidFill>
                <a:cs typeface="Arial" panose="020B0604020202020204" pitchFamily="34" charset="0"/>
              </a:rPr>
              <a:t>Raynor</a:t>
            </a:r>
            <a:r>
              <a:rPr lang="en-US" sz="1050" dirty="0">
                <a:solidFill>
                  <a:schemeClr val="tx1"/>
                </a:solidFill>
                <a:cs typeface="Arial" panose="020B0604020202020204" pitchFamily="34" charset="0"/>
              </a:rPr>
              <a:t> Memorial Libraries, Marquette University, [18 July 2013]. </a:t>
            </a:r>
            <a:endParaRPr lang="en-US" sz="1050" dirty="0" smtClean="0">
              <a:solidFill>
                <a:schemeClr val="tx1"/>
              </a:solidFill>
              <a:cs typeface="Arial" panose="020B0604020202020204" pitchFamily="34" charset="0"/>
            </a:endParaRPr>
          </a:p>
          <a:p>
            <a:pPr marL="0" indent="0">
              <a:spcBef>
                <a:spcPts val="0"/>
              </a:spcBef>
              <a:buNone/>
            </a:pPr>
            <a:endParaRPr lang="en-US" sz="1050" dirty="0" smtClean="0">
              <a:solidFill>
                <a:schemeClr val="tx1"/>
              </a:solidFill>
              <a:cs typeface="Arial" panose="020B0604020202020204" pitchFamily="34" charset="0"/>
            </a:endParaRPr>
          </a:p>
          <a:p>
            <a:pPr marL="0" indent="0">
              <a:spcBef>
                <a:spcPts val="0"/>
              </a:spcBef>
              <a:buNone/>
            </a:pPr>
            <a:r>
              <a:rPr lang="en-US" sz="1050" dirty="0" smtClean="0">
                <a:solidFill>
                  <a:schemeClr val="tx1"/>
                </a:solidFill>
                <a:cs typeface="Arial" panose="020B0604020202020204" pitchFamily="34" charset="0"/>
              </a:rPr>
              <a:t>Creel, S. &amp; </a:t>
            </a:r>
            <a:r>
              <a:rPr lang="en-US" sz="1050" dirty="0" err="1" smtClean="0">
                <a:solidFill>
                  <a:schemeClr val="tx1"/>
                </a:solidFill>
                <a:cs typeface="Arial" panose="020B0604020202020204" pitchFamily="34" charset="0"/>
              </a:rPr>
              <a:t>Pollicino</a:t>
            </a:r>
            <a:r>
              <a:rPr lang="en-US" sz="1050" dirty="0" smtClean="0">
                <a:solidFill>
                  <a:schemeClr val="tx1"/>
                </a:solidFill>
                <a:cs typeface="Arial" panose="020B0604020202020204" pitchFamily="34" charset="0"/>
              </a:rPr>
              <a:t>, E. (2012). 'Practitioners' &amp; LIS students' perceptions on preparedness in the New York metropolitan area', Education For Information, 29(1):53-69.</a:t>
            </a:r>
          </a:p>
          <a:p>
            <a:pPr marL="0" indent="0">
              <a:spcBef>
                <a:spcPts val="0"/>
              </a:spcBef>
              <a:buNone/>
            </a:pPr>
            <a:endParaRPr lang="en-US" sz="1050" dirty="0">
              <a:solidFill>
                <a:schemeClr val="tx1"/>
              </a:solidFill>
              <a:cs typeface="Arial" panose="020B0604020202020204" pitchFamily="34" charset="0"/>
            </a:endParaRPr>
          </a:p>
          <a:p>
            <a:pPr marL="0" indent="0">
              <a:spcBef>
                <a:spcPts val="0"/>
              </a:spcBef>
              <a:buNone/>
            </a:pPr>
            <a:r>
              <a:rPr lang="en-US" sz="1050" dirty="0">
                <a:solidFill>
                  <a:schemeClr val="tx1"/>
                </a:solidFill>
                <a:cs typeface="Arial" panose="020B0604020202020204" pitchFamily="34" charset="0"/>
              </a:rPr>
              <a:t>Dalton, M. S. (1992). </a:t>
            </a:r>
            <a:r>
              <a:rPr lang="en-US" sz="1050" i="1" dirty="0">
                <a:solidFill>
                  <a:schemeClr val="tx1"/>
                </a:solidFill>
                <a:cs typeface="Arial" panose="020B0604020202020204" pitchFamily="34" charset="0"/>
              </a:rPr>
              <a:t>Change and challenge in library and information science education</a:t>
            </a:r>
            <a:r>
              <a:rPr lang="en-US" sz="1050" dirty="0">
                <a:solidFill>
                  <a:schemeClr val="tx1"/>
                </a:solidFill>
                <a:cs typeface="Arial" panose="020B0604020202020204" pitchFamily="34" charset="0"/>
              </a:rPr>
              <a:t>. Chicago: American Library Association. </a:t>
            </a:r>
          </a:p>
          <a:p>
            <a:pPr>
              <a:spcBef>
                <a:spcPts val="0"/>
              </a:spcBef>
            </a:pPr>
            <a:endParaRPr lang="en-US" sz="1050" dirty="0">
              <a:solidFill>
                <a:schemeClr val="tx1"/>
              </a:solidFill>
              <a:cs typeface="Arial" panose="020B0604020202020204" pitchFamily="34" charset="0"/>
            </a:endParaRPr>
          </a:p>
          <a:p>
            <a:pPr marL="0" indent="0">
              <a:spcBef>
                <a:spcPts val="0"/>
              </a:spcBef>
              <a:buNone/>
              <a:defRPr/>
            </a:pPr>
            <a:r>
              <a:rPr lang="en-US" sz="1050" dirty="0">
                <a:solidFill>
                  <a:schemeClr val="tx1"/>
                </a:solidFill>
                <a:cs typeface="Arial" panose="020B0604020202020204" pitchFamily="34" charset="0"/>
              </a:rPr>
              <a:t>Dillon, A., &amp; Norris, A. (2005). Crying Wolf: An Examination and Reconsideration of the Perception of Crisis in LIS Education. </a:t>
            </a:r>
            <a:r>
              <a:rPr lang="en-US" sz="1050" i="1" dirty="0">
                <a:solidFill>
                  <a:schemeClr val="tx1"/>
                </a:solidFill>
                <a:cs typeface="Arial" panose="020B0604020202020204" pitchFamily="34" charset="0"/>
              </a:rPr>
              <a:t>Journal of Education for Library and Information Science</a:t>
            </a:r>
            <a:r>
              <a:rPr lang="en-US" sz="1050" dirty="0">
                <a:solidFill>
                  <a:schemeClr val="tx1"/>
                </a:solidFill>
                <a:cs typeface="Arial" panose="020B0604020202020204" pitchFamily="34" charset="0"/>
              </a:rPr>
              <a:t>, 46(4), 280-298.</a:t>
            </a:r>
          </a:p>
          <a:p>
            <a:pPr>
              <a:spcBef>
                <a:spcPts val="0"/>
              </a:spcBef>
            </a:pPr>
            <a:endParaRPr lang="en-US" sz="1050" dirty="0">
              <a:solidFill>
                <a:schemeClr val="tx1"/>
              </a:solidFill>
              <a:cs typeface="Arial" panose="020B0604020202020204" pitchFamily="34" charset="0"/>
            </a:endParaRPr>
          </a:p>
          <a:p>
            <a:pPr marL="0" indent="0">
              <a:spcBef>
                <a:spcPts val="0"/>
              </a:spcBef>
              <a:buNone/>
            </a:pPr>
            <a:r>
              <a:rPr lang="en-US" sz="1050" dirty="0" err="1">
                <a:solidFill>
                  <a:schemeClr val="tx1"/>
                </a:solidFill>
                <a:cs typeface="Arial" panose="020B0604020202020204" pitchFamily="34" charset="0"/>
              </a:rPr>
              <a:t>Germano</a:t>
            </a:r>
            <a:r>
              <a:rPr lang="en-US" sz="1050" dirty="0">
                <a:solidFill>
                  <a:schemeClr val="tx1"/>
                </a:solidFill>
                <a:cs typeface="Arial" panose="020B0604020202020204" pitchFamily="34" charset="0"/>
              </a:rPr>
              <a:t>, M. (2010). "Narrative-based library marketing: selling your library's value during tough economic times". </a:t>
            </a:r>
            <a:r>
              <a:rPr lang="en-US" sz="1050" i="1" dirty="0">
                <a:solidFill>
                  <a:schemeClr val="tx1"/>
                </a:solidFill>
                <a:cs typeface="Arial" panose="020B0604020202020204" pitchFamily="34" charset="0"/>
              </a:rPr>
              <a:t>Bottom Line: Managing Library Finances</a:t>
            </a:r>
            <a:r>
              <a:rPr lang="en-US" sz="1050" dirty="0">
                <a:solidFill>
                  <a:schemeClr val="tx1"/>
                </a:solidFill>
                <a:cs typeface="Arial" panose="020B0604020202020204" pitchFamily="34" charset="0"/>
              </a:rPr>
              <a:t>,</a:t>
            </a:r>
            <a:r>
              <a:rPr lang="en-US" sz="1050" b="1" dirty="0">
                <a:solidFill>
                  <a:schemeClr val="tx1"/>
                </a:solidFill>
                <a:cs typeface="Arial" panose="020B0604020202020204" pitchFamily="34" charset="0"/>
              </a:rPr>
              <a:t> </a:t>
            </a:r>
            <a:r>
              <a:rPr lang="en-US" sz="1050" dirty="0">
                <a:solidFill>
                  <a:schemeClr val="tx1"/>
                </a:solidFill>
                <a:cs typeface="Arial" panose="020B0604020202020204" pitchFamily="34" charset="0"/>
              </a:rPr>
              <a:t>23(1): 5–17.</a:t>
            </a:r>
          </a:p>
          <a:p>
            <a:pPr marL="0" indent="0">
              <a:spcBef>
                <a:spcPts val="0"/>
              </a:spcBef>
              <a:buNone/>
            </a:pPr>
            <a:endParaRPr lang="en-US" sz="1050" dirty="0" smtClean="0">
              <a:solidFill>
                <a:schemeClr val="tx1"/>
              </a:solidFill>
              <a:cs typeface="Arial" panose="020B0604020202020204" pitchFamily="34" charset="0"/>
            </a:endParaRPr>
          </a:p>
          <a:p>
            <a:pPr marL="0" indent="0">
              <a:spcBef>
                <a:spcPts val="0"/>
              </a:spcBef>
              <a:buNone/>
            </a:pPr>
            <a:r>
              <a:rPr lang="en-US" sz="1050" dirty="0" smtClean="0">
                <a:solidFill>
                  <a:schemeClr val="tx1"/>
                </a:solidFill>
                <a:cs typeface="Arial" panose="020B0604020202020204" pitchFamily="34" charset="0"/>
              </a:rPr>
              <a:t>Gorman</a:t>
            </a:r>
            <a:r>
              <a:rPr lang="en-US" sz="1050" dirty="0">
                <a:solidFill>
                  <a:schemeClr val="tx1"/>
                </a:solidFill>
                <a:cs typeface="Arial" panose="020B0604020202020204" pitchFamily="34" charset="0"/>
              </a:rPr>
              <a:t>, M. (2004). “Whither Library Education?” </a:t>
            </a:r>
            <a:r>
              <a:rPr lang="en-US" sz="1050" i="1" dirty="0">
                <a:solidFill>
                  <a:schemeClr val="tx1"/>
                </a:solidFill>
                <a:cs typeface="Arial" panose="020B0604020202020204" pitchFamily="34" charset="0"/>
              </a:rPr>
              <a:t>New Library World </a:t>
            </a:r>
            <a:r>
              <a:rPr lang="en-US" sz="1050" dirty="0">
                <a:solidFill>
                  <a:schemeClr val="tx1"/>
                </a:solidFill>
                <a:cs typeface="Arial" panose="020B0604020202020204" pitchFamily="34" charset="0"/>
              </a:rPr>
              <a:t>(105), 376-380. </a:t>
            </a:r>
            <a:endParaRPr lang="en-US" sz="1050" dirty="0" smtClean="0">
              <a:solidFill>
                <a:schemeClr val="tx1"/>
              </a:solidFill>
              <a:cs typeface="Arial" panose="020B0604020202020204" pitchFamily="34" charset="0"/>
            </a:endParaRPr>
          </a:p>
          <a:p>
            <a:pPr marL="0" indent="0">
              <a:spcBef>
                <a:spcPts val="0"/>
              </a:spcBef>
              <a:buNone/>
            </a:pPr>
            <a:endParaRPr lang="en-US" sz="1150" dirty="0" smtClean="0">
              <a:solidFill>
                <a:schemeClr val="tx1"/>
              </a:solidFill>
              <a:cs typeface="Arial" panose="020B0604020202020204" pitchFamily="34" charset="0"/>
            </a:endParaRPr>
          </a:p>
          <a:p>
            <a:pPr marL="0" indent="0">
              <a:spcBef>
                <a:spcPts val="0"/>
              </a:spcBef>
              <a:buNone/>
            </a:pPr>
            <a:endParaRPr lang="en-US" sz="1150" dirty="0" smtClean="0">
              <a:solidFill>
                <a:schemeClr val="tx1"/>
              </a:solidFill>
              <a:cs typeface="Arial" panose="020B0604020202020204" pitchFamily="34" charset="0"/>
            </a:endParaRPr>
          </a:p>
          <a:p>
            <a:pPr marL="0" indent="0">
              <a:spcBef>
                <a:spcPts val="0"/>
              </a:spcBef>
              <a:buNone/>
            </a:pPr>
            <a:endParaRPr lang="en-US" sz="1200" dirty="0">
              <a:solidFill>
                <a:schemeClr val="tx1"/>
              </a:solidFill>
              <a:cs typeface="Arial" panose="020B0604020202020204" pitchFamily="34" charset="0"/>
            </a:endParaRPr>
          </a:p>
          <a:p>
            <a:pPr marL="0" indent="0">
              <a:buNone/>
            </a:pPr>
            <a:endParaRPr lang="en-US" sz="1100" dirty="0">
              <a:solidFill>
                <a:schemeClr val="tx1"/>
              </a:solidFill>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13863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845"/>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914400"/>
            <a:ext cx="8915400" cy="5715000"/>
          </a:xfrm>
        </p:spPr>
        <p:txBody>
          <a:bodyPr>
            <a:noAutofit/>
          </a:bodyPr>
          <a:lstStyle/>
          <a:p>
            <a:pPr marL="0" indent="0">
              <a:spcBef>
                <a:spcPts val="0"/>
              </a:spcBef>
              <a:buNone/>
            </a:pPr>
            <a:r>
              <a:rPr lang="en-US" sz="1000" dirty="0" err="1" smtClean="0">
                <a:solidFill>
                  <a:schemeClr val="tx1"/>
                </a:solidFill>
                <a:cs typeface="Arial" panose="020B0604020202020204" pitchFamily="34" charset="0"/>
              </a:rPr>
              <a:t>Hufford</a:t>
            </a:r>
            <a:r>
              <a:rPr lang="en-US" sz="1000" dirty="0" smtClean="0">
                <a:solidFill>
                  <a:schemeClr val="tx1"/>
                </a:solidFill>
                <a:cs typeface="Arial" panose="020B0604020202020204" pitchFamily="34" charset="0"/>
              </a:rPr>
              <a:t>, J. (2013). "A review of the literature on assessment in academic and research libraries, 2005 to August 2011". Libraries &amp; the Academy, 1: 5–35</a:t>
            </a:r>
          </a:p>
          <a:p>
            <a:pPr marL="0" indent="0">
              <a:spcBef>
                <a:spcPts val="0"/>
              </a:spcBef>
              <a:buNone/>
            </a:pPr>
            <a:endParaRPr lang="en-US" sz="1000" dirty="0" smtClean="0">
              <a:solidFill>
                <a:schemeClr val="tx1"/>
              </a:solidFill>
              <a:cs typeface="Arial" panose="020B0604020202020204" pitchFamily="34" charset="0"/>
            </a:endParaRPr>
          </a:p>
          <a:p>
            <a:pPr marL="0" indent="0">
              <a:spcBef>
                <a:spcPts val="0"/>
              </a:spcBef>
              <a:buNone/>
            </a:pPr>
            <a:r>
              <a:rPr lang="en-US" sz="1000" dirty="0" err="1" smtClean="0">
                <a:solidFill>
                  <a:schemeClr val="tx1"/>
                </a:solidFill>
                <a:cs typeface="Arial" pitchFamily="34" charset="0"/>
              </a:rPr>
              <a:t>Hyams</a:t>
            </a:r>
            <a:r>
              <a:rPr lang="en-US" sz="1000" dirty="0" smtClean="0">
                <a:solidFill>
                  <a:schemeClr val="tx1"/>
                </a:solidFill>
                <a:cs typeface="Arial" pitchFamily="34" charset="0"/>
              </a:rPr>
              <a:t>, E., Martinez-</a:t>
            </a:r>
            <a:r>
              <a:rPr lang="en-US" sz="1000" dirty="0" err="1" smtClean="0">
                <a:solidFill>
                  <a:schemeClr val="tx1"/>
                </a:solidFill>
                <a:cs typeface="Arial" pitchFamily="34" charset="0"/>
              </a:rPr>
              <a:t>Uribe</a:t>
            </a:r>
            <a:r>
              <a:rPr lang="en-US" sz="1000" dirty="0" smtClean="0">
                <a:solidFill>
                  <a:schemeClr val="tx1"/>
                </a:solidFill>
                <a:cs typeface="Arial" pitchFamily="34" charset="0"/>
              </a:rPr>
              <a:t>, L., &amp; Macdonald, S. (2008). </a:t>
            </a:r>
            <a:r>
              <a:rPr lang="en-US" sz="1000" i="1" dirty="0" smtClean="0">
                <a:solidFill>
                  <a:schemeClr val="tx1"/>
                </a:solidFill>
                <a:cs typeface="Arial" pitchFamily="34" charset="0"/>
              </a:rPr>
              <a:t>Data librarianship: a gap in the market</a:t>
            </a:r>
            <a:r>
              <a:rPr lang="en-US" sz="1000" dirty="0" smtClean="0">
                <a:solidFill>
                  <a:schemeClr val="tx1"/>
                </a:solidFill>
                <a:cs typeface="Arial" pitchFamily="34" charset="0"/>
              </a:rPr>
              <a:t>. CILIP Update.</a:t>
            </a:r>
            <a:endParaRPr lang="en-US" sz="1000" dirty="0" smtClean="0">
              <a:cs typeface="Arial" pitchFamily="34" charset="0"/>
            </a:endParaRPr>
          </a:p>
          <a:p>
            <a:pPr marL="0" indent="0">
              <a:spcBef>
                <a:spcPts val="0"/>
              </a:spcBef>
              <a:buNone/>
            </a:pPr>
            <a:endParaRPr lang="en-US" sz="1000" dirty="0" smtClean="0">
              <a:solidFill>
                <a:prstClr val="black"/>
              </a:solidFill>
              <a:cs typeface="Arial" pitchFamily="34" charset="0"/>
            </a:endParaRPr>
          </a:p>
          <a:p>
            <a:pPr marL="0" lvl="0" indent="0">
              <a:spcBef>
                <a:spcPts val="0"/>
              </a:spcBef>
              <a:buNone/>
            </a:pPr>
            <a:r>
              <a:rPr lang="en-US" sz="1000" dirty="0" smtClean="0">
                <a:solidFill>
                  <a:prstClr val="black"/>
                </a:solidFill>
                <a:cs typeface="Arial" pitchFamily="34" charset="0"/>
              </a:rPr>
              <a:t>Kaufman</a:t>
            </a:r>
            <a:r>
              <a:rPr lang="en-US" sz="1000" dirty="0">
                <a:solidFill>
                  <a:prstClr val="black"/>
                </a:solidFill>
                <a:cs typeface="Arial" pitchFamily="34" charset="0"/>
              </a:rPr>
              <a:t>, P.; </a:t>
            </a:r>
            <a:r>
              <a:rPr lang="en-US" sz="1000" dirty="0" err="1">
                <a:solidFill>
                  <a:prstClr val="black"/>
                </a:solidFill>
                <a:cs typeface="Arial" pitchFamily="34" charset="0"/>
              </a:rPr>
              <a:t>Watstein</a:t>
            </a:r>
            <a:r>
              <a:rPr lang="en-US" sz="1000" dirty="0">
                <a:solidFill>
                  <a:prstClr val="black"/>
                </a:solidFill>
                <a:cs typeface="Arial" pitchFamily="34" charset="0"/>
              </a:rPr>
              <a:t>, S. B. (2008). "Library value (return on investment, ROI) and the challenge of placing a value on public services". Reference Services Review, 36(3): 226–231. </a:t>
            </a:r>
            <a:endParaRPr lang="en-US" sz="1000" dirty="0" smtClean="0">
              <a:solidFill>
                <a:prstClr val="black"/>
              </a:solidFill>
              <a:cs typeface="Arial" pitchFamily="34" charset="0"/>
            </a:endParaRPr>
          </a:p>
          <a:p>
            <a:pPr marL="0" lvl="0" indent="0">
              <a:spcBef>
                <a:spcPts val="0"/>
              </a:spcBef>
              <a:buNone/>
            </a:pPr>
            <a:endParaRPr lang="en-US" sz="1000" dirty="0" smtClean="0">
              <a:solidFill>
                <a:prstClr val="black"/>
              </a:solidFill>
              <a:cs typeface="Arial" pitchFamily="34" charset="0"/>
            </a:endParaRPr>
          </a:p>
          <a:p>
            <a:pPr marL="0" lvl="0" indent="0">
              <a:spcBef>
                <a:spcPts val="0"/>
              </a:spcBef>
              <a:buNone/>
            </a:pPr>
            <a:r>
              <a:rPr lang="en-US" sz="1000" dirty="0" err="1" smtClean="0">
                <a:solidFill>
                  <a:prstClr val="black"/>
                </a:solidFill>
                <a:cs typeface="Arial" pitchFamily="34" charset="0"/>
              </a:rPr>
              <a:t>Mehra</a:t>
            </a:r>
            <a:r>
              <a:rPr lang="en-US" sz="1000" dirty="0" smtClean="0">
                <a:solidFill>
                  <a:prstClr val="black"/>
                </a:solidFill>
                <a:cs typeface="Arial" pitchFamily="34" charset="0"/>
              </a:rPr>
              <a:t>, B., Black, K., Singh, V. &amp; </a:t>
            </a:r>
            <a:r>
              <a:rPr lang="en-US" sz="1000" dirty="0" err="1" smtClean="0">
                <a:solidFill>
                  <a:prstClr val="black"/>
                </a:solidFill>
                <a:cs typeface="Arial" pitchFamily="34" charset="0"/>
              </a:rPr>
              <a:t>Nolt</a:t>
            </a:r>
            <a:r>
              <a:rPr lang="en-US" sz="1000" dirty="0" smtClean="0">
                <a:solidFill>
                  <a:prstClr val="black"/>
                </a:solidFill>
                <a:cs typeface="Arial" pitchFamily="34" charset="0"/>
              </a:rPr>
              <a:t>, J. (2011). 'What is the value of LIS </a:t>
            </a:r>
            <a:r>
              <a:rPr lang="en-US" sz="1000" dirty="0" err="1" smtClean="0">
                <a:solidFill>
                  <a:prstClr val="black"/>
                </a:solidFill>
                <a:cs typeface="Arial" pitchFamily="34" charset="0"/>
              </a:rPr>
              <a:t>dducation</a:t>
            </a:r>
            <a:r>
              <a:rPr lang="en-US" sz="1000" dirty="0" smtClean="0">
                <a:solidFill>
                  <a:prstClr val="black"/>
                </a:solidFill>
                <a:cs typeface="Arial" pitchFamily="34" charset="0"/>
              </a:rPr>
              <a:t>? A qualitative study of the perspectives of Tennessee's rural librarians', Journal Of Education For Library &amp; Information Science, 52(4): 265-278. </a:t>
            </a:r>
          </a:p>
          <a:p>
            <a:pPr marL="0" lvl="0" indent="0">
              <a:spcBef>
                <a:spcPts val="0"/>
              </a:spcBef>
              <a:buNone/>
            </a:pPr>
            <a:endParaRPr lang="en-US" sz="1000" dirty="0">
              <a:solidFill>
                <a:prstClr val="black"/>
              </a:solidFill>
              <a:cs typeface="Arial" pitchFamily="34" charset="0"/>
            </a:endParaRPr>
          </a:p>
          <a:p>
            <a:pPr marL="0" lvl="0" indent="0">
              <a:spcBef>
                <a:spcPts val="0"/>
              </a:spcBef>
              <a:buNone/>
            </a:pPr>
            <a:r>
              <a:rPr lang="en-US" sz="1000" dirty="0">
                <a:solidFill>
                  <a:prstClr val="black"/>
                </a:solidFill>
                <a:cs typeface="Arial" pitchFamily="34" charset="0"/>
              </a:rPr>
              <a:t>Moran, B.; </a:t>
            </a:r>
            <a:r>
              <a:rPr lang="en-US" sz="1000" dirty="0" err="1">
                <a:solidFill>
                  <a:prstClr val="black"/>
                </a:solidFill>
                <a:cs typeface="Arial" pitchFamily="34" charset="0"/>
              </a:rPr>
              <a:t>Marchionini</a:t>
            </a:r>
            <a:r>
              <a:rPr lang="en-US" sz="1000" dirty="0">
                <a:solidFill>
                  <a:prstClr val="black"/>
                </a:solidFill>
                <a:cs typeface="Arial" pitchFamily="34" charset="0"/>
              </a:rPr>
              <a:t>, G. (2012). "Information professionals 2050: educating the next generation of information professionals". Information Services &amp; Use, vol. 32: 95–100. </a:t>
            </a:r>
            <a:endParaRPr lang="en-US" sz="1000" dirty="0" smtClean="0">
              <a:solidFill>
                <a:prstClr val="black"/>
              </a:solidFill>
              <a:cs typeface="Arial" pitchFamily="34" charset="0"/>
            </a:endParaRPr>
          </a:p>
          <a:p>
            <a:pPr marL="0" lvl="0" indent="0">
              <a:spcBef>
                <a:spcPts val="0"/>
              </a:spcBef>
              <a:buNone/>
            </a:pPr>
            <a:endParaRPr lang="en-US" sz="1000" dirty="0" smtClean="0">
              <a:solidFill>
                <a:prstClr val="black"/>
              </a:solidFill>
              <a:cs typeface="Arial" pitchFamily="34" charset="0"/>
            </a:endParaRPr>
          </a:p>
          <a:p>
            <a:pPr marL="0" indent="0">
              <a:spcBef>
                <a:spcPts val="0"/>
              </a:spcBef>
              <a:buNone/>
            </a:pPr>
            <a:r>
              <a:rPr lang="en-US" sz="1000" dirty="0" smtClean="0">
                <a:solidFill>
                  <a:schemeClr val="tx1"/>
                </a:solidFill>
                <a:latin typeface="Arial" pitchFamily="34" charset="0"/>
                <a:cs typeface="Arial" pitchFamily="34" charset="0"/>
              </a:rPr>
              <a:t>Mullins, J.L. (2012). 'Are MLS graduates being prepared for the changing and emerging roles that librarians must now assume within research libraries?', </a:t>
            </a:r>
            <a:r>
              <a:rPr lang="en-US" sz="1000" i="1" dirty="0" smtClean="0">
                <a:solidFill>
                  <a:schemeClr val="tx1"/>
                </a:solidFill>
                <a:latin typeface="Arial" pitchFamily="34" charset="0"/>
                <a:cs typeface="Arial" pitchFamily="34" charset="0"/>
              </a:rPr>
              <a:t>Journal Of Library Administration, 52</a:t>
            </a:r>
            <a:r>
              <a:rPr lang="en-US" sz="1000" dirty="0" smtClean="0">
                <a:solidFill>
                  <a:schemeClr val="tx1"/>
                </a:solidFill>
                <a:latin typeface="Arial" pitchFamily="34" charset="0"/>
                <a:cs typeface="Arial" pitchFamily="34" charset="0"/>
              </a:rPr>
              <a:t>, (1): 124-132. </a:t>
            </a:r>
            <a:endParaRPr lang="en-US" sz="1000" dirty="0" smtClean="0">
              <a:solidFill>
                <a:prstClr val="black"/>
              </a:solidFill>
              <a:cs typeface="Arial" pitchFamily="34" charset="0"/>
            </a:endParaRPr>
          </a:p>
          <a:p>
            <a:pPr marL="0" lvl="0" indent="0">
              <a:spcBef>
                <a:spcPts val="0"/>
              </a:spcBef>
              <a:buNone/>
            </a:pPr>
            <a:endParaRPr lang="en-US" sz="1000" dirty="0">
              <a:solidFill>
                <a:prstClr val="black"/>
              </a:solidFill>
              <a:cs typeface="Arial" pitchFamily="34" charset="0"/>
            </a:endParaRPr>
          </a:p>
          <a:p>
            <a:pPr marL="0" lvl="0" indent="0">
              <a:spcBef>
                <a:spcPts val="0"/>
              </a:spcBef>
              <a:buNone/>
            </a:pPr>
            <a:r>
              <a:rPr lang="en-US" sz="1000" dirty="0">
                <a:solidFill>
                  <a:prstClr val="black"/>
                </a:solidFill>
                <a:cs typeface="Arial" pitchFamily="34" charset="0"/>
              </a:rPr>
              <a:t>Powell, R.; Baker, L.; Mika, J. (2002). "Library and Information Science Practitioners and Research". Library and Information Science Research, (21)1: </a:t>
            </a:r>
            <a:r>
              <a:rPr lang="en-US" sz="1000" dirty="0" smtClean="0">
                <a:solidFill>
                  <a:prstClr val="black"/>
                </a:solidFill>
                <a:cs typeface="Arial" pitchFamily="34" charset="0"/>
              </a:rPr>
              <a:t>49–72</a:t>
            </a:r>
          </a:p>
          <a:p>
            <a:pPr marL="0" lvl="0" indent="0">
              <a:spcBef>
                <a:spcPts val="0"/>
              </a:spcBef>
              <a:buNone/>
            </a:pPr>
            <a:endParaRPr lang="en-US" sz="1000" dirty="0">
              <a:solidFill>
                <a:prstClr val="black"/>
              </a:solidFill>
              <a:cs typeface="Arial" pitchFamily="34" charset="0"/>
            </a:endParaRPr>
          </a:p>
          <a:p>
            <a:pPr marL="0" indent="0">
              <a:spcBef>
                <a:spcPts val="0"/>
              </a:spcBef>
              <a:buNone/>
            </a:pPr>
            <a:r>
              <a:rPr lang="en-US" sz="1000" dirty="0">
                <a:solidFill>
                  <a:schemeClr val="tx1"/>
                </a:solidFill>
                <a:cs typeface="Arial" panose="020B0604020202020204" pitchFamily="34" charset="0"/>
              </a:rPr>
              <a:t>Powell, R. R. &amp; </a:t>
            </a:r>
            <a:r>
              <a:rPr lang="en-US" sz="1000" dirty="0" err="1">
                <a:solidFill>
                  <a:schemeClr val="tx1"/>
                </a:solidFill>
                <a:cs typeface="Arial" panose="020B0604020202020204" pitchFamily="34" charset="0"/>
              </a:rPr>
              <a:t>Creth</a:t>
            </a:r>
            <a:r>
              <a:rPr lang="en-US" sz="1000" dirty="0">
                <a:solidFill>
                  <a:schemeClr val="tx1"/>
                </a:solidFill>
                <a:cs typeface="Arial" panose="020B0604020202020204" pitchFamily="34" charset="0"/>
              </a:rPr>
              <a:t>, S.D. (1986). Knowledge bases and library education. </a:t>
            </a:r>
            <a:r>
              <a:rPr lang="en-US" sz="1000" i="1" dirty="0">
                <a:solidFill>
                  <a:schemeClr val="tx1"/>
                </a:solidFill>
                <a:cs typeface="Arial" panose="020B0604020202020204" pitchFamily="34" charset="0"/>
              </a:rPr>
              <a:t>College &amp; Research Libraries </a:t>
            </a:r>
            <a:r>
              <a:rPr lang="en-US" sz="1000" dirty="0">
                <a:solidFill>
                  <a:schemeClr val="tx1"/>
                </a:solidFill>
                <a:cs typeface="Arial" panose="020B0604020202020204" pitchFamily="34" charset="0"/>
              </a:rPr>
              <a:t>47: 16-27</a:t>
            </a:r>
            <a:r>
              <a:rPr lang="en-US" sz="1000" dirty="0" smtClean="0">
                <a:solidFill>
                  <a:schemeClr val="tx1"/>
                </a:solidFill>
                <a:cs typeface="Arial" panose="020B0604020202020204" pitchFamily="34" charset="0"/>
              </a:rPr>
              <a:t>.</a:t>
            </a:r>
            <a:endParaRPr lang="en-US" sz="1000" dirty="0" smtClean="0">
              <a:solidFill>
                <a:prstClr val="black"/>
              </a:solidFill>
              <a:cs typeface="Arial" pitchFamily="34" charset="0"/>
            </a:endParaRPr>
          </a:p>
          <a:p>
            <a:pPr marL="0" lvl="0" indent="0">
              <a:spcBef>
                <a:spcPts val="0"/>
              </a:spcBef>
              <a:buNone/>
            </a:pPr>
            <a:endParaRPr lang="en-US" sz="1000" dirty="0" smtClean="0">
              <a:solidFill>
                <a:prstClr val="black"/>
              </a:solidFill>
              <a:cs typeface="Arial" pitchFamily="34" charset="0"/>
            </a:endParaRPr>
          </a:p>
          <a:p>
            <a:pPr marL="0" lvl="0" indent="0">
              <a:spcBef>
                <a:spcPts val="0"/>
              </a:spcBef>
              <a:buNone/>
            </a:pPr>
            <a:r>
              <a:rPr lang="en-US" sz="1000" dirty="0" err="1" smtClean="0">
                <a:solidFill>
                  <a:prstClr val="black"/>
                </a:solidFill>
                <a:cs typeface="Arial" pitchFamily="34" charset="0"/>
              </a:rPr>
              <a:t>Pung</a:t>
            </a:r>
            <a:r>
              <a:rPr lang="en-US" sz="1000" dirty="0">
                <a:solidFill>
                  <a:prstClr val="black"/>
                </a:solidFill>
                <a:cs typeface="Arial" pitchFamily="34" charset="0"/>
              </a:rPr>
              <a:t>, C.; Clarke A.; Patten, L. (2004). "Measuring the economic impact of the British Library". New Review of Academic Librarianship, vol. 10 (1): 79–102</a:t>
            </a:r>
          </a:p>
          <a:p>
            <a:pPr marL="0" lvl="0" indent="0">
              <a:spcBef>
                <a:spcPts val="0"/>
              </a:spcBef>
              <a:buNone/>
            </a:pPr>
            <a:endParaRPr lang="en-US" sz="1000" dirty="0">
              <a:solidFill>
                <a:schemeClr val="tx1"/>
              </a:solidFill>
              <a:cs typeface="Arial" pitchFamily="34" charset="0"/>
            </a:endParaRPr>
          </a:p>
          <a:p>
            <a:pPr marL="0" lvl="0" indent="0">
              <a:spcBef>
                <a:spcPts val="0"/>
              </a:spcBef>
              <a:buNone/>
            </a:pPr>
            <a:r>
              <a:rPr lang="en-US" sz="1000" dirty="0" err="1">
                <a:solidFill>
                  <a:schemeClr val="tx1"/>
                </a:solidFill>
                <a:cs typeface="Arial" pitchFamily="34" charset="0"/>
              </a:rPr>
              <a:t>Raber</a:t>
            </a:r>
            <a:r>
              <a:rPr lang="en-US" sz="1000" dirty="0">
                <a:solidFill>
                  <a:schemeClr val="tx1"/>
                </a:solidFill>
                <a:cs typeface="Arial" pitchFamily="34" charset="0"/>
              </a:rPr>
              <a:t>, D., &amp; </a:t>
            </a:r>
            <a:r>
              <a:rPr lang="en-US" sz="1000" dirty="0" err="1">
                <a:solidFill>
                  <a:schemeClr val="tx1"/>
                </a:solidFill>
                <a:cs typeface="Arial" pitchFamily="34" charset="0"/>
              </a:rPr>
              <a:t>Connaway</a:t>
            </a:r>
            <a:r>
              <a:rPr lang="en-US" sz="1000" dirty="0">
                <a:solidFill>
                  <a:schemeClr val="tx1"/>
                </a:solidFill>
                <a:cs typeface="Arial" pitchFamily="34" charset="0"/>
              </a:rPr>
              <a:t>, L. S. (1996). Two cultures, one faculty: Contradictions of library and information science education. </a:t>
            </a:r>
            <a:r>
              <a:rPr lang="en-US" sz="1000" i="1" dirty="0">
                <a:solidFill>
                  <a:schemeClr val="tx1"/>
                </a:solidFill>
                <a:cs typeface="Arial" pitchFamily="34" charset="0"/>
              </a:rPr>
              <a:t>Journal of Education for Library and Information Science</a:t>
            </a:r>
            <a:r>
              <a:rPr lang="en-US" sz="1000" dirty="0">
                <a:solidFill>
                  <a:schemeClr val="tx1"/>
                </a:solidFill>
                <a:cs typeface="Arial" pitchFamily="34" charset="0"/>
              </a:rPr>
              <a:t>, </a:t>
            </a:r>
            <a:r>
              <a:rPr lang="en-US" sz="1000" i="1" dirty="0">
                <a:solidFill>
                  <a:schemeClr val="tx1"/>
                </a:solidFill>
                <a:cs typeface="Arial" pitchFamily="34" charset="0"/>
              </a:rPr>
              <a:t>37</a:t>
            </a:r>
            <a:r>
              <a:rPr lang="en-US" sz="1000" dirty="0">
                <a:solidFill>
                  <a:schemeClr val="tx1"/>
                </a:solidFill>
                <a:cs typeface="Arial" pitchFamily="34" charset="0"/>
              </a:rPr>
              <a:t>(2), 120-130</a:t>
            </a:r>
            <a:r>
              <a:rPr lang="en-US" sz="1000" dirty="0" smtClean="0">
                <a:solidFill>
                  <a:schemeClr val="tx1"/>
                </a:solidFill>
                <a:cs typeface="Arial" pitchFamily="34" charset="0"/>
              </a:rPr>
              <a:t>.</a:t>
            </a:r>
          </a:p>
          <a:p>
            <a:pPr marL="0" lvl="0" indent="0">
              <a:spcBef>
                <a:spcPts val="0"/>
              </a:spcBef>
              <a:buNone/>
            </a:pPr>
            <a:endParaRPr lang="en-US" sz="1000" dirty="0" smtClean="0">
              <a:solidFill>
                <a:schemeClr val="tx1"/>
              </a:solidFill>
              <a:cs typeface="Arial" pitchFamily="34" charset="0"/>
            </a:endParaRPr>
          </a:p>
          <a:p>
            <a:pPr marL="0" lvl="0" indent="0">
              <a:spcBef>
                <a:spcPts val="0"/>
              </a:spcBef>
              <a:buNone/>
            </a:pPr>
            <a:r>
              <a:rPr lang="en-US" sz="1000" dirty="0" err="1" smtClean="0">
                <a:solidFill>
                  <a:schemeClr val="tx1"/>
                </a:solidFill>
                <a:cs typeface="Arial" pitchFamily="34" charset="0"/>
              </a:rPr>
              <a:t>Ranganathan</a:t>
            </a:r>
            <a:r>
              <a:rPr lang="en-US" sz="1000" dirty="0" smtClean="0">
                <a:solidFill>
                  <a:schemeClr val="tx1"/>
                </a:solidFill>
                <a:cs typeface="Arial" pitchFamily="34" charset="0"/>
              </a:rPr>
              <a:t>, S. (1931). The five laws of library science. London: Edward </a:t>
            </a:r>
            <a:r>
              <a:rPr lang="en-US" sz="1000" dirty="0" err="1" smtClean="0">
                <a:solidFill>
                  <a:schemeClr val="tx1"/>
                </a:solidFill>
                <a:cs typeface="Arial" pitchFamily="34" charset="0"/>
              </a:rPr>
              <a:t>Goldston</a:t>
            </a:r>
            <a:r>
              <a:rPr lang="en-US" sz="1000" dirty="0" smtClean="0">
                <a:solidFill>
                  <a:schemeClr val="tx1"/>
                </a:solidFill>
                <a:cs typeface="Arial" pitchFamily="34" charset="0"/>
              </a:rPr>
              <a:t>, Ltd.</a:t>
            </a:r>
          </a:p>
          <a:p>
            <a:pPr marL="0" lvl="0" indent="0">
              <a:spcBef>
                <a:spcPts val="0"/>
              </a:spcBef>
              <a:buNone/>
            </a:pPr>
            <a:endParaRPr lang="en-US" sz="1000" dirty="0" smtClean="0">
              <a:solidFill>
                <a:schemeClr val="tx1"/>
              </a:solidFill>
              <a:cs typeface="Arial" pitchFamily="34" charset="0"/>
            </a:endParaRPr>
          </a:p>
          <a:p>
            <a:pPr marL="0" lvl="0" indent="0">
              <a:spcBef>
                <a:spcPts val="0"/>
              </a:spcBef>
              <a:buNone/>
            </a:pPr>
            <a:r>
              <a:rPr lang="en-US" sz="1000" dirty="0" err="1" smtClean="0">
                <a:solidFill>
                  <a:schemeClr val="tx1"/>
                </a:solidFill>
                <a:ea typeface="+mn-ea"/>
                <a:cs typeface="Arial" pitchFamily="34" charset="0"/>
              </a:rPr>
              <a:t>Stenstrom</a:t>
            </a:r>
            <a:r>
              <a:rPr lang="en-US" sz="1000" dirty="0" smtClean="0">
                <a:solidFill>
                  <a:schemeClr val="tx1"/>
                </a:solidFill>
                <a:ea typeface="+mn-ea"/>
                <a:cs typeface="Arial" pitchFamily="34" charset="0"/>
              </a:rPr>
              <a:t>, P.F. (1987). Current management literature for technical services. Illinois Libraries, 69 (February): 96-103. </a:t>
            </a:r>
          </a:p>
          <a:p>
            <a:pPr marL="0" lvl="0" indent="0">
              <a:spcBef>
                <a:spcPts val="0"/>
              </a:spcBef>
              <a:buNone/>
            </a:pPr>
            <a:endParaRPr lang="en-US" sz="1000" dirty="0" smtClean="0">
              <a:solidFill>
                <a:schemeClr val="tx1"/>
              </a:solidFill>
              <a:ea typeface="+mn-ea"/>
              <a:cs typeface="Arial" pitchFamily="34" charset="0"/>
            </a:endParaRPr>
          </a:p>
          <a:p>
            <a:pPr marL="0" indent="0">
              <a:spcBef>
                <a:spcPts val="0"/>
              </a:spcBef>
              <a:buNone/>
            </a:pPr>
            <a:r>
              <a:rPr lang="en-US" sz="1000" dirty="0" err="1" smtClean="0">
                <a:solidFill>
                  <a:schemeClr val="tx1"/>
                </a:solidFill>
                <a:ea typeface="+mn-ea"/>
                <a:cs typeface="Arial" pitchFamily="34" charset="0"/>
              </a:rPr>
              <a:t>Tenopir</a:t>
            </a:r>
            <a:r>
              <a:rPr lang="en-US" sz="1000" dirty="0" smtClean="0">
                <a:solidFill>
                  <a:schemeClr val="tx1"/>
                </a:solidFill>
                <a:ea typeface="+mn-ea"/>
                <a:cs typeface="Arial" pitchFamily="34" charset="0"/>
              </a:rPr>
              <a:t>, C., Allard, S., Birch, B., &amp; Sandusky, R. J. (2013). Academic librarians and research data services: Preparation and attitudes. </a:t>
            </a:r>
            <a:r>
              <a:rPr lang="en-US" sz="1000" dirty="0" err="1" smtClean="0">
                <a:solidFill>
                  <a:schemeClr val="tx1"/>
                </a:solidFill>
                <a:ea typeface="+mn-ea"/>
                <a:cs typeface="Arial" pitchFamily="34" charset="0"/>
              </a:rPr>
              <a:t>Ifla</a:t>
            </a:r>
            <a:r>
              <a:rPr lang="en-US" sz="1000" dirty="0" smtClean="0">
                <a:solidFill>
                  <a:schemeClr val="tx1"/>
                </a:solidFill>
                <a:ea typeface="+mn-ea"/>
                <a:cs typeface="Arial" pitchFamily="34" charset="0"/>
              </a:rPr>
              <a:t> Journal, 39, 1, 70-78.</a:t>
            </a:r>
          </a:p>
          <a:p>
            <a:pPr marL="0" lvl="0" indent="0">
              <a:spcBef>
                <a:spcPts val="0"/>
              </a:spcBef>
              <a:buNone/>
            </a:pPr>
            <a:endParaRPr lang="en-US" sz="1000" dirty="0" smtClean="0">
              <a:solidFill>
                <a:schemeClr val="tx1"/>
              </a:solidFill>
              <a:ea typeface="+mn-ea"/>
              <a:cs typeface="Arial" pitchFamily="34" charset="0"/>
            </a:endParaRPr>
          </a:p>
          <a:p>
            <a:pPr marL="0" lvl="0" indent="0">
              <a:spcBef>
                <a:spcPts val="0"/>
              </a:spcBef>
              <a:buNone/>
            </a:pPr>
            <a:r>
              <a:rPr lang="en-US" sz="1000" dirty="0" smtClean="0">
                <a:solidFill>
                  <a:schemeClr val="tx1"/>
                </a:solidFill>
                <a:ea typeface="+mn-ea"/>
                <a:cs typeface="Arial" pitchFamily="34" charset="0"/>
              </a:rPr>
              <a:t>Younger, J. (1990). University library effectiveness: A case study of the perceived outcomes of structural change. PhD. Diss., University of Wisconsin. </a:t>
            </a:r>
          </a:p>
          <a:p>
            <a:pPr marL="0" lvl="0" indent="0">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a:spcBef>
                <a:spcPts val="0"/>
              </a:spcBef>
              <a:buNone/>
            </a:pPr>
            <a:endParaRPr lang="en-US" sz="10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39</a:t>
            </a:fld>
            <a:endParaRPr lang="en-US"/>
          </a:p>
        </p:txBody>
      </p:sp>
    </p:spTree>
    <p:extLst>
      <p:ext uri="{BB962C8B-B14F-4D97-AF65-F5344CB8AC3E}">
        <p14:creationId xmlns:p14="http://schemas.microsoft.com/office/powerpoint/2010/main" val="312556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onemanandhisblog.com/archives/2013/08/15/Libra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 r="577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5780" y="685800"/>
            <a:ext cx="8458200" cy="2590800"/>
          </a:xfrm>
        </p:spPr>
        <p:txBody>
          <a:bodyPr/>
          <a:lstStyle/>
          <a:p>
            <a:pPr marL="0" indent="0">
              <a:buNone/>
            </a:pPr>
            <a:r>
              <a:rPr lang="en-US" b="1" i="1" dirty="0" smtClean="0">
                <a:solidFill>
                  <a:schemeClr val="bg1"/>
                </a:solidFill>
                <a:effectLst>
                  <a:outerShdw blurRad="38100" dist="38100" dir="2700000" algn="tl">
                    <a:srgbClr val="000000">
                      <a:alpha val="43137"/>
                    </a:srgbClr>
                  </a:outerShdw>
                </a:effectLst>
              </a:rPr>
              <a:t>“LIS education … must take place within a nexus of defining and dominant cultures—the culture of the university and [of the] practicing profession.” </a:t>
            </a:r>
            <a:endParaRPr lang="en-US" b="1" i="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5029200" y="6400800"/>
            <a:ext cx="2819400" cy="365125"/>
          </a:xfrm>
        </p:spPr>
        <p:txBody>
          <a:bodyPr/>
          <a:lstStyle/>
          <a:p>
            <a:r>
              <a:rPr lang="en-US" sz="1200" b="1" dirty="0" smtClean="0">
                <a:solidFill>
                  <a:schemeClr val="bg1"/>
                </a:solidFill>
              </a:rPr>
              <a:t>(</a:t>
            </a:r>
            <a:r>
              <a:rPr lang="en-US" sz="1200" b="1" dirty="0" err="1" smtClean="0">
                <a:solidFill>
                  <a:schemeClr val="bg1"/>
                </a:solidFill>
              </a:rPr>
              <a:t>Raber</a:t>
            </a:r>
            <a:r>
              <a:rPr lang="en-US" sz="1200" b="1" dirty="0" smtClean="0">
                <a:solidFill>
                  <a:schemeClr val="bg1"/>
                </a:solidFill>
              </a:rPr>
              <a:t> and </a:t>
            </a:r>
            <a:r>
              <a:rPr lang="en-US" sz="1200" b="1" dirty="0" err="1" smtClean="0">
                <a:solidFill>
                  <a:schemeClr val="bg1"/>
                </a:solidFill>
              </a:rPr>
              <a:t>Connaway</a:t>
            </a:r>
            <a:r>
              <a:rPr lang="en-US" sz="1200" b="1" dirty="0" smtClean="0">
                <a:solidFill>
                  <a:schemeClr val="bg1"/>
                </a:solidFill>
              </a:rPr>
              <a:t> 1996, 121)</a:t>
            </a:r>
            <a:endParaRPr lang="en-US" sz="1200" b="1" dirty="0">
              <a:solidFill>
                <a:schemeClr val="bg1"/>
              </a:solidFill>
            </a:endParaRPr>
          </a:p>
        </p:txBody>
      </p:sp>
    </p:spTree>
    <p:extLst>
      <p:ext uri="{BB962C8B-B14F-4D97-AF65-F5344CB8AC3E}">
        <p14:creationId xmlns:p14="http://schemas.microsoft.com/office/powerpoint/2010/main" val="2778677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rack.3.mshcdn.com/media/ZgkyMDEyLzEyLzA0Lzc3L2hvd3RvbWFpbnRhLmJSUi5qcGcKcAl0aHVtYgkxMjAweDYyNyMKZQlqcGc/4d464e8b/22c/how-to-maintain-traditional-customer-service-in-the-social-media-age-4e5c7afd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 r="28575"/>
          <a:stretch/>
        </p:blipFill>
        <p:spPr bwMode="auto">
          <a:xfrm>
            <a:off x="0" y="0"/>
            <a:ext cx="9144000" cy="6854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304800"/>
            <a:ext cx="8763000" cy="1143000"/>
          </a:xfrm>
        </p:spPr>
        <p:txBody>
          <a:bodyPr>
            <a:normAutofit/>
          </a:bodyPr>
          <a:lstStyle/>
          <a:p>
            <a:r>
              <a:rPr lang="en-US" dirty="0" smtClean="0">
                <a:effectLst>
                  <a:outerShdw blurRad="38100" dist="38100" dir="2700000" algn="tl">
                    <a:srgbClr val="000000">
                      <a:alpha val="43137"/>
                    </a:srgbClr>
                  </a:outerShdw>
                </a:effectLst>
              </a:rPr>
              <a:t>Academy vs. Practicing Profession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5943600" cy="1600200"/>
          </a:xfrm>
        </p:spPr>
        <p:txBody>
          <a:bodyPr/>
          <a:lstStyle/>
          <a:p>
            <a:pPr lvl="1">
              <a:buFont typeface="Arial" panose="020B0604020202020204" pitchFamily="34" charset="0"/>
              <a:buChar char="•"/>
            </a:pPr>
            <a:r>
              <a:rPr lang="en-US" b="1" dirty="0">
                <a:solidFill>
                  <a:schemeClr val="tx1"/>
                </a:solidFill>
                <a:effectLst>
                  <a:outerShdw blurRad="38100" dist="38100" dir="2700000" algn="tl">
                    <a:srgbClr val="000000">
                      <a:alpha val="43137"/>
                    </a:srgbClr>
                  </a:outerShdw>
                </a:effectLst>
              </a:rPr>
              <a:t>Competing definitions of service</a:t>
            </a:r>
          </a:p>
          <a:p>
            <a:pPr lvl="1">
              <a:buFont typeface="Arial" panose="020B0604020202020204" pitchFamily="34" charset="0"/>
              <a:buChar char="•"/>
            </a:pPr>
            <a:r>
              <a:rPr lang="en-US" b="1" dirty="0" smtClean="0">
                <a:solidFill>
                  <a:schemeClr val="tx1"/>
                </a:solidFill>
                <a:effectLst>
                  <a:outerShdw blurRad="38100" dist="38100" dir="2700000" algn="tl">
                    <a:srgbClr val="000000">
                      <a:alpha val="43137"/>
                    </a:srgbClr>
                  </a:outerShdw>
                </a:effectLst>
              </a:rPr>
              <a:t>Applied vs. pure research</a:t>
            </a:r>
          </a:p>
          <a:p>
            <a:pPr lvl="1">
              <a:buFont typeface="Arial" panose="020B0604020202020204" pitchFamily="34" charset="0"/>
              <a:buChar char="•"/>
            </a:pPr>
            <a:r>
              <a:rPr lang="en-US" b="1" dirty="0" smtClean="0">
                <a:solidFill>
                  <a:schemeClr val="tx1"/>
                </a:solidFill>
                <a:effectLst>
                  <a:outerShdw blurRad="38100" dist="38100" dir="2700000" algn="tl">
                    <a:srgbClr val="000000">
                      <a:alpha val="43137"/>
                    </a:srgbClr>
                  </a:outerShdw>
                </a:effectLst>
              </a:rPr>
              <a:t>Theoretical vs. practical education</a:t>
            </a:r>
          </a:p>
        </p:txBody>
      </p:sp>
      <p:sp>
        <p:nvSpPr>
          <p:cNvPr id="4" name="Slide Number Placeholder 3"/>
          <p:cNvSpPr>
            <a:spLocks noGrp="1"/>
          </p:cNvSpPr>
          <p:nvPr>
            <p:ph type="sldNum" sz="quarter" idx="12"/>
          </p:nvPr>
        </p:nvSpPr>
        <p:spPr>
          <a:xfrm>
            <a:off x="5486400" y="6471266"/>
            <a:ext cx="3352800" cy="365125"/>
          </a:xfrm>
        </p:spPr>
        <p:txBody>
          <a:bodyPr/>
          <a:lstStyle/>
          <a:p>
            <a:r>
              <a:rPr lang="en-US" sz="1200" b="1" dirty="0" smtClean="0">
                <a:solidFill>
                  <a:schemeClr val="bg1"/>
                </a:solidFill>
                <a:effectLst>
                  <a:outerShdw blurRad="38100" dist="38100" dir="2700000" algn="tl">
                    <a:srgbClr val="000000">
                      <a:alpha val="43137"/>
                    </a:srgbClr>
                  </a:outerShdw>
                </a:effectLst>
              </a:rPr>
              <a:t>(</a:t>
            </a:r>
            <a:r>
              <a:rPr lang="en-US" sz="1200" b="1" dirty="0" err="1" smtClean="0">
                <a:solidFill>
                  <a:schemeClr val="bg1"/>
                </a:solidFill>
                <a:effectLst>
                  <a:outerShdw blurRad="38100" dist="38100" dir="2700000" algn="tl">
                    <a:srgbClr val="000000">
                      <a:alpha val="43137"/>
                    </a:srgbClr>
                  </a:outerShdw>
                </a:effectLst>
              </a:rPr>
              <a:t>Raber</a:t>
            </a:r>
            <a:r>
              <a:rPr lang="en-US" sz="1200" b="1" dirty="0" smtClean="0">
                <a:solidFill>
                  <a:schemeClr val="bg1"/>
                </a:solidFill>
                <a:effectLst>
                  <a:outerShdw blurRad="38100" dist="38100" dir="2700000" algn="tl">
                    <a:srgbClr val="000000">
                      <a:alpha val="43137"/>
                    </a:srgbClr>
                  </a:outerShdw>
                </a:effectLst>
              </a:rPr>
              <a:t> and </a:t>
            </a:r>
            <a:r>
              <a:rPr lang="en-US" sz="1200" b="1" dirty="0" err="1" smtClean="0">
                <a:solidFill>
                  <a:schemeClr val="bg1"/>
                </a:solidFill>
                <a:effectLst>
                  <a:outerShdw blurRad="38100" dist="38100" dir="2700000" algn="tl">
                    <a:srgbClr val="000000">
                      <a:alpha val="43137"/>
                    </a:srgbClr>
                  </a:outerShdw>
                </a:effectLst>
              </a:rPr>
              <a:t>Connaway</a:t>
            </a:r>
            <a:r>
              <a:rPr lang="en-US" sz="1200" b="1" dirty="0" smtClean="0">
                <a:solidFill>
                  <a:schemeClr val="bg1"/>
                </a:solidFill>
                <a:effectLst>
                  <a:outerShdw blurRad="38100" dist="38100" dir="2700000" algn="tl">
                    <a:srgbClr val="000000">
                      <a:alpha val="43137"/>
                    </a:srgbClr>
                  </a:outerShdw>
                </a:effectLst>
              </a:rPr>
              <a:t> 1996)</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84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publicradio.org/content/2012/01/31/20120131_wolf4_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04800" y="1752600"/>
            <a:ext cx="4419600" cy="2438400"/>
          </a:xfrm>
        </p:spPr>
        <p:txBody>
          <a:bodyPr>
            <a:noAutofit/>
          </a:bodyPr>
          <a:lstStyle/>
          <a:p>
            <a:pPr algn="ctr"/>
            <a:r>
              <a:rPr lang="en-US" sz="4400" dirty="0" smtClean="0">
                <a:solidFill>
                  <a:schemeClr val="bg1"/>
                </a:solidFill>
                <a:effectLst>
                  <a:outerShdw blurRad="38100" dist="38100" dir="2700000" algn="tl">
                    <a:srgbClr val="000000">
                      <a:alpha val="43137"/>
                    </a:srgbClr>
                  </a:outerShdw>
                </a:effectLst>
              </a:rPr>
              <a:t>Crying Wolf about an Educational Crisis</a:t>
            </a:r>
            <a:endParaRPr lang="en-US" sz="4400"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a:xfrm>
            <a:off x="6019800" y="6172200"/>
            <a:ext cx="2819400" cy="365125"/>
          </a:xfrm>
        </p:spPr>
        <p:txBody>
          <a:bodyPr/>
          <a:lstStyle/>
          <a:p>
            <a:r>
              <a:rPr lang="en-US" sz="1200" b="1" dirty="0" smtClean="0">
                <a:solidFill>
                  <a:schemeClr val="bg1"/>
                </a:solidFill>
                <a:effectLst>
                  <a:outerShdw blurRad="38100" dist="38100" dir="2700000" algn="tl">
                    <a:srgbClr val="000000">
                      <a:alpha val="43137"/>
                    </a:srgbClr>
                  </a:outerShdw>
                </a:effectLst>
              </a:rPr>
              <a:t>(Dillon and Norris 2005)</a:t>
            </a:r>
            <a:endParaRPr lang="en-US" sz="1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annett-cdn.com/-mm-/105488b15e78a7e3ab2b935fe88405d14dd0d2d7/c=0-26-336-279&amp;r=x404&amp;c=534x401/local/-/media/USATODAY/test/2013/11/06/1383750429000-critic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2" y="-32658"/>
            <a:ext cx="9176087" cy="68906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65871" y="457200"/>
            <a:ext cx="6400800" cy="2514600"/>
          </a:xfrm>
        </p:spPr>
        <p:txBody>
          <a:bodyPr>
            <a:normAutofit lnSpcReduction="10000"/>
          </a:bodyPr>
          <a:lstStyle/>
          <a:p>
            <a:pPr marL="0" indent="0" algn="ctr">
              <a:buNone/>
            </a:pPr>
            <a:r>
              <a:rPr lang="en-US" b="1" i="1" dirty="0" smtClean="0">
                <a:solidFill>
                  <a:schemeClr val="tx1"/>
                </a:solidFill>
              </a:rPr>
              <a:t>“Rather </a:t>
            </a:r>
            <a:r>
              <a:rPr lang="en-US" b="1" i="1" dirty="0">
                <a:solidFill>
                  <a:schemeClr val="tx1"/>
                </a:solidFill>
              </a:rPr>
              <a:t>than raising optimism about the status of the field, critics continue to cite curricular problems, lack of relevant research, gender inequality, and an obsession with </a:t>
            </a:r>
            <a:r>
              <a:rPr lang="en-US" b="1" i="1" dirty="0" smtClean="0">
                <a:solidFill>
                  <a:schemeClr val="tx1"/>
                </a:solidFill>
              </a:rPr>
              <a:t>technology…”</a:t>
            </a:r>
            <a:endParaRPr lang="en-US" b="1" i="1" dirty="0">
              <a:solidFill>
                <a:schemeClr val="tx1"/>
              </a:solidFill>
            </a:endParaRPr>
          </a:p>
        </p:txBody>
      </p:sp>
      <p:sp>
        <p:nvSpPr>
          <p:cNvPr id="4" name="Slide Number Placeholder 3"/>
          <p:cNvSpPr>
            <a:spLocks noGrp="1"/>
          </p:cNvSpPr>
          <p:nvPr>
            <p:ph type="sldNum" sz="quarter" idx="12"/>
          </p:nvPr>
        </p:nvSpPr>
        <p:spPr>
          <a:xfrm>
            <a:off x="5715000" y="6324600"/>
            <a:ext cx="2514600" cy="365125"/>
          </a:xfrm>
        </p:spPr>
        <p:txBody>
          <a:bodyPr/>
          <a:lstStyle/>
          <a:p>
            <a:r>
              <a:rPr lang="en-US" sz="1200" b="1" dirty="0" smtClean="0">
                <a:solidFill>
                  <a:schemeClr val="tx1"/>
                </a:solidFill>
              </a:rPr>
              <a:t>(Dillon and Norris 2005, 281)</a:t>
            </a:r>
            <a:endParaRPr lang="en-US" sz="1200" b="1" dirty="0">
              <a:solidFill>
                <a:schemeClr val="tx1"/>
              </a:solidFill>
            </a:endParaRPr>
          </a:p>
        </p:txBody>
      </p:sp>
    </p:spTree>
    <p:extLst>
      <p:ext uri="{BB962C8B-B14F-4D97-AF65-F5344CB8AC3E}">
        <p14:creationId xmlns:p14="http://schemas.microsoft.com/office/powerpoint/2010/main" val="419394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enewableenergyworld.com/assets/images/story/2012/4/11/1332-crossing-the-valley-of-deart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 r="10715"/>
          <a:stretch/>
        </p:blipFill>
        <p:spPr bwMode="auto">
          <a:xfrm>
            <a:off x="0" y="-30480"/>
            <a:ext cx="9144000" cy="68884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81200" y="228600"/>
            <a:ext cx="6400800" cy="1905000"/>
          </a:xfrm>
        </p:spPr>
        <p:txBody>
          <a:bodyPr/>
          <a:lstStyle/>
          <a:p>
            <a:pPr marL="0" indent="0" algn="ctr">
              <a:buNone/>
            </a:pPr>
            <a:r>
              <a:rPr lang="en-US" b="1" dirty="0">
                <a:solidFill>
                  <a:schemeClr val="bg1"/>
                </a:solidFill>
                <a:latin typeface="Arial" panose="020B0604020202020204" pitchFamily="34" charset="0"/>
                <a:cs typeface="Arial" panose="020B0604020202020204" pitchFamily="34" charset="0"/>
              </a:rPr>
              <a:t>“There is a dearth of research in US LIS schools that is dedicated to the real needs of real </a:t>
            </a:r>
            <a:r>
              <a:rPr lang="en-US" b="1" dirty="0" smtClean="0">
                <a:solidFill>
                  <a:schemeClr val="bg1"/>
                </a:solidFill>
                <a:latin typeface="Arial" panose="020B0604020202020204" pitchFamily="34" charset="0"/>
                <a:cs typeface="Arial" panose="020B0604020202020204" pitchFamily="34" charset="0"/>
              </a:rPr>
              <a:t>libraries</a:t>
            </a:r>
            <a:r>
              <a:rPr lang="en-US" b="1" dirty="0">
                <a:solidFill>
                  <a:schemeClr val="bg1"/>
                </a:solidFill>
                <a:latin typeface="Arial" panose="020B0604020202020204" pitchFamily="34" charset="0"/>
                <a:cs typeface="Arial" panose="020B0604020202020204" pitchFamily="34" charset="0"/>
              </a:rPr>
              <a:t>.</a:t>
            </a:r>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endParaRPr>
          </a:p>
        </p:txBody>
      </p:sp>
      <p:sp>
        <p:nvSpPr>
          <p:cNvPr id="4" name="Slide Number Placeholder 3"/>
          <p:cNvSpPr>
            <a:spLocks noGrp="1"/>
          </p:cNvSpPr>
          <p:nvPr>
            <p:ph type="sldNum" sz="quarter" idx="12"/>
          </p:nvPr>
        </p:nvSpPr>
        <p:spPr>
          <a:xfrm>
            <a:off x="6553200" y="6172200"/>
            <a:ext cx="2133600" cy="365125"/>
          </a:xfrm>
        </p:spPr>
        <p:txBody>
          <a:bodyPr/>
          <a:lstStyle/>
          <a:p>
            <a:r>
              <a:rPr lang="en-US" sz="1200" b="1" dirty="0" smtClean="0">
                <a:solidFill>
                  <a:schemeClr val="bg1"/>
                </a:solidFill>
              </a:rPr>
              <a:t>(Gorman 2004, 6)</a:t>
            </a:r>
            <a:endParaRPr lang="en-US" sz="1200" b="1" dirty="0">
              <a:solidFill>
                <a:schemeClr val="bg1"/>
              </a:solidFill>
            </a:endParaRPr>
          </a:p>
        </p:txBody>
      </p:sp>
    </p:spTree>
    <p:extLst>
      <p:ext uri="{BB962C8B-B14F-4D97-AF65-F5344CB8AC3E}">
        <p14:creationId xmlns:p14="http://schemas.microsoft.com/office/powerpoint/2010/main" val="102909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photo-dictionary.com/photofiles/list/488/869bulls_eye.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4600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Crisis as a Moment of Change</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733800" cy="4525963"/>
          </a:xfrm>
        </p:spPr>
        <p:txBody>
          <a:bodyPr/>
          <a:lstStyle/>
          <a:p>
            <a:pPr marL="0" indent="0">
              <a:buNone/>
            </a:pPr>
            <a:r>
              <a:rPr lang="en-US" b="1" dirty="0" smtClean="0">
                <a:solidFill>
                  <a:schemeClr val="bg1"/>
                </a:solidFill>
                <a:effectLst>
                  <a:outerShdw blurRad="38100" dist="38100" dir="2700000" algn="tl">
                    <a:srgbClr val="000000">
                      <a:alpha val="43137"/>
                    </a:srgbClr>
                  </a:outerShdw>
                </a:effectLst>
              </a:rPr>
              <a:t>Contemporary Issue</a:t>
            </a:r>
          </a:p>
          <a:p>
            <a:r>
              <a:rPr lang="en-US" sz="2400" b="1" dirty="0" smtClean="0">
                <a:solidFill>
                  <a:schemeClr val="bg1"/>
                </a:solidFill>
                <a:effectLst>
                  <a:outerShdw blurRad="38100" dist="38100" dir="2700000" algn="tl">
                    <a:srgbClr val="000000">
                      <a:alpha val="43137"/>
                    </a:srgbClr>
                  </a:outerShdw>
                </a:effectLst>
              </a:rPr>
              <a:t>Technological revolution </a:t>
            </a:r>
          </a:p>
          <a:p>
            <a:pPr marL="0" indent="0">
              <a:buNone/>
            </a:pPr>
            <a:r>
              <a:rPr lang="en-US" b="1" dirty="0" smtClean="0">
                <a:solidFill>
                  <a:schemeClr val="bg1"/>
                </a:solidFill>
                <a:effectLst>
                  <a:outerShdw blurRad="38100" dist="38100" dir="2700000" algn="tl">
                    <a:srgbClr val="000000">
                      <a:alpha val="43137"/>
                    </a:srgbClr>
                  </a:outerShdw>
                </a:effectLst>
              </a:rPr>
              <a:t>Longstanding Issue</a:t>
            </a:r>
          </a:p>
          <a:p>
            <a:r>
              <a:rPr lang="en-US" sz="2400" b="1" dirty="0" smtClean="0">
                <a:solidFill>
                  <a:schemeClr val="bg1"/>
                </a:solidFill>
                <a:effectLst>
                  <a:outerShdw blurRad="38100" dist="38100" dir="2700000" algn="tl">
                    <a:srgbClr val="000000">
                      <a:alpha val="43137"/>
                    </a:srgbClr>
                  </a:outerShdw>
                </a:effectLst>
              </a:rPr>
              <a:t>Quality control  </a:t>
            </a:r>
          </a:p>
          <a:p>
            <a:pPr marL="0" indent="0">
              <a:buNone/>
            </a:pPr>
            <a:endParaRPr lang="en-US" dirty="0" smtClean="0"/>
          </a:p>
        </p:txBody>
      </p:sp>
      <p:sp>
        <p:nvSpPr>
          <p:cNvPr id="5" name="Rectangle 4"/>
          <p:cNvSpPr/>
          <p:nvPr/>
        </p:nvSpPr>
        <p:spPr>
          <a:xfrm>
            <a:off x="6934200" y="6310699"/>
            <a:ext cx="1912703" cy="276999"/>
          </a:xfrm>
          <a:prstGeom prst="rect">
            <a:avLst/>
          </a:prstGeom>
        </p:spPr>
        <p:txBody>
          <a:bodyPr wrap="none">
            <a:spAutoFit/>
          </a:bodyPr>
          <a:lstStyle/>
          <a:p>
            <a:r>
              <a:rPr lang="en-US" sz="1200" b="1" dirty="0">
                <a:solidFill>
                  <a:schemeClr val="bg1"/>
                </a:solidFill>
                <a:effectLst>
                  <a:outerShdw blurRad="38100" dist="38100" dir="2700000" algn="tl">
                    <a:srgbClr val="000000">
                      <a:alpha val="43137"/>
                    </a:srgbClr>
                  </a:outerShdw>
                </a:effectLst>
                <a:latin typeface="+mj-lt"/>
              </a:rPr>
              <a:t>(Dillon and Norris </a:t>
            </a:r>
            <a:r>
              <a:rPr lang="en-US" sz="1200" b="1" dirty="0" smtClean="0">
                <a:solidFill>
                  <a:schemeClr val="bg1"/>
                </a:solidFill>
                <a:effectLst>
                  <a:outerShdw blurRad="38100" dist="38100" dir="2700000" algn="tl">
                    <a:srgbClr val="000000">
                      <a:alpha val="43137"/>
                    </a:srgbClr>
                  </a:outerShdw>
                </a:effectLst>
                <a:latin typeface="+mj-lt"/>
              </a:rPr>
              <a:t>2005)</a:t>
            </a:r>
            <a:endParaRPr lang="en-US" sz="1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83196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8951</TotalTime>
  <Words>6112</Words>
  <Application>Microsoft Office PowerPoint</Application>
  <PresentationFormat>On-screen Show (4:3)</PresentationFormat>
  <Paragraphs>566</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Arial</vt:lpstr>
      <vt:lpstr>Open Sans</vt:lpstr>
      <vt:lpstr>Times New Roman</vt:lpstr>
      <vt:lpstr>Open Sans Semibold</vt:lpstr>
      <vt:lpstr>Courier New</vt:lpstr>
      <vt:lpstr>OCLC-Research-Template-2014</vt:lpstr>
      <vt:lpstr>Just When the Caterpillar Thought the World was Over, It Became a Butterfly: Developing Educational Programs for an Emerging Profession</vt:lpstr>
      <vt:lpstr>PowerPoint Presentation</vt:lpstr>
      <vt:lpstr>PowerPoint Presentation</vt:lpstr>
      <vt:lpstr>PowerPoint Presentation</vt:lpstr>
      <vt:lpstr>Academy vs. Practicing Profession</vt:lpstr>
      <vt:lpstr>Crying Wolf about an Educational Crisis</vt:lpstr>
      <vt:lpstr>PowerPoint Presentation</vt:lpstr>
      <vt:lpstr>PowerPoint Presentation</vt:lpstr>
      <vt:lpstr>Crisis as a Moment of Change</vt:lpstr>
      <vt:lpstr>PowerPoint Presentation</vt:lpstr>
      <vt:lpstr>PowerPoint Presentation</vt:lpstr>
      <vt:lpstr>PowerPoint Presentation</vt:lpstr>
      <vt:lpstr>Current Information Environment</vt:lpstr>
      <vt:lpstr>PowerPoint Presentation</vt:lpstr>
      <vt:lpstr>PowerPoint Presentation</vt:lpstr>
      <vt:lpstr>PowerPoint Presentation</vt:lpstr>
      <vt:lpstr>PowerPoint Presentation</vt:lpstr>
      <vt:lpstr>PowerPoint Presentation</vt:lpstr>
      <vt:lpstr>Current Expectations of  Information Professionals</vt:lpstr>
      <vt:lpstr>PowerPoint Presentation</vt:lpstr>
      <vt:lpstr>Why? </vt:lpstr>
      <vt:lpstr>PowerPoint Presentation</vt:lpstr>
      <vt:lpstr>User-Centered Assessment</vt:lpstr>
      <vt:lpstr>Issues Affecting Curriculum Development</vt:lpstr>
      <vt:lpstr>PowerPoint Presentation</vt:lpstr>
      <vt:lpstr>Teaching vs. Training </vt:lpstr>
      <vt:lpstr>Research Methods</vt:lpstr>
      <vt:lpstr>Opportunities for Librarians  </vt:lpstr>
      <vt:lpstr>PowerPoint Presentation</vt:lpstr>
      <vt:lpstr>New Opportunities: Data Librarianship</vt:lpstr>
      <vt:lpstr>PowerPoint Presentation</vt:lpstr>
      <vt:lpstr>Data Librarianship</vt:lpstr>
      <vt:lpstr>Data Librarianship</vt:lpstr>
      <vt:lpstr>PowerPoint Presentation</vt:lpstr>
      <vt:lpstr>“Data Librarian (HEW Level 6)”</vt:lpstr>
      <vt:lpstr>PowerPoint Presentation</vt:lpstr>
      <vt:lpstr>PowerPoint Presentation</vt:lpstr>
      <vt:lpstr>References</vt:lpstr>
      <vt:lpstr>References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When the Caterpillar Thought the World was Over, It Became a Butterfly: Developing Educational Programs for an Emerging Profession</dc:title>
  <dc:creator>Lynn Silipigni Connaway</dc:creator>
  <cp:keywords>LIS, library science, information science, education, research, practitioner, professional, curriculum, data, librarianship</cp:keywords>
  <cp:lastModifiedBy>Confer,Patrick</cp:lastModifiedBy>
  <cp:revision>101</cp:revision>
  <dcterms:created xsi:type="dcterms:W3CDTF">2014-07-14T16:57:07Z</dcterms:created>
  <dcterms:modified xsi:type="dcterms:W3CDTF">2015-07-23T18:37:12Z</dcterms:modified>
</cp:coreProperties>
</file>