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2"/>
  </p:notesMasterIdLst>
  <p:handoutMasterIdLst>
    <p:handoutMasterId r:id="rId43"/>
  </p:handoutMasterIdLst>
  <p:sldIdLst>
    <p:sldId id="319" r:id="rId2"/>
    <p:sldId id="320" r:id="rId3"/>
    <p:sldId id="321" r:id="rId4"/>
    <p:sldId id="322"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269" r:id="rId19"/>
    <p:sldId id="271" r:id="rId20"/>
    <p:sldId id="273" r:id="rId21"/>
    <p:sldId id="280" r:id="rId22"/>
    <p:sldId id="292" r:id="rId23"/>
    <p:sldId id="339" r:id="rId24"/>
    <p:sldId id="340" r:id="rId25"/>
    <p:sldId id="341" r:id="rId26"/>
    <p:sldId id="261" r:id="rId27"/>
    <p:sldId id="336" r:id="rId28"/>
    <p:sldId id="287" r:id="rId29"/>
    <p:sldId id="288" r:id="rId30"/>
    <p:sldId id="317" r:id="rId31"/>
    <p:sldId id="318" r:id="rId32"/>
    <p:sldId id="285" r:id="rId33"/>
    <p:sldId id="286" r:id="rId34"/>
    <p:sldId id="266" r:id="rId35"/>
    <p:sldId id="289" r:id="rId36"/>
    <p:sldId id="290" r:id="rId37"/>
    <p:sldId id="264" r:id="rId38"/>
    <p:sldId id="291" r:id="rId39"/>
    <p:sldId id="337" r:id="rId40"/>
    <p:sldId id="338"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E481C"/>
    <a:srgbClr val="5E4B8B"/>
    <a:srgbClr val="4C3A7E"/>
    <a:srgbClr val="FFFFFF"/>
    <a:srgbClr val="342560"/>
    <a:srgbClr val="B71A8B"/>
    <a:srgbClr val="2C3841"/>
    <a:srgbClr val="9BA7B0"/>
    <a:srgbClr val="552481"/>
    <a:srgbClr val="9F351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19" autoAdjust="0"/>
  </p:normalViewPr>
  <p:slideViewPr>
    <p:cSldViewPr snapToGrid="0" snapToObjects="1" showGuides="1">
      <p:cViewPr>
        <p:scale>
          <a:sx n="78" d="100"/>
          <a:sy n="78" d="100"/>
        </p:scale>
        <p:origin x="-2562" y="-1140"/>
      </p:cViewPr>
      <p:guideLst>
        <p:guide orient="horz"/>
        <p:guide/>
      </p:guideLst>
    </p:cSldViewPr>
  </p:slideViewPr>
  <p:notesTextViewPr>
    <p:cViewPr>
      <p:scale>
        <a:sx n="100" d="100"/>
        <a:sy n="100" d="100"/>
      </p:scale>
      <p:origin x="0" y="0"/>
    </p:cViewPr>
  </p:notesTextViewPr>
  <p:notesViewPr>
    <p:cSldViewPr snapToGrid="0" snapToObjects="1" showGuides="1">
      <p:cViewPr>
        <p:scale>
          <a:sx n="94" d="100"/>
          <a:sy n="94" d="100"/>
        </p:scale>
        <p:origin x="-2202" y="18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oode\Dropbox\V&amp;R_Project\Analysis\Demographics%20Run%20July%2011%202013.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hoode\Dropbox\V&amp;R_Project\Surveys\Digital%20Visitors%20and%20Residents-%20Demographic%20Pre-survey%20Screening%20Results%20.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42"/>
  <c:chart>
    <c:plotArea>
      <c:layout/>
      <c:barChart>
        <c:barDir val="col"/>
        <c:grouping val="stacked"/>
        <c:ser>
          <c:idx val="0"/>
          <c:order val="0"/>
          <c:tx>
            <c:strRef>
              <c:f>'Age Bands '!$A$320</c:f>
              <c:strCache>
                <c:ptCount val="1"/>
                <c:pt idx="0">
                  <c:v>Emerging</c:v>
                </c:pt>
              </c:strCache>
            </c:strRef>
          </c:tx>
          <c:spPr>
            <a:solidFill>
              <a:srgbClr val="0070C0"/>
            </a:solidFill>
            <a:effectLst/>
          </c:spPr>
          <c:dLbls>
            <c:dLbl>
              <c:idx val="4"/>
              <c:delete val="1"/>
            </c:dLbl>
            <c:dLblPos val="ctr"/>
            <c:showVal val="1"/>
          </c:dLbls>
          <c:cat>
            <c:strRef>
              <c:f>'Age Bands '!$B$319:$G$319</c:f>
              <c:strCache>
                <c:ptCount val="6"/>
                <c:pt idx="0">
                  <c:v>12-18</c:v>
                </c:pt>
                <c:pt idx="1">
                  <c:v>19-25</c:v>
                </c:pt>
                <c:pt idx="2">
                  <c:v>26-34</c:v>
                </c:pt>
                <c:pt idx="3">
                  <c:v>35-44</c:v>
                </c:pt>
                <c:pt idx="4">
                  <c:v>45-54</c:v>
                </c:pt>
                <c:pt idx="5">
                  <c:v>55-64</c:v>
                </c:pt>
              </c:strCache>
            </c:strRef>
          </c:cat>
          <c:val>
            <c:numRef>
              <c:f>'Age Bands '!$B$320:$G$320</c:f>
              <c:numCache>
                <c:formatCode>General</c:formatCode>
                <c:ptCount val="6"/>
                <c:pt idx="0">
                  <c:v>25</c:v>
                </c:pt>
                <c:pt idx="1">
                  <c:v>14</c:v>
                </c:pt>
                <c:pt idx="2">
                  <c:v>2</c:v>
                </c:pt>
                <c:pt idx="3">
                  <c:v>1</c:v>
                </c:pt>
                <c:pt idx="4">
                  <c:v>0</c:v>
                </c:pt>
                <c:pt idx="5">
                  <c:v>1</c:v>
                </c:pt>
              </c:numCache>
            </c:numRef>
          </c:val>
        </c:ser>
        <c:ser>
          <c:idx val="1"/>
          <c:order val="1"/>
          <c:tx>
            <c:strRef>
              <c:f>'Age Bands '!$A$321</c:f>
              <c:strCache>
                <c:ptCount val="1"/>
                <c:pt idx="0">
                  <c:v>Establishing</c:v>
                </c:pt>
              </c:strCache>
            </c:strRef>
          </c:tx>
          <c:spPr>
            <a:solidFill>
              <a:srgbClr val="FF0000"/>
            </a:solidFill>
          </c:spPr>
          <c:dLbls>
            <c:dLbl>
              <c:idx val="4"/>
              <c:delete val="1"/>
            </c:dLbl>
            <c:dLbl>
              <c:idx val="5"/>
              <c:delete val="1"/>
            </c:dLbl>
            <c:dLblPos val="ctr"/>
            <c:showVal val="1"/>
          </c:dLbls>
          <c:cat>
            <c:strRef>
              <c:f>'Age Bands '!$B$319:$G$319</c:f>
              <c:strCache>
                <c:ptCount val="6"/>
                <c:pt idx="0">
                  <c:v>12-18</c:v>
                </c:pt>
                <c:pt idx="1">
                  <c:v>19-25</c:v>
                </c:pt>
                <c:pt idx="2">
                  <c:v>26-34</c:v>
                </c:pt>
                <c:pt idx="3">
                  <c:v>35-44</c:v>
                </c:pt>
                <c:pt idx="4">
                  <c:v>45-54</c:v>
                </c:pt>
                <c:pt idx="5">
                  <c:v>55-64</c:v>
                </c:pt>
              </c:strCache>
            </c:strRef>
          </c:cat>
          <c:val>
            <c:numRef>
              <c:f>'Age Bands '!$B$321:$G$321</c:f>
              <c:numCache>
                <c:formatCode>General</c:formatCode>
                <c:ptCount val="6"/>
                <c:pt idx="0">
                  <c:v>1</c:v>
                </c:pt>
                <c:pt idx="1">
                  <c:v>5</c:v>
                </c:pt>
                <c:pt idx="2">
                  <c:v>3</c:v>
                </c:pt>
                <c:pt idx="3">
                  <c:v>1</c:v>
                </c:pt>
                <c:pt idx="4">
                  <c:v>0</c:v>
                </c:pt>
                <c:pt idx="5">
                  <c:v>0</c:v>
                </c:pt>
              </c:numCache>
            </c:numRef>
          </c:val>
        </c:ser>
        <c:ser>
          <c:idx val="2"/>
          <c:order val="2"/>
          <c:tx>
            <c:strRef>
              <c:f>'Age Bands '!$A$322</c:f>
              <c:strCache>
                <c:ptCount val="1"/>
                <c:pt idx="0">
                  <c:v>Embedding</c:v>
                </c:pt>
              </c:strCache>
            </c:strRef>
          </c:tx>
          <c:spPr>
            <a:solidFill>
              <a:srgbClr val="00B050"/>
            </a:solidFill>
          </c:spPr>
          <c:dLbls>
            <c:dLbl>
              <c:idx val="0"/>
              <c:delete val="1"/>
            </c:dLbl>
            <c:dLbl>
              <c:idx val="3"/>
              <c:delete val="1"/>
            </c:dLbl>
            <c:dLbl>
              <c:idx val="5"/>
              <c:delete val="1"/>
            </c:dLbl>
            <c:dLblPos val="ctr"/>
            <c:showVal val="1"/>
          </c:dLbls>
          <c:cat>
            <c:strRef>
              <c:f>'Age Bands '!$B$319:$G$319</c:f>
              <c:strCache>
                <c:ptCount val="6"/>
                <c:pt idx="0">
                  <c:v>12-18</c:v>
                </c:pt>
                <c:pt idx="1">
                  <c:v>19-25</c:v>
                </c:pt>
                <c:pt idx="2">
                  <c:v>26-34</c:v>
                </c:pt>
                <c:pt idx="3">
                  <c:v>35-44</c:v>
                </c:pt>
                <c:pt idx="4">
                  <c:v>45-54</c:v>
                </c:pt>
                <c:pt idx="5">
                  <c:v>55-64</c:v>
                </c:pt>
              </c:strCache>
            </c:strRef>
          </c:cat>
          <c:val>
            <c:numRef>
              <c:f>'Age Bands '!$B$322:$G$322</c:f>
              <c:numCache>
                <c:formatCode>General</c:formatCode>
                <c:ptCount val="6"/>
                <c:pt idx="0">
                  <c:v>0</c:v>
                </c:pt>
                <c:pt idx="1">
                  <c:v>6</c:v>
                </c:pt>
                <c:pt idx="2">
                  <c:v>1</c:v>
                </c:pt>
                <c:pt idx="3">
                  <c:v>0</c:v>
                </c:pt>
                <c:pt idx="4">
                  <c:v>3</c:v>
                </c:pt>
                <c:pt idx="5">
                  <c:v>0</c:v>
                </c:pt>
              </c:numCache>
            </c:numRef>
          </c:val>
        </c:ser>
        <c:ser>
          <c:idx val="3"/>
          <c:order val="3"/>
          <c:tx>
            <c:strRef>
              <c:f>'Age Bands '!$A$323</c:f>
              <c:strCache>
                <c:ptCount val="1"/>
                <c:pt idx="0">
                  <c:v>Experiencing</c:v>
                </c:pt>
              </c:strCache>
            </c:strRef>
          </c:tx>
          <c:dPt>
            <c:idx val="3"/>
            <c:spPr>
              <a:solidFill>
                <a:srgbClr val="7030A0"/>
              </a:solidFill>
            </c:spPr>
          </c:dPt>
          <c:dPt>
            <c:idx val="4"/>
            <c:spPr>
              <a:solidFill>
                <a:srgbClr val="7030A0"/>
              </a:solidFill>
            </c:spPr>
          </c:dPt>
          <c:dPt>
            <c:idx val="5"/>
            <c:spPr>
              <a:solidFill>
                <a:srgbClr val="7030A0"/>
              </a:solidFill>
            </c:spPr>
          </c:dPt>
          <c:dLbls>
            <c:dLbl>
              <c:idx val="0"/>
              <c:delete val="1"/>
            </c:dLbl>
            <c:dLbl>
              <c:idx val="1"/>
              <c:delete val="1"/>
            </c:dLbl>
            <c:dLbl>
              <c:idx val="2"/>
              <c:delete val="1"/>
            </c:dLbl>
            <c:dLblPos val="ctr"/>
            <c:showVal val="1"/>
          </c:dLbls>
          <c:cat>
            <c:strRef>
              <c:f>'Age Bands '!$B$319:$G$319</c:f>
              <c:strCache>
                <c:ptCount val="6"/>
                <c:pt idx="0">
                  <c:v>12-18</c:v>
                </c:pt>
                <c:pt idx="1">
                  <c:v>19-25</c:v>
                </c:pt>
                <c:pt idx="2">
                  <c:v>26-34</c:v>
                </c:pt>
                <c:pt idx="3">
                  <c:v>35-44</c:v>
                </c:pt>
                <c:pt idx="4">
                  <c:v>45-54</c:v>
                </c:pt>
                <c:pt idx="5">
                  <c:v>55-64</c:v>
                </c:pt>
              </c:strCache>
            </c:strRef>
          </c:cat>
          <c:val>
            <c:numRef>
              <c:f>'Age Bands '!$B$323:$G$323</c:f>
              <c:numCache>
                <c:formatCode>General</c:formatCode>
                <c:ptCount val="6"/>
                <c:pt idx="0">
                  <c:v>0</c:v>
                </c:pt>
                <c:pt idx="1">
                  <c:v>0</c:v>
                </c:pt>
                <c:pt idx="2">
                  <c:v>0</c:v>
                </c:pt>
                <c:pt idx="3">
                  <c:v>3</c:v>
                </c:pt>
                <c:pt idx="4">
                  <c:v>5</c:v>
                </c:pt>
                <c:pt idx="5">
                  <c:v>2</c:v>
                </c:pt>
              </c:numCache>
            </c:numRef>
          </c:val>
        </c:ser>
        <c:dLbls>
          <c:showVal val="1"/>
        </c:dLbls>
        <c:overlap val="100"/>
        <c:axId val="87185280"/>
        <c:axId val="87186816"/>
      </c:barChart>
      <c:catAx>
        <c:axId val="87185280"/>
        <c:scaling>
          <c:orientation val="minMax"/>
        </c:scaling>
        <c:axPos val="b"/>
        <c:tickLblPos val="nextTo"/>
        <c:crossAx val="87186816"/>
        <c:crosses val="autoZero"/>
        <c:auto val="1"/>
        <c:lblAlgn val="ctr"/>
        <c:lblOffset val="100"/>
      </c:catAx>
      <c:valAx>
        <c:axId val="87186816"/>
        <c:scaling>
          <c:orientation val="minMax"/>
        </c:scaling>
        <c:axPos val="l"/>
        <c:majorGridlines/>
        <c:numFmt formatCode="General" sourceLinked="1"/>
        <c:tickLblPos val="nextTo"/>
        <c:crossAx val="87185280"/>
        <c:crosses val="autoZero"/>
        <c:crossBetween val="between"/>
      </c:valAx>
    </c:plotArea>
    <c:legend>
      <c:legendPos val="r"/>
      <c:layout/>
    </c:legend>
    <c:plotVisOnly val="1"/>
    <c:dispBlanksAs val="gap"/>
  </c:chart>
  <c:txPr>
    <a:bodyPr/>
    <a:lstStyle/>
    <a:p>
      <a:pPr>
        <a:defRPr sz="1600" b="1"/>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42"/>
  <c:clrMapOvr bg1="lt1" tx1="dk1" bg2="lt2" tx2="dk2" accent1="accent1" accent2="accent2" accent3="accent3" accent4="accent4" accent5="accent5" accent6="accent6" hlink="hlink" folHlink="folHlink"/>
  <c:chart>
    <c:plotArea>
      <c:layout/>
      <c:barChart>
        <c:barDir val="col"/>
        <c:grouping val="stacked"/>
        <c:ser>
          <c:idx val="0"/>
          <c:order val="0"/>
          <c:tx>
            <c:strRef>
              <c:f>'Current Counts'!$A$85</c:f>
              <c:strCache>
                <c:ptCount val="1"/>
                <c:pt idx="0">
                  <c:v>Emerging</c:v>
                </c:pt>
              </c:strCache>
            </c:strRef>
          </c:tx>
          <c:dLbls>
            <c:dLbl>
              <c:idx val="2"/>
              <c:delete val="1"/>
            </c:dLbl>
            <c:dLbl>
              <c:idx val="4"/>
              <c:delete val="1"/>
            </c:dLbl>
            <c:dLbl>
              <c:idx val="5"/>
              <c:delete val="1"/>
            </c:dLbl>
            <c:dLbl>
              <c:idx val="6"/>
              <c:delete val="1"/>
            </c:dLbl>
            <c:dLblPos val="ctr"/>
            <c:showVal val="1"/>
          </c:dLbls>
          <c:cat>
            <c:strRef>
              <c:f>'Current Counts'!$B$84:$H$84</c:f>
              <c:strCache>
                <c:ptCount val="7"/>
                <c:pt idx="0">
                  <c:v>12-18</c:v>
                </c:pt>
                <c:pt idx="1">
                  <c:v>19-25</c:v>
                </c:pt>
                <c:pt idx="2">
                  <c:v>26-34</c:v>
                </c:pt>
                <c:pt idx="3">
                  <c:v>35-44</c:v>
                </c:pt>
                <c:pt idx="4">
                  <c:v>45-54</c:v>
                </c:pt>
                <c:pt idx="5">
                  <c:v>55-64</c:v>
                </c:pt>
                <c:pt idx="6">
                  <c:v>64+</c:v>
                </c:pt>
              </c:strCache>
            </c:strRef>
          </c:cat>
          <c:val>
            <c:numRef>
              <c:f>'Current Counts'!$B$85:$H$85</c:f>
              <c:numCache>
                <c:formatCode>General</c:formatCode>
                <c:ptCount val="7"/>
                <c:pt idx="0">
                  <c:v>23</c:v>
                </c:pt>
                <c:pt idx="1">
                  <c:v>15</c:v>
                </c:pt>
                <c:pt idx="2">
                  <c:v>0</c:v>
                </c:pt>
                <c:pt idx="3">
                  <c:v>4</c:v>
                </c:pt>
                <c:pt idx="4">
                  <c:v>0</c:v>
                </c:pt>
                <c:pt idx="5">
                  <c:v>0</c:v>
                </c:pt>
                <c:pt idx="6">
                  <c:v>0</c:v>
                </c:pt>
              </c:numCache>
            </c:numRef>
          </c:val>
        </c:ser>
        <c:ser>
          <c:idx val="1"/>
          <c:order val="1"/>
          <c:tx>
            <c:strRef>
              <c:f>'Current Counts'!$A$86</c:f>
              <c:strCache>
                <c:ptCount val="1"/>
                <c:pt idx="0">
                  <c:v>Establishing</c:v>
                </c:pt>
              </c:strCache>
            </c:strRef>
          </c:tx>
          <c:dLbls>
            <c:dLbl>
              <c:idx val="0"/>
              <c:layout>
                <c:manualLayout>
                  <c:x val="0"/>
                  <c:y val="-5.2032520325203384E-2"/>
                </c:manualLayout>
              </c:layout>
              <c:dLblPos val="ctr"/>
              <c:showVal val="1"/>
            </c:dLbl>
            <c:dLbl>
              <c:idx val="2"/>
              <c:layout>
                <c:manualLayout>
                  <c:x val="3.0917874396135265E-2"/>
                  <c:y val="-1.9512195121951223E-2"/>
                </c:manualLayout>
              </c:layout>
              <c:dLblPos val="ctr"/>
              <c:showVal val="1"/>
            </c:dLbl>
            <c:dLbl>
              <c:idx val="3"/>
              <c:layout>
                <c:manualLayout>
                  <c:x val="3.6714975845410641E-2"/>
                  <c:y val="-9.7560975609756288E-3"/>
                </c:manualLayout>
              </c:layout>
              <c:dLblPos val="ctr"/>
              <c:showVal val="1"/>
            </c:dLbl>
            <c:dLbl>
              <c:idx val="4"/>
              <c:delete val="1"/>
            </c:dLbl>
            <c:dLbl>
              <c:idx val="5"/>
              <c:delete val="1"/>
            </c:dLbl>
            <c:dLbl>
              <c:idx val="6"/>
              <c:delete val="1"/>
            </c:dLbl>
            <c:dLblPos val="ctr"/>
            <c:showVal val="1"/>
          </c:dLbls>
          <c:cat>
            <c:strRef>
              <c:f>'Current Counts'!$B$84:$H$84</c:f>
              <c:strCache>
                <c:ptCount val="7"/>
                <c:pt idx="0">
                  <c:v>12-18</c:v>
                </c:pt>
                <c:pt idx="1">
                  <c:v>19-25</c:v>
                </c:pt>
                <c:pt idx="2">
                  <c:v>26-34</c:v>
                </c:pt>
                <c:pt idx="3">
                  <c:v>35-44</c:v>
                </c:pt>
                <c:pt idx="4">
                  <c:v>45-54</c:v>
                </c:pt>
                <c:pt idx="5">
                  <c:v>55-64</c:v>
                </c:pt>
                <c:pt idx="6">
                  <c:v>64+</c:v>
                </c:pt>
              </c:strCache>
            </c:strRef>
          </c:cat>
          <c:val>
            <c:numRef>
              <c:f>'Current Counts'!$B$86:$H$86</c:f>
              <c:numCache>
                <c:formatCode>General</c:formatCode>
                <c:ptCount val="7"/>
                <c:pt idx="0">
                  <c:v>1</c:v>
                </c:pt>
                <c:pt idx="1">
                  <c:v>46</c:v>
                </c:pt>
                <c:pt idx="2">
                  <c:v>2</c:v>
                </c:pt>
                <c:pt idx="3">
                  <c:v>1</c:v>
                </c:pt>
                <c:pt idx="4">
                  <c:v>0</c:v>
                </c:pt>
                <c:pt idx="5">
                  <c:v>0</c:v>
                </c:pt>
                <c:pt idx="6">
                  <c:v>0</c:v>
                </c:pt>
              </c:numCache>
            </c:numRef>
          </c:val>
        </c:ser>
        <c:ser>
          <c:idx val="2"/>
          <c:order val="2"/>
          <c:tx>
            <c:strRef>
              <c:f>'Current Counts'!$A$87</c:f>
              <c:strCache>
                <c:ptCount val="1"/>
                <c:pt idx="0">
                  <c:v>Embedding</c:v>
                </c:pt>
              </c:strCache>
            </c:strRef>
          </c:tx>
          <c:dLbls>
            <c:dLbl>
              <c:idx val="0"/>
              <c:delete val="1"/>
            </c:dLbl>
            <c:dLbl>
              <c:idx val="3"/>
              <c:layout>
                <c:manualLayout>
                  <c:x val="-1.9323671497584582E-3"/>
                  <c:y val="3.2520325203252032E-3"/>
                </c:manualLayout>
              </c:layout>
              <c:dLblPos val="ctr"/>
              <c:showVal val="1"/>
            </c:dLbl>
            <c:dLbl>
              <c:idx val="4"/>
              <c:layout>
                <c:manualLayout>
                  <c:x val="3.4782608695652174E-2"/>
                  <c:y val="-1.3008130081300823E-2"/>
                </c:manualLayout>
              </c:layout>
              <c:dLblPos val="ctr"/>
              <c:showVal val="1"/>
            </c:dLbl>
            <c:dLbl>
              <c:idx val="5"/>
              <c:layout>
                <c:manualLayout>
                  <c:x val="3.8647342995169226E-2"/>
                  <c:y val="-9.7560975609756288E-3"/>
                </c:manualLayout>
              </c:layout>
              <c:dLblPos val="ctr"/>
              <c:showVal val="1"/>
            </c:dLbl>
            <c:dLbl>
              <c:idx val="6"/>
              <c:layout>
                <c:manualLayout>
                  <c:x val="3.6714975845410641E-2"/>
                  <c:y val="-9.7560975609756288E-3"/>
                </c:manualLayout>
              </c:layout>
              <c:dLblPos val="ctr"/>
              <c:showVal val="1"/>
            </c:dLbl>
            <c:dLblPos val="ctr"/>
            <c:showVal val="1"/>
          </c:dLbls>
          <c:cat>
            <c:strRef>
              <c:f>'Current Counts'!$B$84:$H$84</c:f>
              <c:strCache>
                <c:ptCount val="7"/>
                <c:pt idx="0">
                  <c:v>12-18</c:v>
                </c:pt>
                <c:pt idx="1">
                  <c:v>19-25</c:v>
                </c:pt>
                <c:pt idx="2">
                  <c:v>26-34</c:v>
                </c:pt>
                <c:pt idx="3">
                  <c:v>35-44</c:v>
                </c:pt>
                <c:pt idx="4">
                  <c:v>45-54</c:v>
                </c:pt>
                <c:pt idx="5">
                  <c:v>55-64</c:v>
                </c:pt>
                <c:pt idx="6">
                  <c:v>64+</c:v>
                </c:pt>
              </c:strCache>
            </c:strRef>
          </c:cat>
          <c:val>
            <c:numRef>
              <c:f>'Current Counts'!$B$87:$H$87</c:f>
              <c:numCache>
                <c:formatCode>General</c:formatCode>
                <c:ptCount val="7"/>
                <c:pt idx="0">
                  <c:v>0</c:v>
                </c:pt>
                <c:pt idx="1">
                  <c:v>17</c:v>
                </c:pt>
                <c:pt idx="2">
                  <c:v>18</c:v>
                </c:pt>
                <c:pt idx="3">
                  <c:v>4</c:v>
                </c:pt>
                <c:pt idx="4">
                  <c:v>1</c:v>
                </c:pt>
                <c:pt idx="5">
                  <c:v>2</c:v>
                </c:pt>
                <c:pt idx="6">
                  <c:v>1</c:v>
                </c:pt>
              </c:numCache>
            </c:numRef>
          </c:val>
        </c:ser>
        <c:ser>
          <c:idx val="3"/>
          <c:order val="3"/>
          <c:tx>
            <c:strRef>
              <c:f>'Current Counts'!$A$88</c:f>
              <c:strCache>
                <c:ptCount val="1"/>
                <c:pt idx="0">
                  <c:v>Experiencing</c:v>
                </c:pt>
              </c:strCache>
            </c:strRef>
          </c:tx>
          <c:dLbls>
            <c:dLbl>
              <c:idx val="0"/>
              <c:delete val="1"/>
            </c:dLbl>
            <c:dLbl>
              <c:idx val="1"/>
              <c:delete val="1"/>
            </c:dLbl>
            <c:dLbl>
              <c:idx val="6"/>
              <c:layout>
                <c:manualLayout>
                  <c:x val="-1.9323671497584582E-3"/>
                  <c:y val="-3.9024390243902439E-2"/>
                </c:manualLayout>
              </c:layout>
              <c:dLblPos val="ctr"/>
              <c:showVal val="1"/>
            </c:dLbl>
            <c:dLblPos val="ctr"/>
            <c:showVal val="1"/>
          </c:dLbls>
          <c:cat>
            <c:strRef>
              <c:f>'Current Counts'!$B$84:$H$84</c:f>
              <c:strCache>
                <c:ptCount val="7"/>
                <c:pt idx="0">
                  <c:v>12-18</c:v>
                </c:pt>
                <c:pt idx="1">
                  <c:v>19-25</c:v>
                </c:pt>
                <c:pt idx="2">
                  <c:v>26-34</c:v>
                </c:pt>
                <c:pt idx="3">
                  <c:v>35-44</c:v>
                </c:pt>
                <c:pt idx="4">
                  <c:v>45-54</c:v>
                </c:pt>
                <c:pt idx="5">
                  <c:v>55-64</c:v>
                </c:pt>
                <c:pt idx="6">
                  <c:v>64+</c:v>
                </c:pt>
              </c:strCache>
            </c:strRef>
          </c:cat>
          <c:val>
            <c:numRef>
              <c:f>'Current Counts'!$B$88:$H$88</c:f>
              <c:numCache>
                <c:formatCode>General</c:formatCode>
                <c:ptCount val="7"/>
                <c:pt idx="0">
                  <c:v>0</c:v>
                </c:pt>
                <c:pt idx="1">
                  <c:v>0</c:v>
                </c:pt>
                <c:pt idx="2">
                  <c:v>3</c:v>
                </c:pt>
                <c:pt idx="3">
                  <c:v>7</c:v>
                </c:pt>
                <c:pt idx="4">
                  <c:v>6</c:v>
                </c:pt>
                <c:pt idx="5">
                  <c:v>5</c:v>
                </c:pt>
                <c:pt idx="6">
                  <c:v>2</c:v>
                </c:pt>
              </c:numCache>
            </c:numRef>
          </c:val>
        </c:ser>
        <c:dLbls>
          <c:showVal val="1"/>
        </c:dLbls>
        <c:overlap val="100"/>
        <c:axId val="91737088"/>
        <c:axId val="91767552"/>
      </c:barChart>
      <c:catAx>
        <c:axId val="91737088"/>
        <c:scaling>
          <c:orientation val="minMax"/>
        </c:scaling>
        <c:axPos val="b"/>
        <c:tickLblPos val="nextTo"/>
        <c:crossAx val="91767552"/>
        <c:crosses val="autoZero"/>
        <c:auto val="1"/>
        <c:lblAlgn val="ctr"/>
        <c:lblOffset val="100"/>
      </c:catAx>
      <c:valAx>
        <c:axId val="91767552"/>
        <c:scaling>
          <c:orientation val="minMax"/>
        </c:scaling>
        <c:axPos val="l"/>
        <c:majorGridlines/>
        <c:numFmt formatCode="General" sourceLinked="1"/>
        <c:tickLblPos val="nextTo"/>
        <c:crossAx val="91737088"/>
        <c:crosses val="autoZero"/>
        <c:crossBetween val="between"/>
      </c:valAx>
    </c:plotArea>
    <c:legend>
      <c:legendPos val="r"/>
      <c:layout/>
    </c:legend>
    <c:plotVisOnly val="1"/>
    <c:dispBlanksAs val="gap"/>
  </c:chart>
  <c:txPr>
    <a:bodyPr/>
    <a:lstStyle/>
    <a:p>
      <a:pPr>
        <a:defRPr sz="1600" b="1"/>
      </a:pPr>
      <a:endParaRPr lang="en-US"/>
    </a:p>
  </c:tx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sz="1100" dirty="0">
              <a:solidFill>
                <a:srgbClr val="2C3841"/>
              </a:solidFill>
              <a:latin typeface="Corbel"/>
              <a:cs typeface="Corbe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BF4E53-F32D-E643-8E4A-00EAFEAC0BDF}" type="datetimeFigureOut">
              <a:rPr lang="en-US" sz="1100" smtClean="0">
                <a:solidFill>
                  <a:srgbClr val="2C3841"/>
                </a:solidFill>
                <a:latin typeface="Corbel"/>
                <a:cs typeface="Corbel"/>
              </a:rPr>
              <a:pPr/>
              <a:t>7/21/2014</a:t>
            </a:fld>
            <a:endParaRPr lang="en-GB" sz="1100" dirty="0">
              <a:solidFill>
                <a:srgbClr val="2C3841"/>
              </a:solidFill>
              <a:latin typeface="Corbel"/>
              <a:cs typeface="Corbe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sz="1100" dirty="0">
              <a:solidFill>
                <a:srgbClr val="2C3841"/>
              </a:solidFill>
              <a:latin typeface="Corbel"/>
              <a:cs typeface="Corbe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DCC3291-B1ED-4249-AE87-332ED060E6C6}" type="slidenum">
              <a:rPr lang="en-GB" sz="1100" b="1" smtClean="0">
                <a:solidFill>
                  <a:srgbClr val="2C3841"/>
                </a:solidFill>
                <a:latin typeface="Corbel"/>
                <a:cs typeface="Corbel"/>
              </a:rPr>
              <a:pPr/>
              <a:t>‹#›</a:t>
            </a:fld>
            <a:endParaRPr lang="en-GB" sz="1100" b="1" dirty="0">
              <a:solidFill>
                <a:srgbClr val="2C3841"/>
              </a:solidFill>
              <a:latin typeface="Corbel"/>
              <a:cs typeface="Corbel"/>
            </a:endParaRPr>
          </a:p>
        </p:txBody>
      </p:sp>
    </p:spTree>
    <p:extLst>
      <p:ext uri="{BB962C8B-B14F-4D97-AF65-F5344CB8AC3E}">
        <p14:creationId xmlns:p14="http://schemas.microsoft.com/office/powerpoint/2010/main" xmlns="" val="18023173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100">
                <a:solidFill>
                  <a:srgbClr val="2C3841"/>
                </a:solidFill>
                <a:latin typeface="Corbel"/>
                <a:cs typeface="Corbel"/>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100">
                <a:solidFill>
                  <a:srgbClr val="2C3841"/>
                </a:solidFill>
                <a:latin typeface="Corbel"/>
                <a:cs typeface="Corbel"/>
              </a:defRPr>
            </a:lvl1pPr>
          </a:lstStyle>
          <a:p>
            <a:fld id="{46529CBB-F0FF-9842-BA64-0F347ABD5093}" type="datetimeFigureOut">
              <a:rPr lang="en-US" smtClean="0"/>
              <a:pPr/>
              <a:t>7/21/2014</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100">
                <a:solidFill>
                  <a:srgbClr val="2C3841"/>
                </a:solidFill>
                <a:latin typeface="Corbel"/>
                <a:cs typeface="Corbel"/>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100" b="1">
                <a:latin typeface="Corbel"/>
                <a:cs typeface="Corbel"/>
              </a:defRPr>
            </a:lvl1pPr>
          </a:lstStyle>
          <a:p>
            <a:fld id="{6B37C837-5377-6648-AD34-4D4FC0F568FB}" type="slidenum">
              <a:rPr lang="en-GB" smtClean="0"/>
              <a:pPr/>
              <a:t>‹#›</a:t>
            </a:fld>
            <a:endParaRPr lang="en-GB" dirty="0"/>
          </a:p>
        </p:txBody>
      </p:sp>
    </p:spTree>
    <p:extLst>
      <p:ext uri="{BB962C8B-B14F-4D97-AF65-F5344CB8AC3E}">
        <p14:creationId xmlns:p14="http://schemas.microsoft.com/office/powerpoint/2010/main" xmlns="" val="36375837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rgbClr val="2C3841"/>
        </a:solidFill>
        <a:latin typeface="Corbel"/>
        <a:ea typeface="+mn-ea"/>
        <a:cs typeface="Corbel"/>
      </a:defRPr>
    </a:lvl1pPr>
    <a:lvl2pPr marL="457200" algn="l" defTabSz="457200" rtl="0" eaLnBrk="1" latinLnBrk="0" hangingPunct="1">
      <a:defRPr sz="1200" kern="1200">
        <a:solidFill>
          <a:srgbClr val="2C3841"/>
        </a:solidFill>
        <a:latin typeface="Corbel"/>
        <a:ea typeface="+mn-ea"/>
        <a:cs typeface="Corbel"/>
      </a:defRPr>
    </a:lvl2pPr>
    <a:lvl3pPr marL="914400" algn="l" defTabSz="457200" rtl="0" eaLnBrk="1" latinLnBrk="0" hangingPunct="1">
      <a:defRPr sz="1200" kern="1200">
        <a:solidFill>
          <a:srgbClr val="2C3841"/>
        </a:solidFill>
        <a:latin typeface="Corbel"/>
        <a:ea typeface="+mn-ea"/>
        <a:cs typeface="Corbel"/>
      </a:defRPr>
    </a:lvl3pPr>
    <a:lvl4pPr marL="1371600" algn="l" defTabSz="457200" rtl="0" eaLnBrk="1" latinLnBrk="0" hangingPunct="1">
      <a:defRPr sz="1200" kern="1200">
        <a:solidFill>
          <a:srgbClr val="2C3841"/>
        </a:solidFill>
        <a:latin typeface="Corbel"/>
        <a:ea typeface="+mn-ea"/>
        <a:cs typeface="Corbel"/>
      </a:defRPr>
    </a:lvl4pPr>
    <a:lvl5pPr marL="1828800" algn="l" defTabSz="457200" rtl="0" eaLnBrk="1" latinLnBrk="0" hangingPunct="1">
      <a:defRPr sz="1200" kern="1200">
        <a:solidFill>
          <a:srgbClr val="2C3841"/>
        </a:solidFill>
        <a:latin typeface="Corbel"/>
        <a:ea typeface="+mn-ea"/>
        <a:cs typeface="Corbe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jiscinfonet.ac.uk/infokits/evaluating-servic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jiscinfonet.ac.uk/infokits/evaluating-services/"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baseline="0" dirty="0" smtClean="0">
              <a:solidFill>
                <a:srgbClr val="2C3841"/>
              </a:solidFill>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a:t>
            </a:fld>
            <a:endParaRPr lang="en-GB"/>
          </a:p>
        </p:txBody>
      </p:sp>
    </p:spTree>
    <p:extLst>
      <p:ext uri="{BB962C8B-B14F-4D97-AF65-F5344CB8AC3E}">
        <p14:creationId xmlns:p14="http://schemas.microsoft.com/office/powerpoint/2010/main" xmlns="" val="151252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5899" y="4343400"/>
            <a:ext cx="6640513" cy="4533900"/>
          </a:xfrm>
        </p:spPr>
        <p:txBody>
          <a:bodyPr>
            <a:noAutofit/>
          </a:bodyPr>
          <a:lstStyle/>
          <a:p>
            <a:pPr marL="228600" marR="0" lvl="0" indent="-22860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latin typeface="Arial" pitchFamily="34" charset="0"/>
                <a:cs typeface="Arial" pitchFamily="34" charset="0"/>
              </a:rPr>
              <a:t>Image: https://www.flickr.com/photos/couragextoxlive/3054488331/</a:t>
            </a:r>
          </a:p>
          <a:p>
            <a:pPr marL="228600" marR="0" lvl="0" indent="-228600" algn="l" defTabSz="914400" rtl="0" eaLnBrk="1" fontAlgn="auto" latinLnBrk="0" hangingPunct="1">
              <a:lnSpc>
                <a:spcPct val="100000"/>
              </a:lnSpc>
              <a:spcBef>
                <a:spcPts val="0"/>
              </a:spcBef>
              <a:spcAft>
                <a:spcPts val="0"/>
              </a:spcAft>
              <a:buClrTx/>
              <a:buSzTx/>
              <a:buFontTx/>
              <a:buNone/>
              <a:tabLst/>
              <a:defRPr/>
            </a:pPr>
            <a:endParaRPr lang="en-GB" sz="1400" kern="1200" dirty="0" smtClean="0">
              <a:solidFill>
                <a:schemeClr val="tx1"/>
              </a:solidFill>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kern="1200" dirty="0" smtClean="0">
                <a:solidFill>
                  <a:schemeClr val="tx1"/>
                </a:solidFill>
                <a:latin typeface="Arial" pitchFamily="34" charset="0"/>
                <a:cs typeface="Arial" pitchFamily="34" charset="0"/>
              </a:rPr>
              <a:t>Explain a time in the past month when you were </a:t>
            </a:r>
            <a:r>
              <a:rPr lang="en-GB" sz="1400" b="1" kern="1200" dirty="0" smtClean="0">
                <a:solidFill>
                  <a:schemeClr val="tx1"/>
                </a:solidFill>
                <a:latin typeface="Arial" pitchFamily="34" charset="0"/>
                <a:cs typeface="Arial" pitchFamily="34" charset="0"/>
              </a:rPr>
              <a:t>SUCCESSFUL</a:t>
            </a:r>
            <a:r>
              <a:rPr lang="en-GB" sz="1400" kern="1200" dirty="0" smtClean="0">
                <a:solidFill>
                  <a:schemeClr val="tx1"/>
                </a:solidFill>
                <a:latin typeface="Arial" pitchFamily="34" charset="0"/>
                <a:cs typeface="Arial" pitchFamily="34" charset="0"/>
              </a:rPr>
              <a:t> in completing an </a:t>
            </a:r>
            <a:r>
              <a:rPr lang="en-GB" sz="1400" b="1" kern="1200" dirty="0" smtClean="0">
                <a:solidFill>
                  <a:schemeClr val="tx1"/>
                </a:solidFill>
                <a:latin typeface="Arial" pitchFamily="34" charset="0"/>
                <a:cs typeface="Arial" pitchFamily="34" charset="0"/>
              </a:rPr>
              <a:t>ACADEMIC</a:t>
            </a:r>
            <a:r>
              <a:rPr lang="en-GB" sz="1400" kern="1200" dirty="0" smtClean="0">
                <a:solidFill>
                  <a:schemeClr val="tx1"/>
                </a:solidFill>
                <a:latin typeface="Arial" pitchFamily="34" charset="0"/>
                <a:cs typeface="Arial" pitchFamily="34" charset="0"/>
              </a:rPr>
              <a:t> assignment. What steps did you take?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kern="1200" dirty="0" smtClean="0">
                <a:solidFill>
                  <a:schemeClr val="tx1"/>
                </a:solidFill>
                <a:latin typeface="Arial" pitchFamily="34" charset="0"/>
                <a:cs typeface="Arial" pitchFamily="34" charset="0"/>
              </a:rPr>
              <a:t>Think of a time fairly recently when you </a:t>
            </a:r>
            <a:r>
              <a:rPr lang="en-GB" sz="1400" b="1" kern="1200" dirty="0" smtClean="0">
                <a:solidFill>
                  <a:schemeClr val="tx1"/>
                </a:solidFill>
                <a:latin typeface="Arial" pitchFamily="34" charset="0"/>
                <a:cs typeface="Arial" pitchFamily="34" charset="0"/>
              </a:rPr>
              <a:t>struggled</a:t>
            </a:r>
            <a:r>
              <a:rPr lang="en-GB" sz="1400" kern="1200" dirty="0" smtClean="0">
                <a:solidFill>
                  <a:schemeClr val="tx1"/>
                </a:solidFill>
                <a:latin typeface="Arial" pitchFamily="34" charset="0"/>
                <a:cs typeface="Arial" pitchFamily="34" charset="0"/>
              </a:rPr>
              <a:t> to find appropriate resources to help you complete an </a:t>
            </a:r>
            <a:r>
              <a:rPr lang="en-GB" sz="1400" b="1" kern="1200" dirty="0" smtClean="0">
                <a:solidFill>
                  <a:schemeClr val="tx1"/>
                </a:solidFill>
                <a:latin typeface="Arial" pitchFamily="34" charset="0"/>
                <a:cs typeface="Arial" pitchFamily="34" charset="0"/>
              </a:rPr>
              <a:t>ACADEMIC </a:t>
            </a:r>
            <a:r>
              <a:rPr lang="en-GB" sz="1400" kern="1200" dirty="0" smtClean="0">
                <a:solidFill>
                  <a:schemeClr val="tx1"/>
                </a:solidFill>
                <a:latin typeface="Arial" pitchFamily="34" charset="0"/>
                <a:cs typeface="Arial" pitchFamily="34" charset="0"/>
              </a:rPr>
              <a:t>assignment. What happened? </a:t>
            </a:r>
            <a:endParaRPr lang="en-US" sz="1400" kern="1200" dirty="0" smtClean="0">
              <a:solidFill>
                <a:schemeClr val="tx1"/>
              </a:solidFill>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kern="1200" dirty="0" smtClean="0">
                <a:solidFill>
                  <a:schemeClr val="tx1"/>
                </a:solidFill>
                <a:latin typeface="Arial" pitchFamily="34" charset="0"/>
                <a:cs typeface="Arial" pitchFamily="34" charset="0"/>
              </a:rPr>
              <a:t>Explain a time in the past month when you were successful in getting what you needed in a </a:t>
            </a:r>
            <a:r>
              <a:rPr lang="en-GB" sz="1400" b="1" kern="1200" dirty="0" smtClean="0">
                <a:solidFill>
                  <a:schemeClr val="tx1"/>
                </a:solidFill>
                <a:latin typeface="Arial" pitchFamily="34" charset="0"/>
                <a:cs typeface="Arial" pitchFamily="34" charset="0"/>
              </a:rPr>
              <a:t>PERSONAL</a:t>
            </a:r>
            <a:r>
              <a:rPr lang="en-GB" sz="1400" kern="1200" dirty="0" smtClean="0">
                <a:solidFill>
                  <a:schemeClr val="tx1"/>
                </a:solidFill>
                <a:latin typeface="Arial" pitchFamily="34" charset="0"/>
                <a:cs typeface="Arial" pitchFamily="34" charset="0"/>
              </a:rPr>
              <a:t> situation. What steps did you take? </a:t>
            </a:r>
            <a:endParaRPr lang="en-US" sz="1400" kern="1200" dirty="0" smtClean="0">
              <a:solidFill>
                <a:schemeClr val="tx1"/>
              </a:solidFill>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kern="1200" dirty="0" smtClean="0">
                <a:solidFill>
                  <a:schemeClr val="tx1"/>
                </a:solidFill>
                <a:latin typeface="Arial" pitchFamily="34" charset="0"/>
                <a:cs typeface="Arial" pitchFamily="34" charset="0"/>
              </a:rPr>
              <a:t>Explain a time in the past month when you were </a:t>
            </a:r>
            <a:r>
              <a:rPr lang="en-GB" sz="1400" b="1" kern="1200" dirty="0" smtClean="0">
                <a:solidFill>
                  <a:schemeClr val="tx1"/>
                </a:solidFill>
                <a:latin typeface="Arial" pitchFamily="34" charset="0"/>
                <a:cs typeface="Arial" pitchFamily="34" charset="0"/>
              </a:rPr>
              <a:t>NOT</a:t>
            </a:r>
            <a:r>
              <a:rPr lang="en-GB" sz="1400" kern="1200" dirty="0" smtClean="0">
                <a:solidFill>
                  <a:schemeClr val="tx1"/>
                </a:solidFill>
                <a:latin typeface="Arial" pitchFamily="34" charset="0"/>
                <a:cs typeface="Arial" pitchFamily="34" charset="0"/>
              </a:rPr>
              <a:t> successful in getting what you needed in a </a:t>
            </a:r>
            <a:r>
              <a:rPr lang="en-GB" sz="1400" b="1" kern="1200" dirty="0" smtClean="0">
                <a:solidFill>
                  <a:schemeClr val="tx1"/>
                </a:solidFill>
                <a:latin typeface="Arial" pitchFamily="34" charset="0"/>
                <a:cs typeface="Arial" pitchFamily="34" charset="0"/>
              </a:rPr>
              <a:t>PERSONAL</a:t>
            </a:r>
            <a:r>
              <a:rPr lang="en-GB" sz="1400" kern="1200" dirty="0" smtClean="0">
                <a:solidFill>
                  <a:schemeClr val="tx1"/>
                </a:solidFill>
                <a:latin typeface="Arial" pitchFamily="34" charset="0"/>
                <a:cs typeface="Arial" pitchFamily="34" charset="0"/>
              </a:rPr>
              <a:t> situation. What steps did you take? </a:t>
            </a:r>
            <a:endParaRPr lang="en-US" sz="1400" kern="1200" dirty="0" smtClean="0">
              <a:solidFill>
                <a:schemeClr val="tx1"/>
              </a:solidFill>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kern="1200" dirty="0" smtClean="0">
                <a:solidFill>
                  <a:schemeClr val="tx1"/>
                </a:solidFill>
                <a:latin typeface="Arial" pitchFamily="34" charset="0"/>
                <a:cs typeface="Arial" pitchFamily="34" charset="0"/>
              </a:rPr>
              <a:t>Tell me something interesting that has happened in the past month in the social media that you used for </a:t>
            </a:r>
            <a:r>
              <a:rPr lang="en-GB" sz="1400" b="1" kern="1200" dirty="0" smtClean="0">
                <a:solidFill>
                  <a:schemeClr val="tx1"/>
                </a:solidFill>
                <a:latin typeface="Arial" pitchFamily="34" charset="0"/>
                <a:cs typeface="Arial" pitchFamily="34" charset="0"/>
              </a:rPr>
              <a:t>ACADEMIC purposes</a:t>
            </a:r>
            <a:r>
              <a:rPr lang="en-GB" sz="1400" kern="1200" dirty="0" smtClean="0">
                <a:solidFill>
                  <a:schemeClr val="tx1"/>
                </a:solidFill>
                <a:latin typeface="Arial" pitchFamily="34" charset="0"/>
                <a:cs typeface="Arial" pitchFamily="34" charset="0"/>
              </a:rPr>
              <a:t>.</a:t>
            </a:r>
            <a:endParaRPr lang="en-US" sz="1400" kern="1200" dirty="0" smtClean="0">
              <a:solidFill>
                <a:schemeClr val="tx1"/>
              </a:solidFill>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kern="1200" dirty="0" smtClean="0">
                <a:solidFill>
                  <a:schemeClr val="tx1"/>
                </a:solidFill>
                <a:latin typeface="Arial" pitchFamily="34" charset="0"/>
                <a:cs typeface="Arial" pitchFamily="34" charset="0"/>
              </a:rPr>
              <a:t>Tell me something interesting that has happened in the past month in the social media that you used for </a:t>
            </a:r>
            <a:r>
              <a:rPr lang="en-GB" sz="1400" b="1" kern="1200" dirty="0" smtClean="0">
                <a:solidFill>
                  <a:schemeClr val="tx1"/>
                </a:solidFill>
                <a:latin typeface="Arial" pitchFamily="34" charset="0"/>
                <a:cs typeface="Arial" pitchFamily="34" charset="0"/>
              </a:rPr>
              <a:t>PERSONAL</a:t>
            </a:r>
            <a:r>
              <a:rPr lang="en-GB" sz="1400" kern="1200" dirty="0" smtClean="0">
                <a:solidFill>
                  <a:schemeClr val="tx1"/>
                </a:solidFill>
                <a:latin typeface="Arial" pitchFamily="34" charset="0"/>
                <a:cs typeface="Arial" pitchFamily="34" charset="0"/>
              </a:rPr>
              <a:t> situations.  </a:t>
            </a:r>
            <a:endParaRPr lang="en-US" sz="1400" kern="1200" dirty="0" smtClean="0">
              <a:solidFill>
                <a:schemeClr val="tx1"/>
              </a:solidFill>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400" kern="1200" dirty="0" smtClean="0">
                <a:solidFill>
                  <a:schemeClr val="tx1"/>
                </a:solidFill>
                <a:latin typeface="Arial" pitchFamily="34" charset="0"/>
                <a:cs typeface="Arial" pitchFamily="34" charset="0"/>
              </a:rPr>
              <a:t>What do you have to add to our discussion today about how you got information in the past month for both </a:t>
            </a:r>
            <a:r>
              <a:rPr lang="en-GB" sz="1400" b="1" kern="1200" dirty="0" smtClean="0">
                <a:solidFill>
                  <a:schemeClr val="tx1"/>
                </a:solidFill>
                <a:latin typeface="Arial" pitchFamily="34" charset="0"/>
                <a:cs typeface="Arial" pitchFamily="34" charset="0"/>
              </a:rPr>
              <a:t>PERSONAL </a:t>
            </a:r>
            <a:r>
              <a:rPr lang="en-GB" sz="1400" kern="1200" dirty="0" smtClean="0">
                <a:solidFill>
                  <a:schemeClr val="tx1"/>
                </a:solidFill>
                <a:latin typeface="Arial" pitchFamily="34" charset="0"/>
                <a:cs typeface="Arial" pitchFamily="34" charset="0"/>
              </a:rPr>
              <a:t>and </a:t>
            </a:r>
            <a:r>
              <a:rPr lang="en-GB" sz="1400" b="1" kern="1200" dirty="0" smtClean="0">
                <a:solidFill>
                  <a:schemeClr val="tx1"/>
                </a:solidFill>
                <a:latin typeface="Arial" pitchFamily="34" charset="0"/>
                <a:cs typeface="Arial" pitchFamily="34" charset="0"/>
              </a:rPr>
              <a:t>ACADEMIC</a:t>
            </a:r>
            <a:r>
              <a:rPr lang="en-GB" sz="1400" kern="1200" dirty="0" smtClean="0">
                <a:solidFill>
                  <a:schemeClr val="tx1"/>
                </a:solidFill>
                <a:latin typeface="Arial" pitchFamily="34" charset="0"/>
                <a:cs typeface="Arial" pitchFamily="34" charset="0"/>
              </a:rPr>
              <a:t> situations?</a:t>
            </a:r>
            <a:endParaRPr lang="en-US" sz="1400" kern="1200" dirty="0" smtClean="0">
              <a:solidFill>
                <a:schemeClr val="tx1"/>
              </a:solidFill>
              <a:latin typeface="Arial" pitchFamily="34" charset="0"/>
              <a:cs typeface="Arial"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400" kern="1200" dirty="0" smtClean="0">
              <a:solidFill>
                <a:schemeClr val="tx1"/>
              </a:solidFill>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endParaRPr lang="en-US" sz="1400" baseline="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10</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5100" y="4343399"/>
            <a:ext cx="6477000" cy="4341813"/>
          </a:xfrm>
        </p:spPr>
        <p:txBody>
          <a:bodyPr>
            <a:noAutofit/>
          </a:bodyPr>
          <a:lstStyle/>
          <a:p>
            <a:r>
              <a:rPr lang="en-US" sz="1400" kern="1200" dirty="0" smtClean="0">
                <a:solidFill>
                  <a:schemeClr val="tx1"/>
                </a:solidFill>
                <a:latin typeface="Arial" pitchFamily="34" charset="0"/>
                <a:cs typeface="Arial" pitchFamily="34" charset="0"/>
              </a:rPr>
              <a:t>Image: https://www.flickr.com/photos/limeflyphotography/14352660977/</a:t>
            </a:r>
          </a:p>
          <a:p>
            <a:r>
              <a:rPr lang="en-US" sz="1400" kern="1200" dirty="0" smtClean="0">
                <a:solidFill>
                  <a:schemeClr val="tx1"/>
                </a:solidFill>
                <a:latin typeface="Arial" pitchFamily="34" charset="0"/>
                <a:cs typeface="Arial" pitchFamily="34" charset="0"/>
              </a:rPr>
              <a:t>Screenshot: USU7 </a:t>
            </a:r>
            <a:r>
              <a:rPr lang="en-US" sz="1400" kern="1200" dirty="0" err="1" smtClean="0">
                <a:solidFill>
                  <a:schemeClr val="tx1"/>
                </a:solidFill>
                <a:latin typeface="Arial" pitchFamily="34" charset="0"/>
                <a:cs typeface="Arial" pitchFamily="34" charset="0"/>
              </a:rPr>
              <a:t>Emg</a:t>
            </a:r>
            <a:r>
              <a:rPr lang="en-US" sz="1400" kern="1200" dirty="0" smtClean="0">
                <a:solidFill>
                  <a:schemeClr val="tx1"/>
                </a:solidFill>
                <a:latin typeface="Arial" pitchFamily="34" charset="0"/>
                <a:cs typeface="Arial" pitchFamily="34" charset="0"/>
              </a:rPr>
              <a:t> Dry1 Ph1  (</a:t>
            </a:r>
            <a:r>
              <a:rPr lang="en-US" sz="1400" i="1" kern="1200" dirty="0" smtClean="0">
                <a:solidFill>
                  <a:schemeClr val="tx1"/>
                </a:solidFill>
                <a:latin typeface="Arial" pitchFamily="34" charset="0"/>
                <a:cs typeface="Arial" pitchFamily="34" charset="0"/>
              </a:rPr>
              <a:t>Digital Visitors and Residents</a:t>
            </a:r>
            <a:r>
              <a:rPr lang="en-US" sz="1400" kern="1200" dirty="0" smtClean="0">
                <a:solidFill>
                  <a:schemeClr val="tx1"/>
                </a:solidFill>
                <a:latin typeface="Arial" pitchFamily="34" charset="0"/>
                <a:cs typeface="Arial" pitchFamily="34" charset="0"/>
              </a:rPr>
              <a:t>, USU7, Female, Age 19, Political Science)</a:t>
            </a:r>
          </a:p>
          <a:p>
            <a:endParaRPr lang="en-US" sz="1400" kern="1200" dirty="0" smtClean="0">
              <a:solidFill>
                <a:schemeClr val="tx1"/>
              </a:solidFill>
              <a:latin typeface="Arial" pitchFamily="34" charset="0"/>
              <a:cs typeface="Arial" pitchFamily="34" charset="0"/>
            </a:endParaRPr>
          </a:p>
          <a:p>
            <a:r>
              <a:rPr lang="en-US" sz="1400" kern="1200" dirty="0" smtClean="0">
                <a:solidFill>
                  <a:schemeClr val="tx1"/>
                </a:solidFill>
                <a:latin typeface="Arial" pitchFamily="34" charset="0"/>
                <a:cs typeface="Arial" pitchFamily="34" charset="0"/>
              </a:rPr>
              <a:t>“March was a little more serious. We’re nearing election time and all that jazz, and this is the first election I’ll be able to vote in, so I’ve been doing a bit of reading on a few of the candidates (not much, mind you). As a side note, I’m kind of debating whether or not I should actually vote in this election since I have such little knowledge on the candidates.”  (</a:t>
            </a:r>
            <a:r>
              <a:rPr lang="en-US" sz="1400" i="1" kern="1200" dirty="0" smtClean="0">
                <a:solidFill>
                  <a:schemeClr val="tx1"/>
                </a:solidFill>
                <a:latin typeface="Arial" pitchFamily="34" charset="0"/>
                <a:cs typeface="Arial" pitchFamily="34" charset="0"/>
              </a:rPr>
              <a:t>Digital</a:t>
            </a:r>
            <a:r>
              <a:rPr lang="en-US" sz="1400" i="1" kern="1200" baseline="0" dirty="0" smtClean="0">
                <a:solidFill>
                  <a:schemeClr val="tx1"/>
                </a:solidFill>
                <a:latin typeface="Arial" pitchFamily="34" charset="0"/>
                <a:cs typeface="Arial" pitchFamily="34" charset="0"/>
              </a:rPr>
              <a:t> Visitors and Residents</a:t>
            </a:r>
            <a:r>
              <a:rPr lang="en-US" sz="1400" kern="1200" baseline="0" dirty="0" smtClean="0">
                <a:solidFill>
                  <a:schemeClr val="tx1"/>
                </a:solidFill>
                <a:latin typeface="Arial" pitchFamily="34" charset="0"/>
                <a:cs typeface="Arial" pitchFamily="34" charset="0"/>
              </a:rPr>
              <a:t>, </a:t>
            </a:r>
            <a:r>
              <a:rPr lang="en-US" sz="1400" kern="1200" dirty="0" smtClean="0">
                <a:solidFill>
                  <a:schemeClr val="tx1"/>
                </a:solidFill>
                <a:latin typeface="Arial" pitchFamily="34" charset="0"/>
                <a:cs typeface="Arial" pitchFamily="34" charset="0"/>
              </a:rPr>
              <a:t>USU12, Male, Age 19)  USU12 </a:t>
            </a:r>
            <a:r>
              <a:rPr lang="en-US" sz="1400" kern="1200" dirty="0" err="1" smtClean="0">
                <a:solidFill>
                  <a:schemeClr val="tx1"/>
                </a:solidFill>
                <a:latin typeface="Arial" pitchFamily="34" charset="0"/>
                <a:cs typeface="Arial" pitchFamily="34" charset="0"/>
              </a:rPr>
              <a:t>Est</a:t>
            </a:r>
            <a:r>
              <a:rPr lang="en-US" sz="1400" kern="1200" dirty="0" smtClean="0">
                <a:solidFill>
                  <a:schemeClr val="tx1"/>
                </a:solidFill>
                <a:latin typeface="Arial" pitchFamily="34" charset="0"/>
                <a:cs typeface="Arial" pitchFamily="34" charset="0"/>
              </a:rPr>
              <a:t> Dry2 Ph2</a:t>
            </a:r>
          </a:p>
          <a:p>
            <a:endParaRPr lang="en-US" sz="1400" kern="120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“Um they do have a search box but I didn’t—I didn’t use that. Um I pretty much just, I pretty much just clicked links.” (</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USU12, Male, Age 19, 30:37) USU12 </a:t>
            </a:r>
            <a:r>
              <a:rPr lang="en-US" sz="1400" dirty="0" err="1" smtClean="0">
                <a:latin typeface="Arial" pitchFamily="34" charset="0"/>
                <a:cs typeface="Arial" pitchFamily="34" charset="0"/>
              </a:rPr>
              <a:t>Est</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Follup</a:t>
            </a:r>
            <a:r>
              <a:rPr lang="en-US" sz="1400" dirty="0" smtClean="0">
                <a:latin typeface="Arial" pitchFamily="34" charset="0"/>
                <a:cs typeface="Arial" pitchFamily="34" charset="0"/>
              </a:rPr>
              <a:t> Int1 Ph3</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400"/>
            <a:ext cx="6856413" cy="4114800"/>
          </a:xfrm>
        </p:spPr>
        <p:txBody>
          <a:bodyPr>
            <a:noAutofit/>
          </a:bodyPr>
          <a:lstStyle/>
          <a:p>
            <a:pPr marL="0" lvl="1" defTabSz="896203" fontAlgn="base">
              <a:spcBef>
                <a:spcPct val="30000"/>
              </a:spcBef>
              <a:spcAft>
                <a:spcPct val="0"/>
              </a:spcAft>
              <a:defRPr/>
            </a:pPr>
            <a:r>
              <a:rPr lang="en-US" sz="1400" b="0" dirty="0" smtClean="0">
                <a:latin typeface="Arial" pitchFamily="34" charset="0"/>
                <a:cs typeface="Arial" pitchFamily="34" charset="0"/>
              </a:rPr>
              <a:t>Image: https://www.flickr.com/photos/hjl/7623844908/</a:t>
            </a:r>
          </a:p>
          <a:p>
            <a:pPr marL="0" lvl="1" defTabSz="896203" fontAlgn="base">
              <a:spcBef>
                <a:spcPct val="30000"/>
              </a:spcBef>
              <a:spcAft>
                <a:spcPct val="0"/>
              </a:spcAft>
              <a:defRPr/>
            </a:pPr>
            <a:endParaRPr lang="en-US" sz="1400" b="1" dirty="0" smtClean="0">
              <a:latin typeface="Arial" pitchFamily="34" charset="0"/>
              <a:cs typeface="Arial" pitchFamily="34" charset="0"/>
            </a:endParaRPr>
          </a:p>
          <a:p>
            <a:pPr lvl="0"/>
            <a:r>
              <a:rPr lang="en-US" sz="1400" dirty="0" smtClean="0">
                <a:latin typeface="Arial" pitchFamily="34" charset="0"/>
                <a:cs typeface="Arial" pitchFamily="34" charset="0"/>
              </a:rPr>
              <a:t>Phase 3</a:t>
            </a:r>
          </a:p>
          <a:p>
            <a:pPr lvl="0"/>
            <a:r>
              <a:rPr lang="en-GB" sz="1400" dirty="0" smtClean="0">
                <a:latin typeface="Arial" pitchFamily="34" charset="0"/>
                <a:cs typeface="Arial" pitchFamily="34" charset="0"/>
              </a:rPr>
              <a:t>Interviewed second group of 12 (6 US/6 UK) students in the </a:t>
            </a:r>
            <a:r>
              <a:rPr lang="en-GB" sz="1400" b="1" dirty="0" smtClean="0">
                <a:latin typeface="Arial" pitchFamily="34" charset="0"/>
                <a:cs typeface="Arial" pitchFamily="34" charset="0"/>
              </a:rPr>
              <a:t>Emerging</a:t>
            </a:r>
            <a:r>
              <a:rPr lang="en-GB" sz="1400" dirty="0" smtClean="0">
                <a:latin typeface="Arial" pitchFamily="34" charset="0"/>
                <a:cs typeface="Arial" pitchFamily="34" charset="0"/>
              </a:rPr>
              <a:t> stage </a:t>
            </a:r>
          </a:p>
          <a:p>
            <a:r>
              <a:rPr lang="en-GB" sz="1400" dirty="0" smtClean="0">
                <a:latin typeface="Arial" pitchFamily="34" charset="0"/>
                <a:cs typeface="Arial" pitchFamily="34" charset="0"/>
              </a:rPr>
              <a:t>This will help to determine if methods of engagement are changing over time</a:t>
            </a:r>
          </a:p>
          <a:p>
            <a:pPr lvl="0"/>
            <a:endParaRPr lang="en-GB" sz="1400" dirty="0" smtClean="0">
              <a:latin typeface="Arial" pitchFamily="34" charset="0"/>
              <a:cs typeface="Arial" pitchFamily="34" charset="0"/>
            </a:endParaRPr>
          </a:p>
          <a:p>
            <a:pPr lvl="0"/>
            <a:r>
              <a:rPr lang="en-GB" sz="1400" dirty="0" smtClean="0">
                <a:latin typeface="Arial" pitchFamily="34" charset="0"/>
                <a:cs typeface="Arial" pitchFamily="34" charset="0"/>
              </a:rPr>
              <a:t>Phase 4</a:t>
            </a:r>
          </a:p>
          <a:p>
            <a:pPr lvl="0"/>
            <a:r>
              <a:rPr lang="en-US" sz="1400" dirty="0" smtClean="0">
                <a:latin typeface="Arial" pitchFamily="34" charset="0"/>
                <a:cs typeface="Arial" pitchFamily="34" charset="0"/>
              </a:rPr>
              <a:t>In-depth online survey</a:t>
            </a:r>
          </a:p>
          <a:p>
            <a:pPr lvl="0"/>
            <a:r>
              <a:rPr lang="en-US" sz="1400" dirty="0" smtClean="0">
                <a:latin typeface="Arial" pitchFamily="34" charset="0"/>
                <a:cs typeface="Arial" pitchFamily="34" charset="0"/>
              </a:rPr>
              <a:t>50 participants representing each educational stage in both US &amp; UK (100 US/100 UK)</a:t>
            </a:r>
          </a:p>
          <a:p>
            <a:endParaRPr lang="en-US" sz="1400"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12</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114799"/>
            <a:ext cx="6856412" cy="5027613"/>
          </a:xfrm>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Discipline Type of Interview and Diary Participants </a:t>
            </a:r>
          </a:p>
          <a:p>
            <a:pPr>
              <a:buClr>
                <a:schemeClr val="bg2"/>
              </a:buClr>
              <a:buFont typeface="Arial" pitchFamily="34" charset="0"/>
              <a:buNone/>
            </a:pPr>
            <a:r>
              <a:rPr lang="en-US" dirty="0" smtClean="0">
                <a:latin typeface="Arial" pitchFamily="34" charset="0"/>
                <a:cs typeface="Arial" pitchFamily="34" charset="0"/>
              </a:rPr>
              <a:t>73 Interview Participants</a:t>
            </a:r>
          </a:p>
          <a:p>
            <a:pPr>
              <a:buClr>
                <a:schemeClr val="bg2"/>
              </a:buClr>
              <a:buFont typeface="Arial" pitchFamily="34" charset="0"/>
              <a:buChar char="•"/>
            </a:pP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21 secondary/high school students</a:t>
            </a:r>
          </a:p>
          <a:p>
            <a:pPr>
              <a:buFont typeface="Arial" pitchFamily="34" charset="0"/>
              <a:buChar char="•"/>
            </a:pPr>
            <a:r>
              <a:rPr lang="en-US" dirty="0" smtClean="0">
                <a:latin typeface="Arial" pitchFamily="34" charset="0"/>
                <a:cs typeface="Arial" pitchFamily="34" charset="0"/>
              </a:rPr>
              <a:t>22 Sciences</a:t>
            </a:r>
          </a:p>
          <a:p>
            <a:pPr>
              <a:buFont typeface="Arial" pitchFamily="34" charset="0"/>
              <a:buChar char="•"/>
            </a:pPr>
            <a:r>
              <a:rPr lang="en-US" dirty="0" smtClean="0">
                <a:latin typeface="Arial" pitchFamily="34" charset="0"/>
                <a:cs typeface="Arial" pitchFamily="34" charset="0"/>
              </a:rPr>
              <a:t>12 Arts/Humanities</a:t>
            </a:r>
          </a:p>
          <a:p>
            <a:pPr>
              <a:buFont typeface="Arial" pitchFamily="34" charset="0"/>
              <a:buChar char="•"/>
            </a:pPr>
            <a:r>
              <a:rPr lang="en-US" dirty="0" smtClean="0">
                <a:latin typeface="Arial" pitchFamily="34" charset="0"/>
                <a:cs typeface="Arial" pitchFamily="34" charset="0"/>
              </a:rPr>
              <a:t>16 Social Sciences</a:t>
            </a:r>
          </a:p>
          <a:p>
            <a:pPr>
              <a:buFont typeface="Arial" pitchFamily="34" charset="0"/>
              <a:buChar char="•"/>
            </a:pPr>
            <a:r>
              <a:rPr lang="en-US" dirty="0" smtClean="0">
                <a:latin typeface="Arial" pitchFamily="34" charset="0"/>
                <a:cs typeface="Arial" pitchFamily="34" charset="0"/>
              </a:rPr>
              <a:t>2 Undeclared</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Age of Interview and</a:t>
            </a:r>
            <a:r>
              <a:rPr lang="en-US" baseline="0" dirty="0" smtClean="0">
                <a:latin typeface="Arial" pitchFamily="34" charset="0"/>
                <a:cs typeface="Arial" pitchFamily="34" charset="0"/>
              </a:rPr>
              <a:t> Diary Participants</a:t>
            </a:r>
            <a:endParaRPr lang="en-US"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12-18 years old   12 UK/14 US</a:t>
            </a:r>
          </a:p>
          <a:p>
            <a:pPr>
              <a:buFont typeface="Arial" pitchFamily="34" charset="0"/>
              <a:buChar char="•"/>
            </a:pPr>
            <a:r>
              <a:rPr lang="en-US" dirty="0" smtClean="0">
                <a:latin typeface="Arial" pitchFamily="34" charset="0"/>
                <a:cs typeface="Arial" pitchFamily="34" charset="0"/>
              </a:rPr>
              <a:t>19-25 years old  11 UK/14 US</a:t>
            </a:r>
          </a:p>
          <a:p>
            <a:pPr>
              <a:buFont typeface="Arial" pitchFamily="34" charset="0"/>
              <a:buChar char="•"/>
            </a:pPr>
            <a:r>
              <a:rPr lang="en-US" dirty="0" smtClean="0">
                <a:latin typeface="Arial" pitchFamily="34" charset="0"/>
                <a:cs typeface="Arial" pitchFamily="34" charset="0"/>
              </a:rPr>
              <a:t>26-34 years old  3 UK/3 US</a:t>
            </a:r>
          </a:p>
          <a:p>
            <a:pPr>
              <a:buFont typeface="Arial" pitchFamily="34" charset="0"/>
              <a:buChar char="•"/>
            </a:pPr>
            <a:r>
              <a:rPr lang="en-US" dirty="0" smtClean="0">
                <a:latin typeface="Arial" pitchFamily="34" charset="0"/>
                <a:cs typeface="Arial" pitchFamily="34" charset="0"/>
              </a:rPr>
              <a:t>35-44 years</a:t>
            </a:r>
            <a:r>
              <a:rPr lang="en-US" baseline="0" dirty="0" smtClean="0">
                <a:latin typeface="Arial" pitchFamily="34" charset="0"/>
                <a:cs typeface="Arial" pitchFamily="34" charset="0"/>
              </a:rPr>
              <a:t> old  4 UK/1 US</a:t>
            </a:r>
          </a:p>
          <a:p>
            <a:pPr>
              <a:buFont typeface="Arial" pitchFamily="34" charset="0"/>
              <a:buChar char="•"/>
            </a:pPr>
            <a:r>
              <a:rPr lang="en-US" baseline="0" dirty="0" smtClean="0">
                <a:latin typeface="Arial" pitchFamily="34" charset="0"/>
                <a:cs typeface="Arial" pitchFamily="34" charset="0"/>
              </a:rPr>
              <a:t>45-54 years old  3 UK/5 US</a:t>
            </a:r>
          </a:p>
          <a:p>
            <a:pPr>
              <a:buFont typeface="Arial" pitchFamily="34" charset="0"/>
              <a:buChar char="•"/>
            </a:pPr>
            <a:r>
              <a:rPr lang="en-US" baseline="0" dirty="0" smtClean="0">
                <a:latin typeface="Arial" pitchFamily="34" charset="0"/>
                <a:cs typeface="Arial" pitchFamily="34" charset="0"/>
              </a:rPr>
              <a:t>55-64 years old  3 UK/0 US</a:t>
            </a:r>
          </a:p>
          <a:p>
            <a:endParaRPr lang="en-US" dirty="0" smtClean="0">
              <a:latin typeface="Arial" pitchFamily="34" charset="0"/>
              <a:cs typeface="Arial" pitchFamily="34" charset="0"/>
            </a:endParaRPr>
          </a:p>
          <a:p>
            <a:pPr lvl="0">
              <a:buClr>
                <a:srgbClr val="E85E12"/>
              </a:buClr>
              <a:buFont typeface="Arial" pitchFamily="34" charset="0"/>
              <a:buNone/>
            </a:pPr>
            <a:r>
              <a:rPr lang="en-US" dirty="0" smtClean="0">
                <a:latin typeface="Arial" pitchFamily="34" charset="0"/>
                <a:cs typeface="Arial" pitchFamily="34" charset="0"/>
              </a:rPr>
              <a:t>Ethnicity of Interview and Diary Participants</a:t>
            </a:r>
          </a:p>
          <a:p>
            <a:pPr lvl="0">
              <a:buFont typeface="Arial" pitchFamily="34" charset="0"/>
              <a:buChar char="•"/>
            </a:pPr>
            <a:r>
              <a:rPr lang="en-US" dirty="0" smtClean="0">
                <a:latin typeface="Arial" pitchFamily="34" charset="0"/>
                <a:cs typeface="Arial" pitchFamily="34" charset="0"/>
              </a:rPr>
              <a:t>41 Caucasian</a:t>
            </a:r>
          </a:p>
          <a:p>
            <a:pPr lvl="0">
              <a:buFont typeface="Arial" pitchFamily="34" charset="0"/>
              <a:buChar char="•"/>
            </a:pPr>
            <a:r>
              <a:rPr lang="en-US" dirty="0" smtClean="0">
                <a:latin typeface="Arial" pitchFamily="34" charset="0"/>
                <a:cs typeface="Arial" pitchFamily="34" charset="0"/>
              </a:rPr>
              <a:t>5 African-American</a:t>
            </a:r>
          </a:p>
          <a:p>
            <a:pPr lvl="0">
              <a:buFont typeface="Arial" pitchFamily="34" charset="0"/>
              <a:buChar char="•"/>
            </a:pPr>
            <a:r>
              <a:rPr lang="en-US" dirty="0" smtClean="0">
                <a:latin typeface="Arial" pitchFamily="34" charset="0"/>
                <a:cs typeface="Arial" pitchFamily="34" charset="0"/>
              </a:rPr>
              <a:t>3 Hispanic</a:t>
            </a:r>
          </a:p>
          <a:p>
            <a:pPr lvl="0">
              <a:buFont typeface="Arial" pitchFamily="34" charset="0"/>
              <a:buChar char="•"/>
            </a:pPr>
            <a:r>
              <a:rPr lang="en-US" dirty="0" smtClean="0">
                <a:latin typeface="Arial" pitchFamily="34" charset="0"/>
                <a:cs typeface="Arial" pitchFamily="34" charset="0"/>
              </a:rPr>
              <a:t>2 Multi-racial</a:t>
            </a:r>
          </a:p>
          <a:p>
            <a:pPr lvl="0">
              <a:buFont typeface="Arial" pitchFamily="34" charset="0"/>
              <a:buChar char="•"/>
            </a:pPr>
            <a:r>
              <a:rPr lang="en-US" dirty="0" smtClean="0">
                <a:latin typeface="Arial" pitchFamily="34" charset="0"/>
                <a:cs typeface="Arial" pitchFamily="34" charset="0"/>
              </a:rPr>
              <a:t>21 Undeclared</a:t>
            </a:r>
          </a:p>
          <a:p>
            <a:endParaRPr lang="en-US"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cs typeface="Arial" pitchFamily="34" charset="0"/>
              </a:rPr>
              <a:t>White, David S., and Lynn Silipigni Connaway. 2011-2014. </a:t>
            </a:r>
            <a:r>
              <a:rPr lang="en-US" i="1" dirty="0" smtClean="0">
                <a:latin typeface="Arial" pitchFamily="34" charset="0"/>
                <a:cs typeface="Arial" pitchFamily="34" charset="0"/>
              </a:rPr>
              <a:t>Visitors &amp; Residents: What Motivates Engagement with the Digital Information Environment.</a:t>
            </a:r>
            <a:r>
              <a:rPr lang="en-US" dirty="0" smtClean="0">
                <a:latin typeface="Arial" pitchFamily="34" charset="0"/>
                <a:cs typeface="Arial" pitchFamily="34" charset="0"/>
              </a:rPr>
              <a:t> Funded by JISC, OCLC, and Oxford University. </a:t>
            </a:r>
            <a:r>
              <a:rPr lang="en-US" u="sng" dirty="0" smtClean="0">
                <a:latin typeface="Arial" pitchFamily="34" charset="0"/>
                <a:cs typeface="Arial" pitchFamily="34" charset="0"/>
                <a:hlinkClick r:id="rId3"/>
              </a:rPr>
              <a:t>http://www.oclc.org/research/activities/vandr/</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13</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114800"/>
            <a:ext cx="6654800" cy="4787900"/>
          </a:xfrm>
        </p:spPr>
        <p:txBody>
          <a:bodyPr>
            <a:noAutofit/>
          </a:bodyPr>
          <a:lstStyle/>
          <a:p>
            <a:r>
              <a:rPr lang="en-US" sz="1100" dirty="0" smtClean="0">
                <a:latin typeface="Arial" pitchFamily="34" charset="0"/>
                <a:cs typeface="Arial" pitchFamily="34" charset="0"/>
              </a:rPr>
              <a:t>As of July 2014:</a:t>
            </a:r>
          </a:p>
          <a:p>
            <a:r>
              <a:rPr lang="en-US" sz="1100" b="1" dirty="0" smtClean="0">
                <a:latin typeface="Arial" pitchFamily="34" charset="0"/>
                <a:cs typeface="Arial" pitchFamily="34" charset="0"/>
              </a:rPr>
              <a:t>Online Survey</a:t>
            </a:r>
          </a:p>
          <a:p>
            <a:pPr lvl="1"/>
            <a:r>
              <a:rPr lang="en-US" sz="1100" dirty="0" smtClean="0">
                <a:latin typeface="Arial" pitchFamily="34" charset="0"/>
                <a:cs typeface="Arial" pitchFamily="34" charset="0"/>
              </a:rPr>
              <a:t>158 out of 200 collected to-date</a:t>
            </a:r>
          </a:p>
          <a:p>
            <a:pPr>
              <a:buNone/>
            </a:pPr>
            <a:endParaRPr lang="en-US" sz="1100" b="1" dirty="0" smtClean="0">
              <a:latin typeface="Arial" pitchFamily="34" charset="0"/>
              <a:cs typeface="Arial" pitchFamily="34" charset="0"/>
            </a:endParaRPr>
          </a:p>
          <a:p>
            <a:pPr>
              <a:buNone/>
            </a:pPr>
            <a:r>
              <a:rPr lang="en-US" sz="1100" b="1" dirty="0" smtClean="0">
                <a:latin typeface="Arial" pitchFamily="34" charset="0"/>
                <a:cs typeface="Arial" pitchFamily="34" charset="0"/>
              </a:rPr>
              <a:t>Academic Discipline</a:t>
            </a:r>
          </a:p>
          <a:p>
            <a:pPr lvl="1"/>
            <a:r>
              <a:rPr lang="en-US" sz="1100" dirty="0" smtClean="0">
                <a:latin typeface="Arial" pitchFamily="34" charset="0"/>
                <a:cs typeface="Arial" pitchFamily="34" charset="0"/>
              </a:rPr>
              <a:t>15 High School  (11 UK/4 US)</a:t>
            </a:r>
          </a:p>
          <a:p>
            <a:pPr lvl="1"/>
            <a:r>
              <a:rPr lang="en-US" sz="1100" dirty="0" smtClean="0">
                <a:latin typeface="Arial" pitchFamily="34" charset="0"/>
                <a:cs typeface="Arial" pitchFamily="34" charset="0"/>
              </a:rPr>
              <a:t>24 Social Sciences   (5 UK/19 US)</a:t>
            </a:r>
          </a:p>
          <a:p>
            <a:pPr lvl="1"/>
            <a:r>
              <a:rPr lang="en-US" sz="1100" dirty="0" smtClean="0">
                <a:latin typeface="Arial" pitchFamily="34" charset="0"/>
                <a:cs typeface="Arial" pitchFamily="34" charset="0"/>
              </a:rPr>
              <a:t>12 Natural Sciences (3 UK/9 US)</a:t>
            </a:r>
          </a:p>
          <a:p>
            <a:pPr lvl="1"/>
            <a:r>
              <a:rPr lang="en-US" sz="1100" dirty="0" smtClean="0">
                <a:latin typeface="Arial" pitchFamily="34" charset="0"/>
                <a:cs typeface="Arial" pitchFamily="34" charset="0"/>
              </a:rPr>
              <a:t>28 Formal Sciences  (20 UK/8 US)</a:t>
            </a:r>
          </a:p>
          <a:p>
            <a:pPr lvl="1"/>
            <a:r>
              <a:rPr lang="en-US" sz="1100" dirty="0" smtClean="0">
                <a:latin typeface="Arial" pitchFamily="34" charset="0"/>
                <a:cs typeface="Arial" pitchFamily="34" charset="0"/>
              </a:rPr>
              <a:t>56 Professions &amp; Applied Sciences  (25</a:t>
            </a:r>
            <a:r>
              <a:rPr lang="en-US" sz="1100" baseline="0" dirty="0" smtClean="0">
                <a:latin typeface="Arial" pitchFamily="34" charset="0"/>
                <a:cs typeface="Arial" pitchFamily="34" charset="0"/>
              </a:rPr>
              <a:t> UK/ 31 US)</a:t>
            </a:r>
            <a:endParaRPr lang="en-US" sz="1100" dirty="0" smtClean="0">
              <a:latin typeface="Arial" pitchFamily="34" charset="0"/>
              <a:cs typeface="Arial" pitchFamily="34" charset="0"/>
            </a:endParaRPr>
          </a:p>
          <a:p>
            <a:pPr lvl="1"/>
            <a:r>
              <a:rPr lang="en-US" sz="1100" dirty="0" smtClean="0">
                <a:latin typeface="Arial" pitchFamily="34" charset="0"/>
                <a:cs typeface="Arial" pitchFamily="34" charset="0"/>
              </a:rPr>
              <a:t>23 Humanities (5 UK/18 US)</a:t>
            </a:r>
          </a:p>
          <a:p>
            <a:pPr>
              <a:buNone/>
            </a:pPr>
            <a:endParaRPr lang="en-US" sz="1100" b="1" dirty="0" smtClean="0">
              <a:latin typeface="Arial" pitchFamily="34" charset="0"/>
              <a:cs typeface="Arial" pitchFamily="34" charset="0"/>
            </a:endParaRPr>
          </a:p>
          <a:p>
            <a:pPr>
              <a:buNone/>
            </a:pPr>
            <a:r>
              <a:rPr lang="en-US" sz="1100" b="1" dirty="0" smtClean="0">
                <a:latin typeface="Arial" pitchFamily="34" charset="0"/>
                <a:cs typeface="Arial" pitchFamily="34" charset="0"/>
              </a:rPr>
              <a:t>Gender</a:t>
            </a:r>
          </a:p>
          <a:p>
            <a:pPr lvl="1"/>
            <a:r>
              <a:rPr lang="en-US" sz="1100" dirty="0" smtClean="0">
                <a:latin typeface="Arial" pitchFamily="34" charset="0"/>
                <a:cs typeface="Arial" pitchFamily="34" charset="0"/>
              </a:rPr>
              <a:t>84 Female  (24 UK/60 US)</a:t>
            </a:r>
          </a:p>
          <a:p>
            <a:pPr lvl="1"/>
            <a:r>
              <a:rPr lang="en-US" sz="1100" dirty="0" smtClean="0">
                <a:latin typeface="Arial" pitchFamily="34" charset="0"/>
                <a:cs typeface="Arial" pitchFamily="34" charset="0"/>
              </a:rPr>
              <a:t>74 Male (45 UK/29 US)</a:t>
            </a:r>
          </a:p>
          <a:p>
            <a:pPr>
              <a:buNone/>
            </a:pPr>
            <a:endParaRPr lang="en-US" sz="1100" b="1" dirty="0" smtClean="0">
              <a:latin typeface="Arial" pitchFamily="34" charset="0"/>
              <a:cs typeface="Arial" pitchFamily="34" charset="0"/>
            </a:endParaRPr>
          </a:p>
          <a:p>
            <a:pPr>
              <a:buNone/>
            </a:pPr>
            <a:r>
              <a:rPr lang="en-US" sz="1100" b="1" dirty="0" smtClean="0">
                <a:latin typeface="Arial" pitchFamily="34" charset="0"/>
                <a:cs typeface="Arial" pitchFamily="34" charset="0"/>
              </a:rPr>
              <a:t>Age</a:t>
            </a:r>
          </a:p>
          <a:p>
            <a:pPr lvl="1"/>
            <a:r>
              <a:rPr lang="en-US" sz="1100" dirty="0" smtClean="0">
                <a:latin typeface="Arial" pitchFamily="34" charset="0"/>
                <a:cs typeface="Arial" pitchFamily="34" charset="0"/>
              </a:rPr>
              <a:t>24 12-18 years old  (14 UK/10 US)</a:t>
            </a:r>
          </a:p>
          <a:p>
            <a:pPr lvl="1"/>
            <a:r>
              <a:rPr lang="en-US" sz="1100" dirty="0" smtClean="0">
                <a:latin typeface="Arial" pitchFamily="34" charset="0"/>
                <a:cs typeface="Arial" pitchFamily="34" charset="0"/>
              </a:rPr>
              <a:t>78 19-25 years old  (38 UK/40 US)</a:t>
            </a:r>
          </a:p>
          <a:p>
            <a:pPr lvl="1"/>
            <a:r>
              <a:rPr lang="en-US" sz="1100" dirty="0" smtClean="0">
                <a:latin typeface="Arial" pitchFamily="34" charset="0"/>
                <a:cs typeface="Arial" pitchFamily="34" charset="0"/>
              </a:rPr>
              <a:t>23 26-34 years old  (10 UK/13 US)</a:t>
            </a:r>
          </a:p>
          <a:p>
            <a:pPr lvl="1"/>
            <a:r>
              <a:rPr lang="en-US" sz="1100" dirty="0" smtClean="0">
                <a:latin typeface="Arial" pitchFamily="34" charset="0"/>
                <a:cs typeface="Arial" pitchFamily="34" charset="0"/>
              </a:rPr>
              <a:t>16 35-44 years old  (6 UK/10 US)</a:t>
            </a:r>
          </a:p>
          <a:p>
            <a:pPr lvl="1"/>
            <a:r>
              <a:rPr lang="en-US" sz="1100" dirty="0" smtClean="0">
                <a:latin typeface="Arial" pitchFamily="34" charset="0"/>
                <a:cs typeface="Arial" pitchFamily="34" charset="0"/>
              </a:rPr>
              <a:t>7 45-54 years old  (1 UK/6 US)</a:t>
            </a:r>
          </a:p>
          <a:p>
            <a:pPr lvl="1"/>
            <a:r>
              <a:rPr lang="en-US" sz="1100" dirty="0" smtClean="0">
                <a:latin typeface="Arial" pitchFamily="34" charset="0"/>
                <a:cs typeface="Arial" pitchFamily="34" charset="0"/>
              </a:rPr>
              <a:t>7 55-64 years old (0 UK/7 US)</a:t>
            </a:r>
          </a:p>
          <a:p>
            <a:pPr lvl="1"/>
            <a:r>
              <a:rPr lang="en-US" sz="1100" dirty="0" smtClean="0">
                <a:latin typeface="Arial" pitchFamily="34" charset="0"/>
                <a:cs typeface="Arial" pitchFamily="34" charset="0"/>
              </a:rPr>
              <a:t>3 64+ years old (0</a:t>
            </a:r>
            <a:r>
              <a:rPr lang="en-US" sz="1100" baseline="0" dirty="0" smtClean="0">
                <a:latin typeface="Arial" pitchFamily="34" charset="0"/>
                <a:cs typeface="Arial" pitchFamily="34" charset="0"/>
              </a:rPr>
              <a:t> UK/3 US)</a:t>
            </a:r>
          </a:p>
          <a:p>
            <a:pPr lvl="1"/>
            <a:endParaRPr lang="en-US" sz="1100" dirty="0" smtClean="0">
              <a:latin typeface="Arial" pitchFamily="34" charset="0"/>
              <a:cs typeface="Arial" pitchFamily="34" charset="0"/>
            </a:endParaRPr>
          </a:p>
          <a:p>
            <a:pPr lvl="1"/>
            <a:r>
              <a:rPr lang="en-US" sz="1100" dirty="0" smtClean="0">
                <a:latin typeface="Arial" pitchFamily="34" charset="0"/>
                <a:cs typeface="Arial" pitchFamily="34" charset="0"/>
              </a:rPr>
              <a:t>White, David S., and Lynn Silipigni Connaway. 2011-2014. </a:t>
            </a:r>
            <a:r>
              <a:rPr lang="en-US" sz="1100" i="1" dirty="0" smtClean="0">
                <a:latin typeface="Arial" pitchFamily="34" charset="0"/>
                <a:cs typeface="Arial" pitchFamily="34" charset="0"/>
              </a:rPr>
              <a:t>Visitors &amp; Residents: What Motivates Engagement with the Digital Information Environment.</a:t>
            </a:r>
            <a:r>
              <a:rPr lang="en-US" sz="1100" dirty="0" smtClean="0">
                <a:latin typeface="Arial" pitchFamily="34" charset="0"/>
                <a:cs typeface="Arial" pitchFamily="34" charset="0"/>
              </a:rPr>
              <a:t> Funded by JISC, OCLC, and Oxford University. </a:t>
            </a:r>
            <a:r>
              <a:rPr lang="en-US" sz="1100" u="sng" dirty="0" smtClean="0">
                <a:latin typeface="Arial" pitchFamily="34" charset="0"/>
                <a:cs typeface="Arial" pitchFamily="34" charset="0"/>
                <a:hlinkClick r:id="rId3"/>
              </a:rPr>
              <a:t>http://www.oclc.org/research/activities/vandr/</a:t>
            </a:r>
            <a:r>
              <a:rPr lang="en-US" sz="1100" dirty="0" smtClean="0">
                <a:latin typeface="Arial" pitchFamily="34" charset="0"/>
                <a:cs typeface="Arial" pitchFamily="34" charset="0"/>
              </a:rPr>
              <a:t>. </a:t>
            </a:r>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791200" cy="4114800"/>
          </a:xfrm>
        </p:spPr>
        <p:txBody>
          <a:bodyPr>
            <a:noAutofit/>
          </a:bodyPr>
          <a:lstStyle/>
          <a:p>
            <a:pPr eaLnBrk="1" hangingPunct="1">
              <a:lnSpc>
                <a:spcPct val="90000"/>
              </a:lnSpc>
            </a:pPr>
            <a:r>
              <a:rPr lang="en-US" sz="1400" i="0" dirty="0" smtClean="0">
                <a:latin typeface="Arial" pitchFamily="34" charset="0"/>
                <a:cs typeface="Arial" pitchFamily="34" charset="0"/>
              </a:rPr>
              <a:t>Image:</a:t>
            </a:r>
            <a:r>
              <a:rPr lang="en-US" sz="1400" i="0" baseline="0" dirty="0" smtClean="0">
                <a:latin typeface="Arial" pitchFamily="34" charset="0"/>
                <a:cs typeface="Arial" pitchFamily="34" charset="0"/>
              </a:rPr>
              <a:t> </a:t>
            </a:r>
            <a:r>
              <a:rPr lang="en-US" sz="1400" dirty="0" smtClean="0">
                <a:latin typeface="Arial" pitchFamily="34" charset="0"/>
                <a:cs typeface="Arial" pitchFamily="34" charset="0"/>
              </a:rPr>
              <a:t>http://www.flickr.com/photos/moriza/96724309/</a:t>
            </a:r>
          </a:p>
          <a:p>
            <a:pPr eaLnBrk="1" hangingPunct="1">
              <a:lnSpc>
                <a:spcPct val="90000"/>
              </a:lnSpc>
            </a:pPr>
            <a:endParaRPr lang="en-US" sz="1400" dirty="0" smtClean="0">
              <a:latin typeface="Arial" pitchFamily="34" charset="0"/>
              <a:cs typeface="Arial" pitchFamily="34" charset="0"/>
            </a:endParaRPr>
          </a:p>
          <a:p>
            <a:pPr eaLnBrk="1" hangingPunct="1">
              <a:lnSpc>
                <a:spcPct val="90000"/>
              </a:lnSpc>
            </a:pPr>
            <a:r>
              <a:rPr lang="en-US" sz="1400" dirty="0" smtClean="0">
                <a:latin typeface="Arial" pitchFamily="34" charset="0"/>
                <a:cs typeface="Arial" pitchFamily="34" charset="0"/>
              </a:rPr>
              <a:t>Traditional stats don’t describe performance</a:t>
            </a:r>
          </a:p>
          <a:p>
            <a:pPr eaLnBrk="1" hangingPunct="1">
              <a:lnSpc>
                <a:spcPct val="90000"/>
              </a:lnSpc>
            </a:pPr>
            <a:r>
              <a:rPr lang="en-US" sz="1400" dirty="0" smtClean="0">
                <a:latin typeface="Arial" pitchFamily="34" charset="0"/>
                <a:cs typeface="Arial" pitchFamily="34" charset="0"/>
              </a:rPr>
              <a:t>Training in assessment has not kept pace with needs.</a:t>
            </a:r>
          </a:p>
          <a:p>
            <a:pPr eaLnBrk="1" hangingPunct="1">
              <a:lnSpc>
                <a:spcPct val="90000"/>
              </a:lnSpc>
            </a:pPr>
            <a:r>
              <a:rPr lang="en-US" sz="1400" dirty="0" smtClean="0">
                <a:latin typeface="Arial" pitchFamily="34" charset="0"/>
                <a:cs typeface="Arial" pitchFamily="34" charset="0"/>
              </a:rPr>
              <a:t>Big time, effort, planning &amp; $$ investment in formal evaluation.</a:t>
            </a:r>
          </a:p>
          <a:p>
            <a:pPr eaLnBrk="1" hangingPunct="1">
              <a:lnSpc>
                <a:spcPct val="90000"/>
              </a:lnSpc>
            </a:pPr>
            <a:r>
              <a:rPr lang="en-US" sz="1400" dirty="0" smtClean="0">
                <a:latin typeface="Arial" pitchFamily="34" charset="0"/>
                <a:cs typeface="Arial" pitchFamily="34" charset="0"/>
              </a:rPr>
              <a:t>Support &amp; buy in from all.</a:t>
            </a: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399"/>
            <a:ext cx="6856413" cy="479901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ea typeface="+mn-ea"/>
                <a:cs typeface="Arial" pitchFamily="34" charset="0"/>
              </a:rPr>
              <a:t>Image: Microsoft Clip Art</a:t>
            </a:r>
          </a:p>
          <a:p>
            <a:endParaRPr lang="en-US" sz="1200" kern="1200" dirty="0" smtClean="0">
              <a:solidFill>
                <a:schemeClr val="tx1"/>
              </a:solidFill>
              <a:latin typeface="Arial" pitchFamily="34" charset="0"/>
              <a:ea typeface="+mn-ea"/>
              <a:cs typeface="Arial" pitchFamily="34" charset="0"/>
            </a:endParaRPr>
          </a:p>
          <a:p>
            <a:pPr>
              <a:buFont typeface="Arial" pitchFamily="34" charset="0"/>
              <a:buChar char="•"/>
            </a:pPr>
            <a:r>
              <a:rPr lang="en-US" sz="1200" kern="1200" dirty="0" smtClean="0">
                <a:solidFill>
                  <a:schemeClr val="tx1"/>
                </a:solidFill>
                <a:latin typeface="Arial" pitchFamily="34" charset="0"/>
                <a:ea typeface="+mn-ea"/>
                <a:cs typeface="Arial" pitchFamily="34" charset="0"/>
              </a:rPr>
              <a:t>contains advice on evaluating the services offered </a:t>
            </a:r>
          </a:p>
          <a:p>
            <a:pPr>
              <a:buFont typeface="Arial" pitchFamily="34" charset="0"/>
              <a:buChar char="•"/>
            </a:pPr>
            <a:r>
              <a:rPr lang="en-US" sz="1200" kern="1200" dirty="0" smtClean="0">
                <a:solidFill>
                  <a:schemeClr val="tx1"/>
                </a:solidFill>
                <a:latin typeface="Arial" pitchFamily="34" charset="0"/>
                <a:ea typeface="+mn-ea"/>
                <a:cs typeface="Arial" pitchFamily="34" charset="0"/>
              </a:rPr>
              <a:t>focus primarily is on digital/online services </a:t>
            </a:r>
          </a:p>
          <a:p>
            <a:pPr>
              <a:buFont typeface="Arial" pitchFamily="34" charset="0"/>
              <a:buChar char="•"/>
            </a:pPr>
            <a:r>
              <a:rPr lang="en-US" sz="1200" kern="1200" dirty="0" smtClean="0">
                <a:solidFill>
                  <a:schemeClr val="tx1"/>
                </a:solidFill>
                <a:latin typeface="Arial" pitchFamily="34" charset="0"/>
                <a:ea typeface="+mn-ea"/>
                <a:cs typeface="Arial" pitchFamily="34" charset="0"/>
              </a:rPr>
              <a:t>set within the broader context of traditional services</a:t>
            </a:r>
          </a:p>
          <a:p>
            <a:r>
              <a:rPr lang="en-US" sz="1200" kern="1200" dirty="0" smtClean="0">
                <a:solidFill>
                  <a:schemeClr val="tx1"/>
                </a:solidFill>
                <a:latin typeface="Arial" pitchFamily="34" charset="0"/>
                <a:ea typeface="+mn-ea"/>
                <a:cs typeface="Arial" pitchFamily="34" charset="0"/>
              </a:rPr>
              <a: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Arial" pitchFamily="34" charset="0"/>
                <a:ea typeface="+mn-ea"/>
                <a:cs typeface="Arial" pitchFamily="34" charset="0"/>
              </a:rPr>
              <a:t>lead to more effective engagement between individuals and institutions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Arial" pitchFamily="34" charset="0"/>
                <a:ea typeface="+mn-ea"/>
                <a:cs typeface="Arial" pitchFamily="34" charset="0"/>
              </a:rPr>
              <a:t>identifying how individuals engage with technology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Arial" pitchFamily="34" charset="0"/>
                <a:ea typeface="+mn-ea"/>
                <a:cs typeface="Arial" pitchFamily="34" charset="0"/>
              </a:rPr>
              <a:t>how they acquire their information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Arial" pitchFamily="34" charset="0"/>
                <a:ea typeface="+mn-ea"/>
                <a:cs typeface="Arial" pitchFamily="34" charset="0"/>
              </a:rPr>
              <a:t>why they make the choices that they do</a:t>
            </a:r>
          </a:p>
          <a:p>
            <a:endParaRPr lang="en-US"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Arial" pitchFamily="34" charset="0"/>
                <a:ea typeface="+mn-ea"/>
                <a:cs typeface="Arial" pitchFamily="34" charset="0"/>
              </a:rPr>
              <a:t>designed to help practitioners generate their own qualitative inquiries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Arial" pitchFamily="34" charset="0"/>
                <a:ea typeface="+mn-ea"/>
                <a:cs typeface="Arial" pitchFamily="34" charset="0"/>
              </a:rPr>
              <a:t>to inform their own policy needs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Arial" pitchFamily="34" charset="0"/>
                <a:ea typeface="+mn-ea"/>
                <a:cs typeface="Arial" pitchFamily="34" charset="0"/>
              </a:rPr>
              <a:t>to frame the </a:t>
            </a:r>
            <a:r>
              <a:rPr lang="en-US" sz="1200" kern="1200" dirty="0" err="1" smtClean="0">
                <a:solidFill>
                  <a:schemeClr val="tx1"/>
                </a:solidFill>
                <a:latin typeface="Arial" pitchFamily="34" charset="0"/>
                <a:ea typeface="+mn-ea"/>
                <a:cs typeface="Arial" pitchFamily="34" charset="0"/>
              </a:rPr>
              <a:t>organisation</a:t>
            </a:r>
            <a:r>
              <a:rPr lang="en-US" sz="1200" kern="1200" dirty="0" smtClean="0">
                <a:solidFill>
                  <a:schemeClr val="tx1"/>
                </a:solidFill>
                <a:latin typeface="Arial" pitchFamily="34" charset="0"/>
                <a:ea typeface="+mn-ea"/>
                <a:cs typeface="Arial" pitchFamily="34" charset="0"/>
              </a:rPr>
              <a:t> and its services within the institutional agendas surrounding student experience and engagement. </a:t>
            </a:r>
          </a:p>
          <a:p>
            <a:endParaRPr lang="en-US" sz="1200" kern="1200" dirty="0" smtClean="0">
              <a:solidFill>
                <a:schemeClr val="tx1"/>
              </a:solidFill>
              <a:latin typeface="Corbel"/>
              <a:ea typeface="+mn-ea"/>
              <a:cs typeface="Corbe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pitchFamily="34" charset="0"/>
                <a:cs typeface="Arial" pitchFamily="34" charset="0"/>
              </a:rPr>
              <a:t>White, D., Connaway, L. S., Lanclos, D., Hood, E. M., &amp; Vass, C. (2014).  </a:t>
            </a:r>
            <a:r>
              <a:rPr lang="en-US" sz="1200" i="1" dirty="0" smtClean="0">
                <a:solidFill>
                  <a:schemeClr val="tx1"/>
                </a:solidFill>
                <a:latin typeface="Arial" pitchFamily="34" charset="0"/>
                <a:cs typeface="Arial" pitchFamily="34" charset="0"/>
              </a:rPr>
              <a:t>Evaluating digital services: A Visitors and Residents approach. </a:t>
            </a:r>
            <a:r>
              <a:rPr lang="en-US" sz="1200" dirty="0" smtClean="0">
                <a:solidFill>
                  <a:schemeClr val="tx1"/>
                </a:solidFill>
                <a:latin typeface="Arial" pitchFamily="34" charset="0"/>
                <a:cs typeface="Arial" pitchFamily="34" charset="0"/>
              </a:rPr>
              <a:t>Retrieved from </a:t>
            </a:r>
            <a:r>
              <a:rPr lang="en-US" sz="1200" dirty="0" smtClean="0">
                <a:solidFill>
                  <a:schemeClr val="tx1"/>
                </a:solidFill>
                <a:latin typeface="Arial" pitchFamily="34" charset="0"/>
                <a:cs typeface="Arial" pitchFamily="34" charset="0"/>
                <a:hlinkClick r:id="rId3"/>
              </a:rPr>
              <a:t>http://www.jiscinfonet.ac.uk/infokits/evaluating-services/</a:t>
            </a:r>
            <a:endParaRPr lang="en-US" sz="1200" dirty="0" smtClean="0">
              <a:solidFill>
                <a:schemeClr val="tx1"/>
              </a:solidFill>
              <a:latin typeface="Arial" pitchFamily="34" charset="0"/>
              <a:cs typeface="Arial" pitchFamily="34" charset="0"/>
            </a:endParaRPr>
          </a:p>
          <a:p>
            <a:endParaRPr lang="en-US" sz="1200" kern="1200" dirty="0" smtClean="0">
              <a:solidFill>
                <a:schemeClr val="tx1"/>
              </a:solidFill>
              <a:latin typeface="Corbel"/>
              <a:ea typeface="+mn-ea"/>
              <a:cs typeface="Corbel"/>
            </a:endParaRPr>
          </a:p>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16</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latin typeface="Arial" pitchFamily="34" charset="0"/>
                <a:cs typeface="Arial" pitchFamily="34" charset="0"/>
              </a:rPr>
              <a:t>Image: https://www.flickr.com/photos/lazyartist/5524220595/</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Lynn</a:t>
            </a:r>
            <a:r>
              <a:rPr lang="en-US" sz="1400" baseline="0" dirty="0" smtClean="0">
                <a:latin typeface="Arial" pitchFamily="34" charset="0"/>
                <a:cs typeface="Arial" pitchFamily="34" charset="0"/>
              </a:rPr>
              <a:t> hands it over to Donna, to talk about a couple of specific themes coming out of the research.</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17</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343400"/>
            <a:ext cx="6248400" cy="4495800"/>
          </a:xfrm>
        </p:spPr>
        <p:txBody>
          <a:bodyPr>
            <a:noAutofit/>
          </a:bodyPr>
          <a:lstStyle/>
          <a:p>
            <a:r>
              <a:rPr lang="en-US" sz="1800" dirty="0" smtClean="0">
                <a:latin typeface="Arial" pitchFamily="34" charset="0"/>
                <a:cs typeface="Arial" pitchFamily="34" charset="0"/>
              </a:rPr>
              <a:t>Image: http://www.microtekcorporation.com/wp-content/uploads/2011/04/how-to-gain-online-credibility1.jpg</a:t>
            </a:r>
          </a:p>
          <a:p>
            <a:endParaRPr lang="en-US" sz="1800" dirty="0" smtClean="0">
              <a:latin typeface="Arial" pitchFamily="34" charset="0"/>
              <a:cs typeface="Arial" pitchFamily="34" charset="0"/>
            </a:endParaRPr>
          </a:p>
          <a:p>
            <a:r>
              <a:rPr lang="en-US" sz="1400" dirty="0" smtClean="0">
                <a:latin typeface="Arial" pitchFamily="34" charset="0"/>
                <a:cs typeface="Arial" pitchFamily="34" charset="0"/>
              </a:rPr>
              <a:t>I want to start with the problem of how to deal with non-traditional sources like those found on the web.  We find generally that people’s personal networks are crucial parts of their evaluation framework.</a:t>
            </a:r>
            <a:r>
              <a:rPr lang="en-US" sz="1400" baseline="0" dirty="0" smtClean="0">
                <a:latin typeface="Arial" pitchFamily="34" charset="0"/>
                <a:cs typeface="Arial" pitchFamily="34" charset="0"/>
              </a:rPr>
              <a:t> </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When people need to evaluate a source independent from their personal network, they can be challenged if they do not already have the expertise</a:t>
            </a:r>
            <a:r>
              <a:rPr lang="en-US" sz="1400" baseline="0" dirty="0" smtClean="0">
                <a:latin typeface="Arial" pitchFamily="34" charset="0"/>
                <a:cs typeface="Arial" pitchFamily="34" charset="0"/>
              </a:rPr>
              <a:t> to evaluate the credibility of particular sources. </a:t>
            </a:r>
            <a:r>
              <a:rPr lang="en-US" sz="1400" b="0" i="0" kern="1200" dirty="0" smtClean="0">
                <a:solidFill>
                  <a:schemeClr val="tx1"/>
                </a:solidFill>
                <a:effectLst/>
              </a:rPr>
              <a:t>What many students describe themselves doing is not the critical evaluation of the content of the sources they need to use. Rather, they are describing the evaluation of the provenance of the sources, looking in particular for signifiers of credibility (.com vs .</a:t>
            </a:r>
            <a:r>
              <a:rPr lang="en-US" sz="1400" b="0" i="0" kern="1200" dirty="0" err="1" smtClean="0">
                <a:solidFill>
                  <a:schemeClr val="tx1"/>
                </a:solidFill>
                <a:effectLst/>
              </a:rPr>
              <a:t>edu</a:t>
            </a:r>
            <a:r>
              <a:rPr lang="en-US" sz="1400" dirty="0" smtClean="0">
                <a:solidFill>
                  <a:schemeClr val="tx1"/>
                </a:solidFill>
              </a:rPr>
              <a:t>, perceptions of clean web design, </a:t>
            </a:r>
            <a:r>
              <a:rPr lang="en-US" sz="1400" dirty="0" err="1" smtClean="0">
                <a:solidFill>
                  <a:schemeClr val="tx1"/>
                </a:solidFill>
              </a:rPr>
              <a:t>etc</a:t>
            </a:r>
            <a:r>
              <a:rPr lang="en-US" sz="1400" dirty="0" smtClean="0">
                <a:solidFill>
                  <a:schemeClr val="tx1"/>
                </a:solidFill>
              </a:rPr>
              <a:t>)</a:t>
            </a:r>
            <a:r>
              <a:rPr lang="en-US" sz="1400" b="0" i="0" kern="1200" dirty="0" smtClean="0">
                <a:solidFill>
                  <a:schemeClr val="tx1"/>
                </a:solidFill>
                <a:effectLst/>
              </a:rPr>
              <a:t>. They are not, particularly in early, </a:t>
            </a:r>
            <a:r>
              <a:rPr lang="en-US" sz="1400" dirty="0" smtClean="0"/>
              <a:t>Emerging</a:t>
            </a:r>
            <a:r>
              <a:rPr lang="en-US" sz="1400" b="0" i="0" kern="1200" dirty="0" smtClean="0">
                <a:solidFill>
                  <a:schemeClr val="tx1"/>
                </a:solidFill>
                <a:effectLst/>
              </a:rPr>
              <a:t> educational stages, capable of evaluating the content critically, because they do not know enough about any given academic field.</a:t>
            </a:r>
            <a:endParaRPr lang="en-US" sz="1400" dirty="0" smtClean="0">
              <a:latin typeface="Arial" pitchFamily="34" charset="0"/>
              <a:cs typeface="Arial" pitchFamily="34" charset="0"/>
            </a:endParaRPr>
          </a:p>
          <a:p>
            <a:endParaRPr lang="en-US" sz="1800" dirty="0" smtClean="0">
              <a:latin typeface="Arial" pitchFamily="34" charset="0"/>
              <a:cs typeface="Arial" pitchFamily="34" charset="0"/>
            </a:endParaRPr>
          </a:p>
          <a:p>
            <a:endParaRPr lang="en-US" sz="16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18</a:t>
            </a:fld>
            <a:endParaRPr lang="en-US" dirty="0"/>
          </a:p>
        </p:txBody>
      </p:sp>
    </p:spTree>
    <p:extLst>
      <p:ext uri="{BB962C8B-B14F-4D97-AF65-F5344CB8AC3E}">
        <p14:creationId xmlns:p14="http://schemas.microsoft.com/office/powerpoint/2010/main" xmlns="" val="2372507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0"/>
            <a:ext cx="6096000" cy="3429000"/>
          </a:xfrm>
        </p:spPr>
      </p:sp>
      <p:sp>
        <p:nvSpPr>
          <p:cNvPr id="3" name="Notes Placeholder 2"/>
          <p:cNvSpPr>
            <a:spLocks noGrp="1"/>
          </p:cNvSpPr>
          <p:nvPr>
            <p:ph type="body" idx="1"/>
          </p:nvPr>
        </p:nvSpPr>
        <p:spPr>
          <a:xfrm>
            <a:off x="2" y="3429003"/>
            <a:ext cx="6856413" cy="5333997"/>
          </a:xfrm>
        </p:spPr>
        <p:txBody>
          <a:bodyPr>
            <a:noAutofit/>
          </a:bodyPr>
          <a:lstStyle/>
          <a:p>
            <a:endParaRPr lang="en-US" sz="1100" dirty="0" smtClean="0">
              <a:latin typeface="Arial" pitchFamily="34" charset="0"/>
              <a:cs typeface="Arial" pitchFamily="34" charset="0"/>
            </a:endParaRPr>
          </a:p>
          <a:p>
            <a:r>
              <a:rPr lang="en-US" sz="1400" dirty="0" smtClean="0">
                <a:latin typeface="Arial" pitchFamily="34" charset="0"/>
                <a:cs typeface="Arial" pitchFamily="34" charset="0"/>
              </a:rPr>
              <a:t>But lack of experience in a field is not the only thing that drives people to use resources such as Wikipedia.</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The perception that Wikipedia is an illegitimate source is in direct conflict with people’s everyday experiences with Wikipedia’s general reliability</a:t>
            </a:r>
            <a:r>
              <a:rPr lang="en-US" sz="1400" baseline="0" dirty="0" smtClean="0">
                <a:latin typeface="Arial" pitchFamily="34" charset="0"/>
                <a:cs typeface="Arial" pitchFamily="34" charset="0"/>
              </a:rPr>
              <a:t> as a starting point, and as an effective place for quick facts.  Instructors and Institutions risk fostering c</a:t>
            </a:r>
            <a:r>
              <a:rPr lang="en-US" sz="1400" dirty="0" smtClean="0">
                <a:latin typeface="Arial" pitchFamily="34" charset="0"/>
                <a:cs typeface="Arial" pitchFamily="34" charset="0"/>
              </a:rPr>
              <a:t>overt online study habits, what we are calling a “learning black market,” if they discount the effective information-seeking</a:t>
            </a:r>
            <a:r>
              <a:rPr lang="en-US" sz="1400" baseline="0" dirty="0" smtClean="0">
                <a:latin typeface="Arial" pitchFamily="34" charset="0"/>
                <a:cs typeface="Arial" pitchFamily="34" charset="0"/>
              </a:rPr>
              <a:t> behavior of students (and faculty) simply  because they are not institutionally affiliated (and officially authoritative) resources.  Wikipedia has a grass-roots authority based on effectiveness. </a:t>
            </a:r>
            <a:r>
              <a:rPr lang="en-US" sz="1400" b="0" kern="1200" dirty="0" smtClean="0">
                <a:solidFill>
                  <a:schemeClr val="tx1"/>
                </a:solidFill>
                <a:latin typeface="Arial" pitchFamily="34" charset="0"/>
                <a:cs typeface="Arial" pitchFamily="34" charset="0"/>
              </a:rPr>
              <a:t>In</a:t>
            </a:r>
            <a:r>
              <a:rPr lang="en-US" sz="1400" b="0" kern="1200" baseline="0" dirty="0" smtClean="0">
                <a:solidFill>
                  <a:schemeClr val="tx1"/>
                </a:solidFill>
                <a:latin typeface="Arial" pitchFamily="34" charset="0"/>
                <a:cs typeface="Arial" pitchFamily="34" charset="0"/>
              </a:rPr>
              <a:t> our research, people in later educational stages were quite open about the ways they used Wikipedia, in the UK and in the US,</a:t>
            </a:r>
            <a:r>
              <a:rPr lang="en-US" sz="1400" b="0" kern="1200" dirty="0" smtClean="0">
                <a:solidFill>
                  <a:schemeClr val="tx1"/>
                </a:solidFill>
                <a:latin typeface="Arial" pitchFamily="34" charset="0"/>
                <a:cs typeface="Arial" pitchFamily="34" charset="0"/>
              </a:rPr>
              <a:t> with most indicating that they use it as a good starting point and that it’s reliable enough for basic information.  </a:t>
            </a:r>
          </a:p>
          <a:p>
            <a:endParaRPr lang="en-US" sz="1400" b="0" kern="1200" dirty="0" smtClean="0">
              <a:solidFill>
                <a:schemeClr val="tx1"/>
              </a:solidFill>
              <a:latin typeface="Arial" pitchFamily="34" charset="0"/>
              <a:cs typeface="Arial" pitchFamily="34" charset="0"/>
            </a:endParaRPr>
          </a:p>
          <a:p>
            <a:r>
              <a:rPr lang="en-US" sz="1400" b="0" kern="1200" dirty="0" smtClean="0">
                <a:solidFill>
                  <a:schemeClr val="tx1"/>
                </a:solidFill>
                <a:latin typeface="Arial" pitchFamily="34" charset="0"/>
                <a:cs typeface="Arial" pitchFamily="34" charset="0"/>
              </a:rPr>
              <a:t>A few indicated that they found it a less biased source and just as reliable as textbooks </a:t>
            </a:r>
            <a:r>
              <a:rPr lang="en-US" sz="1400" b="0" kern="1200" dirty="0" err="1" smtClean="0">
                <a:solidFill>
                  <a:schemeClr val="tx1"/>
                </a:solidFill>
                <a:latin typeface="Arial" pitchFamily="34" charset="0"/>
                <a:cs typeface="Arial" pitchFamily="34" charset="0"/>
              </a:rPr>
              <a:t>precisetly</a:t>
            </a:r>
            <a:r>
              <a:rPr lang="en-US" sz="1400" b="0" kern="1200" dirty="0" smtClean="0">
                <a:solidFill>
                  <a:schemeClr val="tx1"/>
                </a:solidFill>
                <a:latin typeface="Arial" pitchFamily="34" charset="0"/>
                <a:cs typeface="Arial" pitchFamily="34" charset="0"/>
              </a:rPr>
              <a:t> because it is authored by so many people.</a:t>
            </a:r>
          </a:p>
          <a:p>
            <a:r>
              <a:rPr lang="en-US" sz="1400" b="0" kern="1200" dirty="0" smtClean="0">
                <a:solidFill>
                  <a:schemeClr val="tx1"/>
                </a:solidFill>
                <a:latin typeface="Arial" pitchFamily="34" charset="0"/>
                <a:cs typeface="Arial" pitchFamily="34" charset="0"/>
              </a:rPr>
              <a:t>Wikipedia</a:t>
            </a:r>
            <a:r>
              <a:rPr lang="en-US" sz="1400" b="0" kern="1200" baseline="0" dirty="0" smtClean="0">
                <a:solidFill>
                  <a:schemeClr val="tx1"/>
                </a:solidFill>
                <a:latin typeface="Arial" pitchFamily="34" charset="0"/>
                <a:cs typeface="Arial" pitchFamily="34" charset="0"/>
              </a:rPr>
              <a:t> wouldn’t exist if it weren’t open</a:t>
            </a:r>
            <a:r>
              <a:rPr lang="en-US" sz="1400" b="0" kern="1200" dirty="0" smtClean="0">
                <a:solidFill>
                  <a:schemeClr val="tx1"/>
                </a:solidFill>
                <a:latin typeface="Arial" pitchFamily="34" charset="0"/>
                <a:cs typeface="Arial" pitchFamily="34" charset="0"/>
              </a:rPr>
              <a:t> to anyone contributing content</a:t>
            </a:r>
            <a:r>
              <a:rPr lang="en-US" sz="1400" b="0" kern="1200" baseline="0" dirty="0" smtClean="0">
                <a:solidFill>
                  <a:schemeClr val="tx1"/>
                </a:solidFill>
                <a:latin typeface="Arial" pitchFamily="34" charset="0"/>
                <a:cs typeface="Arial" pitchFamily="34" charset="0"/>
              </a:rPr>
              <a:t>—this is not just about the information that gets consumed, but about the potential for the web, and for open practice on the web, to produce stuff.  Producing and engaging in knowledge is more possible for non-experts than ever.  This has implications for pedagogy, for teaching and learning.  We need to think about this.</a:t>
            </a:r>
          </a:p>
          <a:p>
            <a:endParaRPr lang="en-US" sz="1400" b="0" kern="1200" dirty="0" smtClean="0">
              <a:solidFill>
                <a:schemeClr val="tx1"/>
              </a:solidFill>
              <a:latin typeface="Arial" pitchFamily="34" charset="0"/>
              <a:cs typeface="Arial" pitchFamily="34" charset="0"/>
            </a:endParaRPr>
          </a:p>
          <a:p>
            <a:endParaRPr lang="en-US" sz="1400" b="0" dirty="0" smtClean="0">
              <a:latin typeface="Arial" pitchFamily="34" charset="0"/>
              <a:cs typeface="Arial" pitchFamily="34" charset="0"/>
            </a:endParaRPr>
          </a:p>
        </p:txBody>
      </p:sp>
      <p:sp>
        <p:nvSpPr>
          <p:cNvPr id="4" name="Slide Number Placeholder 3"/>
          <p:cNvSpPr>
            <a:spLocks noGrp="1"/>
          </p:cNvSpPr>
          <p:nvPr>
            <p:ph type="sldNum" sz="quarter" idx="10"/>
          </p:nvPr>
        </p:nvSpPr>
        <p:spPr>
          <a:xfrm>
            <a:off x="6096002" y="8839199"/>
            <a:ext cx="760413" cy="303213"/>
          </a:xfrm>
        </p:spPr>
        <p:txBody>
          <a:bodyPr/>
          <a:lstStyle/>
          <a:p>
            <a:fld id="{AE921901-2D7D-404F-83CF-0310337D82A5}" type="slidenum">
              <a:rPr lang="en-US" smtClean="0"/>
              <a:pPr/>
              <a:t>19</a:t>
            </a:fld>
            <a:endParaRPr lang="en-US" dirty="0"/>
          </a:p>
        </p:txBody>
      </p:sp>
    </p:spTree>
    <p:extLst>
      <p:ext uri="{BB962C8B-B14F-4D97-AF65-F5344CB8AC3E}">
        <p14:creationId xmlns:p14="http://schemas.microsoft.com/office/powerpoint/2010/main" xmlns="" val="104446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9725" y="195263"/>
            <a:ext cx="6094413" cy="3429000"/>
          </a:xfrm>
        </p:spPr>
      </p:sp>
      <p:sp>
        <p:nvSpPr>
          <p:cNvPr id="3" name="Notes Placeholder 2"/>
          <p:cNvSpPr>
            <a:spLocks noGrp="1"/>
          </p:cNvSpPr>
          <p:nvPr>
            <p:ph type="body" idx="1"/>
          </p:nvPr>
        </p:nvSpPr>
        <p:spPr>
          <a:xfrm>
            <a:off x="0" y="3792461"/>
            <a:ext cx="6858000" cy="4970539"/>
          </a:xfrm>
        </p:spPr>
        <p:txBody>
          <a:bodyPr>
            <a:noAutofit/>
          </a:bodyPr>
          <a:lstStyle/>
          <a:p>
            <a:r>
              <a:rPr lang="en-GB" sz="900" dirty="0" smtClean="0">
                <a:latin typeface="Arial" pitchFamily="34" charset="0"/>
                <a:cs typeface="Arial" pitchFamily="34" charset="0"/>
              </a:rPr>
              <a:t>Image:</a:t>
            </a:r>
            <a:r>
              <a:rPr lang="en-GB" sz="900" baseline="0" dirty="0" smtClean="0">
                <a:latin typeface="Arial" pitchFamily="34" charset="0"/>
                <a:cs typeface="Arial" pitchFamily="34" charset="0"/>
              </a:rPr>
              <a:t> http://www.organiclifestylemagazine.com/green/images/issue-6/convenience.jpg</a:t>
            </a:r>
          </a:p>
          <a:p>
            <a:endParaRPr lang="en-GB" sz="900" dirty="0" smtClean="0">
              <a:latin typeface="Arial" pitchFamily="34" charset="0"/>
              <a:cs typeface="Arial" pitchFamily="34" charset="0"/>
            </a:endParaRPr>
          </a:p>
          <a:p>
            <a:r>
              <a:rPr lang="en-GB" sz="900" b="1" dirty="0" smtClean="0">
                <a:latin typeface="Arial" pitchFamily="34" charset="0"/>
                <a:cs typeface="Arial" pitchFamily="34" charset="0"/>
              </a:rPr>
              <a:t>Convenience:</a:t>
            </a:r>
          </a:p>
          <a:p>
            <a:r>
              <a:rPr lang="en-GB" sz="1400" dirty="0" smtClean="0">
                <a:latin typeface="Arial" pitchFamily="34" charset="0"/>
                <a:cs typeface="Arial" pitchFamily="34" charset="0"/>
              </a:rPr>
              <a:t>Wikipedia is described not just as effective, but also as “convenient,” and convenience is a key reason expressed for the choices that people make about technology, and about the information and other resources they end up using.</a:t>
            </a:r>
          </a:p>
          <a:p>
            <a:endParaRPr lang="en-GB" sz="1400" dirty="0" smtClean="0">
              <a:latin typeface="Arial" pitchFamily="34" charset="0"/>
              <a:cs typeface="Arial" pitchFamily="34" charset="0"/>
            </a:endParaRPr>
          </a:p>
          <a:p>
            <a:r>
              <a:rPr lang="en-GB" sz="1400" dirty="0" smtClean="0">
                <a:latin typeface="Arial" pitchFamily="34" charset="0"/>
                <a:cs typeface="Arial" pitchFamily="34" charset="0"/>
              </a:rPr>
              <a:t>Digging down into the interviews allows us to talk about convenience in complicated ways—convenience is contextual, and is not the same for all people, or even for the same person in different situations.</a:t>
            </a:r>
          </a:p>
          <a:p>
            <a:r>
              <a:rPr lang="en-US" sz="1400" baseline="0" dirty="0" smtClean="0">
                <a:latin typeface="Arial" pitchFamily="34" charset="0"/>
                <a:cs typeface="Arial" pitchFamily="34" charset="0"/>
              </a:rPr>
              <a:t> It can be,</a:t>
            </a:r>
            <a:r>
              <a:rPr lang="en-US" sz="1400" dirty="0" smtClean="0">
                <a:latin typeface="Arial" pitchFamily="34" charset="0"/>
                <a:cs typeface="Arial" pitchFamily="34" charset="0"/>
              </a:rPr>
              <a:t> for instance, </a:t>
            </a:r>
            <a:r>
              <a:rPr lang="en-US" sz="1400" baseline="0" dirty="0" smtClean="0">
                <a:latin typeface="Arial" pitchFamily="34" charset="0"/>
                <a:cs typeface="Arial" pitchFamily="34" charset="0"/>
              </a:rPr>
              <a:t>about available time.</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It can be about usability, perceptions of how easy resources are to use.</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Arial" pitchFamily="34" charset="0"/>
                <a:cs typeface="Arial" pitchFamily="34" charset="0"/>
              </a:rPr>
              <a:t>It can</a:t>
            </a:r>
            <a:r>
              <a:rPr lang="en-US" sz="1400" kern="1200" baseline="0" dirty="0" smtClean="0">
                <a:solidFill>
                  <a:schemeClr val="tx1"/>
                </a:solidFill>
                <a:latin typeface="Arial" pitchFamily="34" charset="0"/>
                <a:cs typeface="Arial" pitchFamily="34" charset="0"/>
              </a:rPr>
              <a:t> be about what is familiar, most physically convenient, too, even if it takes more time to use/access.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itchFamily="34" charset="0"/>
              <a:cs typeface="Arial" pitchFamily="34" charset="0"/>
            </a:endParaRPr>
          </a:p>
          <a:p>
            <a:r>
              <a:rPr lang="en-US" sz="1400" kern="1200" baseline="0" dirty="0" smtClean="0">
                <a:solidFill>
                  <a:schemeClr val="tx1"/>
                </a:solidFill>
                <a:latin typeface="Arial" pitchFamily="34" charset="0"/>
                <a:cs typeface="Arial" pitchFamily="34" charset="0"/>
              </a:rPr>
              <a:t>The fact is, p</a:t>
            </a:r>
            <a:r>
              <a:rPr lang="en-GB" sz="1400" dirty="0" err="1" smtClean="0">
                <a:solidFill>
                  <a:schemeClr val="tx1"/>
                </a:solidFill>
                <a:latin typeface="Arial" pitchFamily="34" charset="0"/>
                <a:cs typeface="Arial" pitchFamily="34" charset="0"/>
              </a:rPr>
              <a:t>erceptions</a:t>
            </a:r>
            <a:r>
              <a:rPr lang="en-GB" sz="1400" dirty="0" smtClean="0">
                <a:solidFill>
                  <a:schemeClr val="tx1"/>
                </a:solidFill>
                <a:latin typeface="Arial" pitchFamily="34" charset="0"/>
                <a:cs typeface="Arial" pitchFamily="34" charset="0"/>
              </a:rPr>
              <a:t> </a:t>
            </a:r>
            <a:r>
              <a:rPr lang="en-GB" sz="1400" dirty="0">
                <a:solidFill>
                  <a:schemeClr val="tx1"/>
                </a:solidFill>
                <a:latin typeface="Arial" pitchFamily="34" charset="0"/>
                <a:cs typeface="Arial" pitchFamily="34" charset="0"/>
              </a:rPr>
              <a:t>of convenience, and about what is involved in effective searches for information and resources include digital as well as physical places now. </a:t>
            </a:r>
            <a:r>
              <a:rPr lang="en-GB" sz="1400" dirty="0" smtClean="0">
                <a:solidFill>
                  <a:schemeClr val="tx1"/>
                </a:solidFill>
                <a:latin typeface="Arial" pitchFamily="34" charset="0"/>
                <a:cs typeface="Arial" pitchFamily="34" charset="0"/>
              </a:rPr>
              <a:t> It is easy to find information online, and it is easier than ever to produce content and put it on line.  Resident modes of practice, engagement with social media, open practices like blogging, are already transforming notions not just of convenience, but also of authority, of what constitutes legitimate scholarly modes of communication, and the sorts of places in which such communication can and should take place.</a:t>
            </a:r>
            <a:endParaRPr lang="en-US" sz="1400" kern="1200" baseline="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20</a:t>
            </a:fld>
            <a:endParaRPr lang="en-US" dirty="0"/>
          </a:p>
        </p:txBody>
      </p:sp>
    </p:spTree>
    <p:extLst>
      <p:ext uri="{BB962C8B-B14F-4D97-AF65-F5344CB8AC3E}">
        <p14:creationId xmlns:p14="http://schemas.microsoft.com/office/powerpoint/2010/main" xmlns="" val="2742039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0999" y="4343400"/>
            <a:ext cx="5791201" cy="4572000"/>
          </a:xfrm>
        </p:spPr>
        <p:txBody>
          <a:bodyPr>
            <a:noAutofit/>
          </a:bodyPr>
          <a:lstStyle/>
          <a:p>
            <a:r>
              <a:rPr lang="en-US" sz="1400" dirty="0" smtClean="0">
                <a:latin typeface="Arial" pitchFamily="34" charset="0"/>
                <a:cs typeface="Arial" pitchFamily="34" charset="0"/>
              </a:rPr>
              <a:t>Image</a:t>
            </a:r>
            <a:r>
              <a:rPr lang="en-US" sz="1400" dirty="0">
                <a:latin typeface="Arial" pitchFamily="34" charset="0"/>
                <a:cs typeface="Arial" pitchFamily="34" charset="0"/>
              </a:rPr>
              <a:t>: http://</a:t>
            </a:r>
            <a:r>
              <a:rPr lang="en-US" sz="1400" dirty="0" smtClean="0">
                <a:latin typeface="Arial" pitchFamily="34" charset="0"/>
                <a:cs typeface="Arial" pitchFamily="34" charset="0"/>
              </a:rPr>
              <a:t>goo.gl/owsfzE/</a:t>
            </a:r>
          </a:p>
          <a:p>
            <a:r>
              <a:rPr lang="en-GB" sz="1400" kern="1200" baseline="0" dirty="0" smtClean="0">
                <a:solidFill>
                  <a:schemeClr val="tx1"/>
                </a:solidFill>
                <a:latin typeface="Arial" pitchFamily="34" charset="0"/>
                <a:cs typeface="Arial" pitchFamily="34" charset="0"/>
              </a:rPr>
              <a:t>This quote expresses it in terms of generational differences, but our data shows that engaging in online resident modes is not necessarily an age-related trait.</a:t>
            </a:r>
          </a:p>
          <a:p>
            <a:r>
              <a:rPr lang="en-GB" sz="1400" kern="1200" dirty="0" smtClean="0">
                <a:solidFill>
                  <a:schemeClr val="tx1"/>
                </a:solidFill>
                <a:latin typeface="Arial" pitchFamily="34" charset="0"/>
                <a:cs typeface="Arial" pitchFamily="34" charset="0"/>
              </a:rPr>
              <a:t> </a:t>
            </a:r>
          </a:p>
          <a:p>
            <a:r>
              <a:rPr lang="en-GB" sz="1400" kern="1200" dirty="0" smtClean="0">
                <a:solidFill>
                  <a:schemeClr val="tx1"/>
                </a:solidFill>
                <a:latin typeface="Arial" pitchFamily="34" charset="0"/>
                <a:cs typeface="Arial" pitchFamily="34" charset="0"/>
              </a:rPr>
              <a:t>The Internet is a place</a:t>
            </a:r>
            <a:r>
              <a:rPr lang="en-GB" sz="1400" kern="1200" baseline="0" dirty="0" smtClean="0">
                <a:solidFill>
                  <a:schemeClr val="tx1"/>
                </a:solidFill>
                <a:latin typeface="Arial" pitchFamily="34" charset="0"/>
                <a:cs typeface="Arial" pitchFamily="34" charset="0"/>
              </a:rPr>
              <a:t> where things happen, things that used to only happen face to face.  A holistic picture of academic </a:t>
            </a:r>
            <a:r>
              <a:rPr lang="en-GB" sz="1400" kern="1200" baseline="0" dirty="0" err="1" smtClean="0">
                <a:solidFill>
                  <a:schemeClr val="tx1"/>
                </a:solidFill>
                <a:latin typeface="Arial" pitchFamily="34" charset="0"/>
                <a:cs typeface="Arial" pitchFamily="34" charset="0"/>
              </a:rPr>
              <a:t>behavior</a:t>
            </a:r>
            <a:r>
              <a:rPr lang="en-GB" sz="1400" kern="1200" baseline="0" dirty="0" smtClean="0">
                <a:solidFill>
                  <a:schemeClr val="tx1"/>
                </a:solidFill>
                <a:latin typeface="Arial" pitchFamily="34" charset="0"/>
                <a:cs typeface="Arial" pitchFamily="34" charset="0"/>
              </a:rPr>
              <a:t>, of information seeking </a:t>
            </a:r>
            <a:r>
              <a:rPr lang="en-GB" sz="1400" kern="1200" baseline="0" dirty="0" err="1" smtClean="0">
                <a:solidFill>
                  <a:schemeClr val="tx1"/>
                </a:solidFill>
                <a:latin typeface="Arial" pitchFamily="34" charset="0"/>
                <a:cs typeface="Arial" pitchFamily="34" charset="0"/>
              </a:rPr>
              <a:t>behavior</a:t>
            </a:r>
            <a:r>
              <a:rPr lang="en-GB" sz="1400" kern="1200" baseline="0" dirty="0" smtClean="0">
                <a:solidFill>
                  <a:schemeClr val="tx1"/>
                </a:solidFill>
                <a:latin typeface="Arial" pitchFamily="34" charset="0"/>
                <a:cs typeface="Arial" pitchFamily="34" charset="0"/>
              </a:rPr>
              <a:t>, has to include these digital places, and should pay attention to resident practices.</a:t>
            </a:r>
          </a:p>
          <a:p>
            <a:endParaRPr lang="en-US" sz="14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People use social media tools and spaces like Twitter and Facebook to connect.  This is not a surprising or new thing, but needs to be kept in mind.  It’s not going away.</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latin typeface="Arial" pitchFamily="34" charset="0"/>
                <a:cs typeface="Arial" pitchFamily="34" charset="0"/>
              </a:rPr>
              <a:t>Also keep in mind that not everyone is excited by Twitter or Facebook or Instagram.  Awareness of these social media places is not dependent on a generational identity.  It is  about personal</a:t>
            </a:r>
            <a:r>
              <a:rPr lang="en-US" sz="1400" b="0" baseline="0" dirty="0" smtClean="0">
                <a:latin typeface="Arial" pitchFamily="34" charset="0"/>
                <a:cs typeface="Arial" pitchFamily="34" charset="0"/>
              </a:rPr>
              <a:t> preferences and individual motivations to engage.  Cannot assume monolithic attitudes towards these places and tools.</a:t>
            </a:r>
          </a:p>
          <a:p>
            <a:r>
              <a:rPr lang="en-US" sz="1400" b="0" dirty="0" smtClean="0">
                <a:latin typeface="Arial" pitchFamily="34" charset="0"/>
                <a:cs typeface="Arial" pitchFamily="34" charset="0"/>
              </a:rPr>
              <a:t>Digital places like YouTube and Facebook and Twitter are not easily classed as only “entertainment” or “academic”, because all of those activities now occur in those spaces.  Knowing that someone goes to YouTube doesn’t tell you why.  </a:t>
            </a:r>
          </a:p>
          <a:p>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dirty="0" smtClean="0">
              <a:latin typeface="Arial" pitchFamily="34" charset="0"/>
              <a:cs typeface="Arial" pitchFamily="34" charset="0"/>
            </a:endParaRPr>
          </a:p>
          <a:p>
            <a:endParaRPr lang="en-US" sz="1400" kern="1200" dirty="0" smtClean="0">
              <a:solidFill>
                <a:schemeClr val="tx1"/>
              </a:solidFill>
              <a:latin typeface="Arial" pitchFamily="34" charset="0"/>
              <a:cs typeface="Arial" pitchFamily="34" charset="0"/>
            </a:endParaRPr>
          </a:p>
          <a:p>
            <a:endParaRPr lang="en-GB" sz="1400" kern="1200" dirty="0" smtClean="0">
              <a:solidFill>
                <a:schemeClr val="tx1"/>
              </a:solidFill>
              <a:latin typeface="Arial" pitchFamily="34" charset="0"/>
              <a:cs typeface="Arial" pitchFamily="34" charset="0"/>
            </a:endParaRPr>
          </a:p>
          <a:p>
            <a:endParaRPr lang="en-US" sz="1400" kern="1200" dirty="0" smtClean="0">
              <a:solidFill>
                <a:schemeClr val="tx1"/>
              </a:solidFill>
              <a:latin typeface="Arial" pitchFamily="34" charset="0"/>
              <a:cs typeface="Arial" pitchFamily="34" charset="0"/>
            </a:endParaRPr>
          </a:p>
          <a:p>
            <a:r>
              <a:rPr lang="en-GB" sz="1400" kern="1200" dirty="0" smtClean="0">
                <a:solidFill>
                  <a:schemeClr val="tx1"/>
                </a:solidFill>
                <a:latin typeface="Arial" pitchFamily="34" charset="0"/>
                <a:cs typeface="Arial" pitchFamily="34" charset="0"/>
              </a:rPr>
              <a:t> </a:t>
            </a:r>
            <a:endParaRPr lang="en-US" sz="1400" kern="120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21</a:t>
            </a:fld>
            <a:endParaRPr lang="en-US" dirty="0"/>
          </a:p>
        </p:txBody>
      </p:sp>
    </p:spTree>
    <p:extLst>
      <p:ext uri="{BB962C8B-B14F-4D97-AF65-F5344CB8AC3E}">
        <p14:creationId xmlns:p14="http://schemas.microsoft.com/office/powerpoint/2010/main" xmlns="" val="2862655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I want to end my part of this webinar with a story about grad students.</a:t>
            </a:r>
            <a:endParaRPr lang="en-US" sz="1200"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22</a:t>
            </a:fld>
            <a:endParaRPr lang="en-GB" dirty="0"/>
          </a:p>
        </p:txBody>
      </p:sp>
    </p:spTree>
    <p:extLst>
      <p:ext uri="{BB962C8B-B14F-4D97-AF65-F5344CB8AC3E}">
        <p14:creationId xmlns:p14="http://schemas.microsoft.com/office/powerpoint/2010/main" xmlns="" val="2603575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I’m using these </a:t>
            </a:r>
            <a:r>
              <a:rPr lang="en-US" sz="1200" baseline="0" dirty="0" smtClean="0">
                <a:latin typeface="Arial" pitchFamily="34" charset="0"/>
                <a:cs typeface="Arial" pitchFamily="34" charset="0"/>
              </a:rPr>
              <a:t> graphs</a:t>
            </a:r>
            <a:r>
              <a:rPr lang="en-US" sz="1200" dirty="0" smtClean="0">
                <a:latin typeface="Arial" pitchFamily="34" charset="0"/>
                <a:cs typeface="Arial" pitchFamily="34" charset="0"/>
              </a:rPr>
              <a:t> </a:t>
            </a:r>
            <a:r>
              <a:rPr lang="en-US" sz="1200" baseline="0" dirty="0" smtClean="0">
                <a:latin typeface="Arial" pitchFamily="34" charset="0"/>
                <a:cs typeface="Arial" pitchFamily="34" charset="0"/>
              </a:rPr>
              <a:t> to point to patterns we see in our interview data.  I’ve put a red oval around the post-graduate/ grad student category, Embedding.</a:t>
            </a: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Notice here the purple line for face to face contact.  Notice in particular how low (comparatively) the mentions of face to face contact are for  grad students.  They are texting with people, making phone calls, and in particular emailing far more than engaging face to face.</a:t>
            </a: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23</a:t>
            </a:fld>
            <a:endParaRPr lang="en-GB" dirty="0"/>
          </a:p>
        </p:txBody>
      </p:sp>
    </p:spTree>
    <p:extLst>
      <p:ext uri="{BB962C8B-B14F-4D97-AF65-F5344CB8AC3E}">
        <p14:creationId xmlns:p14="http://schemas.microsoft.com/office/powerpoint/2010/main" xmlns="" val="2603575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Notice here who graduate students are in most contact with-professors,</a:t>
            </a:r>
            <a:r>
              <a:rPr lang="en-US" sz="1200" baseline="0" dirty="0" smtClean="0">
                <a:latin typeface="Arial" pitchFamily="34" charset="0"/>
                <a:cs typeface="Arial" pitchFamily="34" charset="0"/>
              </a:rPr>
              <a:t> then peers.  For Professors, it’s the reverse order—they are in touch with peers and then with experts, mentors, and librarians at similarly low rates.  </a:t>
            </a: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Think about future of graduate students,</a:t>
            </a:r>
            <a:r>
              <a:rPr lang="en-US" sz="1200" baseline="0" dirty="0" smtClean="0">
                <a:latin typeface="Arial" pitchFamily="34" charset="0"/>
                <a:cs typeface="Arial" pitchFamily="34" charset="0"/>
              </a:rPr>
              <a:t> of them as future (and current) practitioners in their fields.  Contact with professors makes sense, of course, but contact with peers seems crucial.  </a:t>
            </a: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rial" pitchFamily="34" charset="0"/>
              <a:cs typeface="Arial" pitchFamily="34" charset="0"/>
            </a:endParaRPr>
          </a:p>
          <a:p>
            <a:endParaRPr lang="en-US" sz="12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24</a:t>
            </a:fld>
            <a:endParaRPr lang="en-GB" dirty="0"/>
          </a:p>
        </p:txBody>
      </p:sp>
    </p:spTree>
    <p:extLst>
      <p:ext uri="{BB962C8B-B14F-4D97-AF65-F5344CB8AC3E}">
        <p14:creationId xmlns:p14="http://schemas.microsoft.com/office/powerpoint/2010/main" xmlns="" val="2603575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343399"/>
            <a:ext cx="5660571" cy="4341813"/>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The Blue line is FB, red is Twitter, purple line is Academic Libraries (physical spaces)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rial" pitchFamily="34" charset="0"/>
                <a:cs typeface="Arial" pitchFamily="34" charset="0"/>
              </a:rPr>
              <a:t>Graduate students narrow contact that they have with people, and are also physically isolated, working in the library, offices or labs.  I see this in the other ethnographic work that I do as well, the maps that graduate students, particularly in the sciences, produce of their learning landscapes are restricted to one or two places, in sharp contrast to the wide-ranging maps of undergraduates and professors.</a:t>
            </a:r>
          </a:p>
          <a:p>
            <a:pPr defTabSz="914400">
              <a:defRPr/>
            </a:pPr>
            <a:r>
              <a:rPr lang="en-US" dirty="0">
                <a:latin typeface="Arial" pitchFamily="34" charset="0"/>
                <a:cs typeface="Arial" pitchFamily="34" charset="0"/>
              </a:rPr>
              <a:t>But when we look at the places they go, in addition to really high rates of academic libraries physical spaces, graduate students are present in </a:t>
            </a:r>
            <a:r>
              <a:rPr lang="en-US" dirty="0" smtClean="0">
                <a:latin typeface="Arial" pitchFamily="34" charset="0"/>
                <a:cs typeface="Arial" pitchFamily="34" charset="0"/>
              </a:rPr>
              <a:t>high </a:t>
            </a:r>
            <a:r>
              <a:rPr lang="en-US" dirty="0">
                <a:latin typeface="Arial" pitchFamily="34" charset="0"/>
                <a:cs typeface="Arial" pitchFamily="34" charset="0"/>
              </a:rPr>
              <a:t>rates on Facebook, and Twitter.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We </a:t>
            </a:r>
            <a:r>
              <a:rPr lang="en-US" dirty="0">
                <a:latin typeface="Arial" pitchFamily="34" charset="0"/>
                <a:cs typeface="Arial" pitchFamily="34" charset="0"/>
              </a:rPr>
              <a:t>need to think about implications of online resident practices for grad students. </a:t>
            </a:r>
            <a:r>
              <a:rPr lang="en-US" dirty="0" smtClean="0">
                <a:latin typeface="Arial" pitchFamily="34" charset="0"/>
                <a:cs typeface="Arial" pitchFamily="34" charset="0"/>
              </a:rPr>
              <a:t>  Their  </a:t>
            </a:r>
            <a:r>
              <a:rPr lang="en-US" dirty="0">
                <a:latin typeface="Arial" pitchFamily="34" charset="0"/>
                <a:cs typeface="Arial" pitchFamily="34" charset="0"/>
              </a:rPr>
              <a:t>presence on FB and Twitter might be an opportunity for them to facilitate contact in the isolating environment of graduate </a:t>
            </a:r>
            <a:r>
              <a:rPr lang="en-US" dirty="0" smtClean="0">
                <a:latin typeface="Arial" pitchFamily="34" charset="0"/>
                <a:cs typeface="Arial" pitchFamily="34" charset="0"/>
              </a:rPr>
              <a:t>school .We </a:t>
            </a:r>
            <a:r>
              <a:rPr lang="en-US" dirty="0">
                <a:latin typeface="Arial" pitchFamily="34" charset="0"/>
                <a:cs typeface="Arial" pitchFamily="34" charset="0"/>
              </a:rPr>
              <a:t>see a radical difference in the role of academic library spaces in our interviews with graduate students, compared to other educational stages.  This is something we need to look at further—what is happening as they transition from student to practitioner in their field?  How are their experiences in physical spaces like libraries related to the academic work they do in digital places like Twitter, Facebook, and YouTube?  Where are they resident, where are they visitors?  If resident practices are those that facilitate the finding of voice, and the production of scholarship (in a variety of modes), what </a:t>
            </a:r>
            <a:r>
              <a:rPr lang="en-US" dirty="0" smtClean="0">
                <a:latin typeface="Arial" pitchFamily="34" charset="0"/>
                <a:cs typeface="Arial" pitchFamily="34" charset="0"/>
              </a:rPr>
              <a:t>can it </a:t>
            </a:r>
            <a:r>
              <a:rPr lang="en-US" dirty="0">
                <a:latin typeface="Arial" pitchFamily="34" charset="0"/>
                <a:cs typeface="Arial" pitchFamily="34" charset="0"/>
              </a:rPr>
              <a:t>look like in grad </a:t>
            </a:r>
            <a:r>
              <a:rPr lang="en-US" dirty="0" smtClean="0">
                <a:latin typeface="Arial" pitchFamily="34" charset="0"/>
                <a:cs typeface="Arial" pitchFamily="34" charset="0"/>
              </a:rPr>
              <a:t>school?</a:t>
            </a:r>
            <a:endParaRPr lang="en-US" dirty="0">
              <a:latin typeface="Arial" pitchFamily="34" charset="0"/>
              <a:cs typeface="Arial" pitchFamily="34" charset="0"/>
            </a:endParaRPr>
          </a:p>
          <a:p>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25</a:t>
            </a:fld>
            <a:endParaRPr lang="en-GB" dirty="0"/>
          </a:p>
        </p:txBody>
      </p:sp>
    </p:spTree>
    <p:extLst>
      <p:ext uri="{BB962C8B-B14F-4D97-AF65-F5344CB8AC3E}">
        <p14:creationId xmlns:p14="http://schemas.microsoft.com/office/powerpoint/2010/main" xmlns="" val="2603575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Donna hands it over to Dave</a:t>
            </a:r>
            <a:endParaRPr lang="en-US"/>
          </a:p>
        </p:txBody>
      </p:sp>
      <p:sp>
        <p:nvSpPr>
          <p:cNvPr id="4" name="Slide Number Placeholder 3"/>
          <p:cNvSpPr>
            <a:spLocks noGrp="1"/>
          </p:cNvSpPr>
          <p:nvPr>
            <p:ph type="sldNum" sz="quarter" idx="10"/>
          </p:nvPr>
        </p:nvSpPr>
        <p:spPr/>
        <p:txBody>
          <a:bodyPr/>
          <a:lstStyle/>
          <a:p>
            <a:fld id="{6B37C837-5377-6648-AD34-4D4FC0F568FB}" type="slidenum">
              <a:rPr lang="en-GB" smtClean="0"/>
              <a:pPr/>
              <a:t>26</a:t>
            </a:fld>
            <a:endParaRPr lang="en-GB" dirty="0"/>
          </a:p>
        </p:txBody>
      </p:sp>
    </p:spTree>
    <p:extLst>
      <p:ext uri="{BB962C8B-B14F-4D97-AF65-F5344CB8AC3E}">
        <p14:creationId xmlns:p14="http://schemas.microsoft.com/office/powerpoint/2010/main" xmlns="" val="2813362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Image: https://www.flickr.com/photos/viriyincy/12943013575/</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27</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33</a:t>
            </a:fld>
            <a:endParaRPr lang="en-GB" dirty="0"/>
          </a:p>
        </p:txBody>
      </p:sp>
    </p:spTree>
    <p:extLst>
      <p:ext uri="{BB962C8B-B14F-4D97-AF65-F5344CB8AC3E}">
        <p14:creationId xmlns:p14="http://schemas.microsoft.com/office/powerpoint/2010/main" xmlns="" val="1024990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35</a:t>
            </a:fld>
            <a:endParaRPr lang="en-GB" dirty="0"/>
          </a:p>
        </p:txBody>
      </p:sp>
    </p:spTree>
    <p:extLst>
      <p:ext uri="{BB962C8B-B14F-4D97-AF65-F5344CB8AC3E}">
        <p14:creationId xmlns:p14="http://schemas.microsoft.com/office/powerpoint/2010/main" xmlns="" val="1024990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 y="4343400"/>
            <a:ext cx="6856413" cy="411480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latin typeface="Arial" pitchFamily="34" charset="0"/>
                <a:cs typeface="Arial" pitchFamily="34" charset="0"/>
              </a:rPr>
              <a:t>Image: https://www.flickr.com/photos/ameteorshower/7003279005/</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latin typeface="Arial" pitchFamily="34" charset="0"/>
                <a:cs typeface="Arial" pitchFamily="34" charset="0"/>
              </a:rPr>
              <a:t>V&amp;R project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smtClean="0">
                <a:solidFill>
                  <a:schemeClr val="tx1"/>
                </a:solidFill>
                <a:latin typeface="Arial" pitchFamily="34" charset="0"/>
                <a:cs typeface="Arial" pitchFamily="34" charset="0"/>
              </a:rPr>
              <a:t>identify how individuals engage with technology and sources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smtClean="0">
                <a:solidFill>
                  <a:schemeClr val="tx1"/>
                </a:solidFill>
                <a:latin typeface="Arial" pitchFamily="34" charset="0"/>
                <a:cs typeface="Arial" pitchFamily="34" charset="0"/>
              </a:rPr>
              <a:t>how they acquire their information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smtClean="0">
                <a:solidFill>
                  <a:schemeClr val="tx1"/>
                </a:solidFill>
                <a:latin typeface="Arial" pitchFamily="34" charset="0"/>
                <a:cs typeface="Arial" pitchFamily="34" charset="0"/>
              </a:rPr>
              <a:t>why they make the choices that they do.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GB" sz="1400" kern="1200" dirty="0" smtClean="0">
                <a:solidFill>
                  <a:schemeClr val="tx1"/>
                </a:solidFill>
                <a:latin typeface="Arial" pitchFamily="34" charset="0"/>
                <a:cs typeface="Arial" pitchFamily="34" charset="0"/>
              </a:rPr>
              <a:t>Understand the contexts that surround engagement with digital resources, spaces, and tools </a:t>
            </a:r>
          </a:p>
          <a:p>
            <a:pPr marL="0" marR="0" indent="0" algn="l" defTabSz="914400" rtl="0" eaLnBrk="1" fontAlgn="auto" latinLnBrk="0" hangingPunct="1">
              <a:lnSpc>
                <a:spcPct val="100000"/>
              </a:lnSpc>
              <a:spcBef>
                <a:spcPts val="0"/>
              </a:spcBef>
              <a:spcAft>
                <a:spcPts val="0"/>
              </a:spcAft>
              <a:buClrTx/>
              <a:buSzTx/>
              <a:buFontTx/>
              <a:buNone/>
              <a:tabLst/>
              <a:defRPr/>
            </a:pPr>
            <a:r>
              <a:rPr lang="en-GB" sz="1400" kern="1200" dirty="0" smtClean="0">
                <a:solidFill>
                  <a:schemeClr val="tx1"/>
                </a:solidFill>
                <a:latin typeface="Arial" pitchFamily="34" charset="0"/>
                <a:cs typeface="Arial" pitchFamily="34" charset="0"/>
              </a:rPr>
              <a:t>(</a:t>
            </a:r>
            <a:r>
              <a:rPr lang="en-GB" sz="1400" kern="1200" dirty="0" err="1" smtClean="0">
                <a:solidFill>
                  <a:schemeClr val="tx1"/>
                </a:solidFill>
                <a:latin typeface="Arial" pitchFamily="34" charset="0"/>
                <a:cs typeface="Arial" pitchFamily="34" charset="0"/>
              </a:rPr>
              <a:t>InfoKit</a:t>
            </a:r>
            <a:r>
              <a:rPr lang="en-GB" sz="1400" kern="1200" dirty="0" smtClean="0">
                <a:solidFill>
                  <a:schemeClr val="tx1"/>
                </a:solidFill>
                <a:latin typeface="Arial" pitchFamily="34" charset="0"/>
                <a:cs typeface="Arial" pitchFamily="34" charset="0"/>
              </a:rPr>
              <a:t> Intro)</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400" kern="1200" dirty="0" smtClean="0">
              <a:solidFill>
                <a:schemeClr val="tx1"/>
              </a:solidFill>
              <a:latin typeface="Arial" pitchFamily="34" charset="0"/>
              <a:cs typeface="Arial"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Lynn Silipigni Connaway, Donna Lanclos, Erin M. Hood, and Carrie Vass. 2014.  </a:t>
            </a:r>
            <a:r>
              <a:rPr lang="en-US" sz="1400" i="1" dirty="0" smtClean="0">
                <a:latin typeface="Arial" pitchFamily="34" charset="0"/>
                <a:cs typeface="Arial" pitchFamily="34" charset="0"/>
              </a:rPr>
              <a:t>Evaluating Digital Services: A Visitors and Residents Approach. </a:t>
            </a:r>
            <a:r>
              <a:rPr lang="en-US" sz="1400" dirty="0" smtClean="0">
                <a:latin typeface="Arial" pitchFamily="34" charset="0"/>
                <a:cs typeface="Arial" pitchFamily="34" charset="0"/>
              </a:rPr>
              <a:t> </a:t>
            </a:r>
            <a:r>
              <a:rPr lang="en-US" sz="1400" dirty="0" smtClean="0">
                <a:latin typeface="Arial" pitchFamily="34" charset="0"/>
                <a:cs typeface="Arial" pitchFamily="34" charset="0"/>
                <a:hlinkClick r:id="rId4"/>
              </a:rPr>
              <a:t>http://www.jiscinfonet.ac.uk/infokits/evaluating-services/</a:t>
            </a:r>
            <a:r>
              <a:rPr lang="en-US" sz="1400" dirty="0" smtClean="0">
                <a:latin typeface="Arial" pitchFamily="34" charset="0"/>
                <a:cs typeface="Arial" pitchFamily="34" charset="0"/>
              </a:rPr>
              <a:t>.</a:t>
            </a:r>
            <a:endParaRPr lang="en-US" sz="1400" kern="1200" dirty="0" smtClean="0">
              <a:solidFill>
                <a:srgbClr val="2C3841"/>
              </a:solidFill>
              <a:latin typeface="Arial" pitchFamily="34" charset="0"/>
              <a:ea typeface="Open Sans"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solidFill>
                <a:srgbClr val="2C384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3</a:t>
            </a:fld>
            <a:endParaRPr lang="en-GB" dirty="0"/>
          </a:p>
        </p:txBody>
      </p:sp>
    </p:spTree>
    <p:extLst>
      <p:ext uri="{BB962C8B-B14F-4D97-AF65-F5344CB8AC3E}">
        <p14:creationId xmlns:p14="http://schemas.microsoft.com/office/powerpoint/2010/main" xmlns="" val="4083460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36</a:t>
            </a:fld>
            <a:endParaRPr lang="en-GB" dirty="0"/>
          </a:p>
        </p:txBody>
      </p:sp>
    </p:spTree>
    <p:extLst>
      <p:ext uri="{BB962C8B-B14F-4D97-AF65-F5344CB8AC3E}">
        <p14:creationId xmlns:p14="http://schemas.microsoft.com/office/powerpoint/2010/main" xmlns="" val="10249905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“We have already used the mapping technique as an icebreaker exercise during a cross-university away day” Glasgow Caledonian</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“We would like to use this exercise as a tool in the induction of all new students beginning in September 2014. This will allow us to monitor any changes in technologies and use this to enhance both communications with the students as well as our teaching strategies.” Ulster</a:t>
            </a:r>
          </a:p>
          <a:p>
            <a:endParaRPr lang="en-GB" dirty="0" smtClean="0"/>
          </a:p>
          <a:p>
            <a:r>
              <a:rPr lang="en-GB" dirty="0" smtClean="0"/>
              <a:t>“We will also adopt the mapping exercise as a week 1 ‘introductory’ task for the module we run entirely via the VLE – we hope that including this task will help students to better understand their current online usage and provide us with an opportunity to discuss the benefits of developing their experience in the ‘resident/professional’ quadrant.”</a:t>
            </a:r>
            <a:r>
              <a:rPr lang="en-GB" baseline="0" dirty="0" smtClean="0"/>
              <a:t> </a:t>
            </a:r>
            <a:r>
              <a:rPr lang="en-GB" dirty="0" smtClean="0"/>
              <a:t>Newman (English)</a:t>
            </a:r>
          </a:p>
          <a:p>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a:t>
            </a:r>
            <a:r>
              <a:rPr lang="en-GB" sz="1200" kern="1200" dirty="0" smtClean="0">
                <a:solidFill>
                  <a:srgbClr val="2C3841"/>
                </a:solidFill>
                <a:effectLst/>
                <a:latin typeface="Corbel"/>
                <a:ea typeface="+mn-ea"/>
                <a:cs typeface="Corbel"/>
              </a:rPr>
              <a:t>Leading by example i.e. more resident </a:t>
            </a:r>
            <a:r>
              <a:rPr lang="en-GB" sz="1200" kern="1200" dirty="0" err="1" smtClean="0">
                <a:solidFill>
                  <a:srgbClr val="2C3841"/>
                </a:solidFill>
                <a:effectLst/>
                <a:latin typeface="Corbel"/>
                <a:ea typeface="+mn-ea"/>
                <a:cs typeface="Corbel"/>
              </a:rPr>
              <a:t>behavior</a:t>
            </a:r>
            <a:r>
              <a:rPr lang="en-GB" sz="1200" kern="1200" dirty="0" smtClean="0">
                <a:solidFill>
                  <a:srgbClr val="2C3841"/>
                </a:solidFill>
                <a:effectLst/>
                <a:latin typeface="Corbel"/>
                <a:ea typeface="+mn-ea"/>
                <a:cs typeface="Corbel"/>
              </a:rPr>
              <a:t> by staff (blogs; articles; new judgments; changes in the law; twitter feeds for each module; recent updates et al). This should help students in their 'visitor' learning and it may also encourage some to progress to resident learning activity.</a:t>
            </a:r>
            <a:r>
              <a:rPr lang="en-GB" dirty="0" smtClean="0"/>
              <a:t>” BPP</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a:t>
            </a:r>
            <a:r>
              <a:rPr lang="en-GB" sz="1200" kern="1200" dirty="0" smtClean="0">
                <a:solidFill>
                  <a:srgbClr val="2C3841"/>
                </a:solidFill>
                <a:effectLst/>
                <a:latin typeface="Corbel"/>
                <a:ea typeface="+mn-ea"/>
                <a:cs typeface="Corbel"/>
              </a:rPr>
              <a:t>It has already had a massive impact on students within PR and Marketing. The challenge is now to roll out in other disciplines.”</a:t>
            </a: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a:t>
            </a:r>
            <a:r>
              <a:rPr lang="en-GB" sz="1200" kern="1200" dirty="0" smtClean="0">
                <a:solidFill>
                  <a:srgbClr val="2C3841"/>
                </a:solidFill>
                <a:effectLst/>
                <a:latin typeface="Corbel"/>
                <a:ea typeface="+mn-ea"/>
                <a:cs typeface="Corbel"/>
              </a:rPr>
              <a:t>the plan is to embed the exercise into the assessment of a professional module and provide more opportunity for students to explore the concepts and reflect on them, and to be assessed on their critiquing and development of online engagement moving from a social user to a professional web resident.  Context is already provided in lectures on the role and importance of online profiles, the HEA template and supporting material will support strategic development of the module and a framework for student to develop their understanding of how they use social channels.”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rgbClr val="2C3841"/>
              </a:solidFill>
              <a:effectLst/>
              <a:latin typeface="Corbel"/>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rgbClr val="2C3841"/>
                </a:solidFill>
                <a:effectLst/>
                <a:latin typeface="Corbel"/>
                <a:ea typeface="+mn-ea"/>
              </a:rPr>
              <a:t>“</a:t>
            </a:r>
            <a:r>
              <a:rPr lang="en-GB" sz="1200" kern="1200" dirty="0" smtClean="0">
                <a:solidFill>
                  <a:srgbClr val="2C3841"/>
                </a:solidFill>
                <a:effectLst/>
                <a:latin typeface="Corbel"/>
                <a:ea typeface="+mn-ea"/>
                <a:cs typeface="Corbel"/>
              </a:rPr>
              <a:t>the practical mapping exercise within the project will become a fundamental part of all Marketing student’s personal portfolio that they develop as they build a professional online identity, or brand. The V and R map will be conducted as a first activity to facilitate discussion about online </a:t>
            </a:r>
            <a:r>
              <a:rPr lang="en-GB" sz="1200" kern="1200" dirty="0" err="1" smtClean="0">
                <a:solidFill>
                  <a:srgbClr val="2C3841"/>
                </a:solidFill>
                <a:effectLst/>
                <a:latin typeface="Corbel"/>
                <a:ea typeface="+mn-ea"/>
                <a:cs typeface="Corbel"/>
              </a:rPr>
              <a:t>behavior</a:t>
            </a:r>
            <a:r>
              <a:rPr lang="en-GB" sz="1200" kern="1200" dirty="0" smtClean="0">
                <a:solidFill>
                  <a:srgbClr val="2C3841"/>
                </a:solidFill>
                <a:effectLst/>
                <a:latin typeface="Corbel"/>
                <a:ea typeface="+mn-ea"/>
                <a:cs typeface="Corbel"/>
              </a:rPr>
              <a:t> and identity before moving on to helping students understand the importance of a credible and professional online public brand image. This, in turn, is expected to support them in their placement applications for their third year of studies on our Sandwich degree.” Leeds Met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rgbClr val="2C3841"/>
              </a:solidFill>
              <a:effectLst/>
              <a:latin typeface="Corbel"/>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rgbClr val="2C3841"/>
                </a:solidFill>
                <a:effectLst/>
                <a:latin typeface="Corbel"/>
                <a:ea typeface="+mn-ea"/>
              </a:rPr>
              <a:t>“</a:t>
            </a:r>
            <a:r>
              <a:rPr lang="en-GB" sz="1200" kern="1200" dirty="0" smtClean="0">
                <a:solidFill>
                  <a:srgbClr val="2C3841"/>
                </a:solidFill>
                <a:effectLst/>
                <a:latin typeface="Corbel"/>
                <a:ea typeface="+mn-ea"/>
                <a:cs typeface="Corbel"/>
              </a:rPr>
              <a:t>A project aim is to set up a means of scoring future staff job descriptions for their digital literacy requirements. Mapping current activity/knowledge this way would be an excellent start.”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rgbClr val="2C3841"/>
              </a:solidFill>
              <a:effectLst/>
              <a:latin typeface="Corbel"/>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rgbClr val="2C3841"/>
                </a:solidFill>
                <a:effectLst/>
                <a:latin typeface="Corbel"/>
                <a:ea typeface="+mn-ea"/>
              </a:rPr>
              <a:t>“…</a:t>
            </a:r>
            <a:r>
              <a:rPr lang="en-GB" sz="1200" kern="1200" dirty="0" smtClean="0">
                <a:solidFill>
                  <a:srgbClr val="2C3841"/>
                </a:solidFill>
                <a:effectLst/>
                <a:latin typeface="Corbel"/>
                <a:ea typeface="+mn-ea"/>
                <a:cs typeface="Corbel"/>
              </a:rPr>
              <a:t>investigating how the mapping exercise could be incorporated as a learning tool for students, especially those at earlier stages, to reflect on the relationship between their online activity and their available skills. This is especially important at levels 3-4 where learners are establishing patterns of time management and strategies for independent learning, as well as navigating a new peer group.</a:t>
            </a:r>
            <a:r>
              <a:rPr lang="en-GB" sz="1200" kern="1200" dirty="0" smtClean="0">
                <a:solidFill>
                  <a:srgbClr val="2C3841"/>
                </a:solidFill>
                <a:effectLst/>
                <a:latin typeface="Corbel"/>
                <a:ea typeface="+mn-ea"/>
              </a:rPr>
              <a:t>” Cardiff Met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rgbClr val="2C3841"/>
              </a:solidFill>
              <a:effectLst/>
              <a:latin typeface="Corbel"/>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rgbClr val="2C3841"/>
                </a:solidFill>
                <a:effectLst/>
                <a:latin typeface="Corbel"/>
                <a:ea typeface="+mn-ea"/>
              </a:rPr>
              <a:t>“</a:t>
            </a:r>
            <a:r>
              <a:rPr lang="en-GB" sz="1200" kern="1200" dirty="0" smtClean="0">
                <a:solidFill>
                  <a:srgbClr val="2C3841"/>
                </a:solidFill>
                <a:effectLst/>
                <a:latin typeface="Corbel"/>
                <a:ea typeface="+mn-ea"/>
                <a:cs typeface="Corbel"/>
              </a:rPr>
              <a:t>We would be interested in exploring more comprehensively how web residency can inform modern pedagogies and vice versa.” University of the West</a:t>
            </a:r>
            <a:r>
              <a:rPr lang="en-GB" sz="1200" kern="1200" baseline="0" dirty="0" smtClean="0">
                <a:solidFill>
                  <a:srgbClr val="2C3841"/>
                </a:solidFill>
                <a:effectLst/>
                <a:latin typeface="Corbel"/>
                <a:ea typeface="+mn-ea"/>
                <a:cs typeface="Corbel"/>
              </a:rPr>
              <a:t> of Scotland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baseline="0" dirty="0" smtClean="0">
              <a:solidFill>
                <a:srgbClr val="2C3841"/>
              </a:solidFill>
              <a:effectLst/>
              <a:latin typeface="Corbel"/>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baseline="0" dirty="0" smtClean="0">
                <a:solidFill>
                  <a:srgbClr val="2C3841"/>
                </a:solidFill>
                <a:effectLst/>
                <a:latin typeface="Corbel"/>
                <a:ea typeface="+mn-ea"/>
              </a:rPr>
              <a:t>“</a:t>
            </a:r>
            <a:r>
              <a:rPr lang="en-GB" sz="1200" kern="1200" dirty="0" smtClean="0">
                <a:solidFill>
                  <a:srgbClr val="2C3841"/>
                </a:solidFill>
                <a:effectLst/>
                <a:latin typeface="Corbel"/>
                <a:ea typeface="+mn-ea"/>
                <a:cs typeface="Corbel"/>
              </a:rPr>
              <a:t>This project has been useful to understand that students use a variety of tools that could be embedded into teaching, learning and assessment. It’s also important to engage with students where and when they want to engage, which has been informed by their maps. As a programme team in curriculum design we need to cater for both resident and visitor needs in terms of support, platform and direction.” Derby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rgbClr val="2C3841"/>
              </a:solidFill>
              <a:effectLst/>
              <a:latin typeface="Corbel"/>
              <a:ea typeface="+mn-ea"/>
            </a:endParaRPr>
          </a:p>
          <a:p>
            <a:r>
              <a:rPr lang="en-GB" sz="1200" kern="1200" dirty="0" smtClean="0">
                <a:solidFill>
                  <a:srgbClr val="2C3841"/>
                </a:solidFill>
                <a:effectLst/>
                <a:latin typeface="Corbel"/>
                <a:ea typeface="+mn-ea"/>
              </a:rPr>
              <a:t>“</a:t>
            </a:r>
            <a:r>
              <a:rPr lang="en-GB" sz="1200" b="0" i="0" u="none" strike="noStrike" kern="1200" baseline="0" dirty="0" smtClean="0">
                <a:solidFill>
                  <a:srgbClr val="2C3841"/>
                </a:solidFill>
                <a:latin typeface="Corbel"/>
                <a:ea typeface="+mn-ea"/>
                <a:cs typeface="Corbel"/>
              </a:rPr>
              <a:t>This process provided us with clear "added value". We feel that completion of the</a:t>
            </a:r>
          </a:p>
          <a:p>
            <a:r>
              <a:rPr lang="en-GB" sz="1200" b="0" i="0" u="none" strike="noStrike" kern="1200" baseline="0" dirty="0" smtClean="0">
                <a:solidFill>
                  <a:srgbClr val="2C3841"/>
                </a:solidFill>
                <a:latin typeface="Corbel"/>
                <a:ea typeface="+mn-ea"/>
                <a:cs typeface="Corbel"/>
              </a:rPr>
              <a:t>mapping task enabled students to better appreciate their own web use and to compare</a:t>
            </a:r>
          </a:p>
          <a:p>
            <a:r>
              <a:rPr lang="en-GB" sz="1200" b="0" i="0" u="none" strike="noStrike" kern="1200" baseline="0" dirty="0" smtClean="0">
                <a:solidFill>
                  <a:srgbClr val="2C3841"/>
                </a:solidFill>
                <a:latin typeface="Corbel"/>
                <a:ea typeface="+mn-ea"/>
                <a:cs typeface="Corbel"/>
              </a:rPr>
              <a:t>it to that of their peers. It is our intention therefore to build the exercise into a second</a:t>
            </a:r>
          </a:p>
          <a:p>
            <a:r>
              <a:rPr lang="en-GB" sz="1200" b="0" i="0" u="none" strike="noStrike" kern="1200" baseline="0" dirty="0" smtClean="0">
                <a:solidFill>
                  <a:srgbClr val="2C3841"/>
                </a:solidFill>
                <a:latin typeface="Corbel"/>
                <a:ea typeface="+mn-ea"/>
                <a:cs typeface="Corbel"/>
              </a:rPr>
              <a:t>year module</a:t>
            </a:r>
            <a:r>
              <a:rPr lang="en-GB" sz="1200" kern="1200" dirty="0" smtClean="0">
                <a:solidFill>
                  <a:srgbClr val="2C3841"/>
                </a:solidFill>
                <a:effectLst/>
                <a:latin typeface="Corbel"/>
                <a:ea typeface="+mn-ea"/>
              </a:rPr>
              <a:t>”</a:t>
            </a:r>
            <a:r>
              <a:rPr lang="en-GB" sz="1200" kern="1200" baseline="0" dirty="0" smtClean="0">
                <a:solidFill>
                  <a:srgbClr val="2C3841"/>
                </a:solidFill>
                <a:effectLst/>
                <a:latin typeface="Corbel"/>
                <a:ea typeface="+mn-ea"/>
              </a:rPr>
              <a:t> Hull</a:t>
            </a:r>
            <a:endParaRPr lang="en-GB" sz="1200" kern="1200" dirty="0" smtClean="0">
              <a:solidFill>
                <a:srgbClr val="2C3841"/>
              </a:solidFill>
              <a:effectLst/>
              <a:latin typeface="Corbel"/>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smtClean="0">
              <a:solidFill>
                <a:srgbClr val="2C3841"/>
              </a:solidFill>
              <a:effectLst/>
              <a:latin typeface="Corbel"/>
              <a:ea typeface="+mn-e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37</a:t>
            </a:fld>
            <a:endParaRPr lang="en-GB" dirty="0"/>
          </a:p>
        </p:txBody>
      </p:sp>
    </p:spTree>
    <p:extLst>
      <p:ext uri="{BB962C8B-B14F-4D97-AF65-F5344CB8AC3E}">
        <p14:creationId xmlns:p14="http://schemas.microsoft.com/office/powerpoint/2010/main" xmlns="" val="13122338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38</a:t>
            </a:fld>
            <a:endParaRPr lang="en-GB" dirty="0"/>
          </a:p>
        </p:txBody>
      </p:sp>
    </p:spTree>
    <p:extLst>
      <p:ext uri="{BB962C8B-B14F-4D97-AF65-F5344CB8AC3E}">
        <p14:creationId xmlns:p14="http://schemas.microsoft.com/office/powerpoint/2010/main" xmlns="" val="10249905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Microsoft Clip Art</a:t>
            </a:r>
            <a:endParaRPr lang="en-US" dirty="0"/>
          </a:p>
        </p:txBody>
      </p:sp>
      <p:sp>
        <p:nvSpPr>
          <p:cNvPr id="4" name="Slide Number Placeholder 3"/>
          <p:cNvSpPr>
            <a:spLocks noGrp="1"/>
          </p:cNvSpPr>
          <p:nvPr>
            <p:ph type="sldNum" sz="quarter" idx="10"/>
          </p:nvPr>
        </p:nvSpPr>
        <p:spPr/>
        <p:txBody>
          <a:bodyPr/>
          <a:lstStyle/>
          <a:p>
            <a:fld id="{6B37C837-5377-6648-AD34-4D4FC0F568FB}" type="slidenum">
              <a:rPr lang="en-GB" smtClean="0"/>
              <a:pPr/>
              <a:t>39</a:t>
            </a:fld>
            <a:endParaRPr lang="en-GB"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B37C837-5377-6648-AD34-4D4FC0F568FB}" type="slidenum">
              <a:rPr lang="en-GB" smtClean="0"/>
              <a:pPr/>
              <a:t>40</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This is a continuum and individuals may be display visitor or resident characteristics in different contexts and situations.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Visitors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latin typeface="Arial" pitchFamily="34" charset="0"/>
                <a:cs typeface="Arial" pitchFamily="34" charset="0"/>
              </a:rPr>
              <a:t>functional use of technology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latin typeface="Arial" pitchFamily="34" charset="0"/>
                <a:cs typeface="Arial" pitchFamily="34" charset="0"/>
              </a:rPr>
              <a:t>often linked to formal need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latin typeface="Arial" pitchFamily="34" charset="0"/>
                <a:cs typeface="Arial" pitchFamily="34" charset="0"/>
              </a:rPr>
              <a:t>less visible/more passive online presence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latin typeface="Arial" pitchFamily="34" charset="0"/>
                <a:cs typeface="Arial" pitchFamily="34" charset="0"/>
              </a:rPr>
              <a:t>more likely to favor  face- to- face interactions  </a:t>
            </a:r>
          </a:p>
          <a:p>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Residents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latin typeface="Arial" pitchFamily="34" charset="0"/>
                <a:cs typeface="Arial" pitchFamily="34" charset="0"/>
              </a:rPr>
              <a:t>significant online presence and usage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latin typeface="Arial" pitchFamily="34" charset="0"/>
                <a:cs typeface="Arial" pitchFamily="34" charset="0"/>
              </a:rPr>
              <a:t>high level of collaborative activity online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dirty="0" smtClean="0">
                <a:latin typeface="Arial" pitchFamily="34" charset="0"/>
                <a:cs typeface="Arial" pitchFamily="34" charset="0"/>
              </a:rPr>
              <a:t>contributions to the online environment in the form of uploading materials, photos, videos.</a:t>
            </a:r>
          </a:p>
          <a:p>
            <a:endParaRPr lang="en-US" sz="1400"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6096000" cy="4114800"/>
          </a:xfrm>
        </p:spPr>
        <p:txBody>
          <a:bodyPr>
            <a:noAutofit/>
          </a:bodyPr>
          <a:lstStyle/>
          <a:p>
            <a:r>
              <a:rPr lang="en-US" sz="1400" kern="1200" dirty="0" smtClean="0">
                <a:solidFill>
                  <a:schemeClr val="tx1"/>
                </a:solidFill>
                <a:latin typeface="Arial" pitchFamily="34" charset="0"/>
                <a:cs typeface="Arial" pitchFamily="34" charset="0"/>
              </a:rPr>
              <a:t>1. Emerging (Late stage secondary school/First year undergraduate); </a:t>
            </a:r>
          </a:p>
          <a:p>
            <a:r>
              <a:rPr lang="en-US" sz="1400" kern="1200" dirty="0" smtClean="0">
                <a:solidFill>
                  <a:schemeClr val="tx1"/>
                </a:solidFill>
                <a:latin typeface="Arial" pitchFamily="34" charset="0"/>
                <a:cs typeface="Arial" pitchFamily="34" charset="0"/>
              </a:rPr>
              <a:t>2. Establishing (Second/third or third/fourth year undergraduate); </a:t>
            </a:r>
          </a:p>
          <a:p>
            <a:r>
              <a:rPr lang="en-US" sz="1400" kern="1200" dirty="0" smtClean="0">
                <a:solidFill>
                  <a:schemeClr val="tx1"/>
                </a:solidFill>
                <a:latin typeface="Arial" pitchFamily="34" charset="0"/>
                <a:cs typeface="Arial" pitchFamily="34" charset="0"/>
              </a:rPr>
              <a:t>3. Embedding (Postgraduates, PhD students); </a:t>
            </a:r>
          </a:p>
          <a:p>
            <a:pPr marL="0" marR="0" indent="0" algn="l" defTabSz="896203" rtl="0" eaLnBrk="1" fontAlgn="base" latinLnBrk="0" hangingPunct="1">
              <a:lnSpc>
                <a:spcPct val="100000"/>
              </a:lnSpc>
              <a:spcBef>
                <a:spcPct val="30000"/>
              </a:spcBef>
              <a:spcAft>
                <a:spcPct val="0"/>
              </a:spcAft>
              <a:buClrTx/>
              <a:buSzTx/>
              <a:buFontTx/>
              <a:buNone/>
              <a:tabLst/>
              <a:defRPr/>
            </a:pPr>
            <a:r>
              <a:rPr lang="en-US" sz="1400" kern="1200" dirty="0" smtClean="0">
                <a:solidFill>
                  <a:schemeClr val="tx1"/>
                </a:solidFill>
                <a:latin typeface="Arial" pitchFamily="34" charset="0"/>
                <a:cs typeface="Arial" pitchFamily="34" charset="0"/>
              </a:rPr>
              <a:t>4. Experienced (Scholars).</a:t>
            </a:r>
          </a:p>
          <a:p>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343400"/>
            <a:ext cx="5791200" cy="4114800"/>
          </a:xfrm>
        </p:spPr>
        <p:txBody>
          <a:bodyPr>
            <a:noAutofit/>
          </a:bodyPr>
          <a:lstStyle/>
          <a:p>
            <a:r>
              <a:rPr lang="en-US" sz="1400" dirty="0" smtClean="0">
                <a:latin typeface="Arial" pitchFamily="34" charset="0"/>
                <a:cs typeface="Arial" pitchFamily="34" charset="0"/>
              </a:rPr>
              <a:t>Image: https://www.flickr.com/photos/colorblindpicaso/3399410617/</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Data Collection Tools</a:t>
            </a:r>
          </a:p>
          <a:p>
            <a:pPr>
              <a:buFont typeface="Arial" pitchFamily="34" charset="0"/>
              <a:buChar char="•"/>
            </a:pPr>
            <a:r>
              <a:rPr lang="en-US" sz="1400" dirty="0" smtClean="0">
                <a:latin typeface="Arial" pitchFamily="34" charset="0"/>
                <a:cs typeface="Arial" pitchFamily="34" charset="0"/>
              </a:rPr>
              <a:t>Semi-structured interviews (initial interviews)</a:t>
            </a:r>
          </a:p>
          <a:p>
            <a:pPr>
              <a:buFont typeface="Arial" pitchFamily="34" charset="0"/>
              <a:buChar char="•"/>
            </a:pPr>
            <a:r>
              <a:rPr lang="en-US" sz="1400" dirty="0" smtClean="0">
                <a:latin typeface="Arial" pitchFamily="34" charset="0"/>
                <a:cs typeface="Arial" pitchFamily="34" charset="0"/>
              </a:rPr>
              <a:t>Diaries/monthly</a:t>
            </a:r>
            <a:r>
              <a:rPr lang="en-US" sz="1400" baseline="0" dirty="0" smtClean="0">
                <a:latin typeface="Arial" pitchFamily="34" charset="0"/>
                <a:cs typeface="Arial" pitchFamily="34" charset="0"/>
              </a:rPr>
              <a:t> semi-structured interviews by Skype or telephone</a:t>
            </a:r>
          </a:p>
          <a:p>
            <a:pPr>
              <a:buFont typeface="Arial" pitchFamily="34" charset="0"/>
              <a:buChar char="•"/>
            </a:pPr>
            <a:r>
              <a:rPr lang="en-US" sz="1400" baseline="0" dirty="0" smtClean="0">
                <a:latin typeface="Arial" pitchFamily="34" charset="0"/>
                <a:cs typeface="Arial" pitchFamily="34" charset="0"/>
              </a:rPr>
              <a:t>Online survey (on-going)</a:t>
            </a:r>
          </a:p>
          <a:p>
            <a:endParaRPr lang="en-US" sz="1400" baseline="0"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5900" y="4343399"/>
            <a:ext cx="6413500" cy="4341813"/>
          </a:xfrm>
        </p:spPr>
        <p:txBody>
          <a:bodyPr>
            <a:noAutofit/>
          </a:bodyPr>
          <a:lstStyle/>
          <a:p>
            <a:pPr marL="233363" marR="0" lvl="0" indent="-233363" algn="l" defTabSz="457200" rtl="0" eaLnBrk="1" fontAlgn="auto" latinLnBrk="0" hangingPunct="1">
              <a:buClrTx/>
              <a:buSzTx/>
              <a:buFontTx/>
              <a:buNone/>
              <a:tabLst/>
              <a:defRPr/>
            </a:pPr>
            <a:r>
              <a:rPr lang="en-GB" sz="1400" b="0" dirty="0" smtClean="0">
                <a:latin typeface="Arial" pitchFamily="34" charset="0"/>
                <a:cs typeface="Arial" pitchFamily="34" charset="0"/>
              </a:rPr>
              <a:t>Image: https://www.flickr.com/photos/istolethetv/519756811/</a:t>
            </a:r>
          </a:p>
          <a:p>
            <a:pPr marL="233363" marR="0" lvl="0" indent="-233363" algn="l" defTabSz="457200" rtl="0" eaLnBrk="1" fontAlgn="auto" latinLnBrk="0" hangingPunct="1">
              <a:buClrTx/>
              <a:buSzTx/>
              <a:buFontTx/>
              <a:buNone/>
              <a:tabLst/>
              <a:defRPr/>
            </a:pPr>
            <a:endParaRPr lang="en-GB" sz="1400" b="1" dirty="0" smtClean="0">
              <a:latin typeface="Arial" pitchFamily="34" charset="0"/>
              <a:cs typeface="Arial" pitchFamily="34" charset="0"/>
            </a:endParaRPr>
          </a:p>
          <a:p>
            <a:pPr marL="233363" marR="0" lvl="0" indent="-233363" algn="l" defTabSz="457200" rtl="0" eaLnBrk="1" fontAlgn="auto" latinLnBrk="0" hangingPunct="1">
              <a:buClrTx/>
              <a:buSzTx/>
              <a:buFontTx/>
              <a:buNone/>
              <a:tabLst/>
              <a:defRPr/>
            </a:pPr>
            <a:r>
              <a:rPr lang="en-GB" sz="1400" b="1" dirty="0" smtClean="0">
                <a:latin typeface="Arial" pitchFamily="34" charset="0"/>
                <a:cs typeface="Arial" pitchFamily="34" charset="0"/>
              </a:rPr>
              <a:t>Phase 1 </a:t>
            </a:r>
          </a:p>
          <a:p>
            <a:pPr marL="233363" marR="0" lvl="0" indent="-233363" algn="l" defTabSz="457200" rtl="0" eaLnBrk="1" fontAlgn="auto" latinLnBrk="0" hangingPunct="1">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Individual</a:t>
            </a:r>
            <a:r>
              <a:rPr kumimoji="0" lang="en-US" sz="1400" b="0" i="0" u="none" strike="noStrike" kern="1200" cap="none" spc="0" normalizeH="0" noProof="0" dirty="0" smtClean="0">
                <a:ln>
                  <a:noFill/>
                </a:ln>
                <a:solidFill>
                  <a:schemeClr val="tx1"/>
                </a:solidFill>
                <a:effectLst/>
                <a:uLnTx/>
                <a:uFillTx/>
                <a:latin typeface="Arial" pitchFamily="34" charset="0"/>
                <a:cs typeface="Arial" pitchFamily="34" charset="0"/>
              </a:rPr>
              <a:t> </a:t>
            </a: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Interviews</a:t>
            </a:r>
          </a:p>
          <a:p>
            <a:pPr marL="233363" marR="0" lvl="0" indent="-233363" algn="l" defTabSz="457200" rtl="0" eaLnBrk="1" fontAlgn="auto" latinLnBrk="0" hangingPunct="1">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Emerging (secondary</a:t>
            </a:r>
            <a:r>
              <a:rPr kumimoji="0" lang="en-US" sz="1400" b="0" i="0" u="none" strike="noStrike" kern="1200" cap="none" spc="0" normalizeH="0" noProof="0" dirty="0" smtClean="0">
                <a:ln>
                  <a:noFill/>
                </a:ln>
                <a:solidFill>
                  <a:schemeClr val="tx1"/>
                </a:solidFill>
                <a:effectLst/>
                <a:uLnTx/>
                <a:uFillTx/>
                <a:latin typeface="Arial" pitchFamily="34" charset="0"/>
                <a:cs typeface="Arial" pitchFamily="34" charset="0"/>
              </a:rPr>
              <a:t> school/1</a:t>
            </a:r>
            <a:r>
              <a:rPr kumimoji="0" lang="en-US" sz="1400" b="0" i="0" u="none" strike="noStrike" kern="1200" cap="none" spc="0" normalizeH="0" baseline="30000" noProof="0" dirty="0" smtClean="0">
                <a:ln>
                  <a:noFill/>
                </a:ln>
                <a:solidFill>
                  <a:schemeClr val="tx1"/>
                </a:solidFill>
                <a:effectLst/>
                <a:uLnTx/>
                <a:uFillTx/>
                <a:latin typeface="Arial" pitchFamily="34" charset="0"/>
                <a:cs typeface="Arial" pitchFamily="34" charset="0"/>
              </a:rPr>
              <a:t>st</a:t>
            </a:r>
            <a:r>
              <a:rPr kumimoji="0" lang="en-US" sz="1400" b="0" i="0" u="none" strike="noStrike" kern="1200" cap="none" spc="0" normalizeH="0" noProof="0" dirty="0" smtClean="0">
                <a:ln>
                  <a:noFill/>
                </a:ln>
                <a:solidFill>
                  <a:schemeClr val="tx1"/>
                </a:solidFill>
                <a:effectLst/>
                <a:uLnTx/>
                <a:uFillTx/>
                <a:latin typeface="Arial" pitchFamily="34" charset="0"/>
                <a:cs typeface="Arial" pitchFamily="34" charset="0"/>
              </a:rPr>
              <a:t> year undergraduates: </a:t>
            </a:r>
            <a:r>
              <a:rPr lang="en-US" sz="1400" b="0" dirty="0" smtClean="0">
                <a:latin typeface="Arial" pitchFamily="34" charset="0"/>
                <a:cs typeface="Arial" pitchFamily="34" charset="0"/>
              </a:rPr>
              <a:t>31 (16</a:t>
            </a:r>
            <a:r>
              <a:rPr kumimoji="0" lang="en-US" sz="1400" b="0" i="0" u="none" strike="noStrike" kern="1200" cap="none" spc="0" normalizeH="0" baseline="0" noProof="0" dirty="0" smtClean="0">
                <a:ln>
                  <a:noFill/>
                </a:ln>
                <a:solidFill>
                  <a:schemeClr val="tx1"/>
                </a:solidFill>
                <a:effectLst/>
                <a:uLnTx/>
                <a:uFillTx/>
                <a:latin typeface="Arial" pitchFamily="34" charset="0"/>
                <a:cs typeface="Arial" pitchFamily="34" charset="0"/>
              </a:rPr>
              <a:t> US, 15 UK)</a:t>
            </a:r>
          </a:p>
          <a:p>
            <a:pPr marL="233363" marR="0" lvl="0" indent="-233363" algn="l" defTabSz="457200" rtl="0" eaLnBrk="1" fontAlgn="auto" latinLnBrk="0" hangingPunct="1">
              <a:buClrTx/>
              <a:buSzTx/>
              <a:buFontTx/>
              <a:buNone/>
              <a:tabLst/>
              <a:defRPr/>
            </a:pPr>
            <a:r>
              <a:rPr lang="en-US" sz="1400" b="0" dirty="0" smtClean="0">
                <a:latin typeface="Arial" pitchFamily="34" charset="0"/>
                <a:cs typeface="Arial" pitchFamily="34" charset="0"/>
              </a:rPr>
              <a:t>Establishing (2nd-3rd year undergraduates): 10 (5 US, 5 UK)</a:t>
            </a:r>
          </a:p>
          <a:p>
            <a:pPr marL="233363" marR="0" lvl="0" indent="-233363" algn="l" defTabSz="457200" rtl="0" eaLnBrk="1" fontAlgn="auto" latinLnBrk="0" hangingPunct="1">
              <a:buClrTx/>
              <a:buSzTx/>
              <a:buFontTx/>
              <a:buNone/>
              <a:tabLst/>
              <a:defRPr/>
            </a:pPr>
            <a:r>
              <a:rPr lang="en-US" sz="1400" b="0" dirty="0" smtClean="0">
                <a:latin typeface="Arial" pitchFamily="34" charset="0"/>
                <a:cs typeface="Arial" pitchFamily="34" charset="0"/>
              </a:rPr>
              <a:t>Embedding (postgraduates, PhD students): 10 (5 US, 5 UK)</a:t>
            </a:r>
          </a:p>
          <a:p>
            <a:pPr marL="233363" marR="0" lvl="0" indent="-233363" algn="l" defTabSz="457200" rtl="0" eaLnBrk="1" fontAlgn="auto" latinLnBrk="0" hangingPunct="1">
              <a:buClrTx/>
              <a:buSzTx/>
              <a:buFontTx/>
              <a:buNone/>
              <a:tabLst/>
              <a:defRPr/>
            </a:pPr>
            <a:r>
              <a:rPr lang="en-US" sz="1400" b="0" dirty="0" smtClean="0">
                <a:latin typeface="Arial" pitchFamily="34" charset="0"/>
                <a:cs typeface="Arial" pitchFamily="34" charset="0"/>
              </a:rPr>
              <a:t>Experiencing (scholars): 10 (5 US, 5 UK)</a:t>
            </a:r>
          </a:p>
          <a:p>
            <a:endParaRPr lang="en-GB" sz="1400" dirty="0" smtClean="0">
              <a:latin typeface="Arial" pitchFamily="34" charset="0"/>
              <a:cs typeface="Arial" pitchFamily="34" charset="0"/>
            </a:endParaRPr>
          </a:p>
          <a:p>
            <a:pPr>
              <a:buFontTx/>
              <a:buNone/>
            </a:pPr>
            <a:r>
              <a:rPr lang="en-US" sz="1400" b="1" dirty="0" smtClean="0">
                <a:latin typeface="Arial" pitchFamily="34" charset="0"/>
                <a:cs typeface="Arial" pitchFamily="34" charset="0"/>
              </a:rPr>
              <a:t>Phases</a:t>
            </a:r>
            <a:r>
              <a:rPr lang="en-US" sz="1400" b="1" baseline="0" dirty="0" smtClean="0">
                <a:latin typeface="Arial" pitchFamily="34" charset="0"/>
                <a:cs typeface="Arial" pitchFamily="34" charset="0"/>
              </a:rPr>
              <a:t> 1 &amp; 2: Participant Demographics</a:t>
            </a:r>
            <a:endParaRPr lang="en-US" sz="1400" b="1" dirty="0" smtClean="0">
              <a:latin typeface="Arial" pitchFamily="34" charset="0"/>
              <a:cs typeface="Arial" pitchFamily="34" charset="0"/>
            </a:endParaRPr>
          </a:p>
          <a:p>
            <a:pPr>
              <a:buFontTx/>
              <a:buNone/>
            </a:pPr>
            <a:r>
              <a:rPr lang="en-US" sz="1400" b="0" dirty="0" smtClean="0">
                <a:latin typeface="Arial" pitchFamily="34" charset="0"/>
                <a:cs typeface="Arial" pitchFamily="34" charset="0"/>
              </a:rPr>
              <a:t>61 participants: 15 secondary students/46 university students &amp; faculty</a:t>
            </a:r>
          </a:p>
          <a:p>
            <a:r>
              <a:rPr lang="en-US" sz="1400" b="0" dirty="0" smtClean="0">
                <a:latin typeface="Arial" pitchFamily="34" charset="0"/>
                <a:cs typeface="Arial" pitchFamily="34" charset="0"/>
              </a:rPr>
              <a:t>34 females/27 males</a:t>
            </a:r>
          </a:p>
          <a:p>
            <a:r>
              <a:rPr lang="en-US" sz="1400" b="0" dirty="0" smtClean="0">
                <a:latin typeface="Arial" pitchFamily="34" charset="0"/>
                <a:cs typeface="Arial" pitchFamily="34" charset="0"/>
              </a:rPr>
              <a:t>38 Caucasian/5 African-American/2 Multi-racial/1 Asian/2 Hispanic/13 Unidentified</a:t>
            </a:r>
          </a:p>
          <a:p>
            <a:endParaRPr lang="en-US" sz="1400" b="0"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endParaRPr lang="en-US" sz="1400" b="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7</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15900" y="4343399"/>
            <a:ext cx="6451600" cy="4799013"/>
          </a:xfrm>
        </p:spPr>
        <p:txBody>
          <a:bodyPr>
            <a:noAutofit/>
          </a:bodyPr>
          <a:lstStyle/>
          <a:p>
            <a:pPr eaLnBrk="1" hangingPunct="1">
              <a:buFontTx/>
              <a:buNone/>
            </a:pPr>
            <a:r>
              <a:rPr lang="en-US" sz="1400" dirty="0" smtClean="0">
                <a:latin typeface="Arial" pitchFamily="34" charset="0"/>
                <a:cs typeface="Arial" pitchFamily="34" charset="0"/>
              </a:rPr>
              <a:t>Image: https://www.flickr.com/photos/3ammo/12490957864/</a:t>
            </a:r>
          </a:p>
          <a:p>
            <a:pPr eaLnBrk="1" hangingPunct="1">
              <a:buFontTx/>
              <a:buNone/>
            </a:pPr>
            <a:endParaRPr lang="en-US" sz="1400" dirty="0" smtClean="0">
              <a:latin typeface="Arial" pitchFamily="34" charset="0"/>
              <a:cs typeface="Arial" pitchFamily="34" charset="0"/>
            </a:endParaRPr>
          </a:p>
          <a:p>
            <a:pPr eaLnBrk="1" hangingPunct="1">
              <a:buFontTx/>
              <a:buNone/>
            </a:pPr>
            <a:r>
              <a:rPr lang="en-US" sz="1400" dirty="0" smtClean="0">
                <a:latin typeface="Arial" pitchFamily="34" charset="0"/>
                <a:cs typeface="Arial" pitchFamily="34" charset="0"/>
              </a:rPr>
              <a:t>1. Describe the things you enjoy doing with technology and the web each week. </a:t>
            </a:r>
          </a:p>
          <a:p>
            <a:pPr eaLnBrk="1" hangingPunct="1">
              <a:buFontTx/>
              <a:buNone/>
            </a:pPr>
            <a:r>
              <a:rPr lang="en-US" sz="1400" dirty="0" smtClean="0">
                <a:latin typeface="Arial" pitchFamily="34" charset="0"/>
                <a:cs typeface="Arial" pitchFamily="34" charset="0"/>
              </a:rPr>
              <a:t>2. Think of the ways you have used technology and the web for your studies. Describe a typical week.</a:t>
            </a:r>
          </a:p>
          <a:p>
            <a:pPr eaLnBrk="1" hangingPunct="1">
              <a:buFontTx/>
              <a:buNone/>
            </a:pPr>
            <a:r>
              <a:rPr lang="en-US" sz="1400" dirty="0" smtClean="0">
                <a:latin typeface="Arial" pitchFamily="34" charset="0"/>
                <a:cs typeface="Arial" pitchFamily="34" charset="0"/>
              </a:rPr>
              <a:t>3. Think about the next stage of your education. Tell me what you think this will be like.</a:t>
            </a:r>
          </a:p>
          <a:p>
            <a:pPr eaLnBrk="1" hangingPunct="1">
              <a:buFontTx/>
              <a:buNone/>
            </a:pPr>
            <a:r>
              <a:rPr lang="en-US" sz="1400" dirty="0" smtClean="0">
                <a:latin typeface="Arial" pitchFamily="34" charset="0"/>
                <a:cs typeface="Arial" pitchFamily="34" charset="0"/>
              </a:rPr>
              <a:t>4. Think of a time when you had a situation where you needed answers or solutions and you did a quick search and made do with it.  You knew there were other sources but you decided not to use them.  Please include sources such as friends, family, teachers, coaches, etc. </a:t>
            </a:r>
          </a:p>
          <a:p>
            <a:pPr eaLnBrk="1" hangingPunct="1">
              <a:buFontTx/>
              <a:buNone/>
            </a:pPr>
            <a:r>
              <a:rPr lang="en-US" sz="1400" dirty="0" smtClean="0">
                <a:latin typeface="Arial" pitchFamily="34" charset="0"/>
                <a:cs typeface="Arial" pitchFamily="34" charset="0"/>
              </a:rPr>
              <a:t>5. Have there been times when you were told to use a library or virtual learning environment (or learning platform), and used other source(s) instead?</a:t>
            </a:r>
          </a:p>
          <a:p>
            <a:pPr eaLnBrk="1" hangingPunct="1">
              <a:buFontTx/>
              <a:buNone/>
            </a:pPr>
            <a:r>
              <a:rPr lang="en-US" sz="1400" dirty="0" smtClean="0">
                <a:latin typeface="Arial" pitchFamily="34" charset="0"/>
                <a:cs typeface="Arial" pitchFamily="34" charset="0"/>
              </a:rPr>
              <a:t>6. If you had a magic wand, what would your ideal way of getting information be? How would you go about using the systems and services? When? Where? How?</a:t>
            </a:r>
          </a:p>
          <a:p>
            <a:endParaRPr lang="en-US" sz="1400"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8</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42503" y="4343399"/>
            <a:ext cx="6713909" cy="479901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latin typeface="Arial" pitchFamily="34" charset="0"/>
                <a:cs typeface="Arial" pitchFamily="34" charset="0"/>
              </a:rPr>
              <a:t>Image: https://www.flickr.com/photos/nalbertini/6317803326/</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Arial" pitchFamily="34" charset="0"/>
                <a:cs typeface="Arial" pitchFamily="34" charset="0"/>
              </a:rPr>
              <a:t>22 Diarists (10 UK/12</a:t>
            </a:r>
            <a:r>
              <a:rPr lang="en-US" sz="1400" b="1" baseline="0" dirty="0" smtClean="0">
                <a:latin typeface="Arial" pitchFamily="34" charset="0"/>
                <a:cs typeface="Arial" pitchFamily="34" charset="0"/>
              </a:rPr>
              <a:t> US)</a:t>
            </a:r>
          </a:p>
          <a:p>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Initially, email and Google Docs.  Vague lists were returned.  </a:t>
            </a:r>
          </a:p>
          <a:p>
            <a:pPr>
              <a:buFont typeface="Arial" pitchFamily="34" charset="0"/>
              <a:buChar char="•"/>
            </a:pPr>
            <a:r>
              <a:rPr lang="en-US" sz="1400" dirty="0" smtClean="0">
                <a:latin typeface="Arial" pitchFamily="34" charset="0"/>
                <a:cs typeface="Arial" pitchFamily="34" charset="0"/>
              </a:rPr>
              <a:t>More structure/better information: </a:t>
            </a:r>
          </a:p>
          <a:p>
            <a:pPr lvl="1">
              <a:buFont typeface="Arial" pitchFamily="34" charset="0"/>
              <a:buChar char="•"/>
            </a:pPr>
            <a:r>
              <a:rPr lang="en-US" sz="1400" dirty="0" smtClean="0">
                <a:latin typeface="Arial" pitchFamily="34" charset="0"/>
                <a:cs typeface="Arial" pitchFamily="34" charset="0"/>
              </a:rPr>
              <a:t>Semi-structured interviews by Skype and phone or explicit questions to be addressed in the written diaries. </a:t>
            </a:r>
          </a:p>
          <a:p>
            <a:endParaRPr lang="en-US" sz="1400" dirty="0" smtClean="0">
              <a:latin typeface="Arial" pitchFamily="34" charset="0"/>
              <a:cs typeface="Arial" pitchFamily="34" charset="0"/>
            </a:endParaRPr>
          </a:p>
          <a:p>
            <a:pPr>
              <a:buClr>
                <a:schemeClr val="bg2"/>
              </a:buClr>
              <a:buSzPct val="120000"/>
              <a:buFont typeface="Corbel" pitchFamily="34" charset="0"/>
              <a:buNone/>
            </a:pPr>
            <a:r>
              <a:rPr lang="en-US" sz="1400" dirty="0" smtClean="0">
                <a:latin typeface="Arial" pitchFamily="34" charset="0"/>
                <a:cs typeface="Arial" pitchFamily="34" charset="0"/>
              </a:rPr>
              <a:t>66 Diaries Collected</a:t>
            </a:r>
          </a:p>
          <a:p>
            <a:pPr>
              <a:buClr>
                <a:schemeClr val="bg2"/>
              </a:buClr>
              <a:buSzPct val="120000"/>
              <a:buFont typeface="Arial" pitchFamily="34" charset="0"/>
              <a:buChar char="•"/>
            </a:pPr>
            <a:r>
              <a:rPr lang="en-US" sz="1400" dirty="0" smtClean="0">
                <a:latin typeface="Arial" pitchFamily="34" charset="0"/>
                <a:cs typeface="Arial" pitchFamily="34" charset="0"/>
              </a:rPr>
              <a:t>51 self-conducted diaries</a:t>
            </a:r>
          </a:p>
          <a:p>
            <a:pPr>
              <a:buClr>
                <a:schemeClr val="bg2"/>
              </a:buClr>
              <a:buSzPct val="120000"/>
              <a:buFont typeface="Arial" pitchFamily="34" charset="0"/>
              <a:buChar char="•"/>
            </a:pPr>
            <a:r>
              <a:rPr lang="en-US" sz="1400" dirty="0" smtClean="0">
                <a:latin typeface="Arial" pitchFamily="34" charset="0"/>
                <a:cs typeface="Arial" pitchFamily="34" charset="0"/>
              </a:rPr>
              <a:t>5 written diary forms</a:t>
            </a:r>
          </a:p>
          <a:p>
            <a:pPr>
              <a:buClr>
                <a:schemeClr val="bg2"/>
              </a:buClr>
              <a:buSzPct val="120000"/>
              <a:buFont typeface="Arial" pitchFamily="34" charset="0"/>
              <a:buChar char="•"/>
            </a:pPr>
            <a:r>
              <a:rPr lang="en-US" sz="1400" dirty="0" smtClean="0">
                <a:latin typeface="Arial" pitchFamily="34" charset="0"/>
                <a:cs typeface="Arial" pitchFamily="34" charset="0"/>
              </a:rPr>
              <a:t>6 Google diaries</a:t>
            </a:r>
          </a:p>
          <a:p>
            <a:pPr>
              <a:buClr>
                <a:schemeClr val="bg2"/>
              </a:buClr>
              <a:buSzPct val="120000"/>
              <a:buFont typeface="Arial" pitchFamily="34" charset="0"/>
              <a:buChar char="•"/>
            </a:pPr>
            <a:r>
              <a:rPr lang="en-US" sz="1400" dirty="0" smtClean="0">
                <a:latin typeface="Arial" pitchFamily="34" charset="0"/>
                <a:cs typeface="Arial" pitchFamily="34" charset="0"/>
              </a:rPr>
              <a:t>4 video diaries</a:t>
            </a:r>
          </a:p>
          <a:p>
            <a:pPr>
              <a:buClr>
                <a:schemeClr val="bg2"/>
              </a:buClr>
              <a:buSzPct val="120000"/>
              <a:buFont typeface="Corbel" pitchFamily="34" charset="0"/>
              <a:buNone/>
            </a:pPr>
            <a:r>
              <a:rPr lang="en-US" sz="1400" dirty="0" smtClean="0">
                <a:latin typeface="Arial" pitchFamily="34" charset="0"/>
                <a:cs typeface="Arial" pitchFamily="34" charset="0"/>
              </a:rPr>
              <a:t>53 Follow-up Diarist Interviews Conducted</a:t>
            </a:r>
          </a:p>
          <a:p>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Conducted and collected from April 2011 through October 2013</a:t>
            </a:r>
          </a:p>
          <a:p>
            <a:endParaRPr lang="en-US" sz="1400" dirty="0" smtClean="0">
              <a:latin typeface="Arial" pitchFamily="34" charset="0"/>
              <a:cs typeface="Arial" pitchFamily="34" charset="0"/>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White, David S., and Lynn Silipigni Connaway. 2011-2014. </a:t>
            </a:r>
            <a:r>
              <a:rPr lang="en-US" sz="1400" i="1" dirty="0" smtClean="0">
                <a:latin typeface="Arial" pitchFamily="34" charset="0"/>
                <a:cs typeface="Arial" pitchFamily="34" charset="0"/>
              </a:rPr>
              <a:t>Visitors &amp; Residents: What Motivates Engagement with the Digital Information Environment.</a:t>
            </a:r>
            <a:r>
              <a:rPr lang="en-US" sz="1400" dirty="0" smtClean="0">
                <a:latin typeface="Arial" pitchFamily="34" charset="0"/>
                <a:cs typeface="Arial" pitchFamily="34" charset="0"/>
              </a:rPr>
              <a:t> Funded by JISC, OCLC, and Oxford University.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B37C837-5377-6648-AD34-4D4FC0F568FB}" type="slidenum">
              <a:rPr lang="en-GB" smtClean="0"/>
              <a:pPr/>
              <a:t>9</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Jisc Title Slide">
    <p:spTree>
      <p:nvGrpSpPr>
        <p:cNvPr id="1" name=""/>
        <p:cNvGrpSpPr/>
        <p:nvPr/>
      </p:nvGrpSpPr>
      <p:grpSpPr>
        <a:xfrm>
          <a:off x="0" y="0"/>
          <a:ext cx="0" cy="0"/>
          <a:chOff x="0" y="0"/>
          <a:chExt cx="0" cy="0"/>
        </a:xfrm>
      </p:grpSpPr>
      <p:sp>
        <p:nvSpPr>
          <p:cNvPr id="27" name="Picture Placeholder 26"/>
          <p:cNvSpPr>
            <a:spLocks noGrp="1"/>
          </p:cNvSpPr>
          <p:nvPr>
            <p:ph type="pic" sz="quarter" idx="10"/>
          </p:nvPr>
        </p:nvSpPr>
        <p:spPr>
          <a:xfrm>
            <a:off x="0" y="0"/>
            <a:ext cx="9144000" cy="5148000"/>
          </a:xfrm>
        </p:spPr>
        <p:txBody>
          <a:bodyPr>
            <a:normAutofit/>
          </a:bodyPr>
          <a:lstStyle>
            <a:lvl1pPr marL="0" indent="0">
              <a:buNone/>
              <a:defRPr sz="1800"/>
            </a:lvl1pPr>
          </a:lstStyle>
          <a:p>
            <a:endParaRPr lang="en-GB" dirty="0"/>
          </a:p>
        </p:txBody>
      </p:sp>
      <p:sp>
        <p:nvSpPr>
          <p:cNvPr id="3" name="Subtitle 2"/>
          <p:cNvSpPr>
            <a:spLocks noGrp="1"/>
          </p:cNvSpPr>
          <p:nvPr>
            <p:ph type="subTitle" idx="1" hasCustomPrompt="1"/>
          </p:nvPr>
        </p:nvSpPr>
        <p:spPr>
          <a:xfrm>
            <a:off x="1440000" y="3848492"/>
            <a:ext cx="7470000" cy="197490"/>
          </a:xfrm>
        </p:spPr>
        <p:txBody>
          <a:bodyPr>
            <a:spAutoFit/>
          </a:bodyPr>
          <a:lstStyle>
            <a:lvl1pPr marL="0" marR="0" indent="0" algn="l" defTabSz="457200" rtl="0" eaLnBrk="1" fontAlgn="auto" latinLnBrk="0" hangingPunct="1">
              <a:lnSpc>
                <a:spcPct val="90000"/>
              </a:lnSpc>
              <a:spcBef>
                <a:spcPts val="1200"/>
              </a:spcBef>
              <a:spcAft>
                <a:spcPts val="0"/>
              </a:spcAft>
              <a:buClr>
                <a:srgbClr val="DE481C"/>
              </a:buClr>
              <a:buSzPct val="120000"/>
              <a:buFont typeface="Lucida Grande"/>
              <a:buNone/>
              <a:tabLst/>
              <a:defRPr sz="1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presentation subtitle</a:t>
            </a:r>
          </a:p>
        </p:txBody>
      </p:sp>
      <p:sp>
        <p:nvSpPr>
          <p:cNvPr id="25" name="Title 24"/>
          <p:cNvSpPr>
            <a:spLocks noGrp="1"/>
          </p:cNvSpPr>
          <p:nvPr>
            <p:ph type="title" hasCustomPrompt="1"/>
          </p:nvPr>
        </p:nvSpPr>
        <p:spPr>
          <a:xfrm>
            <a:off x="1440000" y="3420580"/>
            <a:ext cx="7470000" cy="377026"/>
          </a:xfrm>
        </p:spPr>
        <p:txBody>
          <a:bodyPr anchor="t" anchorCtr="0">
            <a:normAutofit/>
          </a:bodyPr>
          <a:lstStyle>
            <a:lvl1pPr algn="l">
              <a:lnSpc>
                <a:spcPct val="85000"/>
              </a:lnSpc>
              <a:defRPr sz="2400" b="1" i="0">
                <a:solidFill>
                  <a:srgbClr val="FFFFFF"/>
                </a:solidFill>
              </a:defRPr>
            </a:lvl1pPr>
          </a:lstStyle>
          <a:p>
            <a:r>
              <a:rPr lang="en-GB" dirty="0" smtClean="0"/>
              <a:t>Click to edit presentation title</a:t>
            </a:r>
            <a:endParaRPr lang="en-GB" dirty="0"/>
          </a:p>
        </p:txBody>
      </p:sp>
      <p:sp>
        <p:nvSpPr>
          <p:cNvPr id="4" name="Text Placeholder 3"/>
          <p:cNvSpPr>
            <a:spLocks noGrp="1"/>
          </p:cNvSpPr>
          <p:nvPr>
            <p:ph type="body" sz="quarter" idx="11" hasCustomPrompt="1"/>
          </p:nvPr>
        </p:nvSpPr>
        <p:spPr>
          <a:xfrm>
            <a:off x="0" y="3541912"/>
            <a:ext cx="1029600" cy="183600"/>
          </a:xfrm>
        </p:spPr>
        <p:txBody>
          <a:bodyPr>
            <a:normAutofit/>
          </a:bodyPr>
          <a:lstStyle>
            <a:lvl1pPr marL="0" indent="0" algn="r">
              <a:buNone/>
              <a:defRPr sz="1200">
                <a:solidFill>
                  <a:schemeClr val="bg1"/>
                </a:solidFill>
              </a:defRPr>
            </a:lvl1pPr>
          </a:lstStyle>
          <a:p>
            <a:pPr lvl="0"/>
            <a:fld id="{C750183E-5AE1-DC40-89B1-1CBB18EE30C8}" type="datetime1">
              <a:rPr lang="en-GB" smtClean="0"/>
              <a:pPr lvl="0"/>
              <a:t>15/07/2014</a:t>
            </a:fld>
            <a:endParaRPr lang="en-GB" dirty="0"/>
          </a:p>
        </p:txBody>
      </p:sp>
    </p:spTree>
    <p:extLst>
      <p:ext uri="{BB962C8B-B14F-4D97-AF65-F5344CB8AC3E}">
        <p14:creationId xmlns:p14="http://schemas.microsoft.com/office/powerpoint/2010/main" xmlns="" val="1118522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Jisc Slide (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smtClean="0"/>
              <a:t>15/07/2014</a:t>
            </a:r>
            <a:endParaRPr lang="en-GB"/>
          </a:p>
        </p:txBody>
      </p:sp>
      <p:sp>
        <p:nvSpPr>
          <p:cNvPr id="3" name="Footer Placeholder 2"/>
          <p:cNvSpPr>
            <a:spLocks noGrp="1"/>
          </p:cNvSpPr>
          <p:nvPr>
            <p:ph type="ftr" sz="quarter" idx="11"/>
          </p:nvPr>
        </p:nvSpPr>
        <p:spPr/>
        <p:txBody>
          <a:bodyPr/>
          <a:lstStyle/>
          <a:p>
            <a:r>
              <a:rPr lang="en-GB" smtClean="0"/>
              <a:t>Evaluating online behaviours | A visitors and residents approach</a:t>
            </a:r>
            <a:endParaRPr lang="en-GB"/>
          </a:p>
        </p:txBody>
      </p:sp>
      <p:sp>
        <p:nvSpPr>
          <p:cNvPr id="4" name="Slide Number Placeholder 3"/>
          <p:cNvSpPr>
            <a:spLocks noGrp="1"/>
          </p:cNvSpPr>
          <p:nvPr>
            <p:ph type="sldNum" sz="quarter" idx="12"/>
          </p:nvPr>
        </p:nvSpPr>
        <p:spPr/>
        <p:txBody>
          <a:bodyPr/>
          <a:lstStyle/>
          <a:p>
            <a:fld id="{F0A55F06-C352-544E-8237-6F33909C7E7A}" type="slidenum">
              <a:rPr lang="en-GB" smtClean="0"/>
              <a:pPr/>
              <a:t>‹#›</a:t>
            </a:fld>
            <a:endParaRPr lang="en-GB"/>
          </a:p>
        </p:txBody>
      </p:sp>
      <p:cxnSp>
        <p:nvCxnSpPr>
          <p:cNvPr id="5" name="Straight Connector 4"/>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8" name="Picture 7" descr="2013_Jisc_Logo_RGB300(19.5m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4000" y="0"/>
            <a:ext cx="701040" cy="408432"/>
          </a:xfrm>
          <a:prstGeom prst="rect">
            <a:avLst/>
          </a:prstGeom>
        </p:spPr>
      </p:pic>
      <p:pic>
        <p:nvPicPr>
          <p:cNvPr id="9" name="Picture 8"/>
          <p:cNvPicPr>
            <a:picLocks noChangeAspect="1"/>
          </p:cNvPicPr>
          <p:nvPr userDrawn="1"/>
        </p:nvPicPr>
        <p:blipFill>
          <a:blip r:embed="rId3"/>
          <a:stretch>
            <a:fillRect/>
          </a:stretch>
        </p:blipFill>
        <p:spPr>
          <a:xfrm>
            <a:off x="1112400" y="69976"/>
            <a:ext cx="1972800" cy="409314"/>
          </a:xfrm>
          <a:prstGeom prst="rect">
            <a:avLst/>
          </a:prstGeom>
        </p:spPr>
      </p:pic>
      <p:cxnSp>
        <p:nvCxnSpPr>
          <p:cNvPr id="10" name="Straight Connector 9"/>
          <p:cNvCxnSpPr/>
          <p:nvPr userDrawn="1"/>
        </p:nvCxnSpPr>
        <p:spPr bwMode="auto">
          <a:xfrm>
            <a:off x="234001" y="505068"/>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spTree>
    <p:extLst>
      <p:ext uri="{BB962C8B-B14F-4D97-AF65-F5344CB8AC3E}">
        <p14:creationId xmlns:p14="http://schemas.microsoft.com/office/powerpoint/2010/main" xmlns="" val="422730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Jisc Slide (End Slide 2)">
    <p:spTree>
      <p:nvGrpSpPr>
        <p:cNvPr id="1" name=""/>
        <p:cNvGrpSpPr/>
        <p:nvPr/>
      </p:nvGrpSpPr>
      <p:grpSpPr>
        <a:xfrm>
          <a:off x="0" y="0"/>
          <a:ext cx="0" cy="0"/>
          <a:chOff x="0" y="0"/>
          <a:chExt cx="0" cy="0"/>
        </a:xfrm>
      </p:grpSpPr>
      <p:pic>
        <p:nvPicPr>
          <p:cNvPr id="13" name="Picture 12" descr="deleteme.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541020"/>
            <a:ext cx="7473696" cy="4602480"/>
          </a:xfrm>
          <a:prstGeom prst="rect">
            <a:avLst/>
          </a:prstGeom>
        </p:spPr>
      </p:pic>
      <p:sp>
        <p:nvSpPr>
          <p:cNvPr id="2" name="Title 1"/>
          <p:cNvSpPr>
            <a:spLocks noGrp="1"/>
          </p:cNvSpPr>
          <p:nvPr>
            <p:ph type="title" hasCustomPrompt="1"/>
          </p:nvPr>
        </p:nvSpPr>
        <p:spPr/>
        <p:txBody>
          <a:bodyPr/>
          <a:lstStyle/>
          <a:p>
            <a:r>
              <a:rPr lang="en-GB" dirty="0" smtClean="0"/>
              <a:t>Click to edit slide title</a:t>
            </a:r>
            <a:endParaRPr lang="en-GB" dirty="0"/>
          </a:p>
        </p:txBody>
      </p:sp>
      <p:sp>
        <p:nvSpPr>
          <p:cNvPr id="3" name="Date Placeholder 2"/>
          <p:cNvSpPr>
            <a:spLocks noGrp="1"/>
          </p:cNvSpPr>
          <p:nvPr>
            <p:ph type="dt" sz="half" idx="10"/>
          </p:nvPr>
        </p:nvSpPr>
        <p:spPr/>
        <p:txBody>
          <a:bodyPr/>
          <a:lstStyle>
            <a:lvl1pPr>
              <a:defRPr>
                <a:solidFill>
                  <a:srgbClr val="FFFFFF"/>
                </a:solidFill>
              </a:defRPr>
            </a:lvl1pPr>
          </a:lstStyle>
          <a:p>
            <a:r>
              <a:rPr lang="en-GB" dirty="0" smtClean="0"/>
              <a:t>15/07/2014</a:t>
            </a:r>
            <a:endParaRPr lang="en-GB" dirty="0"/>
          </a:p>
        </p:txBody>
      </p:sp>
      <p:sp>
        <p:nvSpPr>
          <p:cNvPr id="4" name="Footer Placeholder 3"/>
          <p:cNvSpPr>
            <a:spLocks noGrp="1"/>
          </p:cNvSpPr>
          <p:nvPr>
            <p:ph type="ftr" sz="quarter" idx="11"/>
          </p:nvPr>
        </p:nvSpPr>
        <p:spPr/>
        <p:txBody>
          <a:bodyPr/>
          <a:lstStyle>
            <a:lvl1pPr>
              <a:defRPr>
                <a:solidFill>
                  <a:srgbClr val="FFFFFF"/>
                </a:solidFill>
              </a:defRPr>
            </a:lvl1pPr>
          </a:lstStyle>
          <a:p>
            <a:r>
              <a:rPr lang="en-GB" dirty="0" smtClean="0"/>
              <a:t>Evaluating online behaviours | A visitors and residents approach</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a:t>
            </a:fld>
            <a:endParaRPr lang="en-GB" dirty="0"/>
          </a:p>
        </p:txBody>
      </p:sp>
      <p:cxnSp>
        <p:nvCxnSpPr>
          <p:cNvPr id="6" name="Straight Connector 5"/>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8" name="Picture 7" descr="2013_Jisc_Logo_RGB300(19.5mm).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34000" y="0"/>
            <a:ext cx="701040" cy="408432"/>
          </a:xfrm>
          <a:prstGeom prst="rect">
            <a:avLst/>
          </a:prstGeom>
        </p:spPr>
      </p:pic>
      <p:pic>
        <p:nvPicPr>
          <p:cNvPr id="10" name="Picture 9"/>
          <p:cNvPicPr>
            <a:picLocks noChangeAspect="1"/>
          </p:cNvPicPr>
          <p:nvPr userDrawn="1"/>
        </p:nvPicPr>
        <p:blipFill>
          <a:blip r:embed="rId4"/>
          <a:stretch>
            <a:fillRect/>
          </a:stretch>
        </p:blipFill>
        <p:spPr>
          <a:xfrm>
            <a:off x="1112400" y="69976"/>
            <a:ext cx="1972800" cy="409314"/>
          </a:xfrm>
          <a:prstGeom prst="rect">
            <a:avLst/>
          </a:prstGeom>
        </p:spPr>
      </p:pic>
      <p:cxnSp>
        <p:nvCxnSpPr>
          <p:cNvPr id="11" name="Straight Connector 10"/>
          <p:cNvCxnSpPr/>
          <p:nvPr userDrawn="1"/>
        </p:nvCxnSpPr>
        <p:spPr bwMode="auto">
          <a:xfrm>
            <a:off x="234001" y="505068"/>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sp>
        <p:nvSpPr>
          <p:cNvPr id="12" name="Text Placeholder 3"/>
          <p:cNvSpPr txBox="1">
            <a:spLocks/>
          </p:cNvSpPr>
          <p:nvPr userDrawn="1"/>
        </p:nvSpPr>
        <p:spPr>
          <a:xfrm>
            <a:off x="7337779" y="4612214"/>
            <a:ext cx="1572222" cy="270000"/>
          </a:xfrm>
          <a:prstGeom prst="rect">
            <a:avLst/>
          </a:prstGeom>
        </p:spPr>
        <p:txBody>
          <a:bodyPr lIns="0" tIns="0" rIns="0" bIns="0" anchor="ctr" anchorCtr="0">
            <a:normAutofit/>
          </a:bodyP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dirty="0" smtClean="0"/>
              <a:t>Except where otherwise noted, this work is licensed under CC-BY-3.0</a:t>
            </a:r>
          </a:p>
        </p:txBody>
      </p:sp>
      <p:sp>
        <p:nvSpPr>
          <p:cNvPr id="14" name="Text Placeholder 3"/>
          <p:cNvSpPr txBox="1">
            <a:spLocks/>
          </p:cNvSpPr>
          <p:nvPr userDrawn="1"/>
        </p:nvSpPr>
        <p:spPr>
          <a:xfrm>
            <a:off x="7337779" y="4197535"/>
            <a:ext cx="1572222" cy="112851"/>
          </a:xfrm>
          <a:prstGeom prst="rect">
            <a:avLst/>
          </a:prstGeom>
        </p:spPr>
        <p:txBody>
          <a:bodyPr lIns="0" tIns="0" rIns="0" bIns="0" anchor="ctr" anchorCtr="0">
            <a:spAutoFit/>
          </a:bodyP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dirty="0" smtClean="0"/>
              <a:t>OCLC Research:</a:t>
            </a:r>
          </a:p>
        </p:txBody>
      </p:sp>
      <p:pic>
        <p:nvPicPr>
          <p:cNvPr id="15" name="Picture 14"/>
          <p:cNvPicPr>
            <a:picLocks noChangeAspect="1"/>
          </p:cNvPicPr>
          <p:nvPr userDrawn="1"/>
        </p:nvPicPr>
        <p:blipFill>
          <a:blip r:embed="rId5"/>
          <a:stretch>
            <a:fillRect/>
          </a:stretch>
        </p:blipFill>
        <p:spPr>
          <a:xfrm>
            <a:off x="7337779" y="3611754"/>
            <a:ext cx="767715" cy="268605"/>
          </a:xfrm>
          <a:prstGeom prst="rect">
            <a:avLst/>
          </a:prstGeom>
        </p:spPr>
      </p:pic>
      <p:sp>
        <p:nvSpPr>
          <p:cNvPr id="16" name="Text Placeholder 3"/>
          <p:cNvSpPr txBox="1">
            <a:spLocks/>
          </p:cNvSpPr>
          <p:nvPr userDrawn="1"/>
        </p:nvSpPr>
        <p:spPr>
          <a:xfrm>
            <a:off x="7337779" y="3884070"/>
            <a:ext cx="1572222" cy="270000"/>
          </a:xfrm>
          <a:prstGeom prst="rect">
            <a:avLst/>
          </a:prstGeom>
        </p:spPr>
        <p:txBody>
          <a:bodyPr lIns="0" tIns="0" rIns="0" bIns="0" anchor="ctr" anchorCtr="0">
            <a:normAutofit/>
          </a:bodyP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dirty="0" smtClean="0"/>
              <a:t>Except where otherwise noted, this work is licensed under CC-BY-NC-ND</a:t>
            </a:r>
          </a:p>
        </p:txBody>
      </p:sp>
      <p:sp>
        <p:nvSpPr>
          <p:cNvPr id="17" name="Text Placeholder 3"/>
          <p:cNvSpPr txBox="1">
            <a:spLocks/>
          </p:cNvSpPr>
          <p:nvPr userDrawn="1"/>
        </p:nvSpPr>
        <p:spPr>
          <a:xfrm>
            <a:off x="7337779" y="3469391"/>
            <a:ext cx="1572222" cy="112851"/>
          </a:xfrm>
          <a:prstGeom prst="rect">
            <a:avLst/>
          </a:prstGeom>
        </p:spPr>
        <p:txBody>
          <a:bodyPr lIns="0" tIns="0" rIns="0" bIns="0" anchor="ctr" anchorCtr="0">
            <a:spAutoFit/>
          </a:bodyPr>
          <a:lstStyle>
            <a:lvl1pPr marL="0" indent="0" algn="l" defTabSz="457200" rtl="0" eaLnBrk="1" latinLnBrk="0" hangingPunct="1">
              <a:lnSpc>
                <a:spcPct val="90000"/>
              </a:lnSpc>
              <a:spcBef>
                <a:spcPts val="1200"/>
              </a:spcBef>
              <a:buClr>
                <a:srgbClr val="DE481C"/>
              </a:buClr>
              <a:buSzPct val="120000"/>
              <a:buFont typeface="Lucida Grande"/>
              <a:buNone/>
              <a:defRPr sz="800" kern="1200">
                <a:solidFill>
                  <a:srgbClr val="2C3841"/>
                </a:solidFill>
                <a:latin typeface="+mn-lt"/>
                <a:ea typeface="+mn-ea"/>
                <a:cs typeface="+mn-cs"/>
              </a:defRPr>
            </a:lvl1pPr>
            <a:lvl2pPr marL="457200" indent="0" algn="l" defTabSz="457200" rtl="0" eaLnBrk="1" latinLnBrk="0" hangingPunct="1">
              <a:lnSpc>
                <a:spcPct val="90000"/>
              </a:lnSpc>
              <a:spcBef>
                <a:spcPts val="800"/>
              </a:spcBef>
              <a:buClr>
                <a:srgbClr val="DE481C"/>
              </a:buClr>
              <a:buSzPct val="120000"/>
              <a:buFont typeface="Lucida Grande"/>
              <a:buNone/>
              <a:defRPr sz="1200" kern="1200">
                <a:solidFill>
                  <a:srgbClr val="2C3841"/>
                </a:solidFill>
                <a:latin typeface="+mn-lt"/>
                <a:ea typeface="+mn-ea"/>
                <a:cs typeface="+mn-cs"/>
              </a:defRPr>
            </a:lvl2pPr>
            <a:lvl3pPr marL="914400" indent="0" algn="l" defTabSz="457200" rtl="0" eaLnBrk="1" latinLnBrk="0" hangingPunct="1">
              <a:lnSpc>
                <a:spcPct val="90000"/>
              </a:lnSpc>
              <a:spcBef>
                <a:spcPts val="400"/>
              </a:spcBef>
              <a:buClr>
                <a:srgbClr val="DE481C"/>
              </a:buClr>
              <a:buSzPct val="120000"/>
              <a:buFont typeface="Lucida Grande"/>
              <a:buNone/>
              <a:defRPr sz="1000" kern="1200">
                <a:solidFill>
                  <a:srgbClr val="2C3841"/>
                </a:solidFill>
                <a:latin typeface="+mn-lt"/>
                <a:ea typeface="+mn-ea"/>
                <a:cs typeface="+mn-cs"/>
              </a:defRPr>
            </a:lvl3pPr>
            <a:lvl4pPr marL="13716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4pPr>
            <a:lvl5pPr marL="1828800" indent="0" algn="l" defTabSz="457200" rtl="0" eaLnBrk="1" latinLnBrk="0" hangingPunct="1">
              <a:lnSpc>
                <a:spcPct val="90000"/>
              </a:lnSpc>
              <a:spcBef>
                <a:spcPts val="400"/>
              </a:spcBef>
              <a:buClr>
                <a:srgbClr val="DE481C"/>
              </a:buClr>
              <a:buSzPct val="120000"/>
              <a:buFont typeface="Lucida Grande"/>
              <a:buNone/>
              <a:defRPr sz="900" kern="1200">
                <a:solidFill>
                  <a:srgbClr val="2C384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GB" dirty="0" err="1" smtClean="0"/>
              <a:t>Jisc</a:t>
            </a:r>
            <a:r>
              <a:rPr lang="en-GB" dirty="0" smtClean="0"/>
              <a:t>:</a:t>
            </a:r>
          </a:p>
        </p:txBody>
      </p:sp>
      <p:pic>
        <p:nvPicPr>
          <p:cNvPr id="18" name="Picture 17" descr="by.png"/>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7338694" y="4339898"/>
            <a:ext cx="766800" cy="268285"/>
          </a:xfrm>
          <a:prstGeom prst="rect">
            <a:avLst/>
          </a:prstGeom>
        </p:spPr>
      </p:pic>
    </p:spTree>
    <p:extLst>
      <p:ext uri="{BB962C8B-B14F-4D97-AF65-F5344CB8AC3E}">
        <p14:creationId xmlns:p14="http://schemas.microsoft.com/office/powerpoint/2010/main" xmlns="" val="284411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Jisc 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69736" y="1710000"/>
            <a:ext cx="7740264" cy="369332"/>
          </a:xfrm>
        </p:spPr>
        <p:txBody>
          <a:bodyPr wrap="square" anchor="t">
            <a:spAutoFit/>
          </a:bodyPr>
          <a:lstStyle>
            <a:lvl1pPr algn="l">
              <a:defRPr sz="2400" b="1" cap="none">
                <a:solidFill>
                  <a:srgbClr val="5E4B8B"/>
                </a:solidFill>
              </a:defRPr>
            </a:lvl1pPr>
          </a:lstStyle>
          <a:p>
            <a:r>
              <a:rPr lang="en-GB" dirty="0" smtClean="0"/>
              <a:t>Click to edit section title</a:t>
            </a:r>
            <a:endParaRPr lang="en-GB" dirty="0"/>
          </a:p>
        </p:txBody>
      </p:sp>
      <p:sp>
        <p:nvSpPr>
          <p:cNvPr id="3" name="Text Placeholder 2"/>
          <p:cNvSpPr>
            <a:spLocks noGrp="1"/>
          </p:cNvSpPr>
          <p:nvPr>
            <p:ph type="body" idx="1" hasCustomPrompt="1"/>
          </p:nvPr>
        </p:nvSpPr>
        <p:spPr>
          <a:xfrm>
            <a:off x="1169736" y="2705036"/>
            <a:ext cx="7740264" cy="253916"/>
          </a:xfrm>
        </p:spPr>
        <p:txBody>
          <a:bodyPr wrap="square" anchor="t" anchorCtr="0">
            <a:spAutoFit/>
          </a:bodyPr>
          <a:lstStyle>
            <a:lvl1pPr marL="0" indent="0">
              <a:buNone/>
              <a:defRPr sz="1800">
                <a:solidFill>
                  <a:srgbClr val="2C384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section subtitle</a:t>
            </a:r>
          </a:p>
        </p:txBody>
      </p:sp>
      <p:pic>
        <p:nvPicPr>
          <p:cNvPr id="11" name="Picture 10" descr="2013_Jisc_Logo_RGB300(26m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4000" y="0"/>
            <a:ext cx="935736" cy="545592"/>
          </a:xfrm>
          <a:prstGeom prst="rect">
            <a:avLst/>
          </a:prstGeom>
        </p:spPr>
      </p:pic>
      <p:sp>
        <p:nvSpPr>
          <p:cNvPr id="4" name="Date Placeholder 3"/>
          <p:cNvSpPr>
            <a:spLocks noGrp="1"/>
          </p:cNvSpPr>
          <p:nvPr>
            <p:ph type="dt" sz="half" idx="10"/>
          </p:nvPr>
        </p:nvSpPr>
        <p:spPr/>
        <p:txBody>
          <a:bodyPr/>
          <a:lstStyle/>
          <a:p>
            <a:r>
              <a:rPr lang="en-GB" smtClean="0"/>
              <a:t>15/07/2014</a:t>
            </a:r>
            <a:endParaRPr lang="en-GB" dirty="0"/>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smtClean="0"/>
              <a:pPr/>
              <a:t>‹#›</a:t>
            </a:fld>
            <a:endParaRPr lang="en-GB" dirty="0"/>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7" name="Picture 6"/>
          <p:cNvPicPr>
            <a:picLocks noChangeAspect="1"/>
          </p:cNvPicPr>
          <p:nvPr userDrawn="1"/>
        </p:nvPicPr>
        <p:blipFill>
          <a:blip r:embed="rId3"/>
          <a:stretch>
            <a:fillRect/>
          </a:stretch>
        </p:blipFill>
        <p:spPr>
          <a:xfrm>
            <a:off x="1404000" y="97367"/>
            <a:ext cx="2632075" cy="546100"/>
          </a:xfrm>
          <a:prstGeom prst="rect">
            <a:avLst/>
          </a:prstGeom>
        </p:spPr>
      </p:pic>
    </p:spTree>
    <p:extLst>
      <p:ext uri="{BB962C8B-B14F-4D97-AF65-F5344CB8AC3E}">
        <p14:creationId xmlns:p14="http://schemas.microsoft.com/office/powerpoint/2010/main" xmlns="" val="945719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Jisc Slide (1 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E4B8B"/>
                </a:solidFill>
              </a:defRPr>
            </a:lvl1pPr>
          </a:lstStyle>
          <a:p>
            <a:r>
              <a:rPr lang="en-GB" dirty="0" smtClean="0"/>
              <a:t>Click to edit slide title</a:t>
            </a:r>
            <a:endParaRPr lang="en-GB" dirty="0"/>
          </a:p>
        </p:txBody>
      </p:sp>
      <p:sp>
        <p:nvSpPr>
          <p:cNvPr id="3" name="Content Placeholder 2"/>
          <p:cNvSpPr>
            <a:spLocks noGrp="1"/>
          </p:cNvSpPr>
          <p:nvPr>
            <p:ph idx="1" hasCustomPrompt="1"/>
          </p:nvPr>
        </p:nvSpPr>
        <p:spPr/>
        <p:txBody>
          <a:body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a:t>
            </a:fld>
            <a:endParaRPr lang="en-GB"/>
          </a:p>
        </p:txBody>
      </p:sp>
      <p:cxnSp>
        <p:nvCxnSpPr>
          <p:cNvPr id="7" name="Straight Connector 6"/>
          <p:cNvCxnSpPr/>
          <p:nvPr userDrawn="1"/>
        </p:nvCxnSpPr>
        <p:spPr bwMode="auto">
          <a:xfrm>
            <a:off x="234001" y="505068"/>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10" name="Picture 9" descr="2013_Jisc_Logo_RGB300(19.5m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4000" y="0"/>
            <a:ext cx="701040" cy="408432"/>
          </a:xfrm>
          <a:prstGeom prst="rect">
            <a:avLst/>
          </a:prstGeom>
        </p:spPr>
      </p:pic>
      <p:pic>
        <p:nvPicPr>
          <p:cNvPr id="11" name="Picture 10"/>
          <p:cNvPicPr>
            <a:picLocks noChangeAspect="1"/>
          </p:cNvPicPr>
          <p:nvPr userDrawn="1"/>
        </p:nvPicPr>
        <p:blipFill>
          <a:blip r:embed="rId3"/>
          <a:stretch>
            <a:fillRect/>
          </a:stretch>
        </p:blipFill>
        <p:spPr>
          <a:xfrm>
            <a:off x="1112400" y="69976"/>
            <a:ext cx="1972800" cy="409314"/>
          </a:xfrm>
          <a:prstGeom prst="rect">
            <a:avLst/>
          </a:prstGeom>
        </p:spPr>
      </p:pic>
    </p:spTree>
    <p:extLst>
      <p:ext uri="{BB962C8B-B14F-4D97-AF65-F5344CB8AC3E}">
        <p14:creationId xmlns:p14="http://schemas.microsoft.com/office/powerpoint/2010/main" xmlns="" val="32758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isc Slide (1 col +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E4B8B"/>
                </a:solidFill>
              </a:defRPr>
            </a:lvl1pPr>
          </a:lstStyle>
          <a:p>
            <a:r>
              <a:rPr lang="en-GB" dirty="0" smtClean="0"/>
              <a:t>Click to edit slide title</a:t>
            </a:r>
            <a:endParaRPr lang="en-GB" dirty="0"/>
          </a:p>
        </p:txBody>
      </p:sp>
      <p:sp>
        <p:nvSpPr>
          <p:cNvPr id="3" name="Date Placeholder 2"/>
          <p:cNvSpPr>
            <a:spLocks noGrp="1"/>
          </p:cNvSpPr>
          <p:nvPr>
            <p:ph type="dt" sz="half" idx="10"/>
          </p:nvPr>
        </p:nvSpPr>
        <p:spPr/>
        <p:txBody>
          <a:bodyPr/>
          <a:lstStyle/>
          <a:p>
            <a:r>
              <a:rPr lang="en-GB" smtClean="0"/>
              <a:t>15/07/2014</a:t>
            </a:r>
            <a:endParaRPr lang="en-GB" dirty="0"/>
          </a:p>
        </p:txBody>
      </p:sp>
      <p:sp>
        <p:nvSpPr>
          <p:cNvPr id="4" name="Footer Placeholder 3"/>
          <p:cNvSpPr>
            <a:spLocks noGrp="1"/>
          </p:cNvSpPr>
          <p:nvPr>
            <p:ph type="ftr" sz="quarter" idx="11"/>
          </p:nvPr>
        </p:nvSpPr>
        <p:spPr/>
        <p:txBody>
          <a:bodyPr/>
          <a:lstStyle/>
          <a:p>
            <a:r>
              <a:rPr lang="en-GB" smtClean="0"/>
              <a:t>Evaluating online behaviours | A visitors and residents approach</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a:t>
            </a:fld>
            <a:endParaRPr lang="en-GB" dirty="0"/>
          </a:p>
        </p:txBody>
      </p:sp>
      <p:sp>
        <p:nvSpPr>
          <p:cNvPr id="6" name="Content Placeholder 2"/>
          <p:cNvSpPr>
            <a:spLocks noGrp="1"/>
          </p:cNvSpPr>
          <p:nvPr>
            <p:ph idx="1" hasCustomPrompt="1"/>
          </p:nvPr>
        </p:nvSpPr>
        <p:spPr>
          <a:xfrm>
            <a:off x="234000" y="1350000"/>
            <a:ext cx="8676000" cy="3420000"/>
          </a:xfrm>
        </p:spPr>
        <p:txBody>
          <a:body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9" name="Picture 8" descr="2013_Jisc_Logo_RGB300(19.5m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4000" y="0"/>
            <a:ext cx="701040" cy="408432"/>
          </a:xfrm>
          <a:prstGeom prst="rect">
            <a:avLst/>
          </a:prstGeom>
        </p:spPr>
      </p:pic>
      <p:sp>
        <p:nvSpPr>
          <p:cNvPr id="10" name="Text Placeholder 2"/>
          <p:cNvSpPr>
            <a:spLocks noGrp="1"/>
          </p:cNvSpPr>
          <p:nvPr>
            <p:ph type="body" idx="13" hasCustomPrompt="1"/>
          </p:nvPr>
        </p:nvSpPr>
        <p:spPr>
          <a:xfrm>
            <a:off x="234000" y="900000"/>
            <a:ext cx="8676000" cy="450000"/>
          </a:xfrm>
        </p:spPr>
        <p:txBody>
          <a:bodyPr anchor="t" anchorCtr="0">
            <a:normAutofit/>
          </a:bodyPr>
          <a:lstStyle>
            <a:lvl1pPr marL="0" indent="0">
              <a:buNone/>
              <a:defRPr sz="2400" b="1">
                <a:solidFill>
                  <a:srgbClr val="3425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slide heading</a:t>
            </a:r>
          </a:p>
        </p:txBody>
      </p:sp>
      <p:pic>
        <p:nvPicPr>
          <p:cNvPr id="11" name="Picture 10"/>
          <p:cNvPicPr>
            <a:picLocks noChangeAspect="1"/>
          </p:cNvPicPr>
          <p:nvPr userDrawn="1"/>
        </p:nvPicPr>
        <p:blipFill>
          <a:blip r:embed="rId3"/>
          <a:stretch>
            <a:fillRect/>
          </a:stretch>
        </p:blipFill>
        <p:spPr>
          <a:xfrm>
            <a:off x="1112400" y="69976"/>
            <a:ext cx="1972800" cy="409314"/>
          </a:xfrm>
          <a:prstGeom prst="rect">
            <a:avLst/>
          </a:prstGeom>
        </p:spPr>
      </p:pic>
      <p:cxnSp>
        <p:nvCxnSpPr>
          <p:cNvPr id="12" name="Straight Connector 11"/>
          <p:cNvCxnSpPr/>
          <p:nvPr userDrawn="1"/>
        </p:nvCxnSpPr>
        <p:spPr bwMode="auto">
          <a:xfrm>
            <a:off x="234001" y="505068"/>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spTree>
    <p:extLst>
      <p:ext uri="{BB962C8B-B14F-4D97-AF65-F5344CB8AC3E}">
        <p14:creationId xmlns:p14="http://schemas.microsoft.com/office/powerpoint/2010/main" xmlns="" val="215082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Jisc Slide (2 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E4B8B"/>
                </a:solidFill>
              </a:defRPr>
            </a:lvl1pPr>
          </a:lstStyle>
          <a:p>
            <a:r>
              <a:rPr lang="en-GB" dirty="0" smtClean="0"/>
              <a:t>Click to edit slide title</a:t>
            </a:r>
            <a:endParaRPr lang="en-GB" dirty="0"/>
          </a:p>
        </p:txBody>
      </p:sp>
      <p:sp>
        <p:nvSpPr>
          <p:cNvPr id="3" name="Content Placeholder 2"/>
          <p:cNvSpPr>
            <a:spLocks noGrp="1"/>
          </p:cNvSpPr>
          <p:nvPr>
            <p:ph sz="half" idx="1" hasCustomPrompt="1"/>
          </p:nvPr>
        </p:nvSpPr>
        <p:spPr>
          <a:xfrm>
            <a:off x="234000" y="900113"/>
            <a:ext cx="4140000" cy="3870000"/>
          </a:xfrm>
        </p:spPr>
        <p:txBody>
          <a:bodyPr/>
          <a:lstStyle>
            <a:lvl1pPr>
              <a:defRPr sz="2400">
                <a:solidFill>
                  <a:srgbClr val="2C3841"/>
                </a:solidFill>
              </a:defRPr>
            </a:lvl1pPr>
            <a:lvl2pPr>
              <a:defRPr sz="2400">
                <a:solidFill>
                  <a:srgbClr val="2C3841"/>
                </a:solidFill>
              </a:defRPr>
            </a:lvl2pPr>
            <a:lvl3pPr>
              <a:defRPr sz="2000">
                <a:solidFill>
                  <a:srgbClr val="2C3841"/>
                </a:solidFill>
              </a:defRPr>
            </a:lvl3pPr>
            <a:lvl4pPr>
              <a:defRPr sz="2000">
                <a:solidFill>
                  <a:srgbClr val="2C3841"/>
                </a:solidFill>
              </a:defRPr>
            </a:lvl4pPr>
            <a:lvl5pPr>
              <a:defRPr sz="2000">
                <a:solidFill>
                  <a:srgbClr val="2C3841"/>
                </a:solidFill>
              </a:defRPr>
            </a:lvl5pPr>
            <a:lvl6pPr>
              <a:defRPr sz="1800"/>
            </a:lvl6pPr>
            <a:lvl7pPr>
              <a:defRPr sz="1800"/>
            </a:lvl7pPr>
            <a:lvl8pPr>
              <a:defRPr sz="1800"/>
            </a:lvl8pPr>
            <a:lvl9pPr>
              <a:defRPr sz="1800"/>
            </a:lvl9p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hasCustomPrompt="1"/>
          </p:nvPr>
        </p:nvSpPr>
        <p:spPr>
          <a:xfrm>
            <a:off x="4770001" y="900113"/>
            <a:ext cx="4140000" cy="38700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Date Placeholder 4"/>
          <p:cNvSpPr>
            <a:spLocks noGrp="1"/>
          </p:cNvSpPr>
          <p:nvPr>
            <p:ph type="dt" sz="half" idx="10"/>
          </p:nvPr>
        </p:nvSpPr>
        <p:spPr/>
        <p:txBody>
          <a:bodyPr/>
          <a:lstStyle/>
          <a:p>
            <a:r>
              <a:rPr lang="en-GB" smtClean="0"/>
              <a:t>15/07/2014</a:t>
            </a:r>
            <a:endParaRPr lang="en-GB"/>
          </a:p>
        </p:txBody>
      </p:sp>
      <p:sp>
        <p:nvSpPr>
          <p:cNvPr id="6" name="Footer Placeholder 5"/>
          <p:cNvSpPr>
            <a:spLocks noGrp="1"/>
          </p:cNvSpPr>
          <p:nvPr>
            <p:ph type="ftr" sz="quarter" idx="11"/>
          </p:nvPr>
        </p:nvSpPr>
        <p:spPr/>
        <p:txBody>
          <a:bodyPr/>
          <a:lstStyle/>
          <a:p>
            <a:r>
              <a:rPr lang="en-GB" smtClean="0"/>
              <a:t>Evaluating online behaviours | A visitors and residents approach</a:t>
            </a:r>
            <a:endParaRPr lang="en-GB"/>
          </a:p>
        </p:txBody>
      </p:sp>
      <p:sp>
        <p:nvSpPr>
          <p:cNvPr id="7" name="Slide Number Placeholder 6"/>
          <p:cNvSpPr>
            <a:spLocks noGrp="1"/>
          </p:cNvSpPr>
          <p:nvPr>
            <p:ph type="sldNum" sz="quarter" idx="12"/>
          </p:nvPr>
        </p:nvSpPr>
        <p:spPr/>
        <p:txBody>
          <a:bodyPr/>
          <a:lstStyle/>
          <a:p>
            <a:fld id="{F0A55F06-C352-544E-8237-6F33909C7E7A}" type="slidenum">
              <a:rPr lang="en-GB" smtClean="0"/>
              <a:pPr/>
              <a:t>‹#›</a:t>
            </a:fld>
            <a:endParaRPr lang="en-GB"/>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11" name="Picture 10" descr="2013_Jisc_Logo_RGB300(19.5m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4000" y="0"/>
            <a:ext cx="701040" cy="408432"/>
          </a:xfrm>
          <a:prstGeom prst="rect">
            <a:avLst/>
          </a:prstGeom>
        </p:spPr>
      </p:pic>
      <p:pic>
        <p:nvPicPr>
          <p:cNvPr id="12" name="Picture 11"/>
          <p:cNvPicPr>
            <a:picLocks noChangeAspect="1"/>
          </p:cNvPicPr>
          <p:nvPr userDrawn="1"/>
        </p:nvPicPr>
        <p:blipFill>
          <a:blip r:embed="rId3"/>
          <a:stretch>
            <a:fillRect/>
          </a:stretch>
        </p:blipFill>
        <p:spPr>
          <a:xfrm>
            <a:off x="1112400" y="69976"/>
            <a:ext cx="1972800" cy="409314"/>
          </a:xfrm>
          <a:prstGeom prst="rect">
            <a:avLst/>
          </a:prstGeom>
        </p:spPr>
      </p:pic>
      <p:cxnSp>
        <p:nvCxnSpPr>
          <p:cNvPr id="13" name="Straight Connector 12"/>
          <p:cNvCxnSpPr/>
          <p:nvPr userDrawn="1"/>
        </p:nvCxnSpPr>
        <p:spPr bwMode="auto">
          <a:xfrm>
            <a:off x="234001" y="505068"/>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spTree>
    <p:extLst>
      <p:ext uri="{BB962C8B-B14F-4D97-AF65-F5344CB8AC3E}">
        <p14:creationId xmlns:p14="http://schemas.microsoft.com/office/powerpoint/2010/main" xmlns="" val="15727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isc Slide (2 col +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2178" y="0"/>
            <a:ext cx="5737821" cy="468000"/>
          </a:xfrm>
        </p:spPr>
        <p:txBody>
          <a:bodyPr/>
          <a:lstStyle>
            <a:lvl1pPr>
              <a:defRPr>
                <a:solidFill>
                  <a:srgbClr val="5E4B8B"/>
                </a:solidFill>
              </a:defRPr>
            </a:lvl1pPr>
          </a:lstStyle>
          <a:p>
            <a:r>
              <a:rPr lang="en-GB" dirty="0" smtClean="0"/>
              <a:t>Click to edit slide title</a:t>
            </a:r>
            <a:endParaRPr lang="en-GB" dirty="0"/>
          </a:p>
        </p:txBody>
      </p:sp>
      <p:sp>
        <p:nvSpPr>
          <p:cNvPr id="3" name="Text Placeholder 2"/>
          <p:cNvSpPr>
            <a:spLocks noGrp="1"/>
          </p:cNvSpPr>
          <p:nvPr>
            <p:ph type="body" idx="1" hasCustomPrompt="1"/>
          </p:nvPr>
        </p:nvSpPr>
        <p:spPr>
          <a:xfrm>
            <a:off x="234000" y="900000"/>
            <a:ext cx="4140000" cy="450000"/>
          </a:xfrm>
        </p:spPr>
        <p:txBody>
          <a:bodyPr anchor="t" anchorCtr="0">
            <a:normAutofit/>
          </a:bodyPr>
          <a:lstStyle>
            <a:lvl1pPr marL="0" indent="0">
              <a:buNone/>
              <a:defRPr sz="2400" b="1">
                <a:solidFill>
                  <a:srgbClr val="3425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slide heading</a:t>
            </a:r>
          </a:p>
        </p:txBody>
      </p:sp>
      <p:sp>
        <p:nvSpPr>
          <p:cNvPr id="4" name="Content Placeholder 3"/>
          <p:cNvSpPr>
            <a:spLocks noGrp="1"/>
          </p:cNvSpPr>
          <p:nvPr>
            <p:ph sz="half" idx="2" hasCustomPrompt="1"/>
          </p:nvPr>
        </p:nvSpPr>
        <p:spPr>
          <a:xfrm>
            <a:off x="234000" y="1350000"/>
            <a:ext cx="4139999" cy="3420000"/>
          </a:xfrm>
        </p:spPr>
        <p:txBody>
          <a:bodyPr/>
          <a:lstStyle>
            <a:lvl1pPr>
              <a:defRPr sz="2400"/>
            </a:lvl1pPr>
            <a:lvl2pPr>
              <a:defRPr sz="24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5" name="Text Placeholder 4"/>
          <p:cNvSpPr>
            <a:spLocks noGrp="1"/>
          </p:cNvSpPr>
          <p:nvPr>
            <p:ph type="body" sz="quarter" idx="3" hasCustomPrompt="1"/>
          </p:nvPr>
        </p:nvSpPr>
        <p:spPr>
          <a:xfrm>
            <a:off x="4770001" y="900000"/>
            <a:ext cx="4140000" cy="450000"/>
          </a:xfrm>
        </p:spPr>
        <p:txBody>
          <a:bodyPr anchor="t" anchorCtr="0">
            <a:normAutofit/>
          </a:bodyPr>
          <a:lstStyle>
            <a:lvl1pPr marL="0" indent="0">
              <a:buNone/>
              <a:defRPr sz="2400" b="1">
                <a:solidFill>
                  <a:srgbClr val="3425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slide heading</a:t>
            </a:r>
          </a:p>
        </p:txBody>
      </p:sp>
      <p:sp>
        <p:nvSpPr>
          <p:cNvPr id="6" name="Content Placeholder 5"/>
          <p:cNvSpPr>
            <a:spLocks noGrp="1"/>
          </p:cNvSpPr>
          <p:nvPr>
            <p:ph sz="quarter" idx="4" hasCustomPrompt="1"/>
          </p:nvPr>
        </p:nvSpPr>
        <p:spPr>
          <a:xfrm>
            <a:off x="4770000" y="1350000"/>
            <a:ext cx="4139999" cy="3420000"/>
          </a:xfrm>
        </p:spPr>
        <p:txBody>
          <a:bodyPr/>
          <a:lstStyle>
            <a:lvl1pPr>
              <a:defRPr sz="2400"/>
            </a:lvl1pPr>
            <a:lvl2pPr>
              <a:defRPr sz="24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Date Placeholder 6"/>
          <p:cNvSpPr>
            <a:spLocks noGrp="1"/>
          </p:cNvSpPr>
          <p:nvPr>
            <p:ph type="dt" sz="half" idx="10"/>
          </p:nvPr>
        </p:nvSpPr>
        <p:spPr/>
        <p:txBody>
          <a:bodyPr/>
          <a:lstStyle/>
          <a:p>
            <a:r>
              <a:rPr lang="en-GB" smtClean="0"/>
              <a:t>15/07/2014</a:t>
            </a:r>
            <a:endParaRPr lang="en-GB"/>
          </a:p>
        </p:txBody>
      </p:sp>
      <p:sp>
        <p:nvSpPr>
          <p:cNvPr id="8" name="Footer Placeholder 7"/>
          <p:cNvSpPr>
            <a:spLocks noGrp="1"/>
          </p:cNvSpPr>
          <p:nvPr>
            <p:ph type="ftr" sz="quarter" idx="11"/>
          </p:nvPr>
        </p:nvSpPr>
        <p:spPr/>
        <p:txBody>
          <a:bodyPr/>
          <a:lstStyle/>
          <a:p>
            <a:r>
              <a:rPr lang="en-GB" smtClean="0"/>
              <a:t>Evaluating online behaviours | A visitors and residents approach</a:t>
            </a:r>
            <a:endParaRPr lang="en-GB"/>
          </a:p>
        </p:txBody>
      </p:sp>
      <p:sp>
        <p:nvSpPr>
          <p:cNvPr id="9" name="Slide Number Placeholder 8"/>
          <p:cNvSpPr>
            <a:spLocks noGrp="1"/>
          </p:cNvSpPr>
          <p:nvPr>
            <p:ph type="sldNum" sz="quarter" idx="12"/>
          </p:nvPr>
        </p:nvSpPr>
        <p:spPr/>
        <p:txBody>
          <a:bodyPr/>
          <a:lstStyle/>
          <a:p>
            <a:fld id="{F0A55F06-C352-544E-8237-6F33909C7E7A}" type="slidenum">
              <a:rPr lang="en-GB" smtClean="0"/>
              <a:pPr/>
              <a:t>‹#›</a:t>
            </a:fld>
            <a:endParaRPr lang="en-GB"/>
          </a:p>
        </p:txBody>
      </p:sp>
      <p:cxnSp>
        <p:nvCxnSpPr>
          <p:cNvPr id="10" name="Straight Connector 9"/>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13" name="Picture 12" descr="2013_Jisc_Logo_RGB300(19.5m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4000" y="0"/>
            <a:ext cx="701040" cy="408432"/>
          </a:xfrm>
          <a:prstGeom prst="rect">
            <a:avLst/>
          </a:prstGeom>
        </p:spPr>
      </p:pic>
      <p:pic>
        <p:nvPicPr>
          <p:cNvPr id="14" name="Picture 13"/>
          <p:cNvPicPr>
            <a:picLocks noChangeAspect="1"/>
          </p:cNvPicPr>
          <p:nvPr userDrawn="1"/>
        </p:nvPicPr>
        <p:blipFill>
          <a:blip r:embed="rId3"/>
          <a:stretch>
            <a:fillRect/>
          </a:stretch>
        </p:blipFill>
        <p:spPr>
          <a:xfrm>
            <a:off x="1112400" y="69976"/>
            <a:ext cx="1972800" cy="409314"/>
          </a:xfrm>
          <a:prstGeom prst="rect">
            <a:avLst/>
          </a:prstGeom>
        </p:spPr>
      </p:pic>
      <p:cxnSp>
        <p:nvCxnSpPr>
          <p:cNvPr id="15" name="Straight Connector 14"/>
          <p:cNvCxnSpPr/>
          <p:nvPr userDrawn="1"/>
        </p:nvCxnSpPr>
        <p:spPr bwMode="auto">
          <a:xfrm>
            <a:off x="234001" y="505068"/>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spTree>
    <p:extLst>
      <p:ext uri="{BB962C8B-B14F-4D97-AF65-F5344CB8AC3E}">
        <p14:creationId xmlns:p14="http://schemas.microsoft.com/office/powerpoint/2010/main" xmlns="" val="412204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isc Slide (2 col + 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E4B8B"/>
                </a:solidFill>
              </a:defRPr>
            </a:lvl1pPr>
          </a:lstStyle>
          <a:p>
            <a:r>
              <a:rPr lang="en-GB" dirty="0" smtClean="0"/>
              <a:t>Click to edit slide title</a:t>
            </a:r>
            <a:endParaRPr lang="en-GB" dirty="0"/>
          </a:p>
        </p:txBody>
      </p:sp>
      <p:sp>
        <p:nvSpPr>
          <p:cNvPr id="3" name="Date Placeholder 2"/>
          <p:cNvSpPr>
            <a:spLocks noGrp="1"/>
          </p:cNvSpPr>
          <p:nvPr>
            <p:ph type="dt" sz="half" idx="10"/>
          </p:nvPr>
        </p:nvSpPr>
        <p:spPr/>
        <p:txBody>
          <a:bodyPr/>
          <a:lstStyle/>
          <a:p>
            <a:r>
              <a:rPr lang="en-GB" smtClean="0"/>
              <a:t>15/07/2014</a:t>
            </a:r>
            <a:endParaRPr lang="en-GB" dirty="0"/>
          </a:p>
        </p:txBody>
      </p:sp>
      <p:sp>
        <p:nvSpPr>
          <p:cNvPr id="4" name="Footer Placeholder 3"/>
          <p:cNvSpPr>
            <a:spLocks noGrp="1"/>
          </p:cNvSpPr>
          <p:nvPr>
            <p:ph type="ftr" sz="quarter" idx="11"/>
          </p:nvPr>
        </p:nvSpPr>
        <p:spPr/>
        <p:txBody>
          <a:bodyPr/>
          <a:lstStyle/>
          <a:p>
            <a:r>
              <a:rPr lang="en-GB" smtClean="0"/>
              <a:t>Evaluating online behaviours | A visitors and residents approach</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a:t>
            </a:fld>
            <a:endParaRPr lang="en-GB" dirty="0"/>
          </a:p>
        </p:txBody>
      </p:sp>
      <p:sp>
        <p:nvSpPr>
          <p:cNvPr id="6" name="Content Placeholder 2"/>
          <p:cNvSpPr>
            <a:spLocks noGrp="1"/>
          </p:cNvSpPr>
          <p:nvPr>
            <p:ph sz="half" idx="1" hasCustomPrompt="1"/>
          </p:nvPr>
        </p:nvSpPr>
        <p:spPr>
          <a:xfrm>
            <a:off x="234000" y="900113"/>
            <a:ext cx="4140000" cy="3870000"/>
          </a:xfrm>
        </p:spPr>
        <p:txBody>
          <a:bodyPr/>
          <a:lstStyle>
            <a:lvl1pPr>
              <a:defRPr sz="2400">
                <a:solidFill>
                  <a:srgbClr val="2C3841"/>
                </a:solidFill>
              </a:defRPr>
            </a:lvl1pPr>
            <a:lvl2pPr>
              <a:defRPr sz="2400">
                <a:solidFill>
                  <a:srgbClr val="2C3841"/>
                </a:solidFill>
              </a:defRPr>
            </a:lvl2pPr>
            <a:lvl3pPr>
              <a:defRPr sz="2000">
                <a:solidFill>
                  <a:srgbClr val="2C3841"/>
                </a:solidFill>
              </a:defRPr>
            </a:lvl3pPr>
            <a:lvl4pPr>
              <a:defRPr sz="2000">
                <a:solidFill>
                  <a:srgbClr val="2C3841"/>
                </a:solidFill>
              </a:defRPr>
            </a:lvl4pPr>
            <a:lvl5pPr>
              <a:defRPr sz="2000">
                <a:solidFill>
                  <a:srgbClr val="2C3841"/>
                </a:solidFill>
              </a:defRPr>
            </a:lvl5pPr>
            <a:lvl6pPr>
              <a:defRPr sz="1800"/>
            </a:lvl6pPr>
            <a:lvl7pPr>
              <a:defRPr sz="1800"/>
            </a:lvl7pPr>
            <a:lvl8pPr>
              <a:defRPr sz="1800"/>
            </a:lvl8pPr>
            <a:lvl9pPr>
              <a:defRPr sz="1800"/>
            </a:lvl9p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7" name="Content Placeholder 3"/>
          <p:cNvSpPr>
            <a:spLocks noGrp="1"/>
          </p:cNvSpPr>
          <p:nvPr>
            <p:ph sz="half" idx="2" hasCustomPrompt="1"/>
          </p:nvPr>
        </p:nvSpPr>
        <p:spPr>
          <a:xfrm>
            <a:off x="4770001" y="900113"/>
            <a:ext cx="4140000" cy="1846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10" name="Picture 9" descr="2013_Jisc_Logo_RGB300(19.5m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4000" y="0"/>
            <a:ext cx="701040" cy="408432"/>
          </a:xfrm>
          <a:prstGeom prst="rect">
            <a:avLst/>
          </a:prstGeom>
        </p:spPr>
      </p:pic>
      <p:sp>
        <p:nvSpPr>
          <p:cNvPr id="11" name="Content Placeholder 3"/>
          <p:cNvSpPr>
            <a:spLocks noGrp="1"/>
          </p:cNvSpPr>
          <p:nvPr>
            <p:ph sz="half" idx="13" hasCustomPrompt="1"/>
          </p:nvPr>
        </p:nvSpPr>
        <p:spPr>
          <a:xfrm>
            <a:off x="4770001" y="2923296"/>
            <a:ext cx="4140000" cy="1846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pic>
        <p:nvPicPr>
          <p:cNvPr id="12" name="Picture 11"/>
          <p:cNvPicPr>
            <a:picLocks noChangeAspect="1"/>
          </p:cNvPicPr>
          <p:nvPr userDrawn="1"/>
        </p:nvPicPr>
        <p:blipFill>
          <a:blip r:embed="rId3"/>
          <a:stretch>
            <a:fillRect/>
          </a:stretch>
        </p:blipFill>
        <p:spPr>
          <a:xfrm>
            <a:off x="1112400" y="69976"/>
            <a:ext cx="1972800" cy="409314"/>
          </a:xfrm>
          <a:prstGeom prst="rect">
            <a:avLst/>
          </a:prstGeom>
        </p:spPr>
      </p:pic>
      <p:cxnSp>
        <p:nvCxnSpPr>
          <p:cNvPr id="13" name="Straight Connector 12"/>
          <p:cNvCxnSpPr/>
          <p:nvPr userDrawn="1"/>
        </p:nvCxnSpPr>
        <p:spPr bwMode="auto">
          <a:xfrm>
            <a:off x="234001" y="505068"/>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spTree>
    <p:extLst>
      <p:ext uri="{BB962C8B-B14F-4D97-AF65-F5344CB8AC3E}">
        <p14:creationId xmlns:p14="http://schemas.microsoft.com/office/powerpoint/2010/main" xmlns="" val="1314179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Jisc Slide (Pic +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2178" y="0"/>
            <a:ext cx="5737822" cy="468000"/>
          </a:xfrm>
        </p:spPr>
        <p:txBody>
          <a:bodyPr anchor="b">
            <a:normAutofit/>
          </a:bodyPr>
          <a:lstStyle>
            <a:lvl1pPr algn="r">
              <a:defRPr sz="2400" b="0">
                <a:solidFill>
                  <a:srgbClr val="5E4B8B"/>
                </a:solidFill>
              </a:defRPr>
            </a:lvl1pPr>
          </a:lstStyle>
          <a:p>
            <a:r>
              <a:rPr lang="en-GB" dirty="0" smtClean="0"/>
              <a:t>Click to edit slide title</a:t>
            </a:r>
            <a:endParaRPr lang="en-GB" dirty="0"/>
          </a:p>
        </p:txBody>
      </p:sp>
      <p:sp>
        <p:nvSpPr>
          <p:cNvPr id="3" name="Picture Placeholder 2"/>
          <p:cNvSpPr>
            <a:spLocks noGrp="1"/>
          </p:cNvSpPr>
          <p:nvPr>
            <p:ph type="pic" idx="1"/>
          </p:nvPr>
        </p:nvSpPr>
        <p:spPr>
          <a:xfrm>
            <a:off x="936000" y="900000"/>
            <a:ext cx="7200000" cy="3510000"/>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hasCustomPrompt="1"/>
          </p:nvPr>
        </p:nvSpPr>
        <p:spPr>
          <a:xfrm>
            <a:off x="935040" y="4500000"/>
            <a:ext cx="5400000" cy="270000"/>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image caption</a:t>
            </a:r>
          </a:p>
        </p:txBody>
      </p:sp>
      <p:sp>
        <p:nvSpPr>
          <p:cNvPr id="5" name="Date Placeholder 4"/>
          <p:cNvSpPr>
            <a:spLocks noGrp="1"/>
          </p:cNvSpPr>
          <p:nvPr>
            <p:ph type="dt" sz="half" idx="10"/>
          </p:nvPr>
        </p:nvSpPr>
        <p:spPr/>
        <p:txBody>
          <a:bodyPr/>
          <a:lstStyle/>
          <a:p>
            <a:r>
              <a:rPr lang="en-GB" smtClean="0"/>
              <a:t>15/07/2014</a:t>
            </a:r>
            <a:endParaRPr lang="en-GB"/>
          </a:p>
        </p:txBody>
      </p:sp>
      <p:sp>
        <p:nvSpPr>
          <p:cNvPr id="6" name="Footer Placeholder 5"/>
          <p:cNvSpPr>
            <a:spLocks noGrp="1"/>
          </p:cNvSpPr>
          <p:nvPr>
            <p:ph type="ftr" sz="quarter" idx="11"/>
          </p:nvPr>
        </p:nvSpPr>
        <p:spPr/>
        <p:txBody>
          <a:bodyPr/>
          <a:lstStyle/>
          <a:p>
            <a:r>
              <a:rPr lang="en-GB" smtClean="0"/>
              <a:t>Evaluating online behaviours | A visitors and residents approach</a:t>
            </a:r>
            <a:endParaRPr lang="en-GB"/>
          </a:p>
        </p:txBody>
      </p:sp>
      <p:sp>
        <p:nvSpPr>
          <p:cNvPr id="7" name="Slide Number Placeholder 6"/>
          <p:cNvSpPr>
            <a:spLocks noGrp="1"/>
          </p:cNvSpPr>
          <p:nvPr>
            <p:ph type="sldNum" sz="quarter" idx="12"/>
          </p:nvPr>
        </p:nvSpPr>
        <p:spPr/>
        <p:txBody>
          <a:bodyPr/>
          <a:lstStyle/>
          <a:p>
            <a:fld id="{F0A55F06-C352-544E-8237-6F33909C7E7A}" type="slidenum">
              <a:rPr lang="en-GB" smtClean="0"/>
              <a:pPr/>
              <a:t>‹#›</a:t>
            </a:fld>
            <a:endParaRPr lang="en-GB"/>
          </a:p>
        </p:txBody>
      </p:sp>
      <p:cxnSp>
        <p:nvCxnSpPr>
          <p:cNvPr id="8" name="Straight Connector 7"/>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11" name="Picture 10" descr="2013_Jisc_Logo_RGB300(19.5m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4000" y="0"/>
            <a:ext cx="701040" cy="408432"/>
          </a:xfrm>
          <a:prstGeom prst="rect">
            <a:avLst/>
          </a:prstGeom>
        </p:spPr>
      </p:pic>
      <p:sp>
        <p:nvSpPr>
          <p:cNvPr id="12" name="Text Placeholder 3"/>
          <p:cNvSpPr>
            <a:spLocks noGrp="1"/>
          </p:cNvSpPr>
          <p:nvPr>
            <p:ph type="body" sz="half" idx="13" hasCustomPrompt="1"/>
          </p:nvPr>
        </p:nvSpPr>
        <p:spPr>
          <a:xfrm>
            <a:off x="6335040" y="4500000"/>
            <a:ext cx="1800000" cy="270000"/>
          </a:xfrm>
        </p:spPr>
        <p:txBody>
          <a:bodyPr>
            <a:normAutofit/>
          </a:bodyPr>
          <a:lstStyle>
            <a:lvl1pPr marL="0" indent="0" algn="r">
              <a:buNone/>
              <a:defRPr sz="800">
                <a:solidFill>
                  <a:srgbClr val="9BA7B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smtClean="0"/>
              <a:t>Click to edit image attribution</a:t>
            </a:r>
          </a:p>
        </p:txBody>
      </p:sp>
      <p:pic>
        <p:nvPicPr>
          <p:cNvPr id="13" name="Picture 12"/>
          <p:cNvPicPr>
            <a:picLocks noChangeAspect="1"/>
          </p:cNvPicPr>
          <p:nvPr userDrawn="1"/>
        </p:nvPicPr>
        <p:blipFill>
          <a:blip r:embed="rId3"/>
          <a:stretch>
            <a:fillRect/>
          </a:stretch>
        </p:blipFill>
        <p:spPr>
          <a:xfrm>
            <a:off x="1112400" y="69976"/>
            <a:ext cx="1972800" cy="409314"/>
          </a:xfrm>
          <a:prstGeom prst="rect">
            <a:avLst/>
          </a:prstGeom>
        </p:spPr>
      </p:pic>
      <p:cxnSp>
        <p:nvCxnSpPr>
          <p:cNvPr id="14" name="Straight Connector 13"/>
          <p:cNvCxnSpPr/>
          <p:nvPr userDrawn="1"/>
        </p:nvCxnSpPr>
        <p:spPr bwMode="auto">
          <a:xfrm>
            <a:off x="234001" y="505068"/>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spTree>
    <p:extLst>
      <p:ext uri="{BB962C8B-B14F-4D97-AF65-F5344CB8AC3E}">
        <p14:creationId xmlns:p14="http://schemas.microsoft.com/office/powerpoint/2010/main" xmlns="" val="1697467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Jisc Slid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5E4B8B"/>
                </a:solidFill>
              </a:defRPr>
            </a:lvl1pPr>
          </a:lstStyle>
          <a:p>
            <a:r>
              <a:rPr lang="en-GB" dirty="0" smtClean="0"/>
              <a:t>Click to edit slide title</a:t>
            </a:r>
            <a:endParaRPr lang="en-GB" dirty="0"/>
          </a:p>
        </p:txBody>
      </p:sp>
      <p:sp>
        <p:nvSpPr>
          <p:cNvPr id="3" name="Date Placeholder 2"/>
          <p:cNvSpPr>
            <a:spLocks noGrp="1"/>
          </p:cNvSpPr>
          <p:nvPr>
            <p:ph type="dt" sz="half" idx="10"/>
          </p:nvPr>
        </p:nvSpPr>
        <p:spPr/>
        <p:txBody>
          <a:bodyPr/>
          <a:lstStyle/>
          <a:p>
            <a:r>
              <a:rPr lang="en-GB" smtClean="0"/>
              <a:t>15/07/2014</a:t>
            </a:r>
            <a:endParaRPr lang="en-GB"/>
          </a:p>
        </p:txBody>
      </p:sp>
      <p:sp>
        <p:nvSpPr>
          <p:cNvPr id="4" name="Footer Placeholder 3"/>
          <p:cNvSpPr>
            <a:spLocks noGrp="1"/>
          </p:cNvSpPr>
          <p:nvPr>
            <p:ph type="ftr" sz="quarter" idx="11"/>
          </p:nvPr>
        </p:nvSpPr>
        <p:spPr/>
        <p:txBody>
          <a:bodyPr/>
          <a:lstStyle/>
          <a:p>
            <a:r>
              <a:rPr lang="en-GB" smtClean="0"/>
              <a:t>Evaluating online behaviours | A visitors and residents approach</a:t>
            </a:r>
            <a:endParaRPr lang="en-GB"/>
          </a:p>
        </p:txBody>
      </p:sp>
      <p:sp>
        <p:nvSpPr>
          <p:cNvPr id="5" name="Slide Number Placeholder 4"/>
          <p:cNvSpPr>
            <a:spLocks noGrp="1"/>
          </p:cNvSpPr>
          <p:nvPr>
            <p:ph type="sldNum" sz="quarter" idx="12"/>
          </p:nvPr>
        </p:nvSpPr>
        <p:spPr/>
        <p:txBody>
          <a:bodyPr/>
          <a:lstStyle/>
          <a:p>
            <a:fld id="{F0A55F06-C352-544E-8237-6F33909C7E7A}" type="slidenum">
              <a:rPr lang="en-GB" smtClean="0"/>
              <a:pPr/>
              <a:t>‹#›</a:t>
            </a:fld>
            <a:endParaRPr lang="en-GB"/>
          </a:p>
        </p:txBody>
      </p:sp>
      <p:cxnSp>
        <p:nvCxnSpPr>
          <p:cNvPr id="6" name="Straight Connector 5"/>
          <p:cNvCxnSpPr/>
          <p:nvPr userDrawn="1"/>
        </p:nvCxnSpPr>
        <p:spPr bwMode="auto">
          <a:xfrm>
            <a:off x="234000" y="4896000"/>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pic>
        <p:nvPicPr>
          <p:cNvPr id="9" name="Picture 8" descr="2013_Jisc_Logo_RGB300(19.5mm).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34000" y="0"/>
            <a:ext cx="701040" cy="408432"/>
          </a:xfrm>
          <a:prstGeom prst="rect">
            <a:avLst/>
          </a:prstGeom>
        </p:spPr>
      </p:pic>
      <p:pic>
        <p:nvPicPr>
          <p:cNvPr id="10" name="Picture 9"/>
          <p:cNvPicPr>
            <a:picLocks noChangeAspect="1"/>
          </p:cNvPicPr>
          <p:nvPr userDrawn="1"/>
        </p:nvPicPr>
        <p:blipFill>
          <a:blip r:embed="rId3"/>
          <a:stretch>
            <a:fillRect/>
          </a:stretch>
        </p:blipFill>
        <p:spPr>
          <a:xfrm>
            <a:off x="1112400" y="69976"/>
            <a:ext cx="1972800" cy="409314"/>
          </a:xfrm>
          <a:prstGeom prst="rect">
            <a:avLst/>
          </a:prstGeom>
        </p:spPr>
      </p:pic>
      <p:cxnSp>
        <p:nvCxnSpPr>
          <p:cNvPr id="11" name="Straight Connector 10"/>
          <p:cNvCxnSpPr/>
          <p:nvPr userDrawn="1"/>
        </p:nvCxnSpPr>
        <p:spPr bwMode="auto">
          <a:xfrm>
            <a:off x="234001" y="505068"/>
            <a:ext cx="8676000" cy="0"/>
          </a:xfrm>
          <a:prstGeom prst="line">
            <a:avLst/>
          </a:prstGeom>
          <a:solidFill>
            <a:srgbClr val="FFFFFF"/>
          </a:solidFill>
          <a:ln w="6350" cap="flat" cmpd="sng" algn="ctr">
            <a:solidFill>
              <a:srgbClr val="4C3A7E"/>
            </a:solidFill>
            <a:prstDash val="solid"/>
            <a:round/>
            <a:headEnd type="none" w="med" len="med"/>
            <a:tailEnd type="none" w="med" len="med"/>
          </a:ln>
          <a:effectLst/>
        </p:spPr>
      </p:cxnSp>
    </p:spTree>
    <p:extLst>
      <p:ext uri="{BB962C8B-B14F-4D97-AF65-F5344CB8AC3E}">
        <p14:creationId xmlns:p14="http://schemas.microsoft.com/office/powerpoint/2010/main" xmlns="" val="1982357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7823" y="2"/>
            <a:ext cx="5732178" cy="468000"/>
          </a:xfrm>
          <a:prstGeom prst="rect">
            <a:avLst/>
          </a:prstGeom>
        </p:spPr>
        <p:txBody>
          <a:bodyPr vert="horz" lIns="0" tIns="0" rIns="0" bIns="0" rtlCol="0" anchor="b" anchorCtr="0">
            <a:normAutofit/>
          </a:bodyPr>
          <a:lstStyle/>
          <a:p>
            <a:r>
              <a:rPr lang="en-GB" dirty="0" smtClean="0"/>
              <a:t>Click to edit slide title</a:t>
            </a:r>
            <a:endParaRPr lang="en-GB" dirty="0"/>
          </a:p>
        </p:txBody>
      </p:sp>
      <p:sp>
        <p:nvSpPr>
          <p:cNvPr id="3" name="Text Placeholder 2"/>
          <p:cNvSpPr>
            <a:spLocks noGrp="1"/>
          </p:cNvSpPr>
          <p:nvPr>
            <p:ph type="body" idx="1"/>
          </p:nvPr>
        </p:nvSpPr>
        <p:spPr>
          <a:xfrm>
            <a:off x="234000" y="900000"/>
            <a:ext cx="8676000" cy="3870000"/>
          </a:xfrm>
          <a:prstGeom prst="rect">
            <a:avLst/>
          </a:prstGeom>
        </p:spPr>
        <p:txBody>
          <a:bodyPr vert="horz" lIns="0" tIns="0" rIns="0" bIns="0" rtlCol="0">
            <a:normAutofit/>
          </a:bodyPr>
          <a:lstStyle/>
          <a:p>
            <a:pPr lvl="0"/>
            <a:r>
              <a:rPr lang="en-GB" dirty="0" smtClean="0"/>
              <a:t>Click to edit slide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Date Placeholder 3"/>
          <p:cNvSpPr>
            <a:spLocks noGrp="1"/>
          </p:cNvSpPr>
          <p:nvPr>
            <p:ph type="dt" sz="half" idx="2"/>
          </p:nvPr>
        </p:nvSpPr>
        <p:spPr>
          <a:xfrm>
            <a:off x="234000" y="4896000"/>
            <a:ext cx="720000" cy="180000"/>
          </a:xfrm>
          <a:prstGeom prst="rect">
            <a:avLst/>
          </a:prstGeom>
        </p:spPr>
        <p:txBody>
          <a:bodyPr vert="horz" lIns="0" tIns="0" rIns="0" bIns="0" rtlCol="0" anchor="t" anchorCtr="0"/>
          <a:lstStyle>
            <a:lvl1pPr algn="l">
              <a:defRPr sz="950" b="1" normalizeH="0">
                <a:solidFill>
                  <a:srgbClr val="9BA7B0"/>
                </a:solidFill>
              </a:defRPr>
            </a:lvl1pPr>
          </a:lstStyle>
          <a:p>
            <a:r>
              <a:rPr lang="en-GB" smtClean="0"/>
              <a:t>15/07/2014</a:t>
            </a:r>
            <a:endParaRPr lang="en-GB" dirty="0"/>
          </a:p>
        </p:txBody>
      </p:sp>
      <p:sp>
        <p:nvSpPr>
          <p:cNvPr id="5" name="Footer Placeholder 4"/>
          <p:cNvSpPr>
            <a:spLocks noGrp="1"/>
          </p:cNvSpPr>
          <p:nvPr>
            <p:ph type="ftr" sz="quarter" idx="3"/>
          </p:nvPr>
        </p:nvSpPr>
        <p:spPr>
          <a:xfrm>
            <a:off x="990000" y="4896000"/>
            <a:ext cx="7164000" cy="180000"/>
          </a:xfrm>
          <a:prstGeom prst="rect">
            <a:avLst/>
          </a:prstGeom>
        </p:spPr>
        <p:txBody>
          <a:bodyPr vert="horz" lIns="0" tIns="0" rIns="0" bIns="0" rtlCol="0" anchor="t" anchorCtr="0"/>
          <a:lstStyle>
            <a:lvl1pPr algn="l">
              <a:defRPr sz="950">
                <a:solidFill>
                  <a:srgbClr val="9BA7B0"/>
                </a:solidFill>
              </a:defRPr>
            </a:lvl1pPr>
          </a:lstStyle>
          <a:p>
            <a:r>
              <a:rPr lang="en-GB" smtClean="0"/>
              <a:t>Evaluating online behaviours | A visitors and residents approach</a:t>
            </a:r>
            <a:endParaRPr lang="en-GB" dirty="0"/>
          </a:p>
        </p:txBody>
      </p:sp>
      <p:sp>
        <p:nvSpPr>
          <p:cNvPr id="6" name="Slide Number Placeholder 5"/>
          <p:cNvSpPr>
            <a:spLocks noGrp="1"/>
          </p:cNvSpPr>
          <p:nvPr>
            <p:ph type="sldNum" sz="quarter" idx="4"/>
          </p:nvPr>
        </p:nvSpPr>
        <p:spPr>
          <a:xfrm>
            <a:off x="8190000" y="4896000"/>
            <a:ext cx="720000" cy="180000"/>
          </a:xfrm>
          <a:prstGeom prst="rect">
            <a:avLst/>
          </a:prstGeom>
        </p:spPr>
        <p:txBody>
          <a:bodyPr vert="horz" lIns="0" tIns="0" rIns="0" bIns="0" rtlCol="0" anchor="t" anchorCtr="0"/>
          <a:lstStyle>
            <a:lvl1pPr algn="r">
              <a:defRPr sz="950" b="1">
                <a:solidFill>
                  <a:srgbClr val="9BA7B0"/>
                </a:solidFill>
              </a:defRPr>
            </a:lvl1pPr>
          </a:lstStyle>
          <a:p>
            <a:fld id="{F0A55F06-C352-544E-8237-6F33909C7E7A}" type="slidenum">
              <a:rPr lang="en-GB" smtClean="0"/>
              <a:pPr/>
              <a:t>‹#›</a:t>
            </a:fld>
            <a:endParaRPr lang="en-GB" dirty="0"/>
          </a:p>
        </p:txBody>
      </p:sp>
    </p:spTree>
    <p:extLst>
      <p:ext uri="{BB962C8B-B14F-4D97-AF65-F5344CB8AC3E}">
        <p14:creationId xmlns:p14="http://schemas.microsoft.com/office/powerpoint/2010/main" xmlns="" val="289066311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9" r:id="rId4"/>
    <p:sldLayoutId id="2147483652" r:id="rId5"/>
    <p:sldLayoutId id="2147483653" r:id="rId6"/>
    <p:sldLayoutId id="2147483658" r:id="rId7"/>
    <p:sldLayoutId id="2147483657" r:id="rId8"/>
    <p:sldLayoutId id="2147483654" r:id="rId9"/>
    <p:sldLayoutId id="2147483655" r:id="rId10"/>
    <p:sldLayoutId id="2147483661" r:id="rId11"/>
  </p:sldLayoutIdLst>
  <p:hf hdr="0"/>
  <p:txStyles>
    <p:titleStyle>
      <a:lvl1pPr algn="r" defTabSz="457200" rtl="0" eaLnBrk="1" latinLnBrk="0" hangingPunct="1">
        <a:spcBef>
          <a:spcPct val="0"/>
        </a:spcBef>
        <a:buNone/>
        <a:defRPr sz="2400" b="0" kern="1200">
          <a:solidFill>
            <a:srgbClr val="5E4B8B"/>
          </a:solidFill>
          <a:latin typeface="+mj-lt"/>
          <a:ea typeface="+mj-ea"/>
          <a:cs typeface="+mj-cs"/>
        </a:defRPr>
      </a:lvl1pPr>
    </p:titleStyle>
    <p:bodyStyle>
      <a:lvl1pPr marL="288000" indent="-288000" algn="l" defTabSz="457200" rtl="0" eaLnBrk="1" latinLnBrk="0" hangingPunct="1">
        <a:lnSpc>
          <a:spcPct val="90000"/>
        </a:lnSpc>
        <a:spcBef>
          <a:spcPts val="1200"/>
        </a:spcBef>
        <a:buClr>
          <a:srgbClr val="5E4B8B"/>
        </a:buClr>
        <a:buSzPct val="120000"/>
        <a:buFont typeface="Lucida Grande"/>
        <a:buChar char="»"/>
        <a:defRPr sz="2400" kern="1200">
          <a:solidFill>
            <a:srgbClr val="2C3841"/>
          </a:solidFill>
          <a:latin typeface="+mn-lt"/>
          <a:ea typeface="+mn-ea"/>
          <a:cs typeface="+mn-cs"/>
        </a:defRPr>
      </a:lvl1pPr>
      <a:lvl2pPr marL="576000" indent="-288000" algn="l" defTabSz="457200" rtl="0" eaLnBrk="1" latinLnBrk="0" hangingPunct="1">
        <a:lnSpc>
          <a:spcPct val="90000"/>
        </a:lnSpc>
        <a:spcBef>
          <a:spcPts val="800"/>
        </a:spcBef>
        <a:buClr>
          <a:srgbClr val="5E4B8B"/>
        </a:buClr>
        <a:buSzPct val="120000"/>
        <a:buFont typeface="Lucida Grande"/>
        <a:buChar char="›"/>
        <a:defRPr sz="2400" kern="1200">
          <a:solidFill>
            <a:srgbClr val="2C3841"/>
          </a:solidFill>
          <a:latin typeface="+mn-lt"/>
          <a:ea typeface="+mn-ea"/>
          <a:cs typeface="+mn-cs"/>
        </a:defRPr>
      </a:lvl2pPr>
      <a:lvl3pPr marL="864000" indent="-288000" algn="l" defTabSz="457200" rtl="0" eaLnBrk="1" latinLnBrk="0" hangingPunct="1">
        <a:lnSpc>
          <a:spcPct val="90000"/>
        </a:lnSpc>
        <a:spcBef>
          <a:spcPts val="400"/>
        </a:spcBef>
        <a:buClr>
          <a:srgbClr val="5E4B8B"/>
        </a:buClr>
        <a:buSzPct val="120000"/>
        <a:buFont typeface="Lucida Grande"/>
        <a:buChar char="–"/>
        <a:defRPr sz="2000" kern="1200">
          <a:solidFill>
            <a:srgbClr val="2C3841"/>
          </a:solidFill>
          <a:latin typeface="+mn-lt"/>
          <a:ea typeface="+mn-ea"/>
          <a:cs typeface="+mn-cs"/>
        </a:defRPr>
      </a:lvl3pPr>
      <a:lvl4pPr marL="1152000" indent="-288000" algn="l" defTabSz="457200" rtl="0" eaLnBrk="1" latinLnBrk="0" hangingPunct="1">
        <a:lnSpc>
          <a:spcPct val="90000"/>
        </a:lnSpc>
        <a:spcBef>
          <a:spcPts val="400"/>
        </a:spcBef>
        <a:buClr>
          <a:srgbClr val="5E4B8B"/>
        </a:buClr>
        <a:buSzPct val="120000"/>
        <a:buFont typeface="Lucida Grande"/>
        <a:buChar char="–"/>
        <a:defRPr sz="2000" kern="1200">
          <a:solidFill>
            <a:srgbClr val="2C3841"/>
          </a:solidFill>
          <a:latin typeface="+mn-lt"/>
          <a:ea typeface="+mn-ea"/>
          <a:cs typeface="+mn-cs"/>
        </a:defRPr>
      </a:lvl4pPr>
      <a:lvl5pPr marL="1440000" indent="-288000" algn="l" defTabSz="457200" rtl="0" eaLnBrk="1" latinLnBrk="0" hangingPunct="1">
        <a:lnSpc>
          <a:spcPct val="90000"/>
        </a:lnSpc>
        <a:spcBef>
          <a:spcPts val="400"/>
        </a:spcBef>
        <a:buClr>
          <a:srgbClr val="5E4B8B"/>
        </a:buClr>
        <a:buSzPct val="120000"/>
        <a:buFont typeface="Lucida Grande"/>
        <a:buChar char="–"/>
        <a:defRPr sz="2000" kern="1200">
          <a:solidFill>
            <a:srgbClr val="2C384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goo.gl/vxUMRD" TargetMode="External"/><Relationship Id="rId5" Type="http://schemas.openxmlformats.org/officeDocument/2006/relationships/image" Target="../media/image10.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goo.gl/vxUMRD" TargetMode="Externa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owa.arts.ac.uk/owa/redir.aspx?C=iqUBsc-Q10C2pXcxnd2stWQ2S3-kb9EIk-mf0KHwBQrBhWaRapyySYNi4IWqvpPch_k73Iy5YXY.&amp;URL=http://bit.ly/evaldigservs-infokit" TargetMode="External"/><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http://goo.gl/KfrbrY"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hyperlink" Target="mailto:connawal@oclc.org" TargetMode="External"/><Relationship Id="rId7" Type="http://schemas.openxmlformats.org/officeDocument/2006/relationships/hyperlink" Target="http://goo.gl/vxUMRD"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mailto:david.white@arts.ac.uk" TargetMode="External"/><Relationship Id="rId5" Type="http://schemas.openxmlformats.org/officeDocument/2006/relationships/hyperlink" Target="mailto:dlanclos@uncc.edu" TargetMode="Externa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goo.gl/vxUMRD"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www.jiscinfonet.ac.uk/infokits/evaluating-servic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deleteme.jpg"/>
          <p:cNvPicPr>
            <a:picLocks noGrp="1" noChangeAspect="1"/>
          </p:cNvPicPr>
          <p:nvPr>
            <p:ph type="pic" sz="quarter" idx="10"/>
          </p:nvPr>
        </p:nvPicPr>
        <p:blipFill>
          <a:blip r:embed="rId3">
            <a:extLst>
              <a:ext uri="{28A0092B-C50C-407E-A947-70E740481C1C}">
                <a14:useLocalDpi xmlns:a14="http://schemas.microsoft.com/office/drawing/2010/main" xmlns="" val="0"/>
              </a:ext>
            </a:extLst>
          </a:blip>
          <a:srcRect l="31" r="31"/>
          <a:stretch>
            <a:fillRect/>
          </a:stretch>
        </p:blipFill>
        <p:spPr/>
      </p:pic>
      <p:sp>
        <p:nvSpPr>
          <p:cNvPr id="8" name="Rectangle 9"/>
          <p:cNvSpPr>
            <a:spLocks noChangeArrowheads="1"/>
          </p:cNvSpPr>
          <p:nvPr/>
        </p:nvSpPr>
        <p:spPr bwMode="auto">
          <a:xfrm>
            <a:off x="1256040" y="3339210"/>
            <a:ext cx="7887960" cy="919373"/>
          </a:xfrm>
          <a:prstGeom prst="rect">
            <a:avLst/>
          </a:prstGeom>
          <a:solidFill>
            <a:srgbClr val="5E4B8B"/>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5E4B8B"/>
              </a:solidFill>
              <a:effectLst/>
              <a:uLnTx/>
              <a:uFillTx/>
            </a:endParaRPr>
          </a:p>
        </p:txBody>
      </p:sp>
      <p:sp>
        <p:nvSpPr>
          <p:cNvPr id="7" name="Rectangle 7"/>
          <p:cNvSpPr>
            <a:spLocks noChangeArrowheads="1"/>
          </p:cNvSpPr>
          <p:nvPr/>
        </p:nvSpPr>
        <p:spPr bwMode="auto">
          <a:xfrm>
            <a:off x="0" y="3291830"/>
            <a:ext cx="1184032" cy="919373"/>
          </a:xfrm>
          <a:prstGeom prst="rect">
            <a:avLst/>
          </a:prstGeom>
          <a:solidFill>
            <a:srgbClr val="5E4B8B"/>
          </a:solidFill>
          <a:ln>
            <a:noFill/>
          </a:ln>
          <a:effectLs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10" name="Subtitle 9"/>
          <p:cNvSpPr>
            <a:spLocks noGrp="1"/>
          </p:cNvSpPr>
          <p:nvPr>
            <p:ph type="subTitle" idx="1"/>
          </p:nvPr>
        </p:nvSpPr>
        <p:spPr>
          <a:xfrm>
            <a:off x="1440000" y="3848492"/>
            <a:ext cx="7470000" cy="197490"/>
          </a:xfrm>
        </p:spPr>
        <p:txBody>
          <a:bodyPr/>
          <a:lstStyle/>
          <a:p>
            <a:r>
              <a:rPr lang="en-GB" dirty="0"/>
              <a:t>A visitors and residents approach</a:t>
            </a:r>
          </a:p>
        </p:txBody>
      </p:sp>
      <p:sp>
        <p:nvSpPr>
          <p:cNvPr id="2" name="Title 1"/>
          <p:cNvSpPr>
            <a:spLocks noGrp="1"/>
          </p:cNvSpPr>
          <p:nvPr>
            <p:ph type="title"/>
          </p:nvPr>
        </p:nvSpPr>
        <p:spPr/>
        <p:txBody>
          <a:bodyPr>
            <a:normAutofit/>
          </a:bodyPr>
          <a:lstStyle/>
          <a:p>
            <a:r>
              <a:rPr lang="en-GB" dirty="0"/>
              <a:t>Evaluating online behaviours</a:t>
            </a:r>
            <a:endParaRPr lang="en-GB" sz="2400" dirty="0"/>
          </a:p>
        </p:txBody>
      </p:sp>
      <p:sp>
        <p:nvSpPr>
          <p:cNvPr id="12" name="Text Placeholder 11"/>
          <p:cNvSpPr>
            <a:spLocks noGrp="1"/>
          </p:cNvSpPr>
          <p:nvPr>
            <p:ph type="body" sz="quarter" idx="11"/>
          </p:nvPr>
        </p:nvSpPr>
        <p:spPr/>
        <p:txBody>
          <a:bodyPr/>
          <a:lstStyle/>
          <a:p>
            <a:r>
              <a:rPr lang="en-GB" dirty="0" smtClean="0"/>
              <a:t>15/07/2014</a:t>
            </a:r>
            <a:endParaRPr lang="en-GB" dirty="0"/>
          </a:p>
        </p:txBody>
      </p:sp>
      <p:pic>
        <p:nvPicPr>
          <p:cNvPr id="6" name="Picture 5" descr="2013_Jisc_Logo_RGB300(26m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4000" y="0"/>
            <a:ext cx="935736" cy="545592"/>
          </a:xfrm>
          <a:prstGeom prst="rect">
            <a:avLst/>
          </a:prstGeom>
        </p:spPr>
      </p:pic>
      <p:sp>
        <p:nvSpPr>
          <p:cNvPr id="9" name="Parallelogram 20"/>
          <p:cNvSpPr/>
          <p:nvPr/>
        </p:nvSpPr>
        <p:spPr>
          <a:xfrm>
            <a:off x="1179839" y="3293531"/>
            <a:ext cx="79780" cy="961504"/>
          </a:xfrm>
          <a:custGeom>
            <a:avLst/>
            <a:gdLst>
              <a:gd name="connsiteX0" fmla="*/ 0 w 216024"/>
              <a:gd name="connsiteY0" fmla="*/ 936104 h 936104"/>
              <a:gd name="connsiteX1" fmla="*/ 54006 w 216024"/>
              <a:gd name="connsiteY1" fmla="*/ 0 h 936104"/>
              <a:gd name="connsiteX2" fmla="*/ 216024 w 216024"/>
              <a:gd name="connsiteY2" fmla="*/ 0 h 936104"/>
              <a:gd name="connsiteX3" fmla="*/ 162018 w 216024"/>
              <a:gd name="connsiteY3" fmla="*/ 936104 h 936104"/>
              <a:gd name="connsiteX4" fmla="*/ 0 w 216024"/>
              <a:gd name="connsiteY4" fmla="*/ 936104 h 936104"/>
              <a:gd name="connsiteX0" fmla="*/ 76169 w 292193"/>
              <a:gd name="connsiteY0" fmla="*/ 1136129 h 1136129"/>
              <a:gd name="connsiteX1" fmla="*/ 0 w 292193"/>
              <a:gd name="connsiteY1" fmla="*/ 0 h 1136129"/>
              <a:gd name="connsiteX2" fmla="*/ 292193 w 292193"/>
              <a:gd name="connsiteY2" fmla="*/ 200025 h 1136129"/>
              <a:gd name="connsiteX3" fmla="*/ 238187 w 292193"/>
              <a:gd name="connsiteY3" fmla="*/ 1136129 h 1136129"/>
              <a:gd name="connsiteX4" fmla="*/ 76169 w 292193"/>
              <a:gd name="connsiteY4" fmla="*/ 1136129 h 1136129"/>
              <a:gd name="connsiteX0" fmla="*/ 3144 w 292193"/>
              <a:gd name="connsiteY0" fmla="*/ 917054 h 1136129"/>
              <a:gd name="connsiteX1" fmla="*/ 0 w 292193"/>
              <a:gd name="connsiteY1" fmla="*/ 0 h 1136129"/>
              <a:gd name="connsiteX2" fmla="*/ 292193 w 292193"/>
              <a:gd name="connsiteY2" fmla="*/ 200025 h 1136129"/>
              <a:gd name="connsiteX3" fmla="*/ 238187 w 292193"/>
              <a:gd name="connsiteY3" fmla="*/ 1136129 h 1136129"/>
              <a:gd name="connsiteX4" fmla="*/ 3144 w 292193"/>
              <a:gd name="connsiteY4" fmla="*/ 917054 h 1136129"/>
              <a:gd name="connsiteX0" fmla="*/ 3144 w 292193"/>
              <a:gd name="connsiteY0" fmla="*/ 917054 h 917054"/>
              <a:gd name="connsiteX1" fmla="*/ 0 w 292193"/>
              <a:gd name="connsiteY1" fmla="*/ 0 h 917054"/>
              <a:gd name="connsiteX2" fmla="*/ 292193 w 292193"/>
              <a:gd name="connsiteY2" fmla="*/ 200025 h 917054"/>
              <a:gd name="connsiteX3" fmla="*/ 41337 w 292193"/>
              <a:gd name="connsiteY3" fmla="*/ 767829 h 917054"/>
              <a:gd name="connsiteX4" fmla="*/ 3144 w 292193"/>
              <a:gd name="connsiteY4" fmla="*/ 917054 h 917054"/>
              <a:gd name="connsiteX0" fmla="*/ 3144 w 292193"/>
              <a:gd name="connsiteY0" fmla="*/ 917054 h 964679"/>
              <a:gd name="connsiteX1" fmla="*/ 0 w 292193"/>
              <a:gd name="connsiteY1" fmla="*/ 0 h 964679"/>
              <a:gd name="connsiteX2" fmla="*/ 292193 w 292193"/>
              <a:gd name="connsiteY2" fmla="*/ 200025 h 964679"/>
              <a:gd name="connsiteX3" fmla="*/ 76262 w 292193"/>
              <a:gd name="connsiteY3" fmla="*/ 964679 h 964679"/>
              <a:gd name="connsiteX4" fmla="*/ 3144 w 292193"/>
              <a:gd name="connsiteY4" fmla="*/ 917054 h 964679"/>
              <a:gd name="connsiteX0" fmla="*/ 164976 w 238094"/>
              <a:gd name="connsiteY0" fmla="*/ 917054 h 964679"/>
              <a:gd name="connsiteX1" fmla="*/ 161832 w 238094"/>
              <a:gd name="connsiteY1" fmla="*/ 0 h 964679"/>
              <a:gd name="connsiteX2" fmla="*/ 0 w 238094"/>
              <a:gd name="connsiteY2" fmla="*/ 180975 h 964679"/>
              <a:gd name="connsiteX3" fmla="*/ 238094 w 238094"/>
              <a:gd name="connsiteY3" fmla="*/ 964679 h 964679"/>
              <a:gd name="connsiteX4" fmla="*/ 164976 w 238094"/>
              <a:gd name="connsiteY4" fmla="*/ 917054 h 964679"/>
              <a:gd name="connsiteX0" fmla="*/ 3144 w 79468"/>
              <a:gd name="connsiteY0" fmla="*/ 917054 h 964679"/>
              <a:gd name="connsiteX1" fmla="*/ 0 w 79468"/>
              <a:gd name="connsiteY1" fmla="*/ 0 h 964679"/>
              <a:gd name="connsiteX2" fmla="*/ 79468 w 79468"/>
              <a:gd name="connsiteY2" fmla="*/ 47625 h 964679"/>
              <a:gd name="connsiteX3" fmla="*/ 76262 w 79468"/>
              <a:gd name="connsiteY3" fmla="*/ 964679 h 964679"/>
              <a:gd name="connsiteX4" fmla="*/ 3144 w 79468"/>
              <a:gd name="connsiteY4" fmla="*/ 917054 h 964679"/>
              <a:gd name="connsiteX0" fmla="*/ 3144 w 79749"/>
              <a:gd name="connsiteY0" fmla="*/ 917054 h 961504"/>
              <a:gd name="connsiteX1" fmla="*/ 0 w 79749"/>
              <a:gd name="connsiteY1" fmla="*/ 0 h 961504"/>
              <a:gd name="connsiteX2" fmla="*/ 79468 w 79749"/>
              <a:gd name="connsiteY2" fmla="*/ 47625 h 961504"/>
              <a:gd name="connsiteX3" fmla="*/ 79437 w 79749"/>
              <a:gd name="connsiteY3" fmla="*/ 961504 h 961504"/>
              <a:gd name="connsiteX4" fmla="*/ 3144 w 79749"/>
              <a:gd name="connsiteY4" fmla="*/ 917054 h 961504"/>
              <a:gd name="connsiteX0" fmla="*/ 0 w 79780"/>
              <a:gd name="connsiteY0" fmla="*/ 913879 h 961504"/>
              <a:gd name="connsiteX1" fmla="*/ 31 w 79780"/>
              <a:gd name="connsiteY1" fmla="*/ 0 h 961504"/>
              <a:gd name="connsiteX2" fmla="*/ 79499 w 79780"/>
              <a:gd name="connsiteY2" fmla="*/ 47625 h 961504"/>
              <a:gd name="connsiteX3" fmla="*/ 79468 w 79780"/>
              <a:gd name="connsiteY3" fmla="*/ 961504 h 961504"/>
              <a:gd name="connsiteX4" fmla="*/ 0 w 79780"/>
              <a:gd name="connsiteY4" fmla="*/ 913879 h 961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80" h="961504">
                <a:moveTo>
                  <a:pt x="0" y="913879"/>
                </a:moveTo>
                <a:cubicBezTo>
                  <a:pt x="10" y="609253"/>
                  <a:pt x="21" y="304626"/>
                  <a:pt x="31" y="0"/>
                </a:cubicBezTo>
                <a:lnTo>
                  <a:pt x="79499" y="47625"/>
                </a:lnTo>
                <a:cubicBezTo>
                  <a:pt x="78430" y="353310"/>
                  <a:pt x="80537" y="655819"/>
                  <a:pt x="79468" y="961504"/>
                </a:cubicBezTo>
                <a:lnTo>
                  <a:pt x="0" y="913879"/>
                </a:lnTo>
                <a:close/>
              </a:path>
            </a:pathLst>
          </a:custGeom>
          <a:solidFill>
            <a:srgbClr val="3425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5"/>
          <a:stretch>
            <a:fillRect/>
          </a:stretch>
        </p:blipFill>
        <p:spPr>
          <a:xfrm>
            <a:off x="1404000" y="97367"/>
            <a:ext cx="2632075" cy="546100"/>
          </a:xfrm>
          <a:prstGeom prst="rect">
            <a:avLst/>
          </a:prstGeom>
        </p:spPr>
      </p:pic>
      <p:sp>
        <p:nvSpPr>
          <p:cNvPr id="13" name="TextBox 12"/>
          <p:cNvSpPr txBox="1"/>
          <p:nvPr/>
        </p:nvSpPr>
        <p:spPr>
          <a:xfrm>
            <a:off x="7698053" y="3541912"/>
            <a:ext cx="1265275" cy="369332"/>
          </a:xfrm>
          <a:prstGeom prst="rect">
            <a:avLst/>
          </a:prstGeom>
          <a:noFill/>
        </p:spPr>
        <p:txBody>
          <a:bodyPr wrap="square" rtlCol="0">
            <a:spAutoFit/>
          </a:bodyPr>
          <a:lstStyle/>
          <a:p>
            <a:r>
              <a:rPr lang="en-US" b="1" dirty="0" smtClean="0">
                <a:solidFill>
                  <a:schemeClr val="bg1"/>
                </a:solidFill>
              </a:rPr>
              <a:t>#</a:t>
            </a:r>
            <a:r>
              <a:rPr lang="en-US" b="1" dirty="0" err="1" smtClean="0">
                <a:solidFill>
                  <a:schemeClr val="bg1"/>
                </a:solidFill>
              </a:rPr>
              <a:t>vandr</a:t>
            </a:r>
            <a:endParaRPr lang="en-US" b="1" dirty="0">
              <a:solidFill>
                <a:schemeClr val="bg1"/>
              </a:solidFill>
            </a:endParaRPr>
          </a:p>
        </p:txBody>
      </p:sp>
    </p:spTree>
    <p:extLst>
      <p:ext uri="{BB962C8B-B14F-4D97-AF65-F5344CB8AC3E}">
        <p14:creationId xmlns:p14="http://schemas.microsoft.com/office/powerpoint/2010/main" xmlns="" val="1368867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Diarist Monthly Interview Questions</a:t>
            </a:r>
            <a:endParaRPr lang="en-US" dirty="0"/>
          </a:p>
        </p:txBody>
      </p:sp>
      <p:sp>
        <p:nvSpPr>
          <p:cNvPr id="11" name="Content Placeholder 10"/>
          <p:cNvSpPr>
            <a:spLocks noGrp="1"/>
          </p:cNvSpPr>
          <p:nvPr>
            <p:ph idx="1"/>
          </p:nvPr>
        </p:nvSpPr>
        <p:spPr>
          <a:xfrm>
            <a:off x="234000" y="900000"/>
            <a:ext cx="5316195" cy="3870000"/>
          </a:xfrm>
        </p:spPr>
        <p:txBody>
          <a:bodyPr>
            <a:noAutofit/>
          </a:bodyPr>
          <a:lstStyle/>
          <a:p>
            <a:pPr lvl="0">
              <a:buNone/>
            </a:pPr>
            <a:r>
              <a:rPr lang="en-GB" b="1" dirty="0" smtClean="0">
                <a:solidFill>
                  <a:schemeClr val="tx1"/>
                </a:solidFill>
              </a:rPr>
              <a:t>Selected Questions</a:t>
            </a:r>
          </a:p>
          <a:p>
            <a:pPr lvl="0">
              <a:buNone/>
            </a:pPr>
            <a:r>
              <a:rPr lang="en-GB" dirty="0" smtClean="0">
                <a:solidFill>
                  <a:schemeClr val="tx1"/>
                </a:solidFill>
              </a:rPr>
              <a:t>2. Think of a time fairly recently when you </a:t>
            </a:r>
            <a:r>
              <a:rPr lang="en-GB" b="1" dirty="0" smtClean="0">
                <a:solidFill>
                  <a:schemeClr val="tx1"/>
                </a:solidFill>
              </a:rPr>
              <a:t>struggled</a:t>
            </a:r>
            <a:r>
              <a:rPr lang="en-GB" dirty="0" smtClean="0">
                <a:solidFill>
                  <a:schemeClr val="tx1"/>
                </a:solidFill>
              </a:rPr>
              <a:t> to find appropriate resources to help you complete an </a:t>
            </a:r>
            <a:r>
              <a:rPr lang="en-GB" b="1" dirty="0" smtClean="0">
                <a:solidFill>
                  <a:schemeClr val="tx1"/>
                </a:solidFill>
              </a:rPr>
              <a:t>ACADEMIC </a:t>
            </a:r>
            <a:r>
              <a:rPr lang="en-GB" dirty="0" smtClean="0">
                <a:solidFill>
                  <a:schemeClr val="tx1"/>
                </a:solidFill>
              </a:rPr>
              <a:t>assignment. What happened? </a:t>
            </a:r>
          </a:p>
          <a:p>
            <a:pPr>
              <a:buNone/>
            </a:pPr>
            <a:r>
              <a:rPr lang="en-GB" dirty="0" smtClean="0">
                <a:solidFill>
                  <a:schemeClr val="tx1"/>
                </a:solidFill>
              </a:rPr>
              <a:t>3. Explain a time in the past month when you were successful in getting what you needed in a </a:t>
            </a:r>
            <a:r>
              <a:rPr lang="en-GB" b="1" dirty="0" smtClean="0">
                <a:solidFill>
                  <a:schemeClr val="tx1"/>
                </a:solidFill>
              </a:rPr>
              <a:t>PERSONAL</a:t>
            </a:r>
            <a:r>
              <a:rPr lang="en-GB" dirty="0" smtClean="0">
                <a:solidFill>
                  <a:schemeClr val="tx1"/>
                </a:solidFill>
              </a:rPr>
              <a:t> situation. What steps did you take? </a:t>
            </a:r>
            <a:endParaRPr lang="en-US" dirty="0" smtClean="0">
              <a:solidFill>
                <a:schemeClr val="tx1"/>
              </a:solidFill>
            </a:endParaRPr>
          </a:p>
          <a:p>
            <a:pPr lvl="0"/>
            <a:endParaRPr lang="en-US" dirty="0" smtClean="0">
              <a:solidFill>
                <a:schemeClr val="tx1"/>
              </a:solidFill>
            </a:endParaRPr>
          </a:p>
          <a:p>
            <a:endParaRPr lang="en-US" dirty="0" smtClean="0"/>
          </a:p>
          <a:p>
            <a:endParaRPr lang="en-US" dirty="0"/>
          </a:p>
        </p:txBody>
      </p:sp>
      <p:sp>
        <p:nvSpPr>
          <p:cNvPr id="7" name="Date Placeholder 6"/>
          <p:cNvSpPr>
            <a:spLocks noGrp="1"/>
          </p:cNvSpPr>
          <p:nvPr>
            <p:ph type="dt" sz="half" idx="10"/>
          </p:nvPr>
        </p:nvSpPr>
        <p:spPr/>
        <p:txBody>
          <a:bodyPr/>
          <a:lstStyle/>
          <a:p>
            <a:r>
              <a:rPr lang="en-GB" smtClean="0"/>
              <a:t>15/07/2014</a:t>
            </a:r>
            <a:endParaRPr lang="en-GB"/>
          </a:p>
        </p:txBody>
      </p:sp>
      <p:sp>
        <p:nvSpPr>
          <p:cNvPr id="8" name="Footer Placeholder 7"/>
          <p:cNvSpPr>
            <a:spLocks noGrp="1"/>
          </p:cNvSpPr>
          <p:nvPr>
            <p:ph type="ftr" sz="quarter" idx="11"/>
          </p:nvPr>
        </p:nvSpPr>
        <p:spPr/>
        <p:txBody>
          <a:bodyPr/>
          <a:lstStyle/>
          <a:p>
            <a:r>
              <a:rPr lang="en-GB" smtClean="0"/>
              <a:t>Evaluating online behaviours | A visitors and residents approach</a:t>
            </a:r>
            <a:endParaRPr lang="en-GB"/>
          </a:p>
        </p:txBody>
      </p:sp>
      <p:sp>
        <p:nvSpPr>
          <p:cNvPr id="9" name="Slide Number Placeholder 8"/>
          <p:cNvSpPr>
            <a:spLocks noGrp="1"/>
          </p:cNvSpPr>
          <p:nvPr>
            <p:ph type="sldNum" sz="quarter" idx="12"/>
          </p:nvPr>
        </p:nvSpPr>
        <p:spPr/>
        <p:txBody>
          <a:bodyPr/>
          <a:lstStyle/>
          <a:p>
            <a:fld id="{F0A55F06-C352-544E-8237-6F33909C7E7A}" type="slidenum">
              <a:rPr lang="en-GB" smtClean="0"/>
              <a:pPr/>
              <a:t>10</a:t>
            </a:fld>
            <a:endParaRPr lang="en-GB"/>
          </a:p>
        </p:txBody>
      </p:sp>
      <p:sp>
        <p:nvSpPr>
          <p:cNvPr id="12" name="TextBox 11"/>
          <p:cNvSpPr txBox="1"/>
          <p:nvPr/>
        </p:nvSpPr>
        <p:spPr>
          <a:xfrm>
            <a:off x="6852600" y="4523779"/>
            <a:ext cx="2057400" cy="246221"/>
          </a:xfrm>
          <a:prstGeom prst="rect">
            <a:avLst/>
          </a:prstGeom>
          <a:noFill/>
        </p:spPr>
        <p:txBody>
          <a:bodyPr wrap="square" rtlCol="0">
            <a:spAutoFit/>
          </a:bodyPr>
          <a:lstStyle/>
          <a:p>
            <a:pPr algn="ctr"/>
            <a:r>
              <a:rPr lang="en-US" sz="1000" dirty="0" smtClean="0">
                <a:latin typeface="+mn-lt"/>
              </a:rPr>
              <a:t>(White and Connaway 2011-2014)</a:t>
            </a:r>
            <a:endParaRPr lang="en-US" sz="1000" dirty="0">
              <a:latin typeface="+mn-lt"/>
            </a:endParaRPr>
          </a:p>
        </p:txBody>
      </p:sp>
      <p:pic>
        <p:nvPicPr>
          <p:cNvPr id="9218" name="Picture 2" descr="C:\Users\hoode\Downloads\large_3054488331.jpg"/>
          <p:cNvPicPr>
            <a:picLocks noChangeAspect="1" noChangeArrowheads="1"/>
          </p:cNvPicPr>
          <p:nvPr/>
        </p:nvPicPr>
        <p:blipFill>
          <a:blip r:embed="rId3"/>
          <a:srcRect/>
          <a:stretch>
            <a:fillRect/>
          </a:stretch>
        </p:blipFill>
        <p:spPr bwMode="auto">
          <a:xfrm>
            <a:off x="5731162" y="1329070"/>
            <a:ext cx="3412838" cy="228966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oode\Downloads\large_14352660977.jpg"/>
          <p:cNvPicPr>
            <a:picLocks noChangeAspect="1" noChangeArrowheads="1"/>
          </p:cNvPicPr>
          <p:nvPr/>
        </p:nvPicPr>
        <p:blipFill>
          <a:blip r:embed="rId3"/>
          <a:srcRect r="16319"/>
          <a:stretch>
            <a:fillRect/>
          </a:stretch>
        </p:blipFill>
        <p:spPr bwMode="auto">
          <a:xfrm>
            <a:off x="0" y="2"/>
            <a:ext cx="9144000" cy="5143498"/>
          </a:xfrm>
          <a:prstGeom prst="rect">
            <a:avLst/>
          </a:prstGeom>
          <a:noFill/>
        </p:spPr>
      </p:pic>
      <p:sp>
        <p:nvSpPr>
          <p:cNvPr id="7" name="Title 6"/>
          <p:cNvSpPr>
            <a:spLocks noGrp="1"/>
          </p:cNvSpPr>
          <p:nvPr>
            <p:ph type="title"/>
          </p:nvPr>
        </p:nvSpPr>
        <p:spPr/>
        <p:txBody>
          <a:bodyPr/>
          <a:lstStyle/>
          <a:p>
            <a:r>
              <a:rPr lang="en-US" dirty="0" smtClean="0"/>
              <a:t>Diary Submission Example</a:t>
            </a:r>
            <a:endParaRPr lang="en-US"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11</a:t>
            </a:fld>
            <a:endParaRPr lang="en-GB"/>
          </a:p>
        </p:txBody>
      </p:sp>
      <p:pic>
        <p:nvPicPr>
          <p:cNvPr id="8" name="Picture 2"/>
          <p:cNvPicPr>
            <a:picLocks noChangeAspect="1" noChangeArrowheads="1"/>
          </p:cNvPicPr>
          <p:nvPr/>
        </p:nvPicPr>
        <p:blipFill>
          <a:blip r:embed="rId4" cstate="print"/>
          <a:srcRect l="5238" t="19810" r="53423" b="4761"/>
          <a:stretch>
            <a:fillRect/>
          </a:stretch>
        </p:blipFill>
        <p:spPr bwMode="auto">
          <a:xfrm>
            <a:off x="785348" y="634380"/>
            <a:ext cx="7372252" cy="4203616"/>
          </a:xfrm>
          <a:prstGeom prst="rect">
            <a:avLst/>
          </a:prstGeom>
          <a:noFill/>
          <a:ln w="9525">
            <a:noFill/>
            <a:miter lim="800000"/>
            <a:headEnd/>
            <a:tailEnd/>
          </a:ln>
        </p:spPr>
      </p:pic>
      <p:sp>
        <p:nvSpPr>
          <p:cNvPr id="9" name="TextBox 8"/>
          <p:cNvSpPr txBox="1"/>
          <p:nvPr/>
        </p:nvSpPr>
        <p:spPr>
          <a:xfrm>
            <a:off x="6096600" y="4591775"/>
            <a:ext cx="2057400" cy="246221"/>
          </a:xfrm>
          <a:prstGeom prst="rect">
            <a:avLst/>
          </a:prstGeom>
          <a:noFill/>
        </p:spPr>
        <p:txBody>
          <a:bodyPr wrap="square" rtlCol="0">
            <a:spAutoFit/>
          </a:bodyPr>
          <a:lstStyle/>
          <a:p>
            <a:pPr algn="ctr"/>
            <a:r>
              <a:rPr lang="en-US" sz="1000" dirty="0" smtClean="0">
                <a:latin typeface="+mn-lt"/>
              </a:rPr>
              <a:t>(White and Connaway 2011-2014)</a:t>
            </a:r>
            <a:endParaRPr lang="en-US" sz="1000" dirty="0">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Phases	</a:t>
            </a:r>
            <a:endParaRPr lang="en-US" dirty="0"/>
          </a:p>
        </p:txBody>
      </p:sp>
      <p:sp>
        <p:nvSpPr>
          <p:cNvPr id="3" name="Content Placeholder 2"/>
          <p:cNvSpPr>
            <a:spLocks noGrp="1"/>
          </p:cNvSpPr>
          <p:nvPr>
            <p:ph idx="1"/>
          </p:nvPr>
        </p:nvSpPr>
        <p:spPr>
          <a:xfrm>
            <a:off x="0" y="749147"/>
            <a:ext cx="5369956" cy="3347696"/>
          </a:xfrm>
        </p:spPr>
        <p:txBody>
          <a:bodyPr>
            <a:noAutofit/>
          </a:bodyPr>
          <a:lstStyle/>
          <a:p>
            <a:pPr lvl="0"/>
            <a:r>
              <a:rPr lang="en-US" b="1" dirty="0" smtClean="0"/>
              <a:t>Phase 3</a:t>
            </a:r>
          </a:p>
          <a:p>
            <a:pPr lvl="1">
              <a:buFont typeface="Corbel" pitchFamily="34" charset="0"/>
              <a:buChar char="»"/>
            </a:pPr>
            <a:r>
              <a:rPr lang="en-GB" dirty="0" smtClean="0"/>
              <a:t>Interviews of second group of 12 </a:t>
            </a:r>
            <a:r>
              <a:rPr lang="en-GB" b="1" dirty="0" smtClean="0"/>
              <a:t>Emerging</a:t>
            </a:r>
            <a:r>
              <a:rPr lang="en-GB" dirty="0" smtClean="0"/>
              <a:t> stage students (6 US/6 UK)</a:t>
            </a:r>
          </a:p>
          <a:p>
            <a:pPr lvl="0"/>
            <a:r>
              <a:rPr lang="en-GB" b="1" dirty="0" smtClean="0"/>
              <a:t>Phase 4</a:t>
            </a:r>
          </a:p>
          <a:p>
            <a:pPr lvl="1">
              <a:buFont typeface="Corbel" pitchFamily="34" charset="0"/>
              <a:buChar char="»"/>
            </a:pPr>
            <a:r>
              <a:rPr lang="en-US" dirty="0" smtClean="0"/>
              <a:t>In-depth online survey</a:t>
            </a:r>
          </a:p>
          <a:p>
            <a:pPr lvl="2"/>
            <a:r>
              <a:rPr lang="en-US" sz="2400" dirty="0" smtClean="0"/>
              <a:t>50 participants  representing each educational stage (100 US/100 UK)</a:t>
            </a:r>
          </a:p>
          <a:p>
            <a:endParaRPr lang="en-US" dirty="0" smtClean="0"/>
          </a:p>
          <a:p>
            <a:endParaRPr lang="en-US"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12</a:t>
            </a:fld>
            <a:endParaRPr lang="en-GB"/>
          </a:p>
        </p:txBody>
      </p:sp>
      <p:sp>
        <p:nvSpPr>
          <p:cNvPr id="7" name="TextBox 6"/>
          <p:cNvSpPr txBox="1"/>
          <p:nvPr/>
        </p:nvSpPr>
        <p:spPr>
          <a:xfrm>
            <a:off x="6852600" y="4523779"/>
            <a:ext cx="2057400" cy="246221"/>
          </a:xfrm>
          <a:prstGeom prst="rect">
            <a:avLst/>
          </a:prstGeom>
          <a:noFill/>
        </p:spPr>
        <p:txBody>
          <a:bodyPr wrap="square" rtlCol="0">
            <a:spAutoFit/>
          </a:bodyPr>
          <a:lstStyle/>
          <a:p>
            <a:pPr algn="ctr"/>
            <a:r>
              <a:rPr lang="en-US" sz="1000" dirty="0" smtClean="0">
                <a:latin typeface="+mn-lt"/>
              </a:rPr>
              <a:t>(White and Connaway 2011-2014)</a:t>
            </a:r>
            <a:endParaRPr lang="en-US" sz="1000" dirty="0">
              <a:latin typeface="+mn-lt"/>
            </a:endParaRPr>
          </a:p>
        </p:txBody>
      </p:sp>
      <p:pic>
        <p:nvPicPr>
          <p:cNvPr id="12290" name="Picture 2" descr="C:\Users\hoode\Downloads\large_7623844908.jpg"/>
          <p:cNvPicPr>
            <a:picLocks noChangeAspect="1" noChangeArrowheads="1"/>
          </p:cNvPicPr>
          <p:nvPr/>
        </p:nvPicPr>
        <p:blipFill>
          <a:blip r:embed="rId3"/>
          <a:srcRect/>
          <a:stretch>
            <a:fillRect/>
          </a:stretch>
        </p:blipFill>
        <p:spPr bwMode="auto">
          <a:xfrm>
            <a:off x="5369956" y="2006521"/>
            <a:ext cx="3774044" cy="251725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Phases 1-3 Demographics</a:t>
            </a:r>
            <a:endParaRPr lang="en-US"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			</a:t>
            </a:r>
            <a:endParaRPr lang="en-GB" smtClean="0">
              <a:solidFill>
                <a:schemeClr val="tx1"/>
              </a:solidFill>
            </a:endParaRPr>
          </a:p>
          <a:p>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smtClean="0"/>
              <a:pPr/>
              <a:t>13</a:t>
            </a:fld>
            <a:endParaRPr lang="en-GB" dirty="0"/>
          </a:p>
        </p:txBody>
      </p:sp>
      <p:sp>
        <p:nvSpPr>
          <p:cNvPr id="14" name="Content Placeholder 2"/>
          <p:cNvSpPr>
            <a:spLocks noGrp="1"/>
          </p:cNvSpPr>
          <p:nvPr>
            <p:ph idx="1"/>
          </p:nvPr>
        </p:nvSpPr>
        <p:spPr>
          <a:xfrm>
            <a:off x="234000" y="900000"/>
            <a:ext cx="8676000" cy="3870000"/>
          </a:xfrm>
        </p:spPr>
        <p:txBody>
          <a:bodyPr>
            <a:noAutofit/>
          </a:bodyPr>
          <a:lstStyle/>
          <a:p>
            <a:r>
              <a:rPr lang="en-US" b="1" dirty="0" smtClean="0"/>
              <a:t>Ages of Interview and Diary Participants</a:t>
            </a:r>
          </a:p>
          <a:p>
            <a:endParaRPr lang="en-US" dirty="0"/>
          </a:p>
        </p:txBody>
      </p:sp>
      <p:sp>
        <p:nvSpPr>
          <p:cNvPr id="15" name="TextBox 14"/>
          <p:cNvSpPr txBox="1"/>
          <p:nvPr/>
        </p:nvSpPr>
        <p:spPr>
          <a:xfrm>
            <a:off x="7934324" y="4256127"/>
            <a:ext cx="1209675" cy="553998"/>
          </a:xfrm>
          <a:prstGeom prst="rect">
            <a:avLst/>
          </a:prstGeom>
          <a:noFill/>
        </p:spPr>
        <p:txBody>
          <a:bodyPr wrap="square" rtlCol="0">
            <a:spAutoFit/>
          </a:bodyPr>
          <a:lstStyle/>
          <a:p>
            <a:pPr algn="ctr"/>
            <a:r>
              <a:rPr lang="en-US" sz="1000" dirty="0" smtClean="0">
                <a:latin typeface="+mn-lt"/>
              </a:rPr>
              <a:t>(White and Connaway 2011-2014)</a:t>
            </a:r>
            <a:endParaRPr lang="en-US" sz="1000" dirty="0">
              <a:latin typeface="+mn-lt"/>
            </a:endParaRPr>
          </a:p>
        </p:txBody>
      </p:sp>
      <p:graphicFrame>
        <p:nvGraphicFramePr>
          <p:cNvPr id="9" name="Chart 8"/>
          <p:cNvGraphicFramePr/>
          <p:nvPr/>
        </p:nvGraphicFramePr>
        <p:xfrm>
          <a:off x="1521900" y="1344532"/>
          <a:ext cx="6412426" cy="342546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Phase 4 Demographics</a:t>
            </a:r>
            <a:endParaRPr lang="en-US"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14</a:t>
            </a:fld>
            <a:endParaRPr lang="en-GB"/>
          </a:p>
        </p:txBody>
      </p:sp>
      <p:sp>
        <p:nvSpPr>
          <p:cNvPr id="14" name="Content Placeholder 2"/>
          <p:cNvSpPr>
            <a:spLocks noGrp="1"/>
          </p:cNvSpPr>
          <p:nvPr>
            <p:ph idx="1"/>
          </p:nvPr>
        </p:nvSpPr>
        <p:spPr>
          <a:xfrm>
            <a:off x="234000" y="900000"/>
            <a:ext cx="8676000" cy="3870000"/>
          </a:xfrm>
        </p:spPr>
        <p:txBody>
          <a:bodyPr>
            <a:noAutofit/>
          </a:bodyPr>
          <a:lstStyle/>
          <a:p>
            <a:r>
              <a:rPr lang="en-US" b="1" dirty="0" smtClean="0"/>
              <a:t>Ages of Online Survey Participants</a:t>
            </a:r>
          </a:p>
          <a:p>
            <a:endParaRPr lang="en-US" dirty="0"/>
          </a:p>
        </p:txBody>
      </p:sp>
      <p:sp>
        <p:nvSpPr>
          <p:cNvPr id="15" name="TextBox 14"/>
          <p:cNvSpPr txBox="1"/>
          <p:nvPr/>
        </p:nvSpPr>
        <p:spPr>
          <a:xfrm>
            <a:off x="7934324" y="4256127"/>
            <a:ext cx="1209675" cy="553998"/>
          </a:xfrm>
          <a:prstGeom prst="rect">
            <a:avLst/>
          </a:prstGeom>
          <a:noFill/>
        </p:spPr>
        <p:txBody>
          <a:bodyPr wrap="square" rtlCol="0">
            <a:spAutoFit/>
          </a:bodyPr>
          <a:lstStyle/>
          <a:p>
            <a:pPr algn="ctr"/>
            <a:r>
              <a:rPr lang="en-US" sz="1000" dirty="0" smtClean="0">
                <a:latin typeface="+mn-lt"/>
              </a:rPr>
              <a:t>(White and Connaway 2011-2014)</a:t>
            </a:r>
            <a:endParaRPr lang="en-US" sz="1000" dirty="0">
              <a:latin typeface="+mn-lt"/>
            </a:endParaRPr>
          </a:p>
        </p:txBody>
      </p:sp>
      <p:graphicFrame>
        <p:nvGraphicFramePr>
          <p:cNvPr id="10" name="Chart 9"/>
          <p:cNvGraphicFramePr/>
          <p:nvPr/>
        </p:nvGraphicFramePr>
        <p:xfrm>
          <a:off x="1538344" y="1269402"/>
          <a:ext cx="6298266" cy="357770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hoode\Downloads\origin_96724309.jpg"/>
          <p:cNvPicPr>
            <a:picLocks noChangeAspect="1" noChangeArrowheads="1"/>
          </p:cNvPicPr>
          <p:nvPr/>
        </p:nvPicPr>
        <p:blipFill>
          <a:blip r:embed="rId3" cstate="print">
            <a:duotone>
              <a:prstClr val="black"/>
              <a:schemeClr val="tx2">
                <a:tint val="45000"/>
                <a:satMod val="400000"/>
              </a:schemeClr>
            </a:duotone>
            <a:lum bright="-10000"/>
          </a:blip>
          <a:srcRect t="8333" b="40416"/>
          <a:stretch>
            <a:fillRect/>
          </a:stretch>
        </p:blipFill>
        <p:spPr bwMode="auto">
          <a:xfrm>
            <a:off x="0" y="0"/>
            <a:ext cx="9144000" cy="5143500"/>
          </a:xfrm>
          <a:prstGeom prst="rect">
            <a:avLst/>
          </a:prstGeom>
          <a:noFill/>
        </p:spPr>
      </p:pic>
      <p:sp>
        <p:nvSpPr>
          <p:cNvPr id="2" name="Title 1"/>
          <p:cNvSpPr>
            <a:spLocks noGrp="1"/>
          </p:cNvSpPr>
          <p:nvPr>
            <p:ph type="title"/>
          </p:nvPr>
        </p:nvSpPr>
        <p:spPr/>
        <p:txBody>
          <a:bodyPr/>
          <a:lstStyle/>
          <a:p>
            <a:r>
              <a:rPr lang="en-US" b="1" dirty="0" smtClean="0">
                <a:solidFill>
                  <a:schemeClr val="bg1"/>
                </a:solidFill>
              </a:rPr>
              <a:t>Why is this important?</a:t>
            </a:r>
            <a:endParaRPr lang="en-US" b="1" dirty="0">
              <a:solidFill>
                <a:schemeClr val="bg1"/>
              </a:solidFill>
            </a:endParaRPr>
          </a:p>
        </p:txBody>
      </p:sp>
      <p:sp>
        <p:nvSpPr>
          <p:cNvPr id="3" name="Content Placeholder 2"/>
          <p:cNvSpPr>
            <a:spLocks noGrp="1"/>
          </p:cNvSpPr>
          <p:nvPr>
            <p:ph idx="1"/>
          </p:nvPr>
        </p:nvSpPr>
        <p:spPr/>
        <p:txBody>
          <a:bodyPr>
            <a:noAutofit/>
          </a:bodyPr>
          <a:lstStyle/>
          <a:p>
            <a:pPr marL="342900" indent="-342900">
              <a:buClr>
                <a:schemeClr val="bg2"/>
              </a:buClr>
              <a:buFont typeface="Corbel" pitchFamily="34" charset="0"/>
              <a:buChar char="»"/>
            </a:pPr>
            <a:r>
              <a:rPr lang="en-US" b="1" dirty="0" smtClean="0">
                <a:solidFill>
                  <a:schemeClr val="bg1"/>
                </a:solidFill>
              </a:rPr>
              <a:t>Traditional stats don’t tell whole story</a:t>
            </a:r>
            <a:endParaRPr lang="en-US" dirty="0" smtClean="0">
              <a:solidFill>
                <a:schemeClr val="bg1"/>
              </a:solidFill>
            </a:endParaRPr>
          </a:p>
          <a:p>
            <a:pPr marL="342900" indent="-342900">
              <a:buClr>
                <a:schemeClr val="bg2"/>
              </a:buClr>
              <a:buFont typeface="Corbel" pitchFamily="34" charset="0"/>
              <a:buChar char="»"/>
            </a:pPr>
            <a:r>
              <a:rPr lang="en-US" b="1" dirty="0" smtClean="0">
                <a:solidFill>
                  <a:schemeClr val="bg1"/>
                </a:solidFill>
              </a:rPr>
              <a:t>Answers questions:</a:t>
            </a:r>
          </a:p>
          <a:p>
            <a:pPr marL="800100" lvl="1" indent="-342900">
              <a:buClr>
                <a:schemeClr val="bg2"/>
              </a:buClr>
              <a:buFont typeface="Corbel" pitchFamily="34" charset="0"/>
              <a:buChar char="»"/>
            </a:pPr>
            <a:r>
              <a:rPr lang="en-US" b="1" dirty="0" smtClean="0">
                <a:solidFill>
                  <a:schemeClr val="bg1"/>
                </a:solidFill>
              </a:rPr>
              <a:t>What do users/stakeholders want &amp; need?</a:t>
            </a:r>
          </a:p>
          <a:p>
            <a:pPr marL="800100" lvl="1" indent="-342900">
              <a:buClr>
                <a:schemeClr val="bg2"/>
              </a:buClr>
              <a:buFont typeface="Corbel" pitchFamily="34" charset="0"/>
              <a:buChar char="»"/>
            </a:pPr>
            <a:r>
              <a:rPr lang="en-US" b="1" dirty="0" smtClean="0">
                <a:solidFill>
                  <a:schemeClr val="bg1"/>
                </a:solidFill>
              </a:rPr>
              <a:t>How can services/programs better meet needs?</a:t>
            </a:r>
          </a:p>
          <a:p>
            <a:pPr marL="800100" lvl="1" indent="-342900">
              <a:buClr>
                <a:schemeClr val="bg2"/>
              </a:buClr>
              <a:buFont typeface="Corbel" pitchFamily="34" charset="0"/>
              <a:buChar char="»"/>
            </a:pPr>
            <a:r>
              <a:rPr lang="en-US" b="1" dirty="0" smtClean="0">
                <a:solidFill>
                  <a:schemeClr val="bg1"/>
                </a:solidFill>
              </a:rPr>
              <a:t>Is what we do working?</a:t>
            </a:r>
          </a:p>
          <a:p>
            <a:pPr marL="800100" lvl="1" indent="-342900">
              <a:buClr>
                <a:schemeClr val="bg2"/>
              </a:buClr>
              <a:buFont typeface="Corbel" pitchFamily="34" charset="0"/>
              <a:buChar char="»"/>
            </a:pPr>
            <a:r>
              <a:rPr lang="en-US" b="1" dirty="0" smtClean="0">
                <a:solidFill>
                  <a:schemeClr val="bg1"/>
                </a:solidFill>
              </a:rPr>
              <a:t>Could we do better?</a:t>
            </a:r>
          </a:p>
          <a:p>
            <a:pPr marL="800100" lvl="1" indent="-342900">
              <a:buClr>
                <a:schemeClr val="bg2"/>
              </a:buClr>
              <a:buFont typeface="Corbel" pitchFamily="34" charset="0"/>
              <a:buChar char="»"/>
            </a:pPr>
            <a:r>
              <a:rPr lang="en-US" b="1" dirty="0" smtClean="0">
                <a:solidFill>
                  <a:schemeClr val="bg1"/>
                </a:solidFill>
              </a:rPr>
              <a:t>What are problem areas?</a:t>
            </a:r>
          </a:p>
          <a:p>
            <a:endParaRPr lang="en-US"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15</a:t>
            </a:fld>
            <a:endParaRPr lang="en-GB"/>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lum bright="-40000" contrast="-40000"/>
          </a:blip>
          <a:srcRect l="4757" b="25000"/>
          <a:stretch>
            <a:fillRect/>
          </a:stretch>
        </p:blipFill>
        <p:spPr bwMode="auto">
          <a:xfrm>
            <a:off x="0" y="0"/>
            <a:ext cx="9154012" cy="51435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b="1" dirty="0" err="1" smtClean="0">
                <a:solidFill>
                  <a:schemeClr val="bg1"/>
                </a:solidFill>
              </a:rPr>
              <a:t>infoKit</a:t>
            </a:r>
            <a:endParaRPr lang="en-US" b="1" dirty="0">
              <a:solidFill>
                <a:schemeClr val="bg1"/>
              </a:solidFill>
            </a:endParaRPr>
          </a:p>
        </p:txBody>
      </p:sp>
      <p:sp>
        <p:nvSpPr>
          <p:cNvPr id="3" name="Content Placeholder 2"/>
          <p:cNvSpPr>
            <a:spLocks noGrp="1"/>
          </p:cNvSpPr>
          <p:nvPr>
            <p:ph idx="1"/>
          </p:nvPr>
        </p:nvSpPr>
        <p:spPr/>
        <p:txBody>
          <a:bodyPr>
            <a:noAutofit/>
          </a:bodyPr>
          <a:lstStyle/>
          <a:p>
            <a:pPr>
              <a:buClr>
                <a:schemeClr val="bg2"/>
              </a:buClr>
              <a:buFont typeface="Corbel" pitchFamily="34" charset="0"/>
              <a:buChar char="»"/>
            </a:pPr>
            <a:r>
              <a:rPr lang="en-US" dirty="0" smtClean="0">
                <a:solidFill>
                  <a:schemeClr val="bg1"/>
                </a:solidFill>
              </a:rPr>
              <a:t>What is it?</a:t>
            </a:r>
          </a:p>
          <a:p>
            <a:pPr lvl="2">
              <a:buClr>
                <a:schemeClr val="bg2"/>
              </a:buClr>
              <a:buFont typeface="Corbel" pitchFamily="34" charset="0"/>
              <a:buChar char="»"/>
            </a:pPr>
            <a:r>
              <a:rPr lang="en-US" sz="2400" dirty="0" smtClean="0">
                <a:solidFill>
                  <a:schemeClr val="bg1"/>
                </a:solidFill>
              </a:rPr>
              <a:t>Contains advice on evaluating digital/online services within the broader context of traditional services. </a:t>
            </a:r>
          </a:p>
          <a:p>
            <a:pPr>
              <a:buClr>
                <a:schemeClr val="bg2"/>
              </a:buClr>
              <a:buFont typeface="Corbel" pitchFamily="34" charset="0"/>
              <a:buChar char="»"/>
            </a:pPr>
            <a:r>
              <a:rPr lang="en-US" dirty="0" smtClean="0">
                <a:solidFill>
                  <a:schemeClr val="bg1"/>
                </a:solidFill>
              </a:rPr>
              <a:t>Why did we create it?</a:t>
            </a:r>
          </a:p>
          <a:p>
            <a:pPr lvl="2">
              <a:buClr>
                <a:schemeClr val="bg2"/>
              </a:buClr>
              <a:buFont typeface="Corbel" pitchFamily="34" charset="0"/>
              <a:buChar char="»"/>
            </a:pPr>
            <a:r>
              <a:rPr lang="en-US" sz="2400" dirty="0" smtClean="0">
                <a:solidFill>
                  <a:schemeClr val="bg1"/>
                </a:solidFill>
              </a:rPr>
              <a:t>To understand the contexts surrounding individual engagement with digital resources, spaces and tools. </a:t>
            </a:r>
          </a:p>
          <a:p>
            <a:pPr>
              <a:buClr>
                <a:schemeClr val="bg2"/>
              </a:buClr>
              <a:buFont typeface="Corbel" pitchFamily="34" charset="0"/>
              <a:buChar char="»"/>
            </a:pPr>
            <a:r>
              <a:rPr lang="en-US" dirty="0" smtClean="0">
                <a:solidFill>
                  <a:schemeClr val="bg1"/>
                </a:solidFill>
              </a:rPr>
              <a:t>Who will use it?</a:t>
            </a:r>
          </a:p>
          <a:p>
            <a:pPr lvl="2">
              <a:buClr>
                <a:schemeClr val="bg2"/>
              </a:buClr>
              <a:buFont typeface="Corbel" pitchFamily="34" charset="0"/>
              <a:buChar char="»"/>
            </a:pPr>
            <a:r>
              <a:rPr lang="en-US" sz="2400" dirty="0" smtClean="0">
                <a:solidFill>
                  <a:schemeClr val="bg1"/>
                </a:solidFill>
              </a:rPr>
              <a:t>Librarians and information technology staff</a:t>
            </a:r>
          </a:p>
          <a:p>
            <a:endParaRPr lang="en-US"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16</a:t>
            </a:fld>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29911" y="1872867"/>
            <a:ext cx="4162428" cy="615553"/>
          </a:xfrm>
        </p:spPr>
        <p:txBody>
          <a:bodyPr/>
          <a:lstStyle/>
          <a:p>
            <a:r>
              <a:rPr lang="en-US" sz="4000" dirty="0" smtClean="0"/>
              <a:t>Selected Findings</a:t>
            </a:r>
            <a:endParaRPr lang="en-US" sz="4000"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17</a:t>
            </a:fld>
            <a:endParaRPr lang="en-GB"/>
          </a:p>
        </p:txBody>
      </p:sp>
      <p:pic>
        <p:nvPicPr>
          <p:cNvPr id="13316" name="Picture 4" descr="C:\Users\hoode\Downloads\large_5524220595.jpg"/>
          <p:cNvPicPr>
            <a:picLocks noChangeAspect="1" noChangeArrowheads="1"/>
          </p:cNvPicPr>
          <p:nvPr/>
        </p:nvPicPr>
        <p:blipFill>
          <a:blip r:embed="rId3"/>
          <a:srcRect/>
          <a:stretch>
            <a:fillRect/>
          </a:stretch>
        </p:blipFill>
        <p:spPr bwMode="auto">
          <a:xfrm>
            <a:off x="5196324" y="518756"/>
            <a:ext cx="3947676" cy="42021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microtekcorporation.com/wp-content/uploads/2011/04/how-to-gain-online-credibility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 r="1919"/>
          <a:stretch/>
        </p:blipFill>
        <p:spPr bwMode="auto">
          <a:xfrm>
            <a:off x="0" y="0"/>
            <a:ext cx="9144000" cy="515293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0" y="3600450"/>
            <a:ext cx="8991600" cy="1246495"/>
          </a:xfrm>
          <a:prstGeom prst="rect">
            <a:avLst/>
          </a:prstGeom>
          <a:noFill/>
        </p:spPr>
        <p:txBody>
          <a:bodyPr wrap="square" rtlCol="0">
            <a:noAutofit/>
          </a:bodyPr>
          <a:lstStyle/>
          <a:p>
            <a:pPr algn="ctr"/>
            <a:r>
              <a:rPr lang="en-GB" sz="2800" b="1" dirty="0" smtClean="0">
                <a:latin typeface="Arial" pitchFamily="34" charset="0"/>
                <a:cs typeface="Arial" pitchFamily="34" charset="0"/>
              </a:rPr>
              <a:t>“Like, if two of them say the same thing then that must be right.” </a:t>
            </a:r>
          </a:p>
          <a:p>
            <a:pPr algn="ctr"/>
            <a:endParaRPr lang="en-GB" sz="2800" b="1" dirty="0" smtClean="0">
              <a:latin typeface="Arial" pitchFamily="34" charset="0"/>
              <a:cs typeface="Arial" pitchFamily="34" charset="0"/>
            </a:endParaRPr>
          </a:p>
          <a:p>
            <a:pPr algn="r"/>
            <a:r>
              <a:rPr lang="en-GB" b="1" dirty="0" smtClean="0">
                <a:latin typeface="Arial" pitchFamily="34" charset="0"/>
                <a:cs typeface="Arial" pitchFamily="34" charset="0"/>
              </a:rPr>
              <a:t>(</a:t>
            </a:r>
            <a:r>
              <a:rPr lang="en-GB" b="1" i="1" dirty="0" smtClean="0">
                <a:latin typeface="Arial" pitchFamily="34" charset="0"/>
                <a:cs typeface="Arial" pitchFamily="34" charset="0"/>
              </a:rPr>
              <a:t>Digital Visitors and Residents, </a:t>
            </a:r>
            <a:r>
              <a:rPr lang="en-GB" b="1" dirty="0" smtClean="0">
                <a:latin typeface="Arial" pitchFamily="34" charset="0"/>
                <a:cs typeface="Arial" pitchFamily="34" charset="0"/>
              </a:rPr>
              <a:t>USS4, Male, Age 17, High School Student)</a:t>
            </a:r>
            <a:endParaRPr lang="en-US" b="1" dirty="0"/>
          </a:p>
        </p:txBody>
      </p:sp>
      <p:sp>
        <p:nvSpPr>
          <p:cNvPr id="5" name="TextBox 4"/>
          <p:cNvSpPr txBox="1"/>
          <p:nvPr/>
        </p:nvSpPr>
        <p:spPr>
          <a:xfrm>
            <a:off x="1319143" y="102265"/>
            <a:ext cx="6863995" cy="1077218"/>
          </a:xfrm>
          <a:prstGeom prst="rect">
            <a:avLst/>
          </a:prstGeom>
          <a:noFill/>
        </p:spPr>
        <p:txBody>
          <a:bodyPr wrap="none" rtlCol="0">
            <a:spAutoFit/>
          </a:bodyPr>
          <a:lstStyle/>
          <a:p>
            <a:pPr algn="ctr"/>
            <a:r>
              <a:rPr lang="en-US" sz="3200" b="1" dirty="0" smtClean="0">
                <a:solidFill>
                  <a:schemeClr val="bg1">
                    <a:lumMod val="95000"/>
                  </a:schemeClr>
                </a:solidFill>
                <a:latin typeface="+mj-lt"/>
              </a:rPr>
              <a:t>Assessing Non-Traditional Sources:</a:t>
            </a:r>
          </a:p>
          <a:p>
            <a:pPr algn="ctr"/>
            <a:r>
              <a:rPr lang="en-US" sz="3200" b="1" dirty="0" smtClean="0">
                <a:solidFill>
                  <a:schemeClr val="bg1">
                    <a:lumMod val="95000"/>
                  </a:schemeClr>
                </a:solidFill>
                <a:latin typeface="+mj-lt"/>
              </a:rPr>
              <a:t>Determining Credibility and Authority</a:t>
            </a:r>
            <a:endParaRPr lang="en-US" sz="3200" b="1" dirty="0">
              <a:solidFill>
                <a:schemeClr val="bg1">
                  <a:lumMod val="95000"/>
                </a:schemeClr>
              </a:solidFill>
              <a:latin typeface="+mj-lt"/>
            </a:endParaRPr>
          </a:p>
        </p:txBody>
      </p:sp>
    </p:spTree>
    <p:extLst>
      <p:ext uri="{BB962C8B-B14F-4D97-AF65-F5344CB8AC3E}">
        <p14:creationId xmlns:p14="http://schemas.microsoft.com/office/powerpoint/2010/main" xmlns="" val="30343555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i695.photobucket.com/albums/vv314/TheForbiddenDonut/sidewalk.jpg"/>
          <p:cNvPicPr>
            <a:picLocks noChangeAspect="1" noChangeArrowheads="1"/>
          </p:cNvPicPr>
          <p:nvPr/>
        </p:nvPicPr>
        <p:blipFill>
          <a:blip r:embed="rId3" cstate="print"/>
          <a:srcRect/>
          <a:stretch>
            <a:fillRect/>
          </a:stretch>
        </p:blipFill>
        <p:spPr bwMode="auto">
          <a:xfrm>
            <a:off x="0" y="0"/>
            <a:ext cx="9174578" cy="5143500"/>
          </a:xfrm>
          <a:prstGeom prst="rect">
            <a:avLst/>
          </a:prstGeom>
          <a:noFill/>
        </p:spPr>
      </p:pic>
      <p:sp>
        <p:nvSpPr>
          <p:cNvPr id="6" name="Content Placeholder 2"/>
          <p:cNvSpPr txBox="1">
            <a:spLocks/>
          </p:cNvSpPr>
          <p:nvPr/>
        </p:nvSpPr>
        <p:spPr>
          <a:xfrm>
            <a:off x="152400" y="2171700"/>
            <a:ext cx="8763000" cy="2367637"/>
          </a:xfrm>
          <a:prstGeom prst="rect">
            <a:avLst/>
          </a:prstGeom>
        </p:spPr>
        <p:txBody>
          <a:bodyPr vert="horz" lIns="89381" tIns="44691" rIns="89381" bIns="44691" rtlCol="0">
            <a:noAutofit/>
          </a:bodyPr>
          <a:lstStyle/>
          <a:p>
            <a:pPr algn="ctr"/>
            <a:r>
              <a:rPr lang="en-US" sz="2800" b="1" dirty="0">
                <a:solidFill>
                  <a:schemeClr val="bg1"/>
                </a:solidFill>
                <a:effectLst>
                  <a:outerShdw blurRad="38100" dist="38100" dir="2700000" algn="tl">
                    <a:srgbClr val="000000">
                      <a:alpha val="43137"/>
                    </a:srgbClr>
                  </a:outerShdw>
                </a:effectLst>
                <a:latin typeface="+mj-lt"/>
                <a:cs typeface="Arial"/>
              </a:rPr>
              <a:t>“It’s like a taboo I guess with all teachers, they just all say – you know, when they explain the paper they always say, </a:t>
            </a:r>
            <a:r>
              <a:rPr lang="en-US" sz="2800" b="1" dirty="0" smtClean="0">
                <a:solidFill>
                  <a:schemeClr val="bg1"/>
                </a:solidFill>
                <a:effectLst>
                  <a:outerShdw blurRad="38100" dist="38100" dir="2700000" algn="tl">
                    <a:srgbClr val="000000">
                      <a:alpha val="43137"/>
                    </a:srgbClr>
                  </a:outerShdw>
                </a:effectLst>
                <a:latin typeface="+mj-lt"/>
                <a:cs typeface="Arial"/>
              </a:rPr>
              <a:t>‘Don’t </a:t>
            </a:r>
            <a:r>
              <a:rPr lang="en-US" sz="2800" b="1" dirty="0">
                <a:solidFill>
                  <a:schemeClr val="bg1"/>
                </a:solidFill>
                <a:effectLst>
                  <a:outerShdw blurRad="38100" dist="38100" dir="2700000" algn="tl">
                    <a:srgbClr val="000000">
                      <a:alpha val="43137"/>
                    </a:srgbClr>
                  </a:outerShdw>
                </a:effectLst>
                <a:latin typeface="+mj-lt"/>
                <a:cs typeface="Arial"/>
              </a:rPr>
              <a:t>use </a:t>
            </a:r>
            <a:r>
              <a:rPr lang="en-US" sz="2800" b="1" dirty="0" smtClean="0">
                <a:solidFill>
                  <a:schemeClr val="bg1"/>
                </a:solidFill>
                <a:effectLst>
                  <a:outerShdw blurRad="38100" dist="38100" dir="2700000" algn="tl">
                    <a:srgbClr val="000000">
                      <a:alpha val="43137"/>
                    </a:srgbClr>
                  </a:outerShdw>
                </a:effectLst>
                <a:latin typeface="+mj-lt"/>
                <a:cs typeface="Arial"/>
              </a:rPr>
              <a:t>Wikipedia.’”</a:t>
            </a:r>
            <a:endParaRPr lang="en-US" sz="2800" b="1" dirty="0">
              <a:solidFill>
                <a:schemeClr val="bg1"/>
              </a:solidFill>
              <a:effectLst>
                <a:outerShdw blurRad="38100" dist="38100" dir="2700000" algn="tl">
                  <a:srgbClr val="000000">
                    <a:alpha val="43137"/>
                  </a:srgbClr>
                </a:outerShdw>
              </a:effectLst>
              <a:latin typeface="+mj-lt"/>
              <a:cs typeface="Arial"/>
            </a:endParaRPr>
          </a:p>
          <a:p>
            <a:pPr algn="r"/>
            <a:endParaRPr lang="en-US" sz="2000" b="1" i="1" dirty="0" smtClean="0">
              <a:solidFill>
                <a:schemeClr val="bg1"/>
              </a:solidFill>
              <a:latin typeface="+mj-lt"/>
              <a:cs typeface="Arial" pitchFamily="34" charset="0"/>
            </a:endParaRPr>
          </a:p>
          <a:p>
            <a:pPr algn="r"/>
            <a:r>
              <a:rPr lang="en-US" b="1" i="1" dirty="0" smtClean="0">
                <a:solidFill>
                  <a:schemeClr val="bg1"/>
                </a:solidFill>
                <a:latin typeface="+mj-lt"/>
                <a:cs typeface="Arial" pitchFamily="34" charset="0"/>
              </a:rPr>
              <a:t> </a:t>
            </a:r>
            <a:r>
              <a:rPr lang="en-US" b="1" dirty="0" smtClean="0">
                <a:solidFill>
                  <a:schemeClr val="bg1"/>
                </a:solidFill>
                <a:latin typeface="+mj-lt"/>
                <a:cs typeface="Arial" pitchFamily="34" charset="0"/>
              </a:rPr>
              <a:t>(</a:t>
            </a:r>
            <a:r>
              <a:rPr lang="en-US" b="1" i="1" dirty="0" smtClean="0">
                <a:solidFill>
                  <a:schemeClr val="bg1"/>
                </a:solidFill>
                <a:latin typeface="+mj-lt"/>
                <a:cs typeface="Arial" pitchFamily="34" charset="0"/>
              </a:rPr>
              <a:t>Digital Visitors and Residents, </a:t>
            </a:r>
            <a:r>
              <a:rPr lang="en-US" b="1" dirty="0" smtClean="0">
                <a:solidFill>
                  <a:schemeClr val="bg1"/>
                </a:solidFill>
                <a:latin typeface="+mj-lt"/>
                <a:cs typeface="Arial" pitchFamily="34" charset="0"/>
              </a:rPr>
              <a:t>USU7</a:t>
            </a:r>
            <a:r>
              <a:rPr lang="en-US" b="1" dirty="0">
                <a:solidFill>
                  <a:schemeClr val="bg1"/>
                </a:solidFill>
                <a:latin typeface="+mj-lt"/>
                <a:cs typeface="Arial" pitchFamily="34" charset="0"/>
              </a:rPr>
              <a:t>, Female, Age </a:t>
            </a:r>
            <a:r>
              <a:rPr lang="en-US" b="1" dirty="0" smtClean="0">
                <a:solidFill>
                  <a:schemeClr val="bg1"/>
                </a:solidFill>
                <a:latin typeface="+mj-lt"/>
                <a:cs typeface="Arial" pitchFamily="34" charset="0"/>
              </a:rPr>
              <a:t>19, Political Science)</a:t>
            </a:r>
            <a:endParaRPr lang="en-US" b="1" dirty="0">
              <a:solidFill>
                <a:schemeClr val="bg1"/>
              </a:solidFill>
              <a:latin typeface="+mj-lt"/>
              <a:cs typeface="Arial" pitchFamily="34" charset="0"/>
            </a:endParaRPr>
          </a:p>
        </p:txBody>
      </p:sp>
      <p:sp>
        <p:nvSpPr>
          <p:cNvPr id="8" name="Content Placeholder 2"/>
          <p:cNvSpPr txBox="1">
            <a:spLocks/>
          </p:cNvSpPr>
          <p:nvPr/>
        </p:nvSpPr>
        <p:spPr>
          <a:xfrm>
            <a:off x="797170" y="215106"/>
            <a:ext cx="7549662" cy="852115"/>
          </a:xfrm>
          <a:prstGeom prst="rect">
            <a:avLst/>
          </a:prstGeom>
        </p:spPr>
        <p:txBody>
          <a:bodyPr vert="horz" lIns="89381" tIns="44691" rIns="89381" bIns="44691" rtlCol="0">
            <a:noAutofit/>
          </a:bodyPr>
          <a:lstStyle/>
          <a:p>
            <a:endParaRPr lang="en-US" sz="36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Title 6"/>
          <p:cNvSpPr>
            <a:spLocks noGrp="1"/>
          </p:cNvSpPr>
          <p:nvPr>
            <p:ph type="title"/>
          </p:nvPr>
        </p:nvSpPr>
        <p:spPr>
          <a:xfrm>
            <a:off x="3183222" y="407163"/>
            <a:ext cx="5732178" cy="468000"/>
          </a:xfrm>
        </p:spPr>
        <p:txBody>
          <a:bodyPr>
            <a:normAutofit fontScale="90000"/>
          </a:bodyPr>
          <a:lstStyle/>
          <a:p>
            <a: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t>The Learning Black Market</a:t>
            </a:r>
            <a:br>
              <a:rPr lang="en-US" dirty="0" smtClean="0">
                <a:solidFill>
                  <a:schemeClr val="bg1"/>
                </a:solidFill>
                <a:effectLst>
                  <a:outerShdw blurRad="38100" dist="38100" dir="2700000" algn="tl">
                    <a:srgbClr val="000000">
                      <a:alpha val="43137"/>
                    </a:srgbClr>
                  </a:outerShdw>
                </a:effectLst>
                <a:latin typeface="Arial" pitchFamily="34" charset="0"/>
                <a:cs typeface="Arial" pitchFamily="34" charset="0"/>
              </a:rPr>
            </a:br>
            <a:endParaRPr lang="en-US" dirty="0"/>
          </a:p>
        </p:txBody>
      </p:sp>
    </p:spTree>
    <p:extLst>
      <p:ext uri="{BB962C8B-B14F-4D97-AF65-F5344CB8AC3E}">
        <p14:creationId xmlns:p14="http://schemas.microsoft.com/office/powerpoint/2010/main" xmlns="" val="4487020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Welcome!</a:t>
            </a:r>
            <a:endParaRPr lang="en-US" dirty="0"/>
          </a:p>
        </p:txBody>
      </p:sp>
      <p:sp>
        <p:nvSpPr>
          <p:cNvPr id="4" name="Date Placeholder 3"/>
          <p:cNvSpPr>
            <a:spLocks noGrp="1"/>
          </p:cNvSpPr>
          <p:nvPr>
            <p:ph type="dt" sz="half" idx="10"/>
          </p:nvPr>
        </p:nvSpPr>
        <p:spPr/>
        <p:txBody>
          <a:bodyPr/>
          <a:lstStyle/>
          <a:p>
            <a:r>
              <a:rPr lang="en-GB" smtClean="0"/>
              <a:t>15/07/2014</a:t>
            </a:r>
            <a:endParaRPr lang="en-GB" dirty="0"/>
          </a:p>
        </p:txBody>
      </p:sp>
      <p:sp>
        <p:nvSpPr>
          <p:cNvPr id="5" name="Footer Placeholder 4"/>
          <p:cNvSpPr>
            <a:spLocks noGrp="1"/>
          </p:cNvSpPr>
          <p:nvPr>
            <p:ph type="ftr" sz="quarter" idx="11"/>
          </p:nvPr>
        </p:nvSpPr>
        <p:spPr/>
        <p:txBody>
          <a:bodyPr/>
          <a:lstStyle/>
          <a:p>
            <a:r>
              <a:rPr lang="en-GB" dirty="0" smtClean="0"/>
              <a:t>Evaluating online behaviours | A visitors and residents approach</a:t>
            </a:r>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smtClean="0"/>
              <a:pPr/>
              <a:t>2</a:t>
            </a:fld>
            <a:endParaRPr lang="en-GB" dirty="0"/>
          </a:p>
        </p:txBody>
      </p:sp>
      <p:sp>
        <p:nvSpPr>
          <p:cNvPr id="9" name="Content Placeholder 8"/>
          <p:cNvSpPr>
            <a:spLocks noGrp="1"/>
          </p:cNvSpPr>
          <p:nvPr>
            <p:ph sz="half" idx="2"/>
          </p:nvPr>
        </p:nvSpPr>
        <p:spPr>
          <a:xfrm>
            <a:off x="234000" y="607505"/>
            <a:ext cx="4140000" cy="1846800"/>
          </a:xfrm>
        </p:spPr>
        <p:txBody>
          <a:bodyPr>
            <a:noAutofit/>
          </a:bodyPr>
          <a:lstStyle/>
          <a:p>
            <a:pPr>
              <a:spcBef>
                <a:spcPts val="0"/>
              </a:spcBef>
              <a:buNone/>
            </a:pPr>
            <a:r>
              <a:rPr lang="en-US" sz="2000" dirty="0" smtClean="0">
                <a:solidFill>
                  <a:schemeClr val="tx1"/>
                </a:solidFill>
              </a:rPr>
              <a:t>Lynn Silipigni Connaway, Ph.D.</a:t>
            </a:r>
          </a:p>
          <a:p>
            <a:pPr>
              <a:spcBef>
                <a:spcPts val="0"/>
              </a:spcBef>
              <a:buNone/>
            </a:pPr>
            <a:r>
              <a:rPr lang="en-US" sz="2000" dirty="0" smtClean="0">
                <a:solidFill>
                  <a:schemeClr val="tx1"/>
                </a:solidFill>
              </a:rPr>
              <a:t>Senior Research Scientist</a:t>
            </a:r>
          </a:p>
          <a:p>
            <a:pPr>
              <a:spcBef>
                <a:spcPts val="0"/>
              </a:spcBef>
              <a:buNone/>
            </a:pPr>
            <a:r>
              <a:rPr lang="en-US" sz="2000" dirty="0" smtClean="0">
                <a:solidFill>
                  <a:schemeClr val="tx1"/>
                </a:solidFill>
              </a:rPr>
              <a:t>OCLC Research</a:t>
            </a:r>
          </a:p>
          <a:p>
            <a:pPr>
              <a:spcBef>
                <a:spcPts val="0"/>
              </a:spcBef>
              <a:buNone/>
            </a:pPr>
            <a:r>
              <a:rPr lang="en-US" sz="2000" dirty="0" smtClean="0">
                <a:solidFill>
                  <a:schemeClr val="tx1"/>
                </a:solidFill>
              </a:rPr>
              <a:t>connawal@oclc.org</a:t>
            </a:r>
          </a:p>
          <a:p>
            <a:pPr>
              <a:spcBef>
                <a:spcPts val="0"/>
              </a:spcBef>
              <a:buNone/>
            </a:pPr>
            <a:r>
              <a:rPr lang="en-US" sz="2000" dirty="0" smtClean="0">
                <a:solidFill>
                  <a:schemeClr val="tx1"/>
                </a:solidFill>
              </a:rPr>
              <a:t>@</a:t>
            </a:r>
            <a:r>
              <a:rPr lang="en-US" sz="2000" dirty="0" err="1" smtClean="0">
                <a:solidFill>
                  <a:schemeClr val="tx1"/>
                </a:solidFill>
              </a:rPr>
              <a:t>LynnConnaway</a:t>
            </a:r>
            <a:endParaRPr lang="en-US" dirty="0">
              <a:solidFill>
                <a:schemeClr val="tx1"/>
              </a:solidFill>
            </a:endParaRPr>
          </a:p>
        </p:txBody>
      </p:sp>
      <p:sp>
        <p:nvSpPr>
          <p:cNvPr id="10" name="Content Placeholder 9"/>
          <p:cNvSpPr>
            <a:spLocks noGrp="1"/>
          </p:cNvSpPr>
          <p:nvPr>
            <p:ph sz="half" idx="13"/>
          </p:nvPr>
        </p:nvSpPr>
        <p:spPr>
          <a:xfrm>
            <a:off x="4770001" y="607505"/>
            <a:ext cx="4140000" cy="1846800"/>
          </a:xfrm>
        </p:spPr>
        <p:txBody>
          <a:bodyPr>
            <a:noAutofit/>
          </a:bodyPr>
          <a:lstStyle/>
          <a:p>
            <a:pPr lvl="0">
              <a:spcBef>
                <a:spcPts val="0"/>
              </a:spcBef>
              <a:buNone/>
              <a:defRPr/>
            </a:pPr>
            <a:r>
              <a:rPr lang="en-US" sz="2000" dirty="0" smtClean="0"/>
              <a:t>David White</a:t>
            </a:r>
          </a:p>
          <a:p>
            <a:pPr lvl="0">
              <a:spcBef>
                <a:spcPts val="0"/>
              </a:spcBef>
              <a:buNone/>
              <a:defRPr/>
            </a:pPr>
            <a:r>
              <a:rPr lang="en-US" sz="2000" dirty="0" smtClean="0"/>
              <a:t>Head of Technology Enhanced Learning</a:t>
            </a:r>
          </a:p>
          <a:p>
            <a:pPr lvl="0">
              <a:spcBef>
                <a:spcPts val="0"/>
              </a:spcBef>
              <a:buNone/>
              <a:defRPr/>
            </a:pPr>
            <a:r>
              <a:rPr lang="en-US" sz="2000" dirty="0" smtClean="0"/>
              <a:t>University of Arts London</a:t>
            </a:r>
          </a:p>
          <a:p>
            <a:pPr lvl="0">
              <a:spcBef>
                <a:spcPts val="0"/>
              </a:spcBef>
              <a:buNone/>
              <a:defRPr/>
            </a:pPr>
            <a:r>
              <a:rPr lang="en-US" sz="2000" dirty="0" smtClean="0"/>
              <a:t>david.white@arts.ac.uk</a:t>
            </a:r>
          </a:p>
          <a:p>
            <a:pPr lvl="0">
              <a:spcBef>
                <a:spcPts val="0"/>
              </a:spcBef>
              <a:buNone/>
              <a:defRPr/>
            </a:pPr>
            <a:r>
              <a:rPr lang="en-US" sz="2000" dirty="0" smtClean="0"/>
              <a:t>@</a:t>
            </a:r>
            <a:r>
              <a:rPr lang="en-US" sz="2000" dirty="0" err="1" smtClean="0"/>
              <a:t>daveowhite</a:t>
            </a:r>
            <a:endParaRPr lang="en-US" sz="2000" dirty="0" smtClean="0"/>
          </a:p>
          <a:p>
            <a:pPr>
              <a:buNone/>
            </a:pPr>
            <a:endParaRPr lang="en-US" dirty="0"/>
          </a:p>
        </p:txBody>
      </p:sp>
      <p:pic>
        <p:nvPicPr>
          <p:cNvPr id="11" name="Picture 9"/>
          <p:cNvPicPr>
            <a:picLocks noChangeAspect="1" noChangeArrowheads="1"/>
          </p:cNvPicPr>
          <p:nvPr/>
        </p:nvPicPr>
        <p:blipFill>
          <a:blip r:embed="rId3" cstate="print"/>
          <a:srcRect l="19900" t="9929" r="17021" b="34752"/>
          <a:stretch>
            <a:fillRect/>
          </a:stretch>
        </p:blipFill>
        <p:spPr bwMode="auto">
          <a:xfrm>
            <a:off x="2699338" y="1153267"/>
            <a:ext cx="908194" cy="1194708"/>
          </a:xfrm>
          <a:prstGeom prst="rect">
            <a:avLst/>
          </a:prstGeom>
          <a:noFill/>
          <a:ln w="9525">
            <a:noFill/>
            <a:miter lim="800000"/>
            <a:headEnd/>
            <a:tailEnd/>
          </a:ln>
          <a:effectLst/>
        </p:spPr>
      </p:pic>
      <p:sp>
        <p:nvSpPr>
          <p:cNvPr id="12" name="Content Placeholder 8"/>
          <p:cNvSpPr txBox="1">
            <a:spLocks/>
          </p:cNvSpPr>
          <p:nvPr/>
        </p:nvSpPr>
        <p:spPr>
          <a:xfrm>
            <a:off x="2548883" y="2447808"/>
            <a:ext cx="4140000" cy="1846800"/>
          </a:xfrm>
          <a:prstGeom prst="rect">
            <a:avLst/>
          </a:prstGeom>
        </p:spPr>
        <p:txBody>
          <a:bodyPr vert="horz" lIns="0" tIns="0" rIns="0" bIns="0" rtlCol="0">
            <a:noAutofit/>
          </a:bodyPr>
          <a:lstStyle/>
          <a:p>
            <a:pPr marL="288000" marR="0" lvl="0" indent="-288000" algn="l" defTabSz="457200" rtl="0" eaLnBrk="1" fontAlgn="auto" latinLnBrk="0" hangingPunct="1">
              <a:lnSpc>
                <a:spcPct val="90000"/>
              </a:lnSpc>
              <a:spcBef>
                <a:spcPts val="0"/>
              </a:spcBef>
              <a:spcAft>
                <a:spcPts val="0"/>
              </a:spcAft>
              <a:buClr>
                <a:srgbClr val="5E4B8B"/>
              </a:buClr>
              <a:buSzPct val="120000"/>
              <a:buFont typeface="Lucida Grande"/>
              <a:buNone/>
              <a:tabLst/>
              <a:defRPr/>
            </a:pPr>
            <a:r>
              <a:rPr kumimoji="0" lang="en-US" sz="2000" b="0" i="0" u="none" strike="noStrike" kern="1200" cap="none" spc="0" normalizeH="0" baseline="0" noProof="0" dirty="0" smtClean="0">
                <a:ln>
                  <a:noFill/>
                </a:ln>
                <a:effectLst/>
                <a:uLnTx/>
                <a:uFillTx/>
                <a:latin typeface="+mn-lt"/>
                <a:ea typeface="+mn-ea"/>
                <a:cs typeface="+mn-cs"/>
              </a:rPr>
              <a:t>Donna M. Lanclos,</a:t>
            </a:r>
            <a:r>
              <a:rPr kumimoji="0" lang="en-US" sz="2000" b="0" i="0" u="none" strike="noStrike" kern="1200" cap="none" spc="0" normalizeH="0" noProof="0" dirty="0" smtClean="0">
                <a:ln>
                  <a:noFill/>
                </a:ln>
                <a:effectLst/>
                <a:uLnTx/>
                <a:uFillTx/>
                <a:latin typeface="+mn-lt"/>
                <a:ea typeface="+mn-ea"/>
                <a:cs typeface="+mn-cs"/>
              </a:rPr>
              <a:t> Ph.D.</a:t>
            </a:r>
            <a:endParaRPr kumimoji="0" lang="en-US" sz="2000" b="0" i="0" u="none" strike="noStrike" kern="1200" cap="none" spc="0" normalizeH="0" baseline="0" noProof="0" dirty="0" smtClean="0">
              <a:ln>
                <a:noFill/>
              </a:ln>
              <a:effectLst/>
              <a:uLnTx/>
              <a:uFillTx/>
              <a:latin typeface="+mn-lt"/>
              <a:ea typeface="+mn-ea"/>
              <a:cs typeface="+mn-cs"/>
            </a:endParaRPr>
          </a:p>
          <a:p>
            <a:pPr marL="288000" marR="0" lvl="0" indent="-288000" algn="l" defTabSz="457200" rtl="0" eaLnBrk="1" fontAlgn="auto" latinLnBrk="0" hangingPunct="1">
              <a:lnSpc>
                <a:spcPct val="90000"/>
              </a:lnSpc>
              <a:spcBef>
                <a:spcPts val="0"/>
              </a:spcBef>
              <a:spcAft>
                <a:spcPts val="0"/>
              </a:spcAft>
              <a:buClr>
                <a:srgbClr val="5E4B8B"/>
              </a:buClr>
              <a:buSzPct val="120000"/>
              <a:buFont typeface="Lucida Grande"/>
              <a:buNone/>
              <a:tabLst/>
              <a:defRPr/>
            </a:pPr>
            <a:r>
              <a:rPr kumimoji="0" lang="en-US" sz="2000" b="0" i="0" u="none" strike="noStrike" kern="1200" cap="none" spc="0" normalizeH="0" baseline="0" noProof="0" dirty="0" smtClean="0">
                <a:ln>
                  <a:noFill/>
                </a:ln>
                <a:effectLst/>
                <a:uLnTx/>
                <a:uFillTx/>
                <a:latin typeface="+mn-lt"/>
                <a:ea typeface="+mn-ea"/>
                <a:cs typeface="+mn-cs"/>
              </a:rPr>
              <a:t>Associate Professor</a:t>
            </a:r>
            <a:r>
              <a:rPr kumimoji="0" lang="en-US" sz="2000" b="0" i="0" u="none" strike="noStrike" kern="1200" cap="none" spc="0" normalizeH="0" noProof="0" dirty="0" smtClean="0">
                <a:ln>
                  <a:noFill/>
                </a:ln>
                <a:effectLst/>
                <a:uLnTx/>
                <a:uFillTx/>
                <a:latin typeface="+mn-lt"/>
                <a:ea typeface="+mn-ea"/>
                <a:cs typeface="+mn-cs"/>
              </a:rPr>
              <a:t> for </a:t>
            </a:r>
          </a:p>
          <a:p>
            <a:pPr marL="288000" marR="0" lvl="0" indent="-288000" algn="l" defTabSz="457200" rtl="0" eaLnBrk="1" fontAlgn="auto" latinLnBrk="0" hangingPunct="1">
              <a:lnSpc>
                <a:spcPct val="90000"/>
              </a:lnSpc>
              <a:spcBef>
                <a:spcPts val="0"/>
              </a:spcBef>
              <a:spcAft>
                <a:spcPts val="0"/>
              </a:spcAft>
              <a:buClr>
                <a:srgbClr val="5E4B8B"/>
              </a:buClr>
              <a:buSzPct val="120000"/>
              <a:buFont typeface="Lucida Grande"/>
              <a:buNone/>
              <a:tabLst/>
              <a:defRPr/>
            </a:pPr>
            <a:r>
              <a:rPr kumimoji="0" lang="en-US" sz="2000" b="0" i="0" u="none" strike="noStrike" kern="1200" cap="none" spc="0" normalizeH="0" noProof="0" dirty="0" smtClean="0">
                <a:ln>
                  <a:noFill/>
                </a:ln>
                <a:effectLst/>
                <a:uLnTx/>
                <a:uFillTx/>
                <a:latin typeface="+mn-lt"/>
                <a:ea typeface="+mn-ea"/>
                <a:cs typeface="+mn-cs"/>
              </a:rPr>
              <a:t>Anthropological Research</a:t>
            </a:r>
          </a:p>
          <a:p>
            <a:pPr marL="288000" marR="0" lvl="0" indent="-288000" algn="l" defTabSz="457200" rtl="0" eaLnBrk="1" fontAlgn="auto" latinLnBrk="0" hangingPunct="1">
              <a:lnSpc>
                <a:spcPct val="90000"/>
              </a:lnSpc>
              <a:spcBef>
                <a:spcPts val="0"/>
              </a:spcBef>
              <a:spcAft>
                <a:spcPts val="0"/>
              </a:spcAft>
              <a:buClr>
                <a:srgbClr val="5E4B8B"/>
              </a:buClr>
              <a:buSzPct val="120000"/>
              <a:buFont typeface="Lucida Grande"/>
              <a:buNone/>
              <a:tabLst/>
              <a:defRPr/>
            </a:pPr>
            <a:r>
              <a:rPr lang="en-US" sz="2000" baseline="0" dirty="0" smtClean="0"/>
              <a:t>University</a:t>
            </a:r>
            <a:r>
              <a:rPr lang="en-US" sz="2000" dirty="0" smtClean="0"/>
              <a:t> of North Carolina, Charlotte</a:t>
            </a:r>
            <a:endParaRPr kumimoji="0" lang="en-US" sz="2000" b="0" i="0" u="none" strike="noStrike" kern="1200" cap="none" spc="0" normalizeH="0" baseline="0" noProof="0" dirty="0" smtClean="0">
              <a:ln>
                <a:noFill/>
              </a:ln>
              <a:effectLst/>
              <a:uLnTx/>
              <a:uFillTx/>
              <a:latin typeface="+mn-lt"/>
              <a:ea typeface="+mn-ea"/>
              <a:cs typeface="+mn-cs"/>
            </a:endParaRPr>
          </a:p>
          <a:p>
            <a:r>
              <a:rPr lang="en-US" sz="2000" dirty="0" smtClean="0"/>
              <a:t>dlanclos@uncc.edu  </a:t>
            </a:r>
          </a:p>
          <a:p>
            <a:r>
              <a:rPr lang="en-US" sz="2000" dirty="0" smtClean="0"/>
              <a:t>@</a:t>
            </a:r>
            <a:r>
              <a:rPr lang="en-US" sz="2000" dirty="0" err="1" smtClean="0"/>
              <a:t>DonnaLanclos</a:t>
            </a:r>
            <a:endParaRPr lang="en-US" sz="2000" dirty="0"/>
          </a:p>
        </p:txBody>
      </p:sp>
      <p:pic>
        <p:nvPicPr>
          <p:cNvPr id="1027" name="Picture 3" descr="C:\Users\hoode\Dropbox\V&amp;R_Project\Images\Photos\whited.jpeg"/>
          <p:cNvPicPr>
            <a:picLocks noChangeAspect="1" noChangeArrowheads="1"/>
          </p:cNvPicPr>
          <p:nvPr/>
        </p:nvPicPr>
        <p:blipFill>
          <a:blip r:embed="rId4"/>
          <a:srcRect/>
          <a:stretch>
            <a:fillRect/>
          </a:stretch>
        </p:blipFill>
        <p:spPr bwMode="auto">
          <a:xfrm>
            <a:off x="8079569" y="1132001"/>
            <a:ext cx="968560" cy="1291413"/>
          </a:xfrm>
          <a:prstGeom prst="rect">
            <a:avLst/>
          </a:prstGeom>
          <a:noFill/>
        </p:spPr>
      </p:pic>
      <p:pic>
        <p:nvPicPr>
          <p:cNvPr id="2"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691812" y="2681688"/>
            <a:ext cx="981075" cy="143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1657092" y="4290250"/>
            <a:ext cx="5704126" cy="646331"/>
          </a:xfrm>
          <a:prstGeom prst="rect">
            <a:avLst/>
          </a:prstGeom>
          <a:noFill/>
        </p:spPr>
        <p:txBody>
          <a:bodyPr wrap="none" rtlCol="0">
            <a:spAutoFit/>
          </a:bodyPr>
          <a:lstStyle/>
          <a:p>
            <a:pPr algn="ctr"/>
            <a:r>
              <a:rPr lang="en-GB" b="1" dirty="0" smtClean="0"/>
              <a:t>#</a:t>
            </a:r>
            <a:r>
              <a:rPr lang="en-GB" b="1" dirty="0" err="1" smtClean="0"/>
              <a:t>vandr</a:t>
            </a:r>
            <a:endParaRPr lang="en-GB" b="1" dirty="0" smtClean="0"/>
          </a:p>
          <a:p>
            <a:r>
              <a:rPr lang="en-GB" b="1" dirty="0" smtClean="0"/>
              <a:t>Visitors and </a:t>
            </a:r>
            <a:r>
              <a:rPr lang="en-GB" b="1" dirty="0"/>
              <a:t>Residents resources </a:t>
            </a:r>
            <a:r>
              <a:rPr lang="en-GB" b="1" dirty="0">
                <a:hlinkClick r:id="rId6"/>
              </a:rPr>
              <a:t>http://</a:t>
            </a:r>
            <a:r>
              <a:rPr lang="en-GB" b="1" dirty="0" smtClean="0">
                <a:hlinkClick r:id="rId6"/>
              </a:rPr>
              <a:t>goo.gl/vxUMRD</a:t>
            </a:r>
            <a:r>
              <a:rPr lang="en-GB" b="1" dirty="0" smtClean="0"/>
              <a:t> </a:t>
            </a:r>
            <a:endParaRPr lang="en-GB"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90" y="2"/>
            <a:ext cx="8229600" cy="551920"/>
          </a:xfrm>
          <a:prstGeom prst="rect">
            <a:avLst/>
          </a:prstGeom>
          <a:noFill/>
        </p:spPr>
        <p:txBody>
          <a:bodyPr wrap="square" lIns="89381" tIns="44691" rIns="89381" bIns="44691" rtlCol="0">
            <a:spAutoFit/>
          </a:bodyPr>
          <a:lstStyle/>
          <a:p>
            <a:r>
              <a:rPr lang="en-US" sz="2400" b="1" dirty="0">
                <a:solidFill>
                  <a:schemeClr val="bg1"/>
                </a:solidFill>
                <a:latin typeface="+mj-lt"/>
              </a:rPr>
              <a:t>Convenience</a:t>
            </a:r>
            <a:r>
              <a:rPr lang="en-US" sz="3000" b="1" dirty="0">
                <a:solidFill>
                  <a:schemeClr val="bg1"/>
                </a:solidFill>
              </a:rPr>
              <a:t> </a:t>
            </a:r>
            <a:r>
              <a:rPr lang="en-US" sz="2400" b="1" dirty="0">
                <a:solidFill>
                  <a:schemeClr val="bg1"/>
                </a:solidFill>
              </a:rPr>
              <a:t> </a:t>
            </a:r>
          </a:p>
        </p:txBody>
      </p:sp>
      <p:sp>
        <p:nvSpPr>
          <p:cNvPr id="6" name="TextBox 5"/>
          <p:cNvSpPr txBox="1"/>
          <p:nvPr/>
        </p:nvSpPr>
        <p:spPr>
          <a:xfrm>
            <a:off x="5562601" y="4743450"/>
            <a:ext cx="3581400" cy="305698"/>
          </a:xfrm>
          <a:prstGeom prst="rect">
            <a:avLst/>
          </a:prstGeom>
          <a:noFill/>
        </p:spPr>
        <p:txBody>
          <a:bodyPr wrap="square" lIns="89381" tIns="44691" rIns="89381" bIns="44691" rtlCol="0">
            <a:spAutoFit/>
          </a:bodyPr>
          <a:lstStyle/>
          <a:p>
            <a:pPr algn="r"/>
            <a:r>
              <a:rPr lang="en-US" sz="1400" b="1" dirty="0">
                <a:latin typeface="Arial" pitchFamily="34" charset="0"/>
                <a:cs typeface="Arial" pitchFamily="34" charset="0"/>
              </a:rPr>
              <a:t>(Connaway, </a:t>
            </a:r>
            <a:r>
              <a:rPr lang="en-US" sz="1400" b="1" dirty="0" smtClean="0">
                <a:latin typeface="Arial" pitchFamily="34" charset="0"/>
                <a:cs typeface="Arial" pitchFamily="34" charset="0"/>
              </a:rPr>
              <a:t>Lanclos, &amp; Hood  </a:t>
            </a:r>
            <a:r>
              <a:rPr lang="en-US" sz="1400" b="1" dirty="0">
                <a:latin typeface="Arial" pitchFamily="34" charset="0"/>
                <a:cs typeface="Arial" pitchFamily="34" charset="0"/>
              </a:rPr>
              <a:t>2013)</a:t>
            </a:r>
          </a:p>
        </p:txBody>
      </p:sp>
      <p:sp>
        <p:nvSpPr>
          <p:cNvPr id="8" name="TextBox 7"/>
          <p:cNvSpPr txBox="1"/>
          <p:nvPr/>
        </p:nvSpPr>
        <p:spPr>
          <a:xfrm>
            <a:off x="228601" y="4171951"/>
            <a:ext cx="8667709" cy="382643"/>
          </a:xfrm>
          <a:prstGeom prst="rect">
            <a:avLst/>
          </a:prstGeom>
          <a:noFill/>
        </p:spPr>
        <p:txBody>
          <a:bodyPr wrap="square" lIns="89381" tIns="44691" rIns="89381" bIns="44691" rtlCol="0">
            <a:spAutoFit/>
          </a:bodyPr>
          <a:lstStyle/>
          <a:p>
            <a:pPr algn="ctr"/>
            <a:r>
              <a:rPr lang="en-US" sz="1900" b="1" dirty="0">
                <a:latin typeface="Open Sans"/>
              </a:rPr>
              <a:t>Convenience trumps all other reasons for selecting and using a </a:t>
            </a:r>
            <a:r>
              <a:rPr lang="en-US" sz="1900" b="1" dirty="0" smtClean="0">
                <a:latin typeface="Open Sans"/>
              </a:rPr>
              <a:t>source</a:t>
            </a:r>
            <a:endParaRPr lang="en-US" sz="1900" b="1" dirty="0">
              <a:latin typeface="Open Sans"/>
            </a:endParaRPr>
          </a:p>
        </p:txBody>
      </p:sp>
      <p:sp>
        <p:nvSpPr>
          <p:cNvPr id="10" name="Title 6"/>
          <p:cNvSpPr>
            <a:spLocks noGrp="1"/>
          </p:cNvSpPr>
          <p:nvPr>
            <p:ph type="title"/>
          </p:nvPr>
        </p:nvSpPr>
        <p:spPr>
          <a:xfrm>
            <a:off x="209510" y="54102"/>
            <a:ext cx="8686800" cy="857250"/>
          </a:xfrm>
        </p:spPr>
        <p:txBody>
          <a:bodyPr>
            <a:normAutofit/>
          </a:bodyPr>
          <a:lstStyle/>
          <a:p>
            <a:r>
              <a:rPr lang="en-US" b="1" dirty="0" smtClean="0">
                <a:latin typeface="Arial" pitchFamily="34" charset="0"/>
                <a:cs typeface="Arial" pitchFamily="34" charset="0"/>
              </a:rPr>
              <a:t>“Convenient” Isn’t Always Simple</a:t>
            </a:r>
            <a:br>
              <a:rPr lang="en-US" b="1" dirty="0" smtClean="0">
                <a:latin typeface="Arial" pitchFamily="34" charset="0"/>
                <a:cs typeface="Arial" pitchFamily="34" charset="0"/>
              </a:rPr>
            </a:br>
            <a:endParaRPr lang="en-US" b="1" dirty="0"/>
          </a:p>
        </p:txBody>
      </p:sp>
      <p:pic>
        <p:nvPicPr>
          <p:cNvPr id="24578" name="Picture 2" descr="http://www.organiclifestylemagazine.com/green/images/issue-6/convenience.jpg"/>
          <p:cNvPicPr>
            <a:picLocks noChangeAspect="1" noChangeArrowheads="1"/>
          </p:cNvPicPr>
          <p:nvPr/>
        </p:nvPicPr>
        <p:blipFill>
          <a:blip r:embed="rId3" cstate="print"/>
          <a:srcRect/>
          <a:stretch>
            <a:fillRect/>
          </a:stretch>
        </p:blipFill>
        <p:spPr bwMode="auto">
          <a:xfrm>
            <a:off x="1143000" y="914400"/>
            <a:ext cx="6705600" cy="3129281"/>
          </a:xfrm>
          <a:prstGeom prst="rect">
            <a:avLst/>
          </a:prstGeom>
          <a:noFill/>
        </p:spPr>
      </p:pic>
    </p:spTree>
    <p:extLst>
      <p:ext uri="{BB962C8B-B14F-4D97-AF65-F5344CB8AC3E}">
        <p14:creationId xmlns:p14="http://schemas.microsoft.com/office/powerpoint/2010/main" xmlns="" val="9648637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C:\Users\vassc\Downloads\7522509708_754f39faf6_z.jpg"/>
          <p:cNvPicPr>
            <a:picLocks noChangeAspect="1" noChangeArrowheads="1"/>
          </p:cNvPicPr>
          <p:nvPr/>
        </p:nvPicPr>
        <p:blipFill>
          <a:blip r:embed="rId3" cstate="print">
            <a:lum bright="-16000"/>
          </a:blip>
          <a:srcRect/>
          <a:stretch>
            <a:fillRect/>
          </a:stretch>
        </p:blipFill>
        <p:spPr bwMode="auto">
          <a:xfrm>
            <a:off x="0" y="0"/>
            <a:ext cx="9144000" cy="5143500"/>
          </a:xfrm>
          <a:prstGeom prst="rect">
            <a:avLst/>
          </a:prstGeom>
          <a:noFill/>
        </p:spPr>
      </p:pic>
      <p:sp>
        <p:nvSpPr>
          <p:cNvPr id="4" name="TextBox 3"/>
          <p:cNvSpPr txBox="1"/>
          <p:nvPr/>
        </p:nvSpPr>
        <p:spPr>
          <a:xfrm>
            <a:off x="0" y="228600"/>
            <a:ext cx="9144000" cy="1569661"/>
          </a:xfrm>
          <a:prstGeom prst="rect">
            <a:avLst/>
          </a:prstGeom>
          <a:noFill/>
        </p:spPr>
        <p:txBody>
          <a:bodyPr wrap="square" rtlCol="0">
            <a:noAutofit/>
          </a:bodyPr>
          <a:lstStyle/>
          <a:p>
            <a:pPr algn="ctr"/>
            <a:r>
              <a:rPr lang="en-GB" sz="2800" b="1" dirty="0" smtClean="0">
                <a:solidFill>
                  <a:schemeClr val="bg1"/>
                </a:solidFill>
                <a:latin typeface="Arial" pitchFamily="34" charset="0"/>
                <a:cs typeface="Arial" pitchFamily="34" charset="0"/>
              </a:rPr>
              <a:t>“And so like my parents will always go, ‘Well look it up in a book, go to the library.’ And I’ll go, ‘Well there’s the internet just there.’” </a:t>
            </a:r>
          </a:p>
          <a:p>
            <a:endParaRPr lang="en-GB" sz="2800" b="1" dirty="0" smtClean="0">
              <a:solidFill>
                <a:schemeClr val="bg1"/>
              </a:solidFill>
              <a:latin typeface="Arial" pitchFamily="34" charset="0"/>
              <a:cs typeface="Arial" pitchFamily="34" charset="0"/>
            </a:endParaRPr>
          </a:p>
          <a:p>
            <a:pPr algn="r"/>
            <a:r>
              <a:rPr lang="en-GB" b="1" dirty="0" smtClean="0">
                <a:solidFill>
                  <a:schemeClr val="bg1"/>
                </a:solidFill>
                <a:latin typeface="Arial" pitchFamily="34" charset="0"/>
                <a:cs typeface="Arial" pitchFamily="34" charset="0"/>
              </a:rPr>
              <a:t>(</a:t>
            </a:r>
            <a:r>
              <a:rPr lang="en-GB" b="1" i="1" dirty="0" smtClean="0">
                <a:solidFill>
                  <a:schemeClr val="bg1"/>
                </a:solidFill>
                <a:latin typeface="Arial" pitchFamily="34" charset="0"/>
                <a:cs typeface="Arial" pitchFamily="34" charset="0"/>
              </a:rPr>
              <a:t>Digital Visitors and Residents, </a:t>
            </a:r>
            <a:r>
              <a:rPr lang="en-GB" b="1" dirty="0" smtClean="0">
                <a:solidFill>
                  <a:schemeClr val="bg1"/>
                </a:solidFill>
                <a:latin typeface="Arial" pitchFamily="34" charset="0"/>
                <a:cs typeface="Arial" pitchFamily="34" charset="0"/>
              </a:rPr>
              <a:t>UKU5, Emerging, Female, Age 19, Chemistry)</a:t>
            </a:r>
            <a:endParaRPr lang="en-US"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xmlns="" val="34871542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Graduate School</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22</a:t>
            </a:fld>
            <a:endParaRPr lang="en-GB"/>
          </a:p>
        </p:txBody>
      </p:sp>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t="28503" b="-30060"/>
          <a:stretch/>
        </p:blipFill>
        <p:spPr>
          <a:xfrm>
            <a:off x="400510" y="658368"/>
            <a:ext cx="8418682" cy="5460576"/>
          </a:xfrm>
          <a:prstGeom prst="rect">
            <a:avLst/>
          </a:prstGeom>
        </p:spPr>
      </p:pic>
      <p:sp>
        <p:nvSpPr>
          <p:cNvPr id="8" name="TextBox 7"/>
          <p:cNvSpPr txBox="1"/>
          <p:nvPr/>
        </p:nvSpPr>
        <p:spPr>
          <a:xfrm>
            <a:off x="3511296" y="4540031"/>
            <a:ext cx="2650982" cy="307777"/>
          </a:xfrm>
          <a:prstGeom prst="rect">
            <a:avLst/>
          </a:prstGeom>
          <a:noFill/>
        </p:spPr>
        <p:txBody>
          <a:bodyPr wrap="none" rtlCol="0">
            <a:spAutoFit/>
          </a:bodyPr>
          <a:lstStyle/>
          <a:p>
            <a:r>
              <a:rPr lang="en-GB" sz="1400" dirty="0" smtClean="0"/>
              <a:t>Image CC   http</a:t>
            </a:r>
            <a:r>
              <a:rPr lang="en-GB" sz="1400" dirty="0"/>
              <a:t>://goo.gl/KbRY9W</a:t>
            </a:r>
          </a:p>
        </p:txBody>
      </p:sp>
    </p:spTree>
    <p:extLst>
      <p:ext uri="{BB962C8B-B14F-4D97-AF65-F5344CB8AC3E}">
        <p14:creationId xmlns:p14="http://schemas.microsoft.com/office/powerpoint/2010/main" xmlns="" val="71318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Contact and Educational Stages</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23</a:t>
            </a:fld>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54608" y="711978"/>
            <a:ext cx="7034784" cy="40853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04120" y="682481"/>
            <a:ext cx="1738312" cy="43449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4289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Human Sources and Educational Stages</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24</a:t>
            </a:fld>
            <a:endParaRPr lang="en-GB"/>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85088" y="564424"/>
            <a:ext cx="6973824" cy="4234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Oval 7"/>
          <p:cNvSpPr/>
          <p:nvPr/>
        </p:nvSpPr>
        <p:spPr>
          <a:xfrm>
            <a:off x="3974592" y="900000"/>
            <a:ext cx="1524000" cy="3996000"/>
          </a:xfrm>
          <a:prstGeom prst="ellipse">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22533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Place and Educational Stages</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25</a:t>
            </a:fld>
            <a:endParaRPr lang="en-GB"/>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72805" y="723952"/>
            <a:ext cx="7017195" cy="40819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01656" y="723952"/>
            <a:ext cx="1750504" cy="43754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7214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GB"/>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26</a:t>
            </a:fld>
            <a:endParaRPr lang="en-GB"/>
          </a:p>
        </p:txBody>
      </p:sp>
      <p:sp>
        <p:nvSpPr>
          <p:cNvPr id="9" name="Text Placeholder 8"/>
          <p:cNvSpPr>
            <a:spLocks noGrp="1"/>
          </p:cNvSpPr>
          <p:nvPr>
            <p:ph type="body" idx="13"/>
          </p:nvPr>
        </p:nvSpPr>
        <p:spPr>
          <a:xfrm>
            <a:off x="380304" y="1753440"/>
            <a:ext cx="8676000" cy="450000"/>
          </a:xfrm>
        </p:spPr>
        <p:txBody>
          <a:bodyPr>
            <a:noAutofit/>
          </a:bodyPr>
          <a:lstStyle/>
          <a:p>
            <a:pPr algn="ctr"/>
            <a:r>
              <a:rPr lang="en-GB" sz="5400" dirty="0" smtClean="0"/>
              <a:t>Response?</a:t>
            </a:r>
            <a:endParaRPr lang="en-GB" sz="5400" dirty="0"/>
          </a:p>
        </p:txBody>
      </p:sp>
    </p:spTree>
    <p:extLst>
      <p:ext uri="{BB962C8B-B14F-4D97-AF65-F5344CB8AC3E}">
        <p14:creationId xmlns:p14="http://schemas.microsoft.com/office/powerpoint/2010/main" xmlns="" val="3165205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552" y="1709999"/>
            <a:ext cx="2222050" cy="2192149"/>
          </a:xfrm>
        </p:spPr>
        <p:txBody>
          <a:bodyPr/>
          <a:lstStyle/>
          <a:p>
            <a:r>
              <a:rPr lang="en-US" dirty="0" smtClean="0"/>
              <a:t>Mapping Visitor and Resident Behavior</a:t>
            </a:r>
            <a:endParaRPr lang="en-US" dirty="0"/>
          </a:p>
        </p:txBody>
      </p:sp>
      <p:sp>
        <p:nvSpPr>
          <p:cNvPr id="4" name="Date Placeholder 3"/>
          <p:cNvSpPr>
            <a:spLocks noGrp="1"/>
          </p:cNvSpPr>
          <p:nvPr>
            <p:ph type="dt" sz="half" idx="10"/>
          </p:nvPr>
        </p:nvSpPr>
        <p:spPr/>
        <p:txBody>
          <a:bodyPr/>
          <a:lstStyle/>
          <a:p>
            <a:r>
              <a:rPr lang="en-GB" smtClean="0"/>
              <a:t>15/07/2014</a:t>
            </a:r>
            <a:endParaRPr lang="en-GB" dirty="0"/>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smtClean="0"/>
              <a:pPr/>
              <a:t>27</a:t>
            </a:fld>
            <a:endParaRPr lang="en-GB" dirty="0"/>
          </a:p>
        </p:txBody>
      </p:sp>
      <p:pic>
        <p:nvPicPr>
          <p:cNvPr id="7" name="Picture 3" descr="C:\Users\hoode\Downloads\large_12943013575.jpg"/>
          <p:cNvPicPr>
            <a:picLocks noChangeAspect="1" noChangeArrowheads="1"/>
          </p:cNvPicPr>
          <p:nvPr/>
        </p:nvPicPr>
        <p:blipFill>
          <a:blip r:embed="rId3"/>
          <a:srcRect/>
          <a:stretch>
            <a:fillRect/>
          </a:stretch>
        </p:blipFill>
        <p:spPr bwMode="auto">
          <a:xfrm>
            <a:off x="3391786" y="914365"/>
            <a:ext cx="5365565" cy="357879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Mapping</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28</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7776" y="700278"/>
            <a:ext cx="7126224" cy="4008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75694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Mapping</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29</a:t>
            </a:fld>
            <a:endParaRPr lang="en-GB"/>
          </a:p>
        </p:txBody>
      </p:sp>
      <p:pic>
        <p:nvPicPr>
          <p:cNvPr id="9" name="Picture 8"/>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2185828" y="687026"/>
            <a:ext cx="4763612" cy="3969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5237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GB" dirty="0" smtClean="0"/>
              <a:t>About Digital Visitors and Residents</a:t>
            </a:r>
            <a:endParaRPr lang="en-GB" dirty="0"/>
          </a:p>
        </p:txBody>
      </p:sp>
      <p:sp>
        <p:nvSpPr>
          <p:cNvPr id="17" name="Content Placeholder 16"/>
          <p:cNvSpPr>
            <a:spLocks noGrp="1"/>
          </p:cNvSpPr>
          <p:nvPr>
            <p:ph idx="1"/>
          </p:nvPr>
        </p:nvSpPr>
        <p:spPr/>
        <p:txBody>
          <a:bodyPr>
            <a:noAutofit/>
          </a:bodyPr>
          <a:lstStyle/>
          <a:p>
            <a:pPr>
              <a:buClr>
                <a:schemeClr val="bg2"/>
              </a:buClr>
              <a:buFont typeface="Corbel" pitchFamily="34" charset="0"/>
              <a:buChar char="»"/>
            </a:pPr>
            <a:endParaRPr lang="en-GB" dirty="0" smtClean="0"/>
          </a:p>
          <a:p>
            <a:pPr>
              <a:buClr>
                <a:schemeClr val="bg2"/>
              </a:buClr>
              <a:buFont typeface="Corbel" pitchFamily="34" charset="0"/>
              <a:buChar char="»"/>
            </a:pPr>
            <a:endParaRPr lang="en-GB" dirty="0" smtClean="0"/>
          </a:p>
          <a:p>
            <a:pPr>
              <a:buClr>
                <a:schemeClr val="bg2"/>
              </a:buClr>
              <a:buFont typeface="Corbel" pitchFamily="34" charset="0"/>
              <a:buChar char="»"/>
            </a:pPr>
            <a:r>
              <a:rPr lang="en-GB" dirty="0" smtClean="0"/>
              <a:t>Identify how individuals engage </a:t>
            </a:r>
          </a:p>
          <a:p>
            <a:pPr>
              <a:buClr>
                <a:schemeClr val="bg2"/>
              </a:buClr>
              <a:buFont typeface="Corbel" pitchFamily="34" charset="0"/>
              <a:buChar char="»"/>
            </a:pPr>
            <a:r>
              <a:rPr lang="en-GB" dirty="0" smtClean="0"/>
              <a:t>How they acquire their information</a:t>
            </a:r>
          </a:p>
          <a:p>
            <a:pPr>
              <a:buClr>
                <a:schemeClr val="bg2"/>
              </a:buClr>
              <a:buFont typeface="Corbel" pitchFamily="34" charset="0"/>
              <a:buChar char="»"/>
            </a:pPr>
            <a:r>
              <a:rPr lang="en-GB" dirty="0" smtClean="0"/>
              <a:t>Why they make their choices</a:t>
            </a:r>
          </a:p>
          <a:p>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3</a:t>
            </a:fld>
            <a:endParaRPr lang="en-GB"/>
          </a:p>
        </p:txBody>
      </p:sp>
      <p:sp>
        <p:nvSpPr>
          <p:cNvPr id="7" name="TextBox 6"/>
          <p:cNvSpPr txBox="1"/>
          <p:nvPr/>
        </p:nvSpPr>
        <p:spPr>
          <a:xfrm>
            <a:off x="5954233" y="4567518"/>
            <a:ext cx="2955767" cy="246221"/>
          </a:xfrm>
          <a:prstGeom prst="rect">
            <a:avLst/>
          </a:prstGeom>
          <a:noFill/>
        </p:spPr>
        <p:txBody>
          <a:bodyPr wrap="square" rtlCol="0">
            <a:spAutoFit/>
          </a:bodyPr>
          <a:lstStyle/>
          <a:p>
            <a:pPr algn="ctr"/>
            <a:r>
              <a:rPr lang="en-US" sz="1000" dirty="0" smtClean="0">
                <a:latin typeface="+mn-lt"/>
              </a:rPr>
              <a:t>(White, Connaway, Lanclos, Hood, and Vass 2014)</a:t>
            </a:r>
            <a:endParaRPr lang="en-US" sz="1000" dirty="0">
              <a:latin typeface="+mn-lt"/>
            </a:endParaRPr>
          </a:p>
        </p:txBody>
      </p:sp>
      <p:pic>
        <p:nvPicPr>
          <p:cNvPr id="14338" name="Picture 2" descr="C:\Users\hoode\Downloads\large_7003279005.jpg"/>
          <p:cNvPicPr>
            <a:picLocks noChangeAspect="1" noChangeArrowheads="1"/>
          </p:cNvPicPr>
          <p:nvPr/>
        </p:nvPicPr>
        <p:blipFill>
          <a:blip r:embed="rId3"/>
          <a:srcRect t="14745" b="7733"/>
          <a:stretch>
            <a:fillRect/>
          </a:stretch>
        </p:blipFill>
        <p:spPr bwMode="auto">
          <a:xfrm>
            <a:off x="5222298" y="1382233"/>
            <a:ext cx="3921702" cy="2615609"/>
          </a:xfrm>
          <a:prstGeom prst="rect">
            <a:avLst/>
          </a:prstGeom>
          <a:noFill/>
        </p:spPr>
      </p:pic>
      <p:sp>
        <p:nvSpPr>
          <p:cNvPr id="10" name="TextBox 9"/>
          <p:cNvSpPr txBox="1"/>
          <p:nvPr/>
        </p:nvSpPr>
        <p:spPr>
          <a:xfrm>
            <a:off x="1657092" y="3945037"/>
            <a:ext cx="5704126" cy="646331"/>
          </a:xfrm>
          <a:prstGeom prst="rect">
            <a:avLst/>
          </a:prstGeom>
          <a:noFill/>
        </p:spPr>
        <p:txBody>
          <a:bodyPr wrap="none" rtlCol="0">
            <a:spAutoFit/>
          </a:bodyPr>
          <a:lstStyle/>
          <a:p>
            <a:pPr algn="ctr"/>
            <a:r>
              <a:rPr lang="en-GB" b="1" dirty="0"/>
              <a:t>#</a:t>
            </a:r>
            <a:r>
              <a:rPr lang="en-GB" b="1" dirty="0" err="1" smtClean="0"/>
              <a:t>vandr</a:t>
            </a:r>
            <a:endParaRPr lang="en-GB" b="1" dirty="0" smtClean="0"/>
          </a:p>
          <a:p>
            <a:r>
              <a:rPr lang="en-GB" b="1" dirty="0" smtClean="0"/>
              <a:t>Visitors and </a:t>
            </a:r>
            <a:r>
              <a:rPr lang="en-GB" b="1" dirty="0"/>
              <a:t>Residents resources </a:t>
            </a:r>
            <a:r>
              <a:rPr lang="en-GB" b="1" dirty="0">
                <a:hlinkClick r:id="rId4"/>
              </a:rPr>
              <a:t>http://</a:t>
            </a:r>
            <a:r>
              <a:rPr lang="en-GB" b="1" dirty="0" smtClean="0">
                <a:hlinkClick r:id="rId4"/>
              </a:rPr>
              <a:t>goo.gl/vxUMRD</a:t>
            </a:r>
            <a:r>
              <a:rPr lang="en-GB" b="1" dirty="0" smtClean="0"/>
              <a:t> </a:t>
            </a:r>
            <a:endParaRPr lang="en-GB" b="1" dirty="0"/>
          </a:p>
        </p:txBody>
      </p:sp>
    </p:spTree>
    <p:extLst>
      <p:ext uri="{BB962C8B-B14F-4D97-AF65-F5344CB8AC3E}">
        <p14:creationId xmlns:p14="http://schemas.microsoft.com/office/powerpoint/2010/main" xmlns="" val="547643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Mapping</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30</a:t>
            </a:fld>
            <a:endParaRPr lang="en-GB"/>
          </a:p>
        </p:txBody>
      </p:sp>
      <p:pic>
        <p:nvPicPr>
          <p:cNvPr id="10" name="Picture 2" descr="T:\TALL\Projects\HEA\results\interstingmaps\SS_Student_35-45_bp1_id249.jpg"/>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rightnessContrast contrast="41000"/>
                    </a14:imgEffect>
                  </a14:imgLayer>
                </a14:imgProps>
              </a:ext>
              <a:ext uri="{28A0092B-C50C-407E-A947-70E740481C1C}">
                <a14:useLocalDpi xmlns:a14="http://schemas.microsoft.com/office/drawing/2010/main" xmlns="" val="0"/>
              </a:ext>
            </a:extLst>
          </a:blip>
          <a:srcRect t="15313" b="-16530"/>
          <a:stretch/>
        </p:blipFill>
        <p:spPr bwMode="auto">
          <a:xfrm>
            <a:off x="1363224" y="649248"/>
            <a:ext cx="6293992" cy="4642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5381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Mapping</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31</a:t>
            </a:fld>
            <a:endParaRPr lang="en-GB"/>
          </a:p>
        </p:txBody>
      </p:sp>
      <p:pic>
        <p:nvPicPr>
          <p:cNvPr id="8" name="Picture 2" descr="T:\TALL\Projects\HEA\results\interstingmaps\AH_Student_35-45_su1_id50.jpg"/>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30000" contrast="32000"/>
                    </a14:imgEffect>
                  </a14:imgLayer>
                </a14:imgProps>
              </a:ext>
              <a:ext uri="{28A0092B-C50C-407E-A947-70E740481C1C}">
                <a14:useLocalDpi xmlns:a14="http://schemas.microsoft.com/office/drawing/2010/main" xmlns="" val="0"/>
              </a:ext>
            </a:extLst>
          </a:blip>
          <a:srcRect/>
          <a:stretch>
            <a:fillRect/>
          </a:stretch>
        </p:blipFill>
        <p:spPr bwMode="auto">
          <a:xfrm>
            <a:off x="1416720" y="604146"/>
            <a:ext cx="6178896" cy="41044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48532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smtClean="0"/>
              <a:t>Infokit</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32</a:t>
            </a:fld>
            <a:endParaRPr lang="en-GB"/>
          </a:p>
        </p:txBody>
      </p:sp>
      <p:pic>
        <p:nvPicPr>
          <p:cNvPr id="8" name="Picture 7"/>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569775" y="911579"/>
            <a:ext cx="5916113" cy="3459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915667" y="4405001"/>
            <a:ext cx="3190745" cy="369332"/>
          </a:xfrm>
          <a:prstGeom prst="rect">
            <a:avLst/>
          </a:prstGeom>
        </p:spPr>
        <p:txBody>
          <a:bodyPr wrap="none">
            <a:spAutoFit/>
          </a:bodyPr>
          <a:lstStyle/>
          <a:p>
            <a:r>
              <a:rPr lang="en-GB" dirty="0">
                <a:hlinkClick r:id="rId3"/>
              </a:rPr>
              <a:t>http://bit.ly/evaldigservs-infokit</a:t>
            </a:r>
            <a:endParaRPr lang="en-GB" dirty="0"/>
          </a:p>
        </p:txBody>
      </p:sp>
    </p:spTree>
    <p:extLst>
      <p:ext uri="{BB962C8B-B14F-4D97-AF65-F5344CB8AC3E}">
        <p14:creationId xmlns:p14="http://schemas.microsoft.com/office/powerpoint/2010/main" xmlns="" val="4123138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Workshops</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33</a:t>
            </a:fld>
            <a:endParaRPr lang="en-GB"/>
          </a:p>
        </p:txBody>
      </p:sp>
      <p:pic>
        <p:nvPicPr>
          <p:cNvPr id="9" name="Picture 8"/>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672867" y="727520"/>
            <a:ext cx="5739869" cy="3677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3533895" y="4511928"/>
            <a:ext cx="2122697" cy="369332"/>
          </a:xfrm>
          <a:prstGeom prst="rect">
            <a:avLst/>
          </a:prstGeom>
        </p:spPr>
        <p:txBody>
          <a:bodyPr wrap="none">
            <a:spAutoFit/>
          </a:bodyPr>
          <a:lstStyle/>
          <a:p>
            <a:r>
              <a:rPr lang="en-GB" dirty="0">
                <a:solidFill>
                  <a:srgbClr val="DE481C"/>
                </a:solidFill>
                <a:hlinkClick r:id="rId4"/>
              </a:rPr>
              <a:t>http://</a:t>
            </a:r>
            <a:r>
              <a:rPr lang="en-GB" dirty="0" smtClean="0">
                <a:solidFill>
                  <a:srgbClr val="DE481C"/>
                </a:solidFill>
                <a:hlinkClick r:id="rId4"/>
              </a:rPr>
              <a:t>goo.gl/KfrbrY</a:t>
            </a:r>
            <a:r>
              <a:rPr lang="en-GB" dirty="0" smtClean="0">
                <a:solidFill>
                  <a:srgbClr val="DE481C"/>
                </a:solidFill>
              </a:rPr>
              <a:t> </a:t>
            </a:r>
            <a:endParaRPr lang="en-GB" dirty="0">
              <a:solidFill>
                <a:srgbClr val="DE481C"/>
              </a:solidFill>
            </a:endParaRPr>
          </a:p>
        </p:txBody>
      </p:sp>
    </p:spTree>
    <p:extLst>
      <p:ext uri="{BB962C8B-B14F-4D97-AF65-F5344CB8AC3E}">
        <p14:creationId xmlns:p14="http://schemas.microsoft.com/office/powerpoint/2010/main" xmlns="" val="4113069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GB"/>
          </a:p>
        </p:txBody>
      </p:sp>
      <p:sp>
        <p:nvSpPr>
          <p:cNvPr id="5" name="Date Placeholder 4"/>
          <p:cNvSpPr>
            <a:spLocks noGrp="1"/>
          </p:cNvSpPr>
          <p:nvPr>
            <p:ph type="dt" sz="half" idx="10"/>
          </p:nvPr>
        </p:nvSpPr>
        <p:spPr/>
        <p:txBody>
          <a:bodyPr/>
          <a:lstStyle/>
          <a:p>
            <a:r>
              <a:rPr lang="en-GB" smtClean="0"/>
              <a:t>15/07/2014</a:t>
            </a:r>
            <a:endParaRPr lang="en-GB"/>
          </a:p>
        </p:txBody>
      </p:sp>
      <p:sp>
        <p:nvSpPr>
          <p:cNvPr id="6" name="Footer Placeholder 5"/>
          <p:cNvSpPr>
            <a:spLocks noGrp="1"/>
          </p:cNvSpPr>
          <p:nvPr>
            <p:ph type="ftr" sz="quarter" idx="11"/>
          </p:nvPr>
        </p:nvSpPr>
        <p:spPr/>
        <p:txBody>
          <a:bodyPr/>
          <a:lstStyle/>
          <a:p>
            <a:r>
              <a:rPr lang="en-GB" smtClean="0"/>
              <a:t>Evaluating online behaviours | A visitors and residents approach</a:t>
            </a:r>
            <a:endParaRPr lang="en-GB"/>
          </a:p>
        </p:txBody>
      </p:sp>
      <p:sp>
        <p:nvSpPr>
          <p:cNvPr id="7" name="Slide Number Placeholder 6"/>
          <p:cNvSpPr>
            <a:spLocks noGrp="1"/>
          </p:cNvSpPr>
          <p:nvPr>
            <p:ph type="sldNum" sz="quarter" idx="12"/>
          </p:nvPr>
        </p:nvSpPr>
        <p:spPr/>
        <p:txBody>
          <a:bodyPr/>
          <a:lstStyle/>
          <a:p>
            <a:fld id="{F0A55F06-C352-544E-8237-6F33909C7E7A}" type="slidenum">
              <a:rPr lang="en-GB" smtClean="0"/>
              <a:pPr/>
              <a:t>34</a:t>
            </a:fld>
            <a:endParaRPr lang="en-GB"/>
          </a:p>
        </p:txBody>
      </p:sp>
      <p:pic>
        <p:nvPicPr>
          <p:cNvPr id="8" name="Picture 2" descr="C:\Users\whited\Desktop\HEAfiles.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8269" y="-346075"/>
            <a:ext cx="15259050" cy="8534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5469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Younger students (18-25) layered map </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35</a:t>
            </a:fld>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475232" y="531594"/>
            <a:ext cx="6035040" cy="4315637"/>
          </a:xfrm>
          <a:prstGeom prst="rect">
            <a:avLst/>
          </a:prstGeom>
        </p:spPr>
      </p:pic>
    </p:spTree>
    <p:extLst>
      <p:ext uri="{BB962C8B-B14F-4D97-AF65-F5344CB8AC3E}">
        <p14:creationId xmlns:p14="http://schemas.microsoft.com/office/powerpoint/2010/main" xmlns="" val="3450901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Older students (35-45) layered map </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36</a:t>
            </a:fld>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89344" y="589922"/>
            <a:ext cx="6394624" cy="4207496"/>
          </a:xfrm>
          <a:prstGeom prst="rect">
            <a:avLst/>
          </a:prstGeom>
        </p:spPr>
      </p:pic>
    </p:spTree>
    <p:extLst>
      <p:ext uri="{BB962C8B-B14F-4D97-AF65-F5344CB8AC3E}">
        <p14:creationId xmlns:p14="http://schemas.microsoft.com/office/powerpoint/2010/main" xmlns="" val="836030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GB"/>
          </a:p>
        </p:txBody>
      </p:sp>
      <p:sp>
        <p:nvSpPr>
          <p:cNvPr id="7" name="Date Placeholder 6"/>
          <p:cNvSpPr>
            <a:spLocks noGrp="1"/>
          </p:cNvSpPr>
          <p:nvPr>
            <p:ph type="dt" sz="half" idx="10"/>
          </p:nvPr>
        </p:nvSpPr>
        <p:spPr/>
        <p:txBody>
          <a:bodyPr/>
          <a:lstStyle/>
          <a:p>
            <a:r>
              <a:rPr lang="en-GB" smtClean="0"/>
              <a:t>15/07/2014</a:t>
            </a:r>
            <a:endParaRPr lang="en-GB"/>
          </a:p>
        </p:txBody>
      </p:sp>
      <p:sp>
        <p:nvSpPr>
          <p:cNvPr id="8" name="Footer Placeholder 7"/>
          <p:cNvSpPr>
            <a:spLocks noGrp="1"/>
          </p:cNvSpPr>
          <p:nvPr>
            <p:ph type="ftr" sz="quarter" idx="11"/>
          </p:nvPr>
        </p:nvSpPr>
        <p:spPr/>
        <p:txBody>
          <a:bodyPr/>
          <a:lstStyle/>
          <a:p>
            <a:r>
              <a:rPr lang="en-GB" smtClean="0"/>
              <a:t>Evaluating online behaviours | A visitors and residents approach</a:t>
            </a:r>
            <a:endParaRPr lang="en-GB"/>
          </a:p>
        </p:txBody>
      </p:sp>
      <p:sp>
        <p:nvSpPr>
          <p:cNvPr id="9" name="Slide Number Placeholder 8"/>
          <p:cNvSpPr>
            <a:spLocks noGrp="1"/>
          </p:cNvSpPr>
          <p:nvPr>
            <p:ph type="sldNum" sz="quarter" idx="12"/>
          </p:nvPr>
        </p:nvSpPr>
        <p:spPr/>
        <p:txBody>
          <a:bodyPr/>
          <a:lstStyle/>
          <a:p>
            <a:fld id="{F0A55F06-C352-544E-8237-6F33909C7E7A}" type="slidenum">
              <a:rPr lang="en-GB" smtClean="0"/>
              <a:pPr/>
              <a:t>37</a:t>
            </a:fld>
            <a:endParaRPr lang="en-GB"/>
          </a:p>
        </p:txBody>
      </p:sp>
      <p:sp>
        <p:nvSpPr>
          <p:cNvPr id="11" name="Content Placeholder 10"/>
          <p:cNvSpPr>
            <a:spLocks noGrp="1"/>
          </p:cNvSpPr>
          <p:nvPr>
            <p:ph sz="half" idx="1"/>
          </p:nvPr>
        </p:nvSpPr>
        <p:spPr>
          <a:xfrm>
            <a:off x="234000" y="802577"/>
            <a:ext cx="8349168" cy="3870000"/>
          </a:xfrm>
        </p:spPr>
        <p:txBody>
          <a:bodyPr>
            <a:normAutofit fontScale="92500"/>
          </a:bodyPr>
          <a:lstStyle/>
          <a:p>
            <a:r>
              <a:rPr lang="en-GB" dirty="0" smtClean="0"/>
              <a:t>“We would </a:t>
            </a:r>
            <a:r>
              <a:rPr lang="en-GB" dirty="0"/>
              <a:t>like to use this exercise as a tool in the induction of all new students beginning in September 2014. This will allow us to monitor any changes in technologies and use this to enhance both communications with the students as well as our teaching strategies</a:t>
            </a:r>
            <a:r>
              <a:rPr lang="en-GB" dirty="0" smtClean="0"/>
              <a:t>.” </a:t>
            </a:r>
          </a:p>
          <a:p>
            <a:r>
              <a:rPr lang="en-GB" dirty="0" smtClean="0"/>
              <a:t>“</a:t>
            </a:r>
            <a:r>
              <a:rPr lang="en-GB" dirty="0" smtClean="0">
                <a:cs typeface="Corbel"/>
              </a:rPr>
              <a:t>We </a:t>
            </a:r>
            <a:r>
              <a:rPr lang="en-GB" dirty="0">
                <a:cs typeface="Corbel"/>
              </a:rPr>
              <a:t>would be interested in exploring more comprehensively how web residency can inform modern pedagogies and vice versa</a:t>
            </a:r>
            <a:r>
              <a:rPr lang="en-GB" dirty="0" smtClean="0">
                <a:cs typeface="Corbel"/>
              </a:rPr>
              <a:t>.”</a:t>
            </a:r>
          </a:p>
          <a:p>
            <a:pPr lvl="0"/>
            <a:r>
              <a:rPr lang="en-GB" dirty="0"/>
              <a:t>“</a:t>
            </a:r>
            <a:r>
              <a:rPr lang="en-GB" dirty="0">
                <a:cs typeface="Corbel"/>
              </a:rPr>
              <a:t>It has already had a massive impact on students within PR and Marketing. The challenge is now to roll out in other disciplines</a:t>
            </a:r>
            <a:r>
              <a:rPr lang="en-GB" dirty="0" smtClean="0">
                <a:cs typeface="Corbel"/>
              </a:rPr>
              <a:t>.”</a:t>
            </a:r>
          </a:p>
          <a:p>
            <a:r>
              <a:rPr lang="en-GB" dirty="0"/>
              <a:t>“</a:t>
            </a:r>
            <a:r>
              <a:rPr lang="en-GB" dirty="0">
                <a:cs typeface="Corbel"/>
              </a:rPr>
              <a:t>A project aim is to set up a means of scoring future staff job descriptions for their digital literacy requirements. Mapping current activity/knowledge this way would be an excellent start.”</a:t>
            </a:r>
          </a:p>
          <a:p>
            <a:pPr lvl="0"/>
            <a:endParaRPr lang="en-GB" dirty="0"/>
          </a:p>
          <a:p>
            <a:endParaRPr lang="en-GB" dirty="0" smtClean="0">
              <a:cs typeface="Corbel"/>
            </a:endParaRPr>
          </a:p>
          <a:p>
            <a:endParaRPr lang="en-GB" dirty="0" smtClean="0"/>
          </a:p>
          <a:p>
            <a:endParaRPr lang="en-GB" dirty="0" smtClean="0"/>
          </a:p>
          <a:p>
            <a:endParaRPr lang="en-GB" dirty="0"/>
          </a:p>
        </p:txBody>
      </p:sp>
    </p:spTree>
    <p:extLst>
      <p:ext uri="{BB962C8B-B14F-4D97-AF65-F5344CB8AC3E}">
        <p14:creationId xmlns:p14="http://schemas.microsoft.com/office/powerpoint/2010/main" xmlns="" val="293888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smtClean="0"/>
              <a:t>University of the Arts London</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38</a:t>
            </a:fld>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1188" y="1160144"/>
            <a:ext cx="3991356" cy="299351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24528" y="942402"/>
            <a:ext cx="4572000" cy="3429000"/>
          </a:xfrm>
          <a:prstGeom prst="rect">
            <a:avLst/>
          </a:prstGeom>
        </p:spPr>
      </p:pic>
    </p:spTree>
    <p:extLst>
      <p:ext uri="{BB962C8B-B14F-4D97-AF65-F5344CB8AC3E}">
        <p14:creationId xmlns:p14="http://schemas.microsoft.com/office/powerpoint/2010/main" xmlns="" val="6203058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Questions and Discussion</a:t>
            </a:r>
            <a:endParaRPr lang="en-US" dirty="0"/>
          </a:p>
        </p:txBody>
      </p:sp>
      <p:sp>
        <p:nvSpPr>
          <p:cNvPr id="7" name="Text Placeholder 6"/>
          <p:cNvSpPr>
            <a:spLocks noGrp="1"/>
          </p:cNvSpPr>
          <p:nvPr>
            <p:ph type="body" idx="1"/>
          </p:nvPr>
        </p:nvSpPr>
        <p:spPr>
          <a:xfrm>
            <a:off x="165253" y="2485161"/>
            <a:ext cx="2478795" cy="974135"/>
          </a:xfrm>
        </p:spPr>
        <p:txBody>
          <a:bodyPr/>
          <a:lstStyle/>
          <a:p>
            <a:pPr>
              <a:lnSpc>
                <a:spcPct val="100000"/>
              </a:lnSpc>
              <a:spcBef>
                <a:spcPts val="0"/>
              </a:spcBef>
            </a:pPr>
            <a:r>
              <a:rPr lang="en-US" dirty="0" smtClean="0">
                <a:solidFill>
                  <a:schemeClr val="tx1"/>
                </a:solidFill>
              </a:rPr>
              <a:t>Lynn Silipigni Connaway</a:t>
            </a:r>
            <a:endParaRPr lang="en-US" dirty="0" smtClean="0">
              <a:solidFill>
                <a:schemeClr val="tx1"/>
              </a:solidFill>
              <a:hlinkClick r:id="rId3"/>
            </a:endParaRPr>
          </a:p>
          <a:p>
            <a:pPr>
              <a:lnSpc>
                <a:spcPct val="100000"/>
              </a:lnSpc>
              <a:spcBef>
                <a:spcPts val="0"/>
              </a:spcBef>
            </a:pPr>
            <a:r>
              <a:rPr lang="en-US" dirty="0" smtClean="0">
                <a:solidFill>
                  <a:schemeClr val="tx1"/>
                </a:solidFill>
                <a:hlinkClick r:id="rId3"/>
              </a:rPr>
              <a:t>connawal@oclc.org</a:t>
            </a:r>
            <a:endParaRPr lang="en-US" dirty="0" smtClean="0">
              <a:solidFill>
                <a:schemeClr val="tx1"/>
              </a:solidFill>
            </a:endParaRPr>
          </a:p>
          <a:p>
            <a:pPr>
              <a:lnSpc>
                <a:spcPct val="100000"/>
              </a:lnSpc>
              <a:spcBef>
                <a:spcPts val="0"/>
              </a:spcBef>
            </a:pPr>
            <a:r>
              <a:rPr lang="en-US" dirty="0" smtClean="0">
                <a:solidFill>
                  <a:schemeClr val="tx1"/>
                </a:solidFill>
              </a:rPr>
              <a:t>@</a:t>
            </a:r>
            <a:r>
              <a:rPr lang="en-US" dirty="0" err="1" smtClean="0">
                <a:solidFill>
                  <a:schemeClr val="tx1"/>
                </a:solidFill>
              </a:rPr>
              <a:t>LynnConnaway</a:t>
            </a:r>
            <a:endParaRPr lang="en-US" dirty="0" smtClean="0">
              <a:solidFill>
                <a:schemeClr val="tx1"/>
              </a:solidFill>
            </a:endParaRPr>
          </a:p>
          <a:p>
            <a:endParaRPr lang="en-US" dirty="0" smtClean="0"/>
          </a:p>
          <a:p>
            <a:pPr lvl="0">
              <a:spcBef>
                <a:spcPts val="0"/>
              </a:spcBef>
              <a:defRPr/>
            </a:pPr>
            <a:endParaRPr lang="en-US" dirty="0" smtClean="0"/>
          </a:p>
          <a:p>
            <a:endParaRPr lang="en-US" dirty="0"/>
          </a:p>
        </p:txBody>
      </p:sp>
      <p:sp>
        <p:nvSpPr>
          <p:cNvPr id="3" name="Date Placeholder 2"/>
          <p:cNvSpPr>
            <a:spLocks noGrp="1"/>
          </p:cNvSpPr>
          <p:nvPr>
            <p:ph type="dt" sz="half" idx="10"/>
          </p:nvPr>
        </p:nvSpPr>
        <p:spPr/>
        <p:txBody>
          <a:bodyPr/>
          <a:lstStyle/>
          <a:p>
            <a:r>
              <a:rPr lang="en-GB" smtClean="0"/>
              <a:t>15/07/2014</a:t>
            </a:r>
            <a:endParaRPr lang="en-GB" dirty="0"/>
          </a:p>
        </p:txBody>
      </p:sp>
      <p:sp>
        <p:nvSpPr>
          <p:cNvPr id="4" name="Footer Placeholder 3"/>
          <p:cNvSpPr>
            <a:spLocks noGrp="1"/>
          </p:cNvSpPr>
          <p:nvPr>
            <p:ph type="ftr" sz="quarter" idx="11"/>
          </p:nvPr>
        </p:nvSpPr>
        <p:spPr/>
        <p:txBody>
          <a:bodyPr/>
          <a:lstStyle/>
          <a:p>
            <a:r>
              <a:rPr lang="en-GB" smtClean="0"/>
              <a:t>Evaluating online behaviours | A visitors and residents approach</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39</a:t>
            </a:fld>
            <a:endParaRPr lang="en-GB" dirty="0"/>
          </a:p>
        </p:txBody>
      </p:sp>
      <p:pic>
        <p:nvPicPr>
          <p:cNvPr id="1026" name="Picture 2" descr="C:\Users\hoode\Downloads\MP900425487.JPG"/>
          <p:cNvPicPr>
            <a:picLocks noChangeAspect="1" noChangeArrowheads="1"/>
          </p:cNvPicPr>
          <p:nvPr/>
        </p:nvPicPr>
        <p:blipFill>
          <a:blip r:embed="rId4"/>
          <a:srcRect/>
          <a:stretch>
            <a:fillRect/>
          </a:stretch>
        </p:blipFill>
        <p:spPr bwMode="auto">
          <a:xfrm>
            <a:off x="5574119" y="920095"/>
            <a:ext cx="3569881" cy="356988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1566766" y="3390871"/>
            <a:ext cx="2154564" cy="1200329"/>
          </a:xfrm>
          <a:prstGeom prst="rect">
            <a:avLst/>
          </a:prstGeom>
          <a:noFill/>
        </p:spPr>
        <p:txBody>
          <a:bodyPr wrap="square" rtlCol="0">
            <a:spAutoFit/>
          </a:bodyPr>
          <a:lstStyle/>
          <a:p>
            <a:r>
              <a:rPr lang="en-US" dirty="0" smtClean="0"/>
              <a:t>Donna M. Lanclos</a:t>
            </a:r>
          </a:p>
          <a:p>
            <a:r>
              <a:rPr lang="en-US" dirty="0" smtClean="0">
                <a:hlinkClick r:id="rId5"/>
              </a:rPr>
              <a:t>dlanclos@uncc.edu </a:t>
            </a:r>
            <a:r>
              <a:rPr lang="en-US" dirty="0" smtClean="0"/>
              <a:t> </a:t>
            </a:r>
          </a:p>
          <a:p>
            <a:r>
              <a:rPr lang="en-US" dirty="0" smtClean="0"/>
              <a:t>@</a:t>
            </a:r>
            <a:r>
              <a:rPr lang="en-US" dirty="0" err="1" smtClean="0"/>
              <a:t>DonnaLanclos</a:t>
            </a:r>
            <a:endParaRPr lang="en-US" dirty="0" smtClean="0"/>
          </a:p>
          <a:p>
            <a:endParaRPr lang="en-US" dirty="0"/>
          </a:p>
        </p:txBody>
      </p:sp>
      <p:sp>
        <p:nvSpPr>
          <p:cNvPr id="9" name="TextBox 8"/>
          <p:cNvSpPr txBox="1"/>
          <p:nvPr/>
        </p:nvSpPr>
        <p:spPr>
          <a:xfrm>
            <a:off x="2886419" y="2495342"/>
            <a:ext cx="2463816" cy="1200329"/>
          </a:xfrm>
          <a:prstGeom prst="rect">
            <a:avLst/>
          </a:prstGeom>
          <a:noFill/>
        </p:spPr>
        <p:txBody>
          <a:bodyPr wrap="none" rtlCol="0">
            <a:spAutoFit/>
          </a:bodyPr>
          <a:lstStyle/>
          <a:p>
            <a:pPr lvl="0">
              <a:spcBef>
                <a:spcPts val="0"/>
              </a:spcBef>
              <a:defRPr/>
            </a:pPr>
            <a:r>
              <a:rPr lang="en-US" dirty="0" smtClean="0"/>
              <a:t>David White</a:t>
            </a:r>
          </a:p>
          <a:p>
            <a:pPr lvl="0">
              <a:spcBef>
                <a:spcPts val="0"/>
              </a:spcBef>
              <a:defRPr/>
            </a:pPr>
            <a:r>
              <a:rPr lang="en-US" dirty="0" smtClean="0">
                <a:hlinkClick r:id="rId6"/>
              </a:rPr>
              <a:t>david.white@arts.ac.uk</a:t>
            </a:r>
            <a:endParaRPr lang="en-US" dirty="0" smtClean="0"/>
          </a:p>
          <a:p>
            <a:pPr lvl="0">
              <a:spcBef>
                <a:spcPts val="0"/>
              </a:spcBef>
              <a:defRPr/>
            </a:pPr>
            <a:r>
              <a:rPr lang="en-US" dirty="0" smtClean="0"/>
              <a:t>@</a:t>
            </a:r>
            <a:r>
              <a:rPr lang="en-US" dirty="0" err="1" smtClean="0"/>
              <a:t>daveowhite</a:t>
            </a:r>
            <a:endParaRPr lang="en-US" dirty="0" smtClean="0"/>
          </a:p>
          <a:p>
            <a:endParaRPr lang="en-US" dirty="0"/>
          </a:p>
        </p:txBody>
      </p:sp>
      <p:sp>
        <p:nvSpPr>
          <p:cNvPr id="10" name="TextBox 9"/>
          <p:cNvSpPr txBox="1"/>
          <p:nvPr/>
        </p:nvSpPr>
        <p:spPr>
          <a:xfrm>
            <a:off x="1640172" y="4268034"/>
            <a:ext cx="5704126" cy="646331"/>
          </a:xfrm>
          <a:prstGeom prst="rect">
            <a:avLst/>
          </a:prstGeom>
          <a:noFill/>
        </p:spPr>
        <p:txBody>
          <a:bodyPr wrap="none" rtlCol="0">
            <a:spAutoFit/>
          </a:bodyPr>
          <a:lstStyle/>
          <a:p>
            <a:pPr algn="ctr"/>
            <a:r>
              <a:rPr lang="en-GB" b="1" dirty="0"/>
              <a:t>#</a:t>
            </a:r>
            <a:r>
              <a:rPr lang="en-GB" b="1" dirty="0" err="1" smtClean="0"/>
              <a:t>vandr</a:t>
            </a:r>
            <a:endParaRPr lang="en-GB" b="1" dirty="0" smtClean="0"/>
          </a:p>
          <a:p>
            <a:r>
              <a:rPr lang="en-GB" b="1" dirty="0" smtClean="0"/>
              <a:t>Visitors and </a:t>
            </a:r>
            <a:r>
              <a:rPr lang="en-GB" b="1" dirty="0"/>
              <a:t>Residents resources </a:t>
            </a:r>
            <a:r>
              <a:rPr lang="en-GB" b="1" dirty="0">
                <a:hlinkClick r:id="rId7"/>
              </a:rPr>
              <a:t>http://</a:t>
            </a:r>
            <a:r>
              <a:rPr lang="en-GB" b="1" dirty="0" smtClean="0">
                <a:hlinkClick r:id="rId7"/>
              </a:rPr>
              <a:t>goo.gl/vxUMRD</a:t>
            </a:r>
            <a:r>
              <a:rPr lang="en-GB" b="1" dirty="0" smtClean="0"/>
              <a:t> </a:t>
            </a:r>
            <a:endParaRPr lang="en-GB"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V&amp;R Framework</a:t>
            </a:r>
            <a:endParaRPr lang="en-GB" dirty="0"/>
          </a:p>
        </p:txBody>
      </p:sp>
      <p:sp>
        <p:nvSpPr>
          <p:cNvPr id="3" name="Date Placeholder 2"/>
          <p:cNvSpPr>
            <a:spLocks noGrp="1"/>
          </p:cNvSpPr>
          <p:nvPr>
            <p:ph type="dt" sz="half" idx="10"/>
          </p:nvPr>
        </p:nvSpPr>
        <p:spPr/>
        <p:txBody>
          <a:bodyPr/>
          <a:lstStyle/>
          <a:p>
            <a:r>
              <a:rPr lang="en-GB" smtClean="0"/>
              <a:t>15/07/2014</a:t>
            </a:r>
            <a:endParaRPr lang="en-GB" dirty="0"/>
          </a:p>
        </p:txBody>
      </p:sp>
      <p:sp>
        <p:nvSpPr>
          <p:cNvPr id="4" name="Footer Placeholder 3"/>
          <p:cNvSpPr>
            <a:spLocks noGrp="1"/>
          </p:cNvSpPr>
          <p:nvPr>
            <p:ph type="ftr" sz="quarter" idx="11"/>
          </p:nvPr>
        </p:nvSpPr>
        <p:spPr/>
        <p:txBody>
          <a:bodyPr/>
          <a:lstStyle/>
          <a:p>
            <a:r>
              <a:rPr lang="en-GB" smtClean="0"/>
              <a:t>Evaluating online behaviours | A visitors and residents approach</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4</a:t>
            </a:fld>
            <a:endParaRPr lang="en-GB" dirty="0"/>
          </a:p>
        </p:txBody>
      </p:sp>
      <p:pic>
        <p:nvPicPr>
          <p:cNvPr id="11" name="Picture 2" descr="paperChartA"/>
          <p:cNvPicPr>
            <a:picLocks noChangeAspect="1" noChangeArrowheads="1"/>
          </p:cNvPicPr>
          <p:nvPr/>
        </p:nvPicPr>
        <p:blipFill>
          <a:blip r:embed="rId3" cstate="print"/>
          <a:srcRect/>
          <a:stretch>
            <a:fillRect/>
          </a:stretch>
        </p:blipFill>
        <p:spPr bwMode="auto">
          <a:xfrm>
            <a:off x="539378" y="1614741"/>
            <a:ext cx="7993062" cy="703262"/>
          </a:xfrm>
          <a:prstGeom prst="rect">
            <a:avLst/>
          </a:prstGeom>
          <a:noFill/>
          <a:ln w="9525">
            <a:noFill/>
            <a:miter lim="800000"/>
            <a:headEnd/>
            <a:tailEnd/>
          </a:ln>
        </p:spPr>
      </p:pic>
      <p:sp>
        <p:nvSpPr>
          <p:cNvPr id="9" name="TextBox 8"/>
          <p:cNvSpPr txBox="1"/>
          <p:nvPr/>
        </p:nvSpPr>
        <p:spPr>
          <a:xfrm>
            <a:off x="6475040" y="2463068"/>
            <a:ext cx="2057400" cy="246221"/>
          </a:xfrm>
          <a:prstGeom prst="rect">
            <a:avLst/>
          </a:prstGeom>
          <a:noFill/>
        </p:spPr>
        <p:txBody>
          <a:bodyPr wrap="square" rtlCol="0">
            <a:spAutoFit/>
          </a:bodyPr>
          <a:lstStyle/>
          <a:p>
            <a:pPr algn="ctr"/>
            <a:r>
              <a:rPr lang="en-US" sz="1000" dirty="0" smtClean="0">
                <a:latin typeface="+mn-lt"/>
              </a:rPr>
              <a:t>(White and Le Cornu 2011)</a:t>
            </a:r>
            <a:endParaRPr lang="en-US" sz="1000" dirty="0">
              <a:latin typeface="+mn-lt"/>
            </a:endParaRPr>
          </a:p>
        </p:txBody>
      </p:sp>
      <p:sp>
        <p:nvSpPr>
          <p:cNvPr id="10" name="TextBox 9"/>
          <p:cNvSpPr txBox="1"/>
          <p:nvPr/>
        </p:nvSpPr>
        <p:spPr>
          <a:xfrm>
            <a:off x="1657092" y="3628045"/>
            <a:ext cx="5704126" cy="646331"/>
          </a:xfrm>
          <a:prstGeom prst="rect">
            <a:avLst/>
          </a:prstGeom>
          <a:noFill/>
        </p:spPr>
        <p:txBody>
          <a:bodyPr wrap="none" rtlCol="0">
            <a:spAutoFit/>
          </a:bodyPr>
          <a:lstStyle/>
          <a:p>
            <a:pPr algn="ctr"/>
            <a:r>
              <a:rPr lang="en-GB" b="1" dirty="0"/>
              <a:t>#</a:t>
            </a:r>
            <a:r>
              <a:rPr lang="en-GB" b="1" dirty="0" err="1" smtClean="0"/>
              <a:t>vandr</a:t>
            </a:r>
            <a:endParaRPr lang="en-GB" b="1" dirty="0" smtClean="0"/>
          </a:p>
          <a:p>
            <a:r>
              <a:rPr lang="en-GB" b="1" dirty="0" smtClean="0"/>
              <a:t>Visitors and </a:t>
            </a:r>
            <a:r>
              <a:rPr lang="en-GB" b="1" dirty="0"/>
              <a:t>Residents resources </a:t>
            </a:r>
            <a:r>
              <a:rPr lang="en-GB" b="1" dirty="0">
                <a:hlinkClick r:id="rId4"/>
              </a:rPr>
              <a:t>http://</a:t>
            </a:r>
            <a:r>
              <a:rPr lang="en-GB" b="1" dirty="0" smtClean="0">
                <a:hlinkClick r:id="rId4"/>
              </a:rPr>
              <a:t>goo.gl/vxUMRD</a:t>
            </a:r>
            <a:r>
              <a:rPr lang="en-GB" b="1" dirty="0" smtClean="0"/>
              <a:t> </a:t>
            </a:r>
            <a:endParaRPr lang="en-GB" b="1" dirty="0"/>
          </a:p>
        </p:txBody>
      </p:sp>
    </p:spTree>
    <p:extLst>
      <p:ext uri="{BB962C8B-B14F-4D97-AF65-F5344CB8AC3E}">
        <p14:creationId xmlns:p14="http://schemas.microsoft.com/office/powerpoint/2010/main" xmlns="" val="21283100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References</a:t>
            </a:r>
            <a:endParaRPr lang="en-US" dirty="0"/>
          </a:p>
        </p:txBody>
      </p:sp>
      <p:sp>
        <p:nvSpPr>
          <p:cNvPr id="11" name="Content Placeholder 10"/>
          <p:cNvSpPr>
            <a:spLocks noGrp="1"/>
          </p:cNvSpPr>
          <p:nvPr>
            <p:ph idx="1"/>
          </p:nvPr>
        </p:nvSpPr>
        <p:spPr/>
        <p:txBody>
          <a:bodyPr/>
          <a:lstStyle/>
          <a:p>
            <a:pPr marL="0" lvl="2" indent="0" defTabSz="914400">
              <a:lnSpc>
                <a:spcPct val="100000"/>
              </a:lnSpc>
              <a:spcBef>
                <a:spcPts val="0"/>
              </a:spcBef>
              <a:buClrTx/>
              <a:buSzTx/>
              <a:buNone/>
              <a:defRPr/>
            </a:pPr>
            <a:r>
              <a:rPr lang="en-US" sz="1400" dirty="0" smtClean="0">
                <a:cs typeface="Arial" pitchFamily="34" charset="0"/>
              </a:rPr>
              <a:t>White, David S., and Lynn Silipigni Connaway. 2011-2014. </a:t>
            </a:r>
            <a:r>
              <a:rPr lang="en-US" sz="1400" i="1" dirty="0" smtClean="0">
                <a:cs typeface="Arial" pitchFamily="34" charset="0"/>
              </a:rPr>
              <a:t>Visitors &amp; Residents: What Motivates Engagement with the Digital Information Environment.</a:t>
            </a:r>
            <a:r>
              <a:rPr lang="en-US" sz="1400" dirty="0" smtClean="0">
                <a:cs typeface="Arial" pitchFamily="34" charset="0"/>
              </a:rPr>
              <a:t> Funded by JISC, OCLC, and Oxford University. </a:t>
            </a:r>
            <a:r>
              <a:rPr lang="en-US" sz="1400" u="sng" dirty="0" smtClean="0">
                <a:cs typeface="Arial" pitchFamily="34" charset="0"/>
                <a:hlinkClick r:id="rId3"/>
              </a:rPr>
              <a:t>http://www.oclc.org/research/activities/vandr/</a:t>
            </a:r>
            <a:r>
              <a:rPr lang="en-US" sz="1400" dirty="0" smtClean="0">
                <a:cs typeface="Arial" pitchFamily="34" charset="0"/>
              </a:rPr>
              <a:t>.</a:t>
            </a:r>
          </a:p>
          <a:p>
            <a:pPr marL="0" indent="0" defTabSz="914400">
              <a:lnSpc>
                <a:spcPct val="100000"/>
              </a:lnSpc>
              <a:spcBef>
                <a:spcPts val="0"/>
              </a:spcBef>
              <a:buClrTx/>
              <a:buSzTx/>
              <a:buNone/>
              <a:defRPr/>
            </a:pPr>
            <a:endParaRPr lang="en-US" sz="1400" dirty="0" smtClean="0">
              <a:solidFill>
                <a:schemeClr val="tx1"/>
              </a:solidFill>
              <a:cs typeface="Corbel"/>
            </a:endParaRPr>
          </a:p>
          <a:p>
            <a:pPr marL="0" indent="0" defTabSz="914400">
              <a:lnSpc>
                <a:spcPct val="100000"/>
              </a:lnSpc>
              <a:spcBef>
                <a:spcPts val="0"/>
              </a:spcBef>
              <a:buClrTx/>
              <a:buSzTx/>
              <a:buNone/>
              <a:defRPr/>
            </a:pPr>
            <a:r>
              <a:rPr lang="en-US" sz="1400" dirty="0" smtClean="0">
                <a:cs typeface="Arial" pitchFamily="34" charset="0"/>
              </a:rPr>
              <a:t>White, David, Lynn Silipigni Connaway, Donna Lanclos, Erin M. Hood, and Carrie Vass. 2014.  </a:t>
            </a:r>
            <a:r>
              <a:rPr lang="en-US" sz="1400" i="1" dirty="0" smtClean="0">
                <a:cs typeface="Arial" pitchFamily="34" charset="0"/>
              </a:rPr>
              <a:t>Evaluating Digital Services: A Visitors and Residents Approach. </a:t>
            </a:r>
            <a:r>
              <a:rPr lang="en-US" sz="1400" dirty="0" smtClean="0">
                <a:cs typeface="Arial" pitchFamily="34" charset="0"/>
              </a:rPr>
              <a:t> </a:t>
            </a:r>
            <a:r>
              <a:rPr lang="en-US" sz="1400" dirty="0" smtClean="0">
                <a:cs typeface="Arial" pitchFamily="34" charset="0"/>
                <a:hlinkClick r:id="rId4"/>
              </a:rPr>
              <a:t>http://www.jiscinfonet.ac.uk/infokits/evaluating-services/</a:t>
            </a:r>
            <a:r>
              <a:rPr lang="en-US" sz="1400" dirty="0" smtClean="0">
                <a:cs typeface="Arial" pitchFamily="34" charset="0"/>
              </a:rPr>
              <a:t>.</a:t>
            </a:r>
            <a:endParaRPr lang="en-US" sz="1400" dirty="0" smtClean="0">
              <a:ea typeface="Open Sans" pitchFamily="34" charset="0"/>
              <a:cs typeface="Open Sans" pitchFamily="34" charset="0"/>
            </a:endParaRPr>
          </a:p>
          <a:p>
            <a:endParaRPr lang="en-US" dirty="0"/>
          </a:p>
        </p:txBody>
      </p:sp>
      <p:sp>
        <p:nvSpPr>
          <p:cNvPr id="4" name="Date Placeholder 3"/>
          <p:cNvSpPr>
            <a:spLocks noGrp="1"/>
          </p:cNvSpPr>
          <p:nvPr>
            <p:ph type="dt" sz="half" idx="10"/>
          </p:nvPr>
        </p:nvSpPr>
        <p:spPr/>
        <p:txBody>
          <a:bodyPr/>
          <a:lstStyle/>
          <a:p>
            <a:r>
              <a:rPr lang="en-GB" smtClean="0"/>
              <a:t>15/07/2014</a:t>
            </a:r>
            <a:endParaRPr lang="en-GB" dirty="0"/>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dirty="0"/>
          </a:p>
        </p:txBody>
      </p:sp>
      <p:sp>
        <p:nvSpPr>
          <p:cNvPr id="6" name="Slide Number Placeholder 5"/>
          <p:cNvSpPr>
            <a:spLocks noGrp="1"/>
          </p:cNvSpPr>
          <p:nvPr>
            <p:ph type="sldNum" sz="quarter" idx="12"/>
          </p:nvPr>
        </p:nvSpPr>
        <p:spPr/>
        <p:txBody>
          <a:bodyPr/>
          <a:lstStyle/>
          <a:p>
            <a:fld id="{F0A55F06-C352-544E-8237-6F33909C7E7A}" type="slidenum">
              <a:rPr lang="en-GB" smtClean="0"/>
              <a:pPr/>
              <a:t>40</a:t>
            </a:fld>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Educational Stages</a:t>
            </a:r>
            <a:endParaRPr lang="en-GB" dirty="0"/>
          </a:p>
        </p:txBody>
      </p:sp>
      <p:sp>
        <p:nvSpPr>
          <p:cNvPr id="4" name="Date Placeholder 3"/>
          <p:cNvSpPr>
            <a:spLocks noGrp="1"/>
          </p:cNvSpPr>
          <p:nvPr>
            <p:ph type="dt" sz="half" idx="10"/>
          </p:nvPr>
        </p:nvSpPr>
        <p:spPr/>
        <p:txBody>
          <a:bodyPr/>
          <a:lstStyle/>
          <a:p>
            <a:r>
              <a:rPr lang="en-GB" smtClean="0"/>
              <a:t>15/07/2014</a:t>
            </a:r>
            <a:endParaRPr lang="en-GB"/>
          </a:p>
        </p:txBody>
      </p:sp>
      <p:sp>
        <p:nvSpPr>
          <p:cNvPr id="5" name="Footer Placeholder 4"/>
          <p:cNvSpPr>
            <a:spLocks noGrp="1"/>
          </p:cNvSpPr>
          <p:nvPr>
            <p:ph type="ftr" sz="quarter" idx="11"/>
          </p:nvPr>
        </p:nvSpPr>
        <p:spPr/>
        <p:txBody>
          <a:bodyPr/>
          <a:lstStyle/>
          <a:p>
            <a:r>
              <a:rPr lang="en-GB" smtClean="0"/>
              <a:t>Evaluating online behaviours | A visitors and residents approach</a:t>
            </a:r>
            <a:endParaRPr lang="en-GB"/>
          </a:p>
        </p:txBody>
      </p:sp>
      <p:sp>
        <p:nvSpPr>
          <p:cNvPr id="6" name="Slide Number Placeholder 5"/>
          <p:cNvSpPr>
            <a:spLocks noGrp="1"/>
          </p:cNvSpPr>
          <p:nvPr>
            <p:ph type="sldNum" sz="quarter" idx="12"/>
          </p:nvPr>
        </p:nvSpPr>
        <p:spPr/>
        <p:txBody>
          <a:bodyPr/>
          <a:lstStyle/>
          <a:p>
            <a:fld id="{F0A55F06-C352-544E-8237-6F33909C7E7A}" type="slidenum">
              <a:rPr lang="en-GB" smtClean="0"/>
              <a:pPr/>
              <a:t>5</a:t>
            </a:fld>
            <a:endParaRPr lang="en-GB"/>
          </a:p>
        </p:txBody>
      </p:sp>
      <p:pic>
        <p:nvPicPr>
          <p:cNvPr id="10" name="Picture 2"/>
          <p:cNvPicPr>
            <a:picLocks noChangeAspect="1" noChangeArrowheads="1"/>
          </p:cNvPicPr>
          <p:nvPr/>
        </p:nvPicPr>
        <p:blipFill>
          <a:blip r:embed="rId3" cstate="print"/>
          <a:srcRect l="35714" t="28952" r="17143" b="25334"/>
          <a:stretch>
            <a:fillRect/>
          </a:stretch>
        </p:blipFill>
        <p:spPr bwMode="auto">
          <a:xfrm>
            <a:off x="1047750" y="525152"/>
            <a:ext cx="7050600" cy="4273091"/>
          </a:xfrm>
          <a:prstGeom prst="rect">
            <a:avLst/>
          </a:prstGeom>
          <a:noFill/>
          <a:ln w="9525">
            <a:noFill/>
            <a:miter lim="800000"/>
            <a:headEnd/>
            <a:tailEnd/>
          </a:ln>
        </p:spPr>
      </p:pic>
    </p:spTree>
    <p:extLst>
      <p:ext uri="{BB962C8B-B14F-4D97-AF65-F5344CB8AC3E}">
        <p14:creationId xmlns:p14="http://schemas.microsoft.com/office/powerpoint/2010/main" xmlns="" val="31652054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Data Collection Tools</a:t>
            </a:r>
            <a:endParaRPr lang="en-GB" dirty="0"/>
          </a:p>
        </p:txBody>
      </p:sp>
      <p:sp>
        <p:nvSpPr>
          <p:cNvPr id="10" name="Content Placeholder 9"/>
          <p:cNvSpPr>
            <a:spLocks noGrp="1"/>
          </p:cNvSpPr>
          <p:nvPr>
            <p:ph sz="half" idx="2"/>
          </p:nvPr>
        </p:nvSpPr>
        <p:spPr>
          <a:xfrm>
            <a:off x="234000" y="793214"/>
            <a:ext cx="4139999" cy="3976786"/>
          </a:xfrm>
        </p:spPr>
        <p:txBody>
          <a:bodyPr>
            <a:noAutofit/>
          </a:bodyPr>
          <a:lstStyle/>
          <a:p>
            <a:pPr>
              <a:buClr>
                <a:schemeClr val="bg2"/>
              </a:buClr>
            </a:pPr>
            <a:r>
              <a:rPr lang="en-US" b="1" dirty="0" smtClean="0"/>
              <a:t>4 Project Phases </a:t>
            </a:r>
          </a:p>
          <a:p>
            <a:pPr lvl="1">
              <a:buClr>
                <a:schemeClr val="bg2"/>
              </a:buClr>
              <a:buFont typeface="Corbel" pitchFamily="34" charset="0"/>
              <a:buChar char="»"/>
            </a:pPr>
            <a:r>
              <a:rPr lang="en-US" dirty="0" smtClean="0"/>
              <a:t>Semi-structured interviews</a:t>
            </a:r>
          </a:p>
          <a:p>
            <a:pPr lvl="1">
              <a:buClr>
                <a:schemeClr val="bg2"/>
              </a:buClr>
              <a:buFont typeface="Corbel" pitchFamily="34" charset="0"/>
              <a:buChar char="»"/>
            </a:pPr>
            <a:r>
              <a:rPr lang="en-US" dirty="0" smtClean="0"/>
              <a:t> Diaries/monthly semi-structured interviews</a:t>
            </a:r>
          </a:p>
          <a:p>
            <a:pPr lvl="3">
              <a:buClr>
                <a:schemeClr val="bg2"/>
              </a:buClr>
              <a:buFont typeface="Corbel" pitchFamily="34" charset="0"/>
              <a:buChar char="»"/>
            </a:pPr>
            <a:r>
              <a:rPr lang="en-US" sz="2400" dirty="0" smtClean="0"/>
              <a:t> Written</a:t>
            </a:r>
          </a:p>
          <a:p>
            <a:pPr lvl="3">
              <a:buClr>
                <a:schemeClr val="bg2"/>
              </a:buClr>
              <a:buFont typeface="Corbel" pitchFamily="34" charset="0"/>
              <a:buChar char="»"/>
            </a:pPr>
            <a:r>
              <a:rPr lang="en-US" sz="2400" dirty="0" smtClean="0"/>
              <a:t>Video</a:t>
            </a:r>
          </a:p>
          <a:p>
            <a:pPr lvl="3">
              <a:buClr>
                <a:schemeClr val="bg2"/>
              </a:buClr>
              <a:buFont typeface="Corbel" pitchFamily="34" charset="0"/>
              <a:buChar char="»"/>
            </a:pPr>
            <a:r>
              <a:rPr lang="en-US" sz="2400" dirty="0" smtClean="0"/>
              <a:t>Skype or telephone</a:t>
            </a:r>
          </a:p>
          <a:p>
            <a:pPr lvl="1">
              <a:buClr>
                <a:schemeClr val="bg2"/>
              </a:buClr>
              <a:buFont typeface="Corbel" pitchFamily="34" charset="0"/>
              <a:buChar char="»"/>
            </a:pPr>
            <a:r>
              <a:rPr lang="en-US" dirty="0" smtClean="0"/>
              <a:t>Second group of semi-structured interviews</a:t>
            </a:r>
          </a:p>
          <a:p>
            <a:pPr lvl="1">
              <a:buClr>
                <a:schemeClr val="bg2"/>
              </a:buClr>
              <a:buFont typeface="Corbel" pitchFamily="34" charset="0"/>
              <a:buChar char="»"/>
            </a:pPr>
            <a:r>
              <a:rPr lang="en-US" dirty="0" smtClean="0"/>
              <a:t> Online survey</a:t>
            </a:r>
          </a:p>
        </p:txBody>
      </p:sp>
      <p:sp>
        <p:nvSpPr>
          <p:cNvPr id="5" name="Date Placeholder 4"/>
          <p:cNvSpPr>
            <a:spLocks noGrp="1"/>
          </p:cNvSpPr>
          <p:nvPr>
            <p:ph type="dt" sz="half" idx="10"/>
          </p:nvPr>
        </p:nvSpPr>
        <p:spPr/>
        <p:txBody>
          <a:bodyPr/>
          <a:lstStyle/>
          <a:p>
            <a:r>
              <a:rPr lang="en-GB" smtClean="0"/>
              <a:t>15/07/2014</a:t>
            </a:r>
            <a:endParaRPr lang="en-GB"/>
          </a:p>
        </p:txBody>
      </p:sp>
      <p:sp>
        <p:nvSpPr>
          <p:cNvPr id="6" name="Footer Placeholder 5"/>
          <p:cNvSpPr>
            <a:spLocks noGrp="1"/>
          </p:cNvSpPr>
          <p:nvPr>
            <p:ph type="ftr" sz="quarter" idx="11"/>
          </p:nvPr>
        </p:nvSpPr>
        <p:spPr/>
        <p:txBody>
          <a:bodyPr/>
          <a:lstStyle/>
          <a:p>
            <a:r>
              <a:rPr lang="en-GB" smtClean="0"/>
              <a:t>Evaluating online behaviours | A visitors and residents approach</a:t>
            </a:r>
            <a:endParaRPr lang="en-GB"/>
          </a:p>
        </p:txBody>
      </p:sp>
      <p:sp>
        <p:nvSpPr>
          <p:cNvPr id="7" name="Slide Number Placeholder 6"/>
          <p:cNvSpPr>
            <a:spLocks noGrp="1"/>
          </p:cNvSpPr>
          <p:nvPr>
            <p:ph type="sldNum" sz="quarter" idx="12"/>
          </p:nvPr>
        </p:nvSpPr>
        <p:spPr/>
        <p:txBody>
          <a:bodyPr/>
          <a:lstStyle/>
          <a:p>
            <a:fld id="{F0A55F06-C352-544E-8237-6F33909C7E7A}" type="slidenum">
              <a:rPr lang="en-GB" smtClean="0"/>
              <a:pPr/>
              <a:t>6</a:t>
            </a:fld>
            <a:endParaRPr lang="en-GB"/>
          </a:p>
        </p:txBody>
      </p:sp>
      <p:sp>
        <p:nvSpPr>
          <p:cNvPr id="13" name="TextBox 12"/>
          <p:cNvSpPr txBox="1"/>
          <p:nvPr/>
        </p:nvSpPr>
        <p:spPr>
          <a:xfrm>
            <a:off x="6852600" y="4523779"/>
            <a:ext cx="2057400" cy="246221"/>
          </a:xfrm>
          <a:prstGeom prst="rect">
            <a:avLst/>
          </a:prstGeom>
          <a:noFill/>
        </p:spPr>
        <p:txBody>
          <a:bodyPr wrap="square" rtlCol="0">
            <a:spAutoFit/>
          </a:bodyPr>
          <a:lstStyle/>
          <a:p>
            <a:pPr algn="ctr"/>
            <a:r>
              <a:rPr lang="en-US" sz="1000" dirty="0" smtClean="0">
                <a:latin typeface="+mn-lt"/>
              </a:rPr>
              <a:t>(White and Connaway 2011-2014)</a:t>
            </a:r>
            <a:endParaRPr lang="en-US" sz="1000" dirty="0">
              <a:latin typeface="+mn-lt"/>
            </a:endParaRPr>
          </a:p>
        </p:txBody>
      </p:sp>
      <p:pic>
        <p:nvPicPr>
          <p:cNvPr id="5122" name="Picture 2" descr="C:\Users\hoode\Downloads\medium_3399410617.jpg"/>
          <p:cNvPicPr>
            <a:picLocks noChangeAspect="1" noChangeArrowheads="1"/>
          </p:cNvPicPr>
          <p:nvPr/>
        </p:nvPicPr>
        <p:blipFill>
          <a:blip r:embed="rId3"/>
          <a:srcRect/>
          <a:stretch>
            <a:fillRect/>
          </a:stretch>
        </p:blipFill>
        <p:spPr bwMode="auto">
          <a:xfrm>
            <a:off x="4474639" y="1137696"/>
            <a:ext cx="4669362" cy="31153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64662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Project Phases</a:t>
            </a:r>
            <a:endParaRPr lang="en-US" dirty="0"/>
          </a:p>
        </p:txBody>
      </p:sp>
      <p:sp>
        <p:nvSpPr>
          <p:cNvPr id="15" name="Content Placeholder 14"/>
          <p:cNvSpPr>
            <a:spLocks noGrp="1"/>
          </p:cNvSpPr>
          <p:nvPr>
            <p:ph idx="1"/>
          </p:nvPr>
        </p:nvSpPr>
        <p:spPr>
          <a:xfrm>
            <a:off x="0" y="653778"/>
            <a:ext cx="5332164" cy="4116222"/>
          </a:xfrm>
        </p:spPr>
        <p:txBody>
          <a:bodyPr>
            <a:noAutofit/>
          </a:bodyPr>
          <a:lstStyle/>
          <a:p>
            <a:pPr lvl="0">
              <a:spcBef>
                <a:spcPts val="600"/>
              </a:spcBef>
            </a:pPr>
            <a:r>
              <a:rPr lang="en-US" b="1" dirty="0" smtClean="0"/>
              <a:t>Phase 1: Interviews</a:t>
            </a:r>
          </a:p>
          <a:p>
            <a:pPr lvl="1">
              <a:buFont typeface="Corbel" pitchFamily="34" charset="0"/>
              <a:buChar char="»"/>
            </a:pPr>
            <a:r>
              <a:rPr lang="en-GB" dirty="0" smtClean="0"/>
              <a:t>31 (16 US/15 UK) </a:t>
            </a:r>
            <a:r>
              <a:rPr lang="en-GB" b="1" dirty="0" smtClean="0"/>
              <a:t>Emerging</a:t>
            </a:r>
            <a:r>
              <a:rPr lang="en-GB" dirty="0" smtClean="0"/>
              <a:t> (Last year of secondary/high school &amp; first year of university)</a:t>
            </a:r>
          </a:p>
          <a:p>
            <a:pPr lvl="1">
              <a:buFont typeface="Corbel" pitchFamily="34" charset="0"/>
              <a:buChar char="»"/>
            </a:pPr>
            <a:r>
              <a:rPr lang="en-US" dirty="0" smtClean="0">
                <a:cs typeface="Arial" pitchFamily="34" charset="0"/>
              </a:rPr>
              <a:t>10 (5 US, 5 UK) </a:t>
            </a:r>
            <a:r>
              <a:rPr lang="en-US" b="1" dirty="0" smtClean="0">
                <a:cs typeface="Arial" pitchFamily="34" charset="0"/>
              </a:rPr>
              <a:t>Establishing</a:t>
            </a:r>
            <a:r>
              <a:rPr lang="en-US" dirty="0" smtClean="0">
                <a:cs typeface="Arial" pitchFamily="34" charset="0"/>
              </a:rPr>
              <a:t> (2nd-3rd year undergraduates)</a:t>
            </a:r>
          </a:p>
          <a:p>
            <a:pPr lvl="1">
              <a:buFont typeface="Corbel" pitchFamily="34" charset="0"/>
              <a:buChar char="»"/>
            </a:pPr>
            <a:r>
              <a:rPr lang="en-US" dirty="0" smtClean="0">
                <a:cs typeface="Arial" pitchFamily="34" charset="0"/>
              </a:rPr>
              <a:t>10 (5 US, 5 UK) </a:t>
            </a:r>
            <a:r>
              <a:rPr lang="en-US" b="1" dirty="0" smtClean="0">
                <a:cs typeface="Arial" pitchFamily="34" charset="0"/>
              </a:rPr>
              <a:t>Embedding</a:t>
            </a:r>
            <a:r>
              <a:rPr lang="en-US" dirty="0" smtClean="0">
                <a:cs typeface="Arial" pitchFamily="34" charset="0"/>
              </a:rPr>
              <a:t> (Postgraduates, PhD students)</a:t>
            </a:r>
          </a:p>
          <a:p>
            <a:pPr lvl="1">
              <a:buFont typeface="Corbel" pitchFamily="34" charset="0"/>
              <a:buChar char="»"/>
            </a:pPr>
            <a:r>
              <a:rPr lang="en-US" dirty="0" smtClean="0">
                <a:cs typeface="Arial" pitchFamily="34" charset="0"/>
              </a:rPr>
              <a:t>10 (5 US, 5 UK) </a:t>
            </a:r>
            <a:r>
              <a:rPr lang="en-US" b="1" dirty="0" smtClean="0">
                <a:cs typeface="Arial" pitchFamily="34" charset="0"/>
              </a:rPr>
              <a:t>Experiencing</a:t>
            </a:r>
            <a:r>
              <a:rPr lang="en-US" dirty="0" smtClean="0">
                <a:cs typeface="Arial" pitchFamily="34" charset="0"/>
              </a:rPr>
              <a:t> (scholars)</a:t>
            </a:r>
          </a:p>
          <a:p>
            <a:pPr lvl="1">
              <a:buNone/>
            </a:pPr>
            <a:r>
              <a:rPr lang="en-GB" sz="1400" b="1" dirty="0" smtClean="0"/>
              <a:t>Some Phase 1 participants agreed to submit  monthly diaries</a:t>
            </a:r>
            <a:r>
              <a:rPr lang="en-GB" sz="1400" dirty="0" smtClean="0"/>
              <a:t> </a:t>
            </a:r>
            <a:endParaRPr lang="en-US" sz="1400" dirty="0" smtClean="0"/>
          </a:p>
          <a:p>
            <a:pPr lvl="1">
              <a:buFont typeface="Corbel" pitchFamily="34" charset="0"/>
              <a:buChar char="»"/>
            </a:pPr>
            <a:endParaRPr lang="en-GB" dirty="0" smtClean="0"/>
          </a:p>
          <a:p>
            <a:endParaRPr lang="en-US" dirty="0"/>
          </a:p>
        </p:txBody>
      </p:sp>
      <p:sp>
        <p:nvSpPr>
          <p:cNvPr id="7" name="Date Placeholder 6"/>
          <p:cNvSpPr>
            <a:spLocks noGrp="1"/>
          </p:cNvSpPr>
          <p:nvPr>
            <p:ph type="dt" sz="half" idx="10"/>
          </p:nvPr>
        </p:nvSpPr>
        <p:spPr/>
        <p:txBody>
          <a:bodyPr/>
          <a:lstStyle/>
          <a:p>
            <a:r>
              <a:rPr lang="en-GB" smtClean="0"/>
              <a:t>15/07/2014</a:t>
            </a:r>
            <a:endParaRPr lang="en-GB"/>
          </a:p>
        </p:txBody>
      </p:sp>
      <p:sp>
        <p:nvSpPr>
          <p:cNvPr id="8" name="Footer Placeholder 7"/>
          <p:cNvSpPr>
            <a:spLocks noGrp="1"/>
          </p:cNvSpPr>
          <p:nvPr>
            <p:ph type="ftr" sz="quarter" idx="11"/>
          </p:nvPr>
        </p:nvSpPr>
        <p:spPr/>
        <p:txBody>
          <a:bodyPr/>
          <a:lstStyle/>
          <a:p>
            <a:r>
              <a:rPr lang="en-GB" dirty="0" smtClean="0"/>
              <a:t>Evaluating online behaviours | A visitors and residents approach</a:t>
            </a:r>
            <a:endParaRPr lang="en-GB" dirty="0"/>
          </a:p>
        </p:txBody>
      </p:sp>
      <p:sp>
        <p:nvSpPr>
          <p:cNvPr id="9" name="Slide Number Placeholder 8"/>
          <p:cNvSpPr>
            <a:spLocks noGrp="1"/>
          </p:cNvSpPr>
          <p:nvPr>
            <p:ph type="sldNum" sz="quarter" idx="12"/>
          </p:nvPr>
        </p:nvSpPr>
        <p:spPr/>
        <p:txBody>
          <a:bodyPr/>
          <a:lstStyle/>
          <a:p>
            <a:fld id="{F0A55F06-C352-544E-8237-6F33909C7E7A}" type="slidenum">
              <a:rPr lang="en-GB" smtClean="0"/>
              <a:pPr/>
              <a:t>7</a:t>
            </a:fld>
            <a:endParaRPr lang="en-GB"/>
          </a:p>
        </p:txBody>
      </p:sp>
      <p:sp>
        <p:nvSpPr>
          <p:cNvPr id="10" name="TextBox 9"/>
          <p:cNvSpPr txBox="1"/>
          <p:nvPr/>
        </p:nvSpPr>
        <p:spPr>
          <a:xfrm>
            <a:off x="6852600" y="4523779"/>
            <a:ext cx="2057400" cy="246221"/>
          </a:xfrm>
          <a:prstGeom prst="rect">
            <a:avLst/>
          </a:prstGeom>
          <a:noFill/>
        </p:spPr>
        <p:txBody>
          <a:bodyPr wrap="square" rtlCol="0">
            <a:spAutoFit/>
          </a:bodyPr>
          <a:lstStyle/>
          <a:p>
            <a:pPr algn="ctr"/>
            <a:r>
              <a:rPr lang="en-US" sz="1000" dirty="0" smtClean="0">
                <a:latin typeface="+mn-lt"/>
              </a:rPr>
              <a:t>(White and Connaway 2011-2014)</a:t>
            </a:r>
            <a:endParaRPr lang="en-US" sz="1000" dirty="0">
              <a:latin typeface="+mn-lt"/>
            </a:endParaRPr>
          </a:p>
        </p:txBody>
      </p:sp>
      <p:pic>
        <p:nvPicPr>
          <p:cNvPr id="1026" name="Picture 2" descr="C:\Users\hoode\Downloads\large_519756811.jpg"/>
          <p:cNvPicPr>
            <a:picLocks noChangeAspect="1" noChangeArrowheads="1"/>
          </p:cNvPicPr>
          <p:nvPr/>
        </p:nvPicPr>
        <p:blipFill>
          <a:blip r:embed="rId3"/>
          <a:srcRect/>
          <a:stretch>
            <a:fillRect/>
          </a:stretch>
        </p:blipFill>
        <p:spPr bwMode="auto">
          <a:xfrm>
            <a:off x="5332804" y="1498294"/>
            <a:ext cx="3811196" cy="28583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93888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oode\Downloads\large__12490957864.jpg"/>
          <p:cNvPicPr>
            <a:picLocks noChangeAspect="1" noChangeArrowheads="1"/>
          </p:cNvPicPr>
          <p:nvPr/>
        </p:nvPicPr>
        <p:blipFill>
          <a:blip r:embed="rId3"/>
          <a:srcRect b="10000"/>
          <a:stretch>
            <a:fillRect/>
          </a:stretch>
        </p:blipFill>
        <p:spPr bwMode="auto">
          <a:xfrm>
            <a:off x="0" y="2"/>
            <a:ext cx="9144000" cy="5143498"/>
          </a:xfrm>
          <a:prstGeom prst="rect">
            <a:avLst/>
          </a:prstGeom>
          <a:noFill/>
        </p:spPr>
      </p:pic>
      <p:sp>
        <p:nvSpPr>
          <p:cNvPr id="13" name="Title 12"/>
          <p:cNvSpPr>
            <a:spLocks noGrp="1"/>
          </p:cNvSpPr>
          <p:nvPr>
            <p:ph type="title"/>
          </p:nvPr>
        </p:nvSpPr>
        <p:spPr/>
        <p:txBody>
          <a:bodyPr/>
          <a:lstStyle/>
          <a:p>
            <a:r>
              <a:rPr lang="en-US" dirty="0" smtClean="0">
                <a:solidFill>
                  <a:schemeClr val="bg1"/>
                </a:solidFill>
              </a:rPr>
              <a:t>Participant Interview Questions</a:t>
            </a:r>
            <a:endParaRPr lang="en-US" dirty="0">
              <a:solidFill>
                <a:schemeClr val="bg1"/>
              </a:solidFill>
            </a:endParaRPr>
          </a:p>
        </p:txBody>
      </p:sp>
      <p:sp>
        <p:nvSpPr>
          <p:cNvPr id="14" name="Content Placeholder 13"/>
          <p:cNvSpPr>
            <a:spLocks noGrp="1"/>
          </p:cNvSpPr>
          <p:nvPr>
            <p:ph idx="1"/>
          </p:nvPr>
        </p:nvSpPr>
        <p:spPr/>
        <p:txBody>
          <a:bodyPr>
            <a:noAutofit/>
          </a:bodyPr>
          <a:lstStyle/>
          <a:p>
            <a:pPr>
              <a:buNone/>
            </a:pPr>
            <a:r>
              <a:rPr lang="en-US" b="1" dirty="0" smtClean="0">
                <a:solidFill>
                  <a:schemeClr val="bg1"/>
                </a:solidFill>
              </a:rPr>
              <a:t>Selected Questions</a:t>
            </a:r>
          </a:p>
          <a:p>
            <a:pPr>
              <a:buNone/>
            </a:pPr>
            <a:r>
              <a:rPr lang="en-US" dirty="0" smtClean="0">
                <a:solidFill>
                  <a:schemeClr val="bg1"/>
                </a:solidFill>
              </a:rPr>
              <a:t>2. Think of the ways you have used technology and the web for your studies. Describe a typical week.</a:t>
            </a:r>
          </a:p>
          <a:p>
            <a:pPr>
              <a:buNone/>
            </a:pPr>
            <a:r>
              <a:rPr lang="en-US" dirty="0" smtClean="0">
                <a:solidFill>
                  <a:schemeClr val="bg1"/>
                </a:solidFill>
              </a:rPr>
              <a:t>4. Think of a time when you had a situation where you needed answers or solutions and you did a quick search and made do with it.  You knew there were other sources but you decided not to use them.  Please include sources such as friends, family, teachers, coaches, etc. </a:t>
            </a:r>
          </a:p>
          <a:p>
            <a:endParaRPr lang="en-US" dirty="0">
              <a:solidFill>
                <a:schemeClr val="bg1"/>
              </a:solidFill>
            </a:endParaRPr>
          </a:p>
        </p:txBody>
      </p:sp>
      <p:sp>
        <p:nvSpPr>
          <p:cNvPr id="3" name="Date Placeholder 2"/>
          <p:cNvSpPr>
            <a:spLocks noGrp="1"/>
          </p:cNvSpPr>
          <p:nvPr>
            <p:ph type="dt" sz="half" idx="10"/>
          </p:nvPr>
        </p:nvSpPr>
        <p:spPr/>
        <p:txBody>
          <a:bodyPr/>
          <a:lstStyle/>
          <a:p>
            <a:r>
              <a:rPr lang="en-GB" smtClean="0"/>
              <a:t>15/07/2014</a:t>
            </a:r>
            <a:endParaRPr lang="en-GB" dirty="0"/>
          </a:p>
        </p:txBody>
      </p:sp>
      <p:sp>
        <p:nvSpPr>
          <p:cNvPr id="4" name="Footer Placeholder 3"/>
          <p:cNvSpPr>
            <a:spLocks noGrp="1"/>
          </p:cNvSpPr>
          <p:nvPr>
            <p:ph type="ftr" sz="quarter" idx="11"/>
          </p:nvPr>
        </p:nvSpPr>
        <p:spPr/>
        <p:txBody>
          <a:bodyPr/>
          <a:lstStyle/>
          <a:p>
            <a:r>
              <a:rPr lang="en-GB" smtClean="0"/>
              <a:t>Evaluating online behaviours | A visitors and residents approach</a:t>
            </a:r>
            <a:endParaRPr lang="en-GB" dirty="0"/>
          </a:p>
        </p:txBody>
      </p:sp>
      <p:sp>
        <p:nvSpPr>
          <p:cNvPr id="5" name="Slide Number Placeholder 4"/>
          <p:cNvSpPr>
            <a:spLocks noGrp="1"/>
          </p:cNvSpPr>
          <p:nvPr>
            <p:ph type="sldNum" sz="quarter" idx="12"/>
          </p:nvPr>
        </p:nvSpPr>
        <p:spPr/>
        <p:txBody>
          <a:bodyPr/>
          <a:lstStyle/>
          <a:p>
            <a:fld id="{F0A55F06-C352-544E-8237-6F33909C7E7A}" type="slidenum">
              <a:rPr lang="en-GB" smtClean="0"/>
              <a:pPr/>
              <a:t>8</a:t>
            </a:fld>
            <a:endParaRPr lang="en-GB" dirty="0"/>
          </a:p>
        </p:txBody>
      </p:sp>
      <p:sp>
        <p:nvSpPr>
          <p:cNvPr id="7" name="TextBox 6"/>
          <p:cNvSpPr txBox="1"/>
          <p:nvPr/>
        </p:nvSpPr>
        <p:spPr>
          <a:xfrm>
            <a:off x="6852600" y="4523779"/>
            <a:ext cx="2057400" cy="246221"/>
          </a:xfrm>
          <a:prstGeom prst="rect">
            <a:avLst/>
          </a:prstGeom>
          <a:noFill/>
        </p:spPr>
        <p:txBody>
          <a:bodyPr wrap="square" rtlCol="0">
            <a:spAutoFit/>
          </a:bodyPr>
          <a:lstStyle/>
          <a:p>
            <a:pPr algn="ctr"/>
            <a:r>
              <a:rPr lang="en-US" sz="1000" dirty="0" smtClean="0">
                <a:solidFill>
                  <a:schemeClr val="bg1"/>
                </a:solidFill>
                <a:latin typeface="+mn-lt"/>
              </a:rPr>
              <a:t>(White and Connaway 2011-2014)</a:t>
            </a:r>
            <a:endParaRPr lang="en-US" sz="1000" dirty="0">
              <a:solidFill>
                <a:schemeClr val="bg1"/>
              </a:solidFill>
              <a:latin typeface="+mn-lt"/>
            </a:endParaRPr>
          </a:p>
        </p:txBody>
      </p:sp>
    </p:spTree>
    <p:extLst>
      <p:ext uri="{BB962C8B-B14F-4D97-AF65-F5344CB8AC3E}">
        <p14:creationId xmlns:p14="http://schemas.microsoft.com/office/powerpoint/2010/main" xmlns="" val="254978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Diarists</a:t>
            </a:r>
            <a:endParaRPr lang="en-US" dirty="0"/>
          </a:p>
        </p:txBody>
      </p:sp>
      <p:sp>
        <p:nvSpPr>
          <p:cNvPr id="7" name="Content Placeholder 6"/>
          <p:cNvSpPr>
            <a:spLocks noGrp="1"/>
          </p:cNvSpPr>
          <p:nvPr>
            <p:ph idx="1"/>
          </p:nvPr>
        </p:nvSpPr>
        <p:spPr>
          <a:xfrm>
            <a:off x="234000" y="900000"/>
            <a:ext cx="4423060" cy="3870000"/>
          </a:xfrm>
        </p:spPr>
        <p:txBody>
          <a:bodyPr>
            <a:noAutofit/>
          </a:bodyPr>
          <a:lstStyle/>
          <a:p>
            <a:pPr>
              <a:buNone/>
            </a:pPr>
            <a:r>
              <a:rPr lang="en-US" b="1" dirty="0" smtClean="0"/>
              <a:t>Phase 2: Diaries &amp; Follow-Up Interviews</a:t>
            </a:r>
          </a:p>
          <a:p>
            <a:pPr>
              <a:buNone/>
            </a:pPr>
            <a:r>
              <a:rPr lang="en-US" dirty="0" smtClean="0"/>
              <a:t>22 Diarists (10UK/12 US):</a:t>
            </a:r>
          </a:p>
          <a:p>
            <a:pPr>
              <a:buClr>
                <a:schemeClr val="bg2"/>
              </a:buClr>
              <a:buFont typeface="Corbel" pitchFamily="34" charset="0"/>
              <a:buChar char="»"/>
            </a:pPr>
            <a:r>
              <a:rPr lang="en-US" dirty="0" smtClean="0"/>
              <a:t>66 diaries collected</a:t>
            </a:r>
          </a:p>
          <a:p>
            <a:pPr>
              <a:buClr>
                <a:schemeClr val="bg2"/>
              </a:buClr>
              <a:buFont typeface="Corbel" pitchFamily="34" charset="0"/>
              <a:buChar char="»"/>
            </a:pPr>
            <a:r>
              <a:rPr lang="en-US" dirty="0" smtClean="0"/>
              <a:t>53 follow-up diarist interviews conducted</a:t>
            </a:r>
          </a:p>
          <a:p>
            <a:pPr>
              <a:buClr>
                <a:schemeClr val="bg2"/>
              </a:buClr>
              <a:buFont typeface="Corbel" pitchFamily="34" charset="0"/>
              <a:buChar char="»"/>
            </a:pPr>
            <a:endParaRPr lang="en-US" dirty="0" smtClean="0"/>
          </a:p>
          <a:p>
            <a:pPr>
              <a:buClr>
                <a:schemeClr val="bg2"/>
              </a:buClr>
              <a:buFont typeface="Corbel" pitchFamily="34" charset="0"/>
              <a:buChar char="»"/>
            </a:pPr>
            <a:r>
              <a:rPr lang="en-US" dirty="0" smtClean="0"/>
              <a:t>Conducted and collected from April 2011 through October 2013</a:t>
            </a:r>
          </a:p>
          <a:p>
            <a:endParaRPr lang="en-US" dirty="0"/>
          </a:p>
        </p:txBody>
      </p:sp>
      <p:sp>
        <p:nvSpPr>
          <p:cNvPr id="3" name="Date Placeholder 2"/>
          <p:cNvSpPr>
            <a:spLocks noGrp="1"/>
          </p:cNvSpPr>
          <p:nvPr>
            <p:ph type="dt" sz="half" idx="10"/>
          </p:nvPr>
        </p:nvSpPr>
        <p:spPr/>
        <p:txBody>
          <a:bodyPr/>
          <a:lstStyle/>
          <a:p>
            <a:r>
              <a:rPr lang="en-GB" smtClean="0"/>
              <a:t>15/07/2014</a:t>
            </a:r>
            <a:endParaRPr lang="en-GB"/>
          </a:p>
        </p:txBody>
      </p:sp>
      <p:sp>
        <p:nvSpPr>
          <p:cNvPr id="4" name="Footer Placeholder 3"/>
          <p:cNvSpPr>
            <a:spLocks noGrp="1"/>
          </p:cNvSpPr>
          <p:nvPr>
            <p:ph type="ftr" sz="quarter" idx="11"/>
          </p:nvPr>
        </p:nvSpPr>
        <p:spPr/>
        <p:txBody>
          <a:bodyPr/>
          <a:lstStyle/>
          <a:p>
            <a:r>
              <a:rPr lang="en-GB" smtClean="0"/>
              <a:t>Evaluating online behaviours | A visitors and residents approach</a:t>
            </a:r>
            <a:endParaRPr lang="en-GB"/>
          </a:p>
        </p:txBody>
      </p:sp>
      <p:sp>
        <p:nvSpPr>
          <p:cNvPr id="5" name="Slide Number Placeholder 4"/>
          <p:cNvSpPr>
            <a:spLocks noGrp="1"/>
          </p:cNvSpPr>
          <p:nvPr>
            <p:ph type="sldNum" sz="quarter" idx="12"/>
          </p:nvPr>
        </p:nvSpPr>
        <p:spPr/>
        <p:txBody>
          <a:bodyPr/>
          <a:lstStyle/>
          <a:p>
            <a:fld id="{F0A55F06-C352-544E-8237-6F33909C7E7A}" type="slidenum">
              <a:rPr lang="en-GB" smtClean="0"/>
              <a:pPr/>
              <a:t>9</a:t>
            </a:fld>
            <a:endParaRPr lang="en-GB"/>
          </a:p>
        </p:txBody>
      </p:sp>
      <p:sp>
        <p:nvSpPr>
          <p:cNvPr id="8" name="TextBox 7"/>
          <p:cNvSpPr txBox="1"/>
          <p:nvPr/>
        </p:nvSpPr>
        <p:spPr>
          <a:xfrm>
            <a:off x="6852600" y="4523779"/>
            <a:ext cx="2057400" cy="246221"/>
          </a:xfrm>
          <a:prstGeom prst="rect">
            <a:avLst/>
          </a:prstGeom>
          <a:noFill/>
        </p:spPr>
        <p:txBody>
          <a:bodyPr wrap="square" rtlCol="0">
            <a:spAutoFit/>
          </a:bodyPr>
          <a:lstStyle/>
          <a:p>
            <a:pPr algn="ctr"/>
            <a:r>
              <a:rPr lang="en-US" sz="1000" dirty="0" smtClean="0">
                <a:latin typeface="+mn-lt"/>
              </a:rPr>
              <a:t>(White and Connaway 2011-2014)</a:t>
            </a:r>
            <a:endParaRPr lang="en-US" sz="1000" dirty="0">
              <a:latin typeface="+mn-lt"/>
            </a:endParaRPr>
          </a:p>
        </p:txBody>
      </p:sp>
      <p:pic>
        <p:nvPicPr>
          <p:cNvPr id="8194" name="Picture 2" descr="C:\Users\hoode\Downloads\large_6317803326.jpg"/>
          <p:cNvPicPr>
            <a:picLocks noChangeAspect="1" noChangeArrowheads="1"/>
          </p:cNvPicPr>
          <p:nvPr/>
        </p:nvPicPr>
        <p:blipFill>
          <a:blip r:embed="rId3"/>
          <a:srcRect/>
          <a:stretch>
            <a:fillRect/>
          </a:stretch>
        </p:blipFill>
        <p:spPr bwMode="auto">
          <a:xfrm>
            <a:off x="4657060" y="1058892"/>
            <a:ext cx="4486939" cy="2970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263051161"/>
      </p:ext>
    </p:extLst>
  </p:cSld>
  <p:clrMapOvr>
    <a:masterClrMapping/>
  </p:clrMapOvr>
  <p:timing>
    <p:tnLst>
      <p:par>
        <p:cTn id="1" dur="indefinite" restart="never" nodeType="tmRoot"/>
      </p:par>
    </p:tnLst>
  </p:timing>
</p:sld>
</file>

<file path=ppt/theme/theme1.xml><?xml version="1.0" encoding="utf-8"?>
<a:theme xmlns:a="http://schemas.openxmlformats.org/drawingml/2006/main" name="Jisc Theme">
  <a:themeElements>
    <a:clrScheme name="Jisc 2013 1">
      <a:dk1>
        <a:srgbClr val="2C3841"/>
      </a:dk1>
      <a:lt1>
        <a:srgbClr val="FFFFFF"/>
      </a:lt1>
      <a:dk2>
        <a:srgbClr val="DE481C"/>
      </a:dk2>
      <a:lt2>
        <a:srgbClr val="9F3515"/>
      </a:lt2>
      <a:accent1>
        <a:srgbClr val="E61554"/>
      </a:accent1>
      <a:accent2>
        <a:srgbClr val="F9B000"/>
      </a:accent2>
      <a:accent3>
        <a:srgbClr val="B2BB1C"/>
      </a:accent3>
      <a:accent4>
        <a:srgbClr val="0092CB"/>
      </a:accent4>
      <a:accent5>
        <a:srgbClr val="B71A8B"/>
      </a:accent5>
      <a:accent6>
        <a:srgbClr val="CADCF0"/>
      </a:accent6>
      <a:hlink>
        <a:srgbClr val="DE481C"/>
      </a:hlink>
      <a:folHlink>
        <a:srgbClr val="DE481C"/>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1381</TotalTime>
  <Words>5207</Words>
  <Application>Microsoft Office PowerPoint</Application>
  <PresentationFormat>On-screen Show (16:9)</PresentationFormat>
  <Paragraphs>581</Paragraphs>
  <Slides>40</Slides>
  <Notes>34</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Jisc Theme</vt:lpstr>
      <vt:lpstr>Evaluating online behaviours</vt:lpstr>
      <vt:lpstr>Welcome!</vt:lpstr>
      <vt:lpstr>About Digital Visitors and Residents</vt:lpstr>
      <vt:lpstr>V&amp;R Framework</vt:lpstr>
      <vt:lpstr>Educational Stages</vt:lpstr>
      <vt:lpstr>Data Collection Tools</vt:lpstr>
      <vt:lpstr>Project Phases</vt:lpstr>
      <vt:lpstr>Participant Interview Questions</vt:lpstr>
      <vt:lpstr>Diarists</vt:lpstr>
      <vt:lpstr>Diarist Monthly Interview Questions</vt:lpstr>
      <vt:lpstr>Diary Submission Example</vt:lpstr>
      <vt:lpstr>Project Phases </vt:lpstr>
      <vt:lpstr>Phases 1-3 Demographics</vt:lpstr>
      <vt:lpstr>Phase 4 Demographics</vt:lpstr>
      <vt:lpstr>Why is this important?</vt:lpstr>
      <vt:lpstr>infoKit</vt:lpstr>
      <vt:lpstr>Selected Findings</vt:lpstr>
      <vt:lpstr>Slide 18</vt:lpstr>
      <vt:lpstr>The Learning Black Market </vt:lpstr>
      <vt:lpstr>“Convenient” Isn’t Always Simple </vt:lpstr>
      <vt:lpstr>Slide 21</vt:lpstr>
      <vt:lpstr>Graduate School</vt:lpstr>
      <vt:lpstr>Contact and Educational Stages</vt:lpstr>
      <vt:lpstr>Human Sources and Educational Stages</vt:lpstr>
      <vt:lpstr>Place and Educational Stages</vt:lpstr>
      <vt:lpstr>Slide 26</vt:lpstr>
      <vt:lpstr>Mapping Visitor and Resident Behavior</vt:lpstr>
      <vt:lpstr>Mapping</vt:lpstr>
      <vt:lpstr>Mapping</vt:lpstr>
      <vt:lpstr>Mapping</vt:lpstr>
      <vt:lpstr>Mapping</vt:lpstr>
      <vt:lpstr>Infokit</vt:lpstr>
      <vt:lpstr>Workshops</vt:lpstr>
      <vt:lpstr>Slide 34</vt:lpstr>
      <vt:lpstr>Younger students (18-25) layered map </vt:lpstr>
      <vt:lpstr>Older students (35-45) layered map </vt:lpstr>
      <vt:lpstr>Slide 37</vt:lpstr>
      <vt:lpstr>University of the Arts London</vt:lpstr>
      <vt:lpstr>Questions and Discussion</vt:lpstr>
      <vt:lpstr>References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Online Behaviors: A Visitors and Residents Approach</dc:title>
  <dc:creator>Lynn Silipigni Connaway, David White, Donna M. Lanclos</dc:creator>
  <cp:keywords>digital residents, digital visitors, online services, convenience, visitors and residents, user research</cp:keywords>
  <cp:lastModifiedBy>Windows User</cp:lastModifiedBy>
  <cp:revision>96</cp:revision>
  <dcterms:created xsi:type="dcterms:W3CDTF">2013-10-10T15:07:08Z</dcterms:created>
  <dcterms:modified xsi:type="dcterms:W3CDTF">2014-07-21T17:16:24Z</dcterms:modified>
</cp:coreProperties>
</file>