
<file path=[Content_Types].xml><?xml version="1.0" encoding="utf-8"?>
<Types xmlns="http://schemas.openxmlformats.org/package/2006/content-types">
  <Override PartName="/ppt/notesSlides/notesSlide2.xml" ContentType="application/vnd.openxmlformats-officedocument.presentationml.notesSlide+xml"/>
  <Default Extension="pdf" ContentType="application/pdf"/>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29"/>
  </p:notesMasterIdLst>
  <p:handoutMasterIdLst>
    <p:handoutMasterId r:id="rId30"/>
  </p:handoutMasterIdLst>
  <p:sldIdLst>
    <p:sldId id="467" r:id="rId5"/>
    <p:sldId id="482" r:id="rId6"/>
    <p:sldId id="501" r:id="rId7"/>
    <p:sldId id="502" r:id="rId8"/>
    <p:sldId id="503" r:id="rId9"/>
    <p:sldId id="472" r:id="rId10"/>
    <p:sldId id="509" r:id="rId11"/>
    <p:sldId id="510" r:id="rId12"/>
    <p:sldId id="511" r:id="rId13"/>
    <p:sldId id="512" r:id="rId14"/>
    <p:sldId id="471" r:id="rId15"/>
    <p:sldId id="486" r:id="rId16"/>
    <p:sldId id="504" r:id="rId17"/>
    <p:sldId id="487" r:id="rId18"/>
    <p:sldId id="491" r:id="rId19"/>
    <p:sldId id="488" r:id="rId20"/>
    <p:sldId id="507" r:id="rId21"/>
    <p:sldId id="508" r:id="rId22"/>
    <p:sldId id="489" r:id="rId23"/>
    <p:sldId id="514" r:id="rId24"/>
    <p:sldId id="497" r:id="rId25"/>
    <p:sldId id="492" r:id="rId26"/>
    <p:sldId id="513" r:id="rId27"/>
    <p:sldId id="48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key Hawk" initials="MLH" lastIdx="2" clrIdx="0"/>
  <p:cmAuthor id="1" name="Alyssa" initials="A"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7600"/>
    <a:srgbClr val="000000"/>
    <a:srgbClr val="FF00FF"/>
    <a:srgbClr val="00FFFF"/>
    <a:srgbClr val="A9316F"/>
    <a:srgbClr val="419A3C"/>
    <a:srgbClr val="0B7CCB"/>
    <a:srgbClr val="E18100"/>
    <a:srgbClr val="CCFF66"/>
    <a:srgbClr val="2F416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167" autoAdjust="0"/>
  </p:normalViewPr>
  <p:slideViewPr>
    <p:cSldViewPr snapToGrid="0" snapToObjects="1" showGuides="1">
      <p:cViewPr varScale="1">
        <p:scale>
          <a:sx n="44" d="100"/>
          <a:sy n="44" d="100"/>
        </p:scale>
        <p:origin x="-1266" y="-96"/>
      </p:cViewPr>
      <p:guideLst>
        <p:guide orient="horz" pos="672"/>
        <p:guide/>
      </p:guideLst>
    </p:cSldViewPr>
  </p:slideViewPr>
  <p:notesTextViewPr>
    <p:cViewPr>
      <p:scale>
        <a:sx n="75" d="100"/>
        <a:sy n="75" d="100"/>
      </p:scale>
      <p:origin x="0" y="0"/>
    </p:cViewPr>
  </p:notesTextViewPr>
  <p:sorterViewPr>
    <p:cViewPr>
      <p:scale>
        <a:sx n="75" d="100"/>
        <a:sy n="75" d="100"/>
      </p:scale>
      <p:origin x="0" y="0"/>
    </p:cViewPr>
  </p:sorterViewPr>
  <p:notesViewPr>
    <p:cSldViewPr snapToGrid="0" snapToObjects="1">
      <p:cViewPr varScale="1">
        <p:scale>
          <a:sx n="47" d="100"/>
          <a:sy n="47" d="100"/>
        </p:scale>
        <p:origin x="-2010"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E4078A-7BE4-4FBE-86CD-D315A73679A1}" type="doc">
      <dgm:prSet loTypeId="urn:microsoft.com/office/officeart/2005/8/layout/gear1" loCatId="cycle" qsTypeId="urn:microsoft.com/office/officeart/2005/8/quickstyle/simple1" qsCatId="simple" csTypeId="urn:microsoft.com/office/officeart/2005/8/colors/accent1_2" csCatId="accent1" phldr="1"/>
      <dgm:spPr/>
    </dgm:pt>
    <dgm:pt modelId="{CEE1AF2E-B99D-4AB7-82B9-1AE3E93E5284}">
      <dgm:prSet phldrT="[Text]"/>
      <dgm:spPr/>
      <dgm:t>
        <a:bodyPr/>
        <a:lstStyle/>
        <a:p>
          <a:endParaRPr lang="en-US" dirty="0"/>
        </a:p>
      </dgm:t>
    </dgm:pt>
    <dgm:pt modelId="{77D8F200-3B5A-4205-8B10-F0B441934B62}" type="parTrans" cxnId="{3CDF2CAC-27F3-4D01-A8C6-49A81E2E524D}">
      <dgm:prSet/>
      <dgm:spPr/>
      <dgm:t>
        <a:bodyPr/>
        <a:lstStyle/>
        <a:p>
          <a:endParaRPr lang="en-US"/>
        </a:p>
      </dgm:t>
    </dgm:pt>
    <dgm:pt modelId="{D2AA8572-63F4-4E8D-909F-9A49681D4F5B}" type="sibTrans" cxnId="{3CDF2CAC-27F3-4D01-A8C6-49A81E2E524D}">
      <dgm:prSet/>
      <dgm:spPr/>
      <dgm:t>
        <a:bodyPr/>
        <a:lstStyle/>
        <a:p>
          <a:endParaRPr lang="en-US"/>
        </a:p>
      </dgm:t>
    </dgm:pt>
    <dgm:pt modelId="{BD8B9F17-C37C-4BE0-9B8F-7E0A7DACB0E7}">
      <dgm:prSet phldrT="[Text]"/>
      <dgm:spPr/>
      <dgm:t>
        <a:bodyPr/>
        <a:lstStyle/>
        <a:p>
          <a:endParaRPr lang="en-US" dirty="0"/>
        </a:p>
      </dgm:t>
    </dgm:pt>
    <dgm:pt modelId="{B2BE8DEA-451E-425C-85DC-ED5CE867FE9A}" type="parTrans" cxnId="{73BBB8BE-C3FE-44B2-8CDF-CFFE792F720C}">
      <dgm:prSet/>
      <dgm:spPr/>
      <dgm:t>
        <a:bodyPr/>
        <a:lstStyle/>
        <a:p>
          <a:endParaRPr lang="en-US"/>
        </a:p>
      </dgm:t>
    </dgm:pt>
    <dgm:pt modelId="{CD0CE66A-2658-4A7E-9180-20807D2AEA75}" type="sibTrans" cxnId="{73BBB8BE-C3FE-44B2-8CDF-CFFE792F720C}">
      <dgm:prSet/>
      <dgm:spPr/>
      <dgm:t>
        <a:bodyPr/>
        <a:lstStyle/>
        <a:p>
          <a:endParaRPr lang="en-US"/>
        </a:p>
      </dgm:t>
    </dgm:pt>
    <dgm:pt modelId="{DA93AE3D-A39E-4BB3-9F22-96912108621C}">
      <dgm:prSet phldrT="[Text]"/>
      <dgm:spPr/>
      <dgm:t>
        <a:bodyPr/>
        <a:lstStyle/>
        <a:p>
          <a:endParaRPr lang="en-US" dirty="0"/>
        </a:p>
      </dgm:t>
    </dgm:pt>
    <dgm:pt modelId="{8D6A185C-A2BA-42F6-AD4C-0D750C85CE5F}" type="sibTrans" cxnId="{410A3D48-3D65-46E4-9373-10237DB0899B}">
      <dgm:prSet/>
      <dgm:spPr/>
      <dgm:t>
        <a:bodyPr/>
        <a:lstStyle/>
        <a:p>
          <a:endParaRPr lang="en-US"/>
        </a:p>
      </dgm:t>
    </dgm:pt>
    <dgm:pt modelId="{1D52DB39-19E7-4C75-ABBE-7D5AA2BF14E9}" type="parTrans" cxnId="{410A3D48-3D65-46E4-9373-10237DB0899B}">
      <dgm:prSet/>
      <dgm:spPr/>
      <dgm:t>
        <a:bodyPr/>
        <a:lstStyle/>
        <a:p>
          <a:endParaRPr lang="en-US"/>
        </a:p>
      </dgm:t>
    </dgm:pt>
    <dgm:pt modelId="{BB1CA5AC-CD72-434D-9781-4A92C3D8471E}" type="pres">
      <dgm:prSet presAssocID="{CEE4078A-7BE4-4FBE-86CD-D315A73679A1}" presName="composite" presStyleCnt="0">
        <dgm:presLayoutVars>
          <dgm:chMax val="3"/>
          <dgm:animLvl val="lvl"/>
          <dgm:resizeHandles val="exact"/>
        </dgm:presLayoutVars>
      </dgm:prSet>
      <dgm:spPr/>
    </dgm:pt>
    <dgm:pt modelId="{086030EE-CF0F-4F51-99D6-B46853CE58A8}" type="pres">
      <dgm:prSet presAssocID="{CEE1AF2E-B99D-4AB7-82B9-1AE3E93E5284}" presName="gear1" presStyleLbl="node1" presStyleIdx="0" presStyleCnt="3">
        <dgm:presLayoutVars>
          <dgm:chMax val="1"/>
          <dgm:bulletEnabled val="1"/>
        </dgm:presLayoutVars>
      </dgm:prSet>
      <dgm:spPr/>
      <dgm:t>
        <a:bodyPr/>
        <a:lstStyle/>
        <a:p>
          <a:endParaRPr lang="en-US"/>
        </a:p>
      </dgm:t>
    </dgm:pt>
    <dgm:pt modelId="{F34217B8-7F84-446B-AA3B-D99FB48E2292}" type="pres">
      <dgm:prSet presAssocID="{CEE1AF2E-B99D-4AB7-82B9-1AE3E93E5284}" presName="gear1srcNode" presStyleLbl="node1" presStyleIdx="0" presStyleCnt="3"/>
      <dgm:spPr/>
      <dgm:t>
        <a:bodyPr/>
        <a:lstStyle/>
        <a:p>
          <a:endParaRPr lang="en-US"/>
        </a:p>
      </dgm:t>
    </dgm:pt>
    <dgm:pt modelId="{AC688845-ADF2-4F9E-98D7-88C8C81EC248}" type="pres">
      <dgm:prSet presAssocID="{CEE1AF2E-B99D-4AB7-82B9-1AE3E93E5284}" presName="gear1dstNode" presStyleLbl="node1" presStyleIdx="0" presStyleCnt="3"/>
      <dgm:spPr/>
      <dgm:t>
        <a:bodyPr/>
        <a:lstStyle/>
        <a:p>
          <a:endParaRPr lang="en-US"/>
        </a:p>
      </dgm:t>
    </dgm:pt>
    <dgm:pt modelId="{E16FD52A-9184-4D96-96CC-4D47E340C860}" type="pres">
      <dgm:prSet presAssocID="{BD8B9F17-C37C-4BE0-9B8F-7E0A7DACB0E7}" presName="gear2" presStyleLbl="node1" presStyleIdx="1" presStyleCnt="3">
        <dgm:presLayoutVars>
          <dgm:chMax val="1"/>
          <dgm:bulletEnabled val="1"/>
        </dgm:presLayoutVars>
      </dgm:prSet>
      <dgm:spPr/>
      <dgm:t>
        <a:bodyPr/>
        <a:lstStyle/>
        <a:p>
          <a:endParaRPr lang="en-US"/>
        </a:p>
      </dgm:t>
    </dgm:pt>
    <dgm:pt modelId="{98DE195C-F0E9-47E2-9C39-0E9F462E5F90}" type="pres">
      <dgm:prSet presAssocID="{BD8B9F17-C37C-4BE0-9B8F-7E0A7DACB0E7}" presName="gear2srcNode" presStyleLbl="node1" presStyleIdx="1" presStyleCnt="3"/>
      <dgm:spPr/>
      <dgm:t>
        <a:bodyPr/>
        <a:lstStyle/>
        <a:p>
          <a:endParaRPr lang="en-US"/>
        </a:p>
      </dgm:t>
    </dgm:pt>
    <dgm:pt modelId="{5D79CF68-2B7B-482C-9391-D2CF1DB92425}" type="pres">
      <dgm:prSet presAssocID="{BD8B9F17-C37C-4BE0-9B8F-7E0A7DACB0E7}" presName="gear2dstNode" presStyleLbl="node1" presStyleIdx="1" presStyleCnt="3"/>
      <dgm:spPr/>
      <dgm:t>
        <a:bodyPr/>
        <a:lstStyle/>
        <a:p>
          <a:endParaRPr lang="en-US"/>
        </a:p>
      </dgm:t>
    </dgm:pt>
    <dgm:pt modelId="{AF6B9CDF-5287-45E7-BA3B-A20835985E2E}" type="pres">
      <dgm:prSet presAssocID="{DA93AE3D-A39E-4BB3-9F22-96912108621C}" presName="gear3" presStyleLbl="node1" presStyleIdx="2" presStyleCnt="3"/>
      <dgm:spPr/>
      <dgm:t>
        <a:bodyPr/>
        <a:lstStyle/>
        <a:p>
          <a:endParaRPr lang="en-US"/>
        </a:p>
      </dgm:t>
    </dgm:pt>
    <dgm:pt modelId="{5E97435B-CA3B-4599-953D-F9AA0E0BB985}" type="pres">
      <dgm:prSet presAssocID="{DA93AE3D-A39E-4BB3-9F22-96912108621C}" presName="gear3tx" presStyleLbl="node1" presStyleIdx="2" presStyleCnt="3">
        <dgm:presLayoutVars>
          <dgm:chMax val="1"/>
          <dgm:bulletEnabled val="1"/>
        </dgm:presLayoutVars>
      </dgm:prSet>
      <dgm:spPr/>
      <dgm:t>
        <a:bodyPr/>
        <a:lstStyle/>
        <a:p>
          <a:endParaRPr lang="en-US"/>
        </a:p>
      </dgm:t>
    </dgm:pt>
    <dgm:pt modelId="{F7001E90-7785-476B-A4BB-F95263896225}" type="pres">
      <dgm:prSet presAssocID="{DA93AE3D-A39E-4BB3-9F22-96912108621C}" presName="gear3srcNode" presStyleLbl="node1" presStyleIdx="2" presStyleCnt="3"/>
      <dgm:spPr/>
      <dgm:t>
        <a:bodyPr/>
        <a:lstStyle/>
        <a:p>
          <a:endParaRPr lang="en-US"/>
        </a:p>
      </dgm:t>
    </dgm:pt>
    <dgm:pt modelId="{7645B3E0-BEA4-40A5-8E03-6AE5FD0EA9F6}" type="pres">
      <dgm:prSet presAssocID="{DA93AE3D-A39E-4BB3-9F22-96912108621C}" presName="gear3dstNode" presStyleLbl="node1" presStyleIdx="2" presStyleCnt="3"/>
      <dgm:spPr/>
      <dgm:t>
        <a:bodyPr/>
        <a:lstStyle/>
        <a:p>
          <a:endParaRPr lang="en-US"/>
        </a:p>
      </dgm:t>
    </dgm:pt>
    <dgm:pt modelId="{0692ACFC-AC31-4FD9-8C9F-4D1EDD370CAD}" type="pres">
      <dgm:prSet presAssocID="{D2AA8572-63F4-4E8D-909F-9A49681D4F5B}" presName="connector1" presStyleLbl="sibTrans2D1" presStyleIdx="0" presStyleCnt="3"/>
      <dgm:spPr/>
      <dgm:t>
        <a:bodyPr/>
        <a:lstStyle/>
        <a:p>
          <a:endParaRPr lang="en-US"/>
        </a:p>
      </dgm:t>
    </dgm:pt>
    <dgm:pt modelId="{DBC513C5-FED8-49FA-AD67-4995CE8B12B1}" type="pres">
      <dgm:prSet presAssocID="{CD0CE66A-2658-4A7E-9180-20807D2AEA75}" presName="connector2" presStyleLbl="sibTrans2D1" presStyleIdx="1" presStyleCnt="3"/>
      <dgm:spPr/>
      <dgm:t>
        <a:bodyPr/>
        <a:lstStyle/>
        <a:p>
          <a:endParaRPr lang="en-US"/>
        </a:p>
      </dgm:t>
    </dgm:pt>
    <dgm:pt modelId="{B6EBCC82-BA94-45E8-9F16-C177FC7403DF}" type="pres">
      <dgm:prSet presAssocID="{8D6A185C-A2BA-42F6-AD4C-0D750C85CE5F}" presName="connector3" presStyleLbl="sibTrans2D1" presStyleIdx="2" presStyleCnt="3"/>
      <dgm:spPr/>
      <dgm:t>
        <a:bodyPr/>
        <a:lstStyle/>
        <a:p>
          <a:endParaRPr lang="en-US"/>
        </a:p>
      </dgm:t>
    </dgm:pt>
  </dgm:ptLst>
  <dgm:cxnLst>
    <dgm:cxn modelId="{7F233D08-38A7-4705-A5C9-903317FD31B0}" type="presOf" srcId="{BD8B9F17-C37C-4BE0-9B8F-7E0A7DACB0E7}" destId="{98DE195C-F0E9-47E2-9C39-0E9F462E5F90}" srcOrd="1" destOrd="0" presId="urn:microsoft.com/office/officeart/2005/8/layout/gear1"/>
    <dgm:cxn modelId="{6ABE377B-F427-47BE-819F-BF66AA344EC4}" type="presOf" srcId="{D2AA8572-63F4-4E8D-909F-9A49681D4F5B}" destId="{0692ACFC-AC31-4FD9-8C9F-4D1EDD370CAD}" srcOrd="0" destOrd="0" presId="urn:microsoft.com/office/officeart/2005/8/layout/gear1"/>
    <dgm:cxn modelId="{D461E835-0860-4BAF-8BE6-3FD4D141276A}" type="presOf" srcId="{CEE1AF2E-B99D-4AB7-82B9-1AE3E93E5284}" destId="{086030EE-CF0F-4F51-99D6-B46853CE58A8}" srcOrd="0" destOrd="0" presId="urn:microsoft.com/office/officeart/2005/8/layout/gear1"/>
    <dgm:cxn modelId="{3CDF2CAC-27F3-4D01-A8C6-49A81E2E524D}" srcId="{CEE4078A-7BE4-4FBE-86CD-D315A73679A1}" destId="{CEE1AF2E-B99D-4AB7-82B9-1AE3E93E5284}" srcOrd="0" destOrd="0" parTransId="{77D8F200-3B5A-4205-8B10-F0B441934B62}" sibTransId="{D2AA8572-63F4-4E8D-909F-9A49681D4F5B}"/>
    <dgm:cxn modelId="{410A3D48-3D65-46E4-9373-10237DB0899B}" srcId="{CEE4078A-7BE4-4FBE-86CD-D315A73679A1}" destId="{DA93AE3D-A39E-4BB3-9F22-96912108621C}" srcOrd="2" destOrd="0" parTransId="{1D52DB39-19E7-4C75-ABBE-7D5AA2BF14E9}" sibTransId="{8D6A185C-A2BA-42F6-AD4C-0D750C85CE5F}"/>
    <dgm:cxn modelId="{9D401AE9-C98D-4E93-AFCC-24119E852DC7}" type="presOf" srcId="{CD0CE66A-2658-4A7E-9180-20807D2AEA75}" destId="{DBC513C5-FED8-49FA-AD67-4995CE8B12B1}" srcOrd="0" destOrd="0" presId="urn:microsoft.com/office/officeart/2005/8/layout/gear1"/>
    <dgm:cxn modelId="{867A5618-627C-4045-B5A3-237D9C0B3153}" type="presOf" srcId="{DA93AE3D-A39E-4BB3-9F22-96912108621C}" destId="{AF6B9CDF-5287-45E7-BA3B-A20835985E2E}" srcOrd="0" destOrd="0" presId="urn:microsoft.com/office/officeart/2005/8/layout/gear1"/>
    <dgm:cxn modelId="{DC5C3A2A-F7E9-4315-BD97-8CEC801FA489}" type="presOf" srcId="{BD8B9F17-C37C-4BE0-9B8F-7E0A7DACB0E7}" destId="{E16FD52A-9184-4D96-96CC-4D47E340C860}" srcOrd="0" destOrd="0" presId="urn:microsoft.com/office/officeart/2005/8/layout/gear1"/>
    <dgm:cxn modelId="{73BBB8BE-C3FE-44B2-8CDF-CFFE792F720C}" srcId="{CEE4078A-7BE4-4FBE-86CD-D315A73679A1}" destId="{BD8B9F17-C37C-4BE0-9B8F-7E0A7DACB0E7}" srcOrd="1" destOrd="0" parTransId="{B2BE8DEA-451E-425C-85DC-ED5CE867FE9A}" sibTransId="{CD0CE66A-2658-4A7E-9180-20807D2AEA75}"/>
    <dgm:cxn modelId="{B8FCE227-2300-475E-A500-AFCB7FC93F0D}" type="presOf" srcId="{CEE1AF2E-B99D-4AB7-82B9-1AE3E93E5284}" destId="{AC688845-ADF2-4F9E-98D7-88C8C81EC248}" srcOrd="2" destOrd="0" presId="urn:microsoft.com/office/officeart/2005/8/layout/gear1"/>
    <dgm:cxn modelId="{86159EE7-6694-4CF6-88D8-38601FC344E5}" type="presOf" srcId="{CEE4078A-7BE4-4FBE-86CD-D315A73679A1}" destId="{BB1CA5AC-CD72-434D-9781-4A92C3D8471E}" srcOrd="0" destOrd="0" presId="urn:microsoft.com/office/officeart/2005/8/layout/gear1"/>
    <dgm:cxn modelId="{53265311-115B-4634-BC0C-558A86801228}" type="presOf" srcId="{8D6A185C-A2BA-42F6-AD4C-0D750C85CE5F}" destId="{B6EBCC82-BA94-45E8-9F16-C177FC7403DF}" srcOrd="0" destOrd="0" presId="urn:microsoft.com/office/officeart/2005/8/layout/gear1"/>
    <dgm:cxn modelId="{FF6CF92F-28A0-4182-870B-B35A42BF8045}" type="presOf" srcId="{CEE1AF2E-B99D-4AB7-82B9-1AE3E93E5284}" destId="{F34217B8-7F84-446B-AA3B-D99FB48E2292}" srcOrd="1" destOrd="0" presId="urn:microsoft.com/office/officeart/2005/8/layout/gear1"/>
    <dgm:cxn modelId="{38194908-3FFC-4840-866E-3267B9B4E0F2}" type="presOf" srcId="{BD8B9F17-C37C-4BE0-9B8F-7E0A7DACB0E7}" destId="{5D79CF68-2B7B-482C-9391-D2CF1DB92425}" srcOrd="2" destOrd="0" presId="urn:microsoft.com/office/officeart/2005/8/layout/gear1"/>
    <dgm:cxn modelId="{8321DB76-2181-4C14-BF35-8811C8F09C9A}" type="presOf" srcId="{DA93AE3D-A39E-4BB3-9F22-96912108621C}" destId="{7645B3E0-BEA4-40A5-8E03-6AE5FD0EA9F6}" srcOrd="3" destOrd="0" presId="urn:microsoft.com/office/officeart/2005/8/layout/gear1"/>
    <dgm:cxn modelId="{F49CA790-D115-41CE-AC36-D9F8269F0986}" type="presOf" srcId="{DA93AE3D-A39E-4BB3-9F22-96912108621C}" destId="{F7001E90-7785-476B-A4BB-F95263896225}" srcOrd="2" destOrd="0" presId="urn:microsoft.com/office/officeart/2005/8/layout/gear1"/>
    <dgm:cxn modelId="{4AF7DAE0-3481-4078-B26D-6548138C7192}" type="presOf" srcId="{DA93AE3D-A39E-4BB3-9F22-96912108621C}" destId="{5E97435B-CA3B-4599-953D-F9AA0E0BB985}" srcOrd="1" destOrd="0" presId="urn:microsoft.com/office/officeart/2005/8/layout/gear1"/>
    <dgm:cxn modelId="{BD1AEE58-3043-49E7-914C-3A6B5628FD4E}" type="presParOf" srcId="{BB1CA5AC-CD72-434D-9781-4A92C3D8471E}" destId="{086030EE-CF0F-4F51-99D6-B46853CE58A8}" srcOrd="0" destOrd="0" presId="urn:microsoft.com/office/officeart/2005/8/layout/gear1"/>
    <dgm:cxn modelId="{7A587CB2-94D5-4B16-8150-5363254B678F}" type="presParOf" srcId="{BB1CA5AC-CD72-434D-9781-4A92C3D8471E}" destId="{F34217B8-7F84-446B-AA3B-D99FB48E2292}" srcOrd="1" destOrd="0" presId="urn:microsoft.com/office/officeart/2005/8/layout/gear1"/>
    <dgm:cxn modelId="{4562EC4C-7226-43F7-ABB8-B23477CD7CC5}" type="presParOf" srcId="{BB1CA5AC-CD72-434D-9781-4A92C3D8471E}" destId="{AC688845-ADF2-4F9E-98D7-88C8C81EC248}" srcOrd="2" destOrd="0" presId="urn:microsoft.com/office/officeart/2005/8/layout/gear1"/>
    <dgm:cxn modelId="{22D91B7E-2A81-4A1D-86AC-B0DAAEF318B3}" type="presParOf" srcId="{BB1CA5AC-CD72-434D-9781-4A92C3D8471E}" destId="{E16FD52A-9184-4D96-96CC-4D47E340C860}" srcOrd="3" destOrd="0" presId="urn:microsoft.com/office/officeart/2005/8/layout/gear1"/>
    <dgm:cxn modelId="{2D21B76C-9BB6-4D41-9B30-E34FF770E323}" type="presParOf" srcId="{BB1CA5AC-CD72-434D-9781-4A92C3D8471E}" destId="{98DE195C-F0E9-47E2-9C39-0E9F462E5F90}" srcOrd="4" destOrd="0" presId="urn:microsoft.com/office/officeart/2005/8/layout/gear1"/>
    <dgm:cxn modelId="{49D5434D-4F5A-438B-A098-7B6A0000D053}" type="presParOf" srcId="{BB1CA5AC-CD72-434D-9781-4A92C3D8471E}" destId="{5D79CF68-2B7B-482C-9391-D2CF1DB92425}" srcOrd="5" destOrd="0" presId="urn:microsoft.com/office/officeart/2005/8/layout/gear1"/>
    <dgm:cxn modelId="{78492468-81F5-4859-B64F-D3EB31FC7CA3}" type="presParOf" srcId="{BB1CA5AC-CD72-434D-9781-4A92C3D8471E}" destId="{AF6B9CDF-5287-45E7-BA3B-A20835985E2E}" srcOrd="6" destOrd="0" presId="urn:microsoft.com/office/officeart/2005/8/layout/gear1"/>
    <dgm:cxn modelId="{A63D471E-D489-4841-9032-E297C5E4964A}" type="presParOf" srcId="{BB1CA5AC-CD72-434D-9781-4A92C3D8471E}" destId="{5E97435B-CA3B-4599-953D-F9AA0E0BB985}" srcOrd="7" destOrd="0" presId="urn:microsoft.com/office/officeart/2005/8/layout/gear1"/>
    <dgm:cxn modelId="{288C56F7-A86A-48DA-8243-0C0090921198}" type="presParOf" srcId="{BB1CA5AC-CD72-434D-9781-4A92C3D8471E}" destId="{F7001E90-7785-476B-A4BB-F95263896225}" srcOrd="8" destOrd="0" presId="urn:microsoft.com/office/officeart/2005/8/layout/gear1"/>
    <dgm:cxn modelId="{BE1F1B79-18ED-4C0E-B3C9-797732186065}" type="presParOf" srcId="{BB1CA5AC-CD72-434D-9781-4A92C3D8471E}" destId="{7645B3E0-BEA4-40A5-8E03-6AE5FD0EA9F6}" srcOrd="9" destOrd="0" presId="urn:microsoft.com/office/officeart/2005/8/layout/gear1"/>
    <dgm:cxn modelId="{A4D92376-6875-4D1A-9069-8220BCFBDE48}" type="presParOf" srcId="{BB1CA5AC-CD72-434D-9781-4A92C3D8471E}" destId="{0692ACFC-AC31-4FD9-8C9F-4D1EDD370CAD}" srcOrd="10" destOrd="0" presId="urn:microsoft.com/office/officeart/2005/8/layout/gear1"/>
    <dgm:cxn modelId="{30554F37-E118-4B60-BD19-F32259EC2F75}" type="presParOf" srcId="{BB1CA5AC-CD72-434D-9781-4A92C3D8471E}" destId="{DBC513C5-FED8-49FA-AD67-4995CE8B12B1}" srcOrd="11" destOrd="0" presId="urn:microsoft.com/office/officeart/2005/8/layout/gear1"/>
    <dgm:cxn modelId="{D29F2D26-9597-438F-9207-1EE294972E6F}" type="presParOf" srcId="{BB1CA5AC-CD72-434D-9781-4A92C3D8471E}" destId="{B6EBCC82-BA94-45E8-9F16-C177FC7403DF}" srcOrd="12" destOrd="0" presId="urn:microsoft.com/office/officeart/2005/8/layout/gear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6030EE-CF0F-4F51-99D6-B46853CE58A8}">
      <dsp:nvSpPr>
        <dsp:cNvPr id="0" name=""/>
        <dsp:cNvSpPr/>
      </dsp:nvSpPr>
      <dsp:spPr>
        <a:xfrm>
          <a:off x="866525" y="773769"/>
          <a:ext cx="945718" cy="945718"/>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866525" y="773769"/>
        <a:ext cx="945718" cy="945718"/>
      </dsp:txXfrm>
    </dsp:sp>
    <dsp:sp modelId="{E16FD52A-9184-4D96-96CC-4D47E340C860}">
      <dsp:nvSpPr>
        <dsp:cNvPr id="0" name=""/>
        <dsp:cNvSpPr/>
      </dsp:nvSpPr>
      <dsp:spPr>
        <a:xfrm>
          <a:off x="316289" y="550236"/>
          <a:ext cx="687795" cy="687795"/>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dirty="0"/>
        </a:p>
      </dsp:txBody>
      <dsp:txXfrm>
        <a:off x="316289" y="550236"/>
        <a:ext cx="687795" cy="687795"/>
      </dsp:txXfrm>
    </dsp:sp>
    <dsp:sp modelId="{AF6B9CDF-5287-45E7-BA3B-A20835985E2E}">
      <dsp:nvSpPr>
        <dsp:cNvPr id="0" name=""/>
        <dsp:cNvSpPr/>
      </dsp:nvSpPr>
      <dsp:spPr>
        <a:xfrm rot="20700000">
          <a:off x="701524" y="75727"/>
          <a:ext cx="673898" cy="673898"/>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dirty="0"/>
        </a:p>
      </dsp:txBody>
      <dsp:txXfrm>
        <a:off x="849330" y="223533"/>
        <a:ext cx="378287" cy="378287"/>
      </dsp:txXfrm>
    </dsp:sp>
    <dsp:sp modelId="{0692ACFC-AC31-4FD9-8C9F-4D1EDD370CAD}">
      <dsp:nvSpPr>
        <dsp:cNvPr id="0" name=""/>
        <dsp:cNvSpPr/>
      </dsp:nvSpPr>
      <dsp:spPr>
        <a:xfrm>
          <a:off x="769552" y="644264"/>
          <a:ext cx="1210519" cy="1210519"/>
        </a:xfrm>
        <a:prstGeom prst="circularArrow">
          <a:avLst>
            <a:gd name="adj1" fmla="val 4688"/>
            <a:gd name="adj2" fmla="val 299029"/>
            <a:gd name="adj3" fmla="val 2396265"/>
            <a:gd name="adj4" fmla="val 16149267"/>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C513C5-FED8-49FA-AD67-4995CE8B12B1}">
      <dsp:nvSpPr>
        <dsp:cNvPr id="0" name=""/>
        <dsp:cNvSpPr/>
      </dsp:nvSpPr>
      <dsp:spPr>
        <a:xfrm>
          <a:off x="194482" y="408673"/>
          <a:ext cx="879518" cy="87951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EBCC82-BA94-45E8-9F16-C177FC7403DF}">
      <dsp:nvSpPr>
        <dsp:cNvPr id="0" name=""/>
        <dsp:cNvSpPr/>
      </dsp:nvSpPr>
      <dsp:spPr>
        <a:xfrm>
          <a:off x="545645" y="-61260"/>
          <a:ext cx="948297" cy="948297"/>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590B96-037A-504A-977E-B6542BD6CBD5}" type="datetimeFigureOut">
              <a:rPr lang="en-US" smtClean="0"/>
              <a:pPr/>
              <a:t>6/17/2012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2E670E-6968-D546-96D3-BA97EA7DE81D}"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5C79E4-531B-094F-B0E0-0AB1940632EE}" type="datetimeFigureOut">
              <a:rPr lang="en-US" smtClean="0"/>
              <a:pPr/>
              <a:t>6/17/2012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921901-2D7D-404F-83CF-0310337D82A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brainhive.com/Pages/Home.aspx"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betakit.com/2012/06/04/brain-hive-debuts-on-demand-digital-library-for-schools"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library.ucla.edu/specialcollections/researchlibrary/9613.cf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dsl.richmond.edu/emancipatio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chronicle.com/blogs/wiredcampus/interactive-map-traces-slaves-path-to-emancipation/36729?sid=wc&amp;utm_source=wc&amp;utm_medium=en"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orweblog.oclc.org/archives/002188.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ie-repository.jisc.ac.uk/418/2/VirtualScholar_themesFromProjects_revised.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921901-2D7D-404F-83CF-0310337D82A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6411" y="4343399"/>
            <a:ext cx="6497051" cy="4341813"/>
          </a:xfrm>
        </p:spPr>
        <p:txBody>
          <a:bodyPr>
            <a:noAutofit/>
          </a:bodyPr>
          <a:lstStyle/>
          <a:p>
            <a:r>
              <a:rPr lang="en-US" b="1" kern="1200" baseline="0" dirty="0" smtClean="0">
                <a:solidFill>
                  <a:schemeClr val="tx1"/>
                </a:solidFill>
                <a:latin typeface="Arial" pitchFamily="34" charset="0"/>
                <a:cs typeface="Arial" pitchFamily="34" charset="0"/>
              </a:rPr>
              <a:t>6. Adopt models for sharing credit among collaborators</a:t>
            </a:r>
          </a:p>
          <a:p>
            <a:r>
              <a:rPr lang="en-US" kern="1200" baseline="0" dirty="0" smtClean="0">
                <a:solidFill>
                  <a:schemeClr val="tx1"/>
                </a:solidFill>
                <a:latin typeface="Arial" pitchFamily="34" charset="0"/>
                <a:cs typeface="Arial" pitchFamily="34" charset="0"/>
              </a:rPr>
              <a:t>Institutions of higher learning can more forcefully encourage engagement across disciplinary, institutional, and professional divides by noting and appropriately rewarding their faculty, staff, and students for making substantial contributions to collaborative efforts. Few large-scale digital projects can succeed if individual researchers remain solely responsible for them. If collaborative credit sharing enhances, rather than detracts from, the assessment of an individual’s work, more scholars will be willing to work collaboratively, and, ultimately, both the quality and the long-term impact of digital projects in the humanities and social sciences will grow.</a:t>
            </a:r>
          </a:p>
          <a:p>
            <a:endParaRPr lang="en-US" kern="1200" baseline="0" dirty="0" smtClean="0">
              <a:solidFill>
                <a:schemeClr val="tx1"/>
              </a:solidFill>
              <a:latin typeface="Arial" pitchFamily="34" charset="0"/>
              <a:cs typeface="Arial" pitchFamily="34" charset="0"/>
            </a:endParaRPr>
          </a:p>
          <a:p>
            <a:r>
              <a:rPr lang="en-US" kern="1200" baseline="0" dirty="0" smtClean="0">
                <a:solidFill>
                  <a:schemeClr val="tx1"/>
                </a:solidFill>
                <a:latin typeface="Arial" pitchFamily="34" charset="0"/>
                <a:cs typeface="Arial" pitchFamily="34" charset="0"/>
              </a:rPr>
              <a:t>For researchers:</a:t>
            </a:r>
          </a:p>
          <a:p>
            <a:r>
              <a:rPr lang="en-US" kern="1200" baseline="0" dirty="0" smtClean="0">
                <a:solidFill>
                  <a:schemeClr val="tx1"/>
                </a:solidFill>
                <a:latin typeface="Arial" pitchFamily="34" charset="0"/>
                <a:cs typeface="Arial" pitchFamily="34" charset="0"/>
              </a:rPr>
              <a:t>• Be willing to share credit for collaborative work and to recognize others’ collaborative efforts.</a:t>
            </a:r>
          </a:p>
          <a:p>
            <a:endParaRPr lang="en-US" kern="1200" baseline="0" dirty="0" smtClean="0">
              <a:solidFill>
                <a:schemeClr val="tx1"/>
              </a:solidFill>
              <a:latin typeface="Arial" pitchFamily="34" charset="0"/>
              <a:cs typeface="Arial" pitchFamily="34" charset="0"/>
            </a:endParaRPr>
          </a:p>
          <a:p>
            <a:r>
              <a:rPr lang="en-US" kern="1200" baseline="0" dirty="0" smtClean="0">
                <a:solidFill>
                  <a:schemeClr val="tx1"/>
                </a:solidFill>
                <a:latin typeface="Arial" pitchFamily="34" charset="0"/>
                <a:cs typeface="Arial" pitchFamily="34" charset="0"/>
              </a:rPr>
              <a:t>For administrators: </a:t>
            </a:r>
          </a:p>
          <a:p>
            <a:r>
              <a:rPr lang="en-US" kern="1200" baseline="0" dirty="0" smtClean="0">
                <a:solidFill>
                  <a:schemeClr val="tx1"/>
                </a:solidFill>
                <a:latin typeface="Arial" pitchFamily="34" charset="0"/>
                <a:cs typeface="Arial" pitchFamily="34" charset="0"/>
              </a:rPr>
              <a:t>• Offer incentives for engagement in collaborative research initiatives.</a:t>
            </a:r>
          </a:p>
          <a:p>
            <a:r>
              <a:rPr lang="en-US" kern="1200" baseline="0" dirty="0" smtClean="0">
                <a:solidFill>
                  <a:schemeClr val="tx1"/>
                </a:solidFill>
                <a:latin typeface="Arial" pitchFamily="34" charset="0"/>
                <a:cs typeface="Arial" pitchFamily="34" charset="0"/>
              </a:rPr>
              <a:t>• Develop models for the assessment of collaborative work.</a:t>
            </a:r>
          </a:p>
          <a:p>
            <a:endParaRPr lang="en-US" kern="1200" baseline="0" dirty="0" smtClean="0">
              <a:solidFill>
                <a:schemeClr val="tx1"/>
              </a:solidFill>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latin typeface="Arial" pitchFamily="34" charset="0"/>
                <a:cs typeface="Arial" pitchFamily="34" charset="0"/>
              </a:rPr>
              <a:t>Williford</a:t>
            </a:r>
            <a:r>
              <a:rPr lang="en-US" dirty="0" smtClean="0">
                <a:latin typeface="Arial" pitchFamily="34" charset="0"/>
                <a:cs typeface="Arial" pitchFamily="34" charset="0"/>
              </a:rPr>
              <a:t>, C., &amp; Henry, C. (2012). </a:t>
            </a:r>
            <a:r>
              <a:rPr lang="en-US" i="1" dirty="0" smtClean="0">
                <a:latin typeface="Arial" pitchFamily="34" charset="0"/>
                <a:cs typeface="Arial" pitchFamily="34" charset="0"/>
              </a:rPr>
              <a:t>One culture: Computationally intensive research in the humanities and social studies: A report on the experiences of first respondents to the digging into data challenge.</a:t>
            </a:r>
            <a:r>
              <a:rPr lang="en-US" dirty="0" smtClean="0">
                <a:latin typeface="Arial" pitchFamily="34" charset="0"/>
                <a:cs typeface="Arial" pitchFamily="34" charset="0"/>
              </a:rPr>
              <a:t> Washington, DC: Council on Library and Information Resources. </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0474" y="4343399"/>
            <a:ext cx="6400800" cy="4487779"/>
          </a:xfrm>
        </p:spPr>
        <p:txBody>
          <a:bodyPr>
            <a:noAutofit/>
          </a:bodyPr>
          <a:lstStyle/>
          <a:p>
            <a:r>
              <a:rPr lang="en-US" sz="1000" b="0" i="0" kern="1200" dirty="0" smtClean="0">
                <a:solidFill>
                  <a:schemeClr val="tx1"/>
                </a:solidFill>
                <a:latin typeface="Arial" pitchFamily="34" charset="0"/>
                <a:cs typeface="Arial" pitchFamily="34" charset="0"/>
              </a:rPr>
              <a:t>“</a:t>
            </a:r>
            <a:r>
              <a:rPr lang="en-US" sz="1000" b="0" i="0" kern="1200" dirty="0" smtClean="0">
                <a:solidFill>
                  <a:schemeClr val="tx1"/>
                </a:solidFill>
                <a:latin typeface="Arial" pitchFamily="34" charset="0"/>
                <a:cs typeface="Arial" pitchFamily="34" charset="0"/>
              </a:rPr>
              <a:t>Today [June 4, 2012], </a:t>
            </a:r>
            <a:r>
              <a:rPr lang="en-US" sz="1000" b="0" i="0" kern="1200" dirty="0" smtClean="0">
                <a:solidFill>
                  <a:schemeClr val="tx1"/>
                </a:solidFill>
                <a:latin typeface="Arial" pitchFamily="34" charset="0"/>
                <a:cs typeface="Arial" pitchFamily="34" charset="0"/>
              </a:rPr>
              <a:t>Minneapolis-based educational startup </a:t>
            </a:r>
            <a:r>
              <a:rPr lang="en-US" sz="1000" b="0" i="0" u="none" strike="noStrike" kern="1200" dirty="0" smtClean="0">
                <a:solidFill>
                  <a:schemeClr val="tx1"/>
                </a:solidFill>
                <a:latin typeface="Arial" pitchFamily="34" charset="0"/>
                <a:cs typeface="Arial" pitchFamily="34" charset="0"/>
                <a:hlinkClick r:id="rId3"/>
              </a:rPr>
              <a:t>Brain Hive</a:t>
            </a:r>
            <a:r>
              <a:rPr lang="en-US" sz="1000" b="0" i="0" kern="1200" dirty="0" smtClean="0">
                <a:solidFill>
                  <a:schemeClr val="tx1"/>
                </a:solidFill>
                <a:latin typeface="Arial" pitchFamily="34" charset="0"/>
                <a:cs typeface="Arial" pitchFamily="34" charset="0"/>
              </a:rPr>
              <a:t> announced that it will be launching its on-demand </a:t>
            </a:r>
            <a:r>
              <a:rPr lang="en-US" sz="1000" b="0" i="0" kern="1200" dirty="0" err="1" smtClean="0">
                <a:solidFill>
                  <a:schemeClr val="tx1"/>
                </a:solidFill>
                <a:latin typeface="Arial" pitchFamily="34" charset="0"/>
                <a:cs typeface="Arial" pitchFamily="34" charset="0"/>
              </a:rPr>
              <a:t>ebook</a:t>
            </a:r>
            <a:r>
              <a:rPr lang="en-US" sz="1000" b="0" i="0" kern="1200" dirty="0" smtClean="0">
                <a:solidFill>
                  <a:schemeClr val="tx1"/>
                </a:solidFill>
                <a:latin typeface="Arial" pitchFamily="34" charset="0"/>
                <a:cs typeface="Arial" pitchFamily="34" charset="0"/>
              </a:rPr>
              <a:t> rental service for K-12 schools in fall 2012. The service aims to help schools supplement their library’s collections with a digital collection of more than 3,000 books, graphic novels, and non-fiction </a:t>
            </a:r>
            <a:r>
              <a:rPr lang="en-US" sz="1000" b="0" i="0" kern="1200" dirty="0" err="1" smtClean="0">
                <a:solidFill>
                  <a:schemeClr val="tx1"/>
                </a:solidFill>
                <a:latin typeface="Arial" pitchFamily="34" charset="0"/>
                <a:cs typeface="Arial" pitchFamily="34" charset="0"/>
              </a:rPr>
              <a:t>ebooks</a:t>
            </a:r>
            <a:r>
              <a:rPr lang="en-US" sz="1000" b="0" i="0" kern="1200" dirty="0" smtClean="0">
                <a:solidFill>
                  <a:schemeClr val="tx1"/>
                </a:solidFill>
                <a:latin typeface="Arial" pitchFamily="34" charset="0"/>
                <a:cs typeface="Arial" pitchFamily="34" charset="0"/>
              </a:rPr>
              <a:t>, which will be available for students to rent on </a:t>
            </a:r>
            <a:r>
              <a:rPr lang="en-US" sz="1000" b="0" i="0" kern="1200" dirty="0" err="1" smtClean="0">
                <a:solidFill>
                  <a:schemeClr val="tx1"/>
                </a:solidFill>
                <a:latin typeface="Arial" pitchFamily="34" charset="0"/>
                <a:cs typeface="Arial" pitchFamily="34" charset="0"/>
              </a:rPr>
              <a:t>ereaders</a:t>
            </a:r>
            <a:r>
              <a:rPr lang="en-US" sz="1000" b="0" i="0" kern="1200" dirty="0" smtClean="0">
                <a:solidFill>
                  <a:schemeClr val="tx1"/>
                </a:solidFill>
                <a:latin typeface="Arial" pitchFamily="34" charset="0"/>
                <a:cs typeface="Arial" pitchFamily="34" charset="0"/>
              </a:rPr>
              <a:t>, computers and tablets. The cost is $1 per rental, and the on-demand platform is being tested in 20 U.S. schools prior to an August launch.</a:t>
            </a:r>
          </a:p>
          <a:p>
            <a:endParaRPr lang="en-US" sz="1000" b="0" i="0" kern="1200" dirty="0" smtClean="0">
              <a:solidFill>
                <a:schemeClr val="tx1"/>
              </a:solidFill>
              <a:latin typeface="Arial" pitchFamily="34" charset="0"/>
              <a:cs typeface="Arial" pitchFamily="34" charset="0"/>
            </a:endParaRPr>
          </a:p>
          <a:p>
            <a:r>
              <a:rPr lang="en-US" sz="1000" b="0" i="0" kern="1200" dirty="0" smtClean="0">
                <a:solidFill>
                  <a:schemeClr val="tx1"/>
                </a:solidFill>
                <a:latin typeface="Arial" pitchFamily="34" charset="0"/>
                <a:cs typeface="Arial" pitchFamily="34" charset="0"/>
              </a:rPr>
              <a:t>Schools register online for free, and set their preferences in terms of grade level and age group, either elementary, middle or high school. The administrator can then set a monthly or annual budget, and set certain </a:t>
            </a:r>
            <a:r>
              <a:rPr lang="en-US" sz="1000" b="0" i="0" kern="1200" dirty="0" err="1" smtClean="0">
                <a:solidFill>
                  <a:schemeClr val="tx1"/>
                </a:solidFill>
                <a:latin typeface="Arial" pitchFamily="34" charset="0"/>
                <a:cs typeface="Arial" pitchFamily="34" charset="0"/>
              </a:rPr>
              <a:t>ebook</a:t>
            </a:r>
            <a:r>
              <a:rPr lang="en-US" sz="1000" b="0" i="0" kern="1200" dirty="0" smtClean="0">
                <a:solidFill>
                  <a:schemeClr val="tx1"/>
                </a:solidFill>
                <a:latin typeface="Arial" pitchFamily="34" charset="0"/>
                <a:cs typeface="Arial" pitchFamily="34" charset="0"/>
              </a:rPr>
              <a:t> privileges for their students, for example the maximum number of books a student can check out at one time. The system can be integrated with a library’s existing catalog, and librarians can customize the collection around interests or curriculum. After students start checking out books, administrators get access to metrics so they can see what books and genres are popular amongst the students. ”The biggest holdup to having the high adoption of </a:t>
            </a:r>
            <a:r>
              <a:rPr lang="en-US" sz="1000" b="0" i="0" kern="1200" dirty="0" err="1" smtClean="0">
                <a:solidFill>
                  <a:schemeClr val="tx1"/>
                </a:solidFill>
                <a:latin typeface="Arial" pitchFamily="34" charset="0"/>
                <a:cs typeface="Arial" pitchFamily="34" charset="0"/>
              </a:rPr>
              <a:t>ebooks</a:t>
            </a:r>
            <a:r>
              <a:rPr lang="en-US" sz="1000" b="0" i="0" kern="1200" dirty="0" smtClean="0">
                <a:solidFill>
                  <a:schemeClr val="tx1"/>
                </a:solidFill>
                <a:latin typeface="Arial" pitchFamily="34" charset="0"/>
                <a:cs typeface="Arial" pitchFamily="34" charset="0"/>
              </a:rPr>
              <a:t> has been accessibility to the content and affordability. </a:t>
            </a:r>
            <a:endParaRPr lang="en-US" sz="1000" b="0" i="0" kern="1200" dirty="0" smtClean="0">
              <a:solidFill>
                <a:schemeClr val="tx1"/>
              </a:solidFill>
              <a:latin typeface="Arial" pitchFamily="34" charset="0"/>
              <a:cs typeface="Arial" pitchFamily="34" charset="0"/>
            </a:endParaRPr>
          </a:p>
          <a:p>
            <a:endParaRPr lang="en-US" sz="1000" b="0" i="0" kern="1200" dirty="0" smtClean="0">
              <a:solidFill>
                <a:schemeClr val="tx1"/>
              </a:solidFill>
              <a:latin typeface="Arial" pitchFamily="34" charset="0"/>
              <a:cs typeface="Arial" pitchFamily="34" charset="0"/>
            </a:endParaRPr>
          </a:p>
          <a:p>
            <a:r>
              <a:rPr lang="en-US" sz="1000" dirty="0" smtClean="0">
                <a:latin typeface="Arial" pitchFamily="34" charset="0"/>
                <a:cs typeface="Arial" pitchFamily="34" charset="0"/>
              </a:rPr>
              <a:t>Lee, J. (2012). Brain Hive debuts on-demand digital library for schools. </a:t>
            </a:r>
            <a:r>
              <a:rPr lang="en-US" sz="1000" i="1" dirty="0" err="1" smtClean="0">
                <a:latin typeface="Arial" pitchFamily="34" charset="0"/>
                <a:cs typeface="Arial" pitchFamily="34" charset="0"/>
              </a:rPr>
              <a:t>Betakit</a:t>
            </a:r>
            <a:r>
              <a:rPr lang="en-US" sz="1000" dirty="0" smtClean="0">
                <a:latin typeface="Arial" pitchFamily="34" charset="0"/>
                <a:cs typeface="Arial" pitchFamily="34" charset="0"/>
              </a:rPr>
              <a:t>, (June 4). Retrieved from </a:t>
            </a:r>
            <a:r>
              <a:rPr lang="en-US" sz="1000" dirty="0" smtClean="0">
                <a:latin typeface="Arial" pitchFamily="34" charset="0"/>
                <a:cs typeface="Arial" pitchFamily="34" charset="0"/>
                <a:hlinkClick r:id="rId4"/>
              </a:rPr>
              <a:t>http://betakit.com/2012/06/04/brain-hive-debuts-on-demand-digital-library-for-schools</a:t>
            </a:r>
            <a:endParaRPr lang="en-US" sz="1000" b="0" i="0" kern="1200" dirty="0" smtClean="0">
              <a:solidFill>
                <a:schemeClr val="tx1"/>
              </a:solidFill>
              <a:latin typeface="Arial" pitchFamily="34" charset="0"/>
              <a:cs typeface="Arial" pitchFamily="34" charset="0"/>
            </a:endParaRPr>
          </a:p>
          <a:p>
            <a:endParaRPr lang="en-US" sz="1000" b="0" i="0" kern="1200" dirty="0" smtClean="0">
              <a:solidFill>
                <a:schemeClr val="tx1"/>
              </a:solidFill>
              <a:latin typeface="Arial" pitchFamily="34" charset="0"/>
              <a:cs typeface="Arial" pitchFamily="34" charset="0"/>
            </a:endParaRPr>
          </a:p>
          <a:p>
            <a:r>
              <a:rPr lang="en-US" sz="1000" b="1" kern="1200" baseline="0" dirty="0" smtClean="0">
                <a:solidFill>
                  <a:schemeClr val="tx1"/>
                </a:solidFill>
                <a:latin typeface="Arial" pitchFamily="34" charset="0"/>
                <a:cs typeface="Arial" pitchFamily="34" charset="0"/>
              </a:rPr>
              <a:t>8. Re-envision scholarly publication</a:t>
            </a:r>
          </a:p>
          <a:p>
            <a:r>
              <a:rPr lang="en-US" sz="1000" kern="1200" baseline="0" dirty="0" smtClean="0">
                <a:solidFill>
                  <a:schemeClr val="tx1"/>
                </a:solidFill>
                <a:latin typeface="Arial" pitchFamily="34" charset="0"/>
                <a:cs typeface="Arial" pitchFamily="34" charset="0"/>
              </a:rPr>
              <a:t>Institutions, scholarly societies, libraries, and funding agencies are all positioned to expand the range of available publication outlets for scholars. Many meaningful outcomes of computationally intensive research, such as data-rich visualizations, cannot be distilled into conference presentations, journal articles, or monographs. Taking advantage of current web technologies, leaders in the academic sector can create new models for publication that incorporate rigorous review processes while at the same time inviting diverse data-rich and multimedia contributions to the academic record.</a:t>
            </a:r>
          </a:p>
          <a:p>
            <a:endParaRPr lang="en-US" sz="1000" b="0" i="0" kern="1200" baseline="0" dirty="0" smtClean="0">
              <a:solidFill>
                <a:schemeClr val="tx1"/>
              </a:solidFill>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err="1" smtClean="0">
                <a:latin typeface="Arial" pitchFamily="34" charset="0"/>
                <a:cs typeface="Arial" pitchFamily="34" charset="0"/>
              </a:rPr>
              <a:t>Williford</a:t>
            </a:r>
            <a:r>
              <a:rPr lang="en-US" sz="1000" dirty="0" smtClean="0">
                <a:latin typeface="Arial" pitchFamily="34" charset="0"/>
                <a:cs typeface="Arial" pitchFamily="34" charset="0"/>
              </a:rPr>
              <a:t>, C., &amp; Henry, C. (2012). </a:t>
            </a:r>
            <a:r>
              <a:rPr lang="en-US" sz="1000" i="1" dirty="0" smtClean="0">
                <a:latin typeface="Arial" pitchFamily="34" charset="0"/>
                <a:cs typeface="Arial" pitchFamily="34" charset="0"/>
              </a:rPr>
              <a:t>One culture: Computationally intensive research in the humanities and social studies: A report on the experiences of first respondents to the digging into data challenge.</a:t>
            </a:r>
            <a:r>
              <a:rPr lang="en-US" sz="1000" dirty="0" smtClean="0">
                <a:latin typeface="Arial" pitchFamily="34" charset="0"/>
                <a:cs typeface="Arial" pitchFamily="34" charset="0"/>
              </a:rPr>
              <a:t> Washington, DC: Council on Library and Information Resources. </a:t>
            </a:r>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4235" y="4343399"/>
            <a:ext cx="6566053" cy="4799013"/>
          </a:xfrm>
        </p:spPr>
        <p:txBody>
          <a:bodyPr>
            <a:noAutofit/>
          </a:bodyPr>
          <a:lstStyle/>
          <a:p>
            <a:r>
              <a:rPr lang="en-US" sz="1000" b="1" dirty="0" smtClean="0">
                <a:latin typeface="Arial" pitchFamily="34" charset="0"/>
                <a:cs typeface="Arial" pitchFamily="34" charset="0"/>
              </a:rPr>
              <a:t>Center for Primary Research and Training Research Opportunities</a:t>
            </a:r>
          </a:p>
          <a:p>
            <a:r>
              <a:rPr lang="en-US" sz="1000" dirty="0" smtClean="0">
                <a:latin typeface="Arial" pitchFamily="34" charset="0"/>
                <a:cs typeface="Arial" pitchFamily="34" charset="0"/>
              </a:rPr>
              <a:t>The UCLA Library created the Center for Primary Research and Training to integrate special collections materials more fully into the teaching and research mission of the university. The center provides a substantive educational experience for graduate students by training them in archival methods, while simultaneously making accessible lesser-known collections through the creation of finding aids, or guides. It was launched with a generous lead gift from the Ahmanson Foundation. </a:t>
            </a:r>
          </a:p>
          <a:p>
            <a:r>
              <a:rPr lang="en-US" sz="1000" dirty="0" smtClean="0">
                <a:latin typeface="Arial" pitchFamily="34" charset="0"/>
                <a:cs typeface="Arial" pitchFamily="34" charset="0"/>
              </a:rPr>
              <a:t>Recognizing that many faculty in the social sciences, humanities, and visual arts want to give their students experience with primary sources and that many graduate students are looking for original subjects for theses and dissertations, the center pairs students with unprocessed or under-processed collections in their areas of interest. Students have access to materials that others have not yet fully investigated, and their training in archival organization and description results in making those collections more accessible to other researchers. They are compensated at a rate competitive with similar on-campus employment options such as teaching and research assistantships. </a:t>
            </a:r>
          </a:p>
          <a:p>
            <a:endParaRPr lang="en-US" sz="1000" dirty="0" smtClean="0">
              <a:latin typeface="Arial" pitchFamily="34" charset="0"/>
              <a:cs typeface="Arial" pitchFamily="34" charset="0"/>
            </a:endParaRPr>
          </a:p>
          <a:p>
            <a:r>
              <a:rPr lang="en-US" sz="1000" b="1" dirty="0" smtClean="0">
                <a:latin typeface="Arial" pitchFamily="34" charset="0"/>
                <a:cs typeface="Arial" pitchFamily="34" charset="0"/>
              </a:rPr>
              <a:t>What the Center Does</a:t>
            </a:r>
          </a:p>
          <a:p>
            <a:r>
              <a:rPr lang="en-US" sz="1000" dirty="0" smtClean="0">
                <a:latin typeface="Arial" pitchFamily="34" charset="0"/>
                <a:cs typeface="Arial" pitchFamily="34" charset="0"/>
              </a:rPr>
              <a:t>enables students to conduct research using the immensely rich holdings of UCLA Library Special  collections, perhaps relieving them of the financial burden of conducting research elsewhere  encourages broader and more innovative uses of original sources at UCLA  encourages feedback from doctoral candidates and their faculty committees that will help the UCLA Library understand how scholarly resources can be developed for optimal use in the future  promotes special collections as fundamental to UCLA's mission by emphasizing that scholarly research ultimately depends on the availability of primary sources enhances access to collections and backlogs, thus surfacing "hidden collections" and making holdings more visible online, following established standards for what constitutes adequate access utilizes the energy, ambition, and subject knowledge of students to fill gaps in expertise on the part of full-time staff, which is particularly important in an era of reduced staffing better informs UCLA administrators and faculty as well as members of the wider community about special collections holdings and the obligations and responsibilities an institution assumes when it undertakes stewardship of special collections materials </a:t>
            </a:r>
          </a:p>
          <a:p>
            <a:endParaRPr lang="en-US" sz="10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latin typeface="Arial" pitchFamily="34" charset="0"/>
                <a:cs typeface="Arial" pitchFamily="34" charset="0"/>
              </a:rPr>
              <a:t>Center for Primary Research Training. (2012, May 2). </a:t>
            </a:r>
            <a:r>
              <a:rPr lang="en-US" sz="1000" i="1" dirty="0" smtClean="0">
                <a:latin typeface="Arial" pitchFamily="34" charset="0"/>
                <a:cs typeface="Arial" pitchFamily="34" charset="0"/>
              </a:rPr>
              <a:t>Center for primary research and training opportunities.</a:t>
            </a:r>
            <a:r>
              <a:rPr lang="en-US" sz="1000" dirty="0" smtClean="0">
                <a:latin typeface="Arial" pitchFamily="34" charset="0"/>
                <a:cs typeface="Arial" pitchFamily="34" charset="0"/>
              </a:rPr>
              <a:t>  Retrieved from UCLA Library:</a:t>
            </a:r>
            <a:r>
              <a:rPr lang="en-US" sz="1000" baseline="0" dirty="0" smtClean="0">
                <a:latin typeface="Arial" pitchFamily="34" charset="0"/>
                <a:cs typeface="Arial" pitchFamily="34" charset="0"/>
              </a:rPr>
              <a:t> Department of Special Collections web site: </a:t>
            </a:r>
            <a:r>
              <a:rPr lang="en-US" sz="1000" dirty="0" smtClean="0">
                <a:latin typeface="Arial" pitchFamily="34" charset="0"/>
                <a:cs typeface="Arial" pitchFamily="34" charset="0"/>
              </a:rPr>
              <a:t> </a:t>
            </a:r>
            <a:r>
              <a:rPr lang="en-US" sz="1000" dirty="0" smtClean="0">
                <a:latin typeface="Arial" pitchFamily="34" charset="0"/>
                <a:cs typeface="Arial" pitchFamily="34" charset="0"/>
                <a:hlinkClick r:id="rId3"/>
              </a:rPr>
              <a:t>http://www.library.ucla.edu/specialcollections/researchlibrary/9613.cfm</a:t>
            </a:r>
            <a:endParaRPr lang="en-US" sz="1000" dirty="0" smtClean="0">
              <a:latin typeface="Arial" pitchFamily="34" charset="0"/>
              <a:cs typeface="Arial" pitchFamily="34" charset="0"/>
            </a:endParaRPr>
          </a:p>
          <a:p>
            <a:endParaRPr lang="en-US" sz="1000" dirty="0" smtClean="0">
              <a:latin typeface="Arial" pitchFamily="34" charset="0"/>
              <a:cs typeface="Arial" pitchFamily="34" charset="0"/>
            </a:endParaRPr>
          </a:p>
          <a:p>
            <a:endParaRPr lang="en-US" dirty="0" smtClean="0"/>
          </a:p>
        </p:txBody>
      </p:sp>
      <p:sp>
        <p:nvSpPr>
          <p:cNvPr id="4" name="Slide Number Placeholder 3"/>
          <p:cNvSpPr>
            <a:spLocks noGrp="1"/>
          </p:cNvSpPr>
          <p:nvPr>
            <p:ph type="sldNum" sz="quarter" idx="10"/>
          </p:nvPr>
        </p:nvSpPr>
        <p:spPr/>
        <p:txBody>
          <a:bodyPr/>
          <a:lstStyle/>
          <a:p>
            <a:fld id="{AE921901-2D7D-404F-83CF-0310337D82A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4235" y="4343399"/>
            <a:ext cx="6566053" cy="4799013"/>
          </a:xfrm>
        </p:spPr>
        <p:txBody>
          <a:bodyPr>
            <a:noAutofit/>
          </a:bodyPr>
          <a:lstStyle/>
          <a:p>
            <a:r>
              <a:rPr lang="en-US" b="0" i="0" kern="1200" dirty="0" smtClean="0">
                <a:solidFill>
                  <a:schemeClr val="tx1"/>
                </a:solidFill>
                <a:latin typeface="Arial" pitchFamily="34" charset="0"/>
                <a:cs typeface="Arial" pitchFamily="34" charset="0"/>
              </a:rPr>
              <a:t>These are some insights offered by </a:t>
            </a:r>
            <a:r>
              <a:rPr lang="en-US" b="0" i="0" u="sng" kern="1200" dirty="0" smtClean="0">
                <a:solidFill>
                  <a:schemeClr val="tx1"/>
                </a:solidFill>
                <a:latin typeface="Arial" pitchFamily="34" charset="0"/>
                <a:cs typeface="Arial" pitchFamily="34" charset="0"/>
                <a:hlinkClick r:id="rId3"/>
              </a:rPr>
              <a:t>Visualizing Emancipation</a:t>
            </a:r>
            <a:r>
              <a:rPr lang="en-US" b="0" i="0" kern="1200" dirty="0" smtClean="0">
                <a:solidFill>
                  <a:schemeClr val="tx1"/>
                </a:solidFill>
                <a:latin typeface="Arial" pitchFamily="34" charset="0"/>
                <a:cs typeface="Arial" pitchFamily="34" charset="0"/>
              </a:rPr>
              <a:t>, the latest digital-humanities project from the Digital Scholarship Lab at the University of Richmond. Mr. Ayers, who is a senior research fellow at the lab, worked with Scott Nesbit, an associate director there, to create an interactive timeline chronicling what Mr. Ayers says is “the migration of four million people across an area the size of continental Europe.” After receiving a $48,155 grant from the National Endowment for the Humanities in 2010, the pair, along with a team of graduate and undergraduate students, started combing through primary texts to digitally map every instance of “emancipation events,” as indicated by runaway slave notices or articles about returned slaves.</a:t>
            </a:r>
          </a:p>
          <a:p>
            <a:r>
              <a:rPr lang="en-US" b="0" i="0" kern="1200" dirty="0" smtClean="0">
                <a:solidFill>
                  <a:schemeClr val="tx1"/>
                </a:solidFill>
                <a:latin typeface="Arial" pitchFamily="34" charset="0"/>
                <a:cs typeface="Arial" pitchFamily="34" charset="0"/>
              </a:rPr>
              <a:t>The result is a detailed map that combines those emancipation events, troop locations, and instances of African-Americans helping the Union, among other details.</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b="0" i="0" kern="1200" dirty="0" smtClean="0">
                <a:solidFill>
                  <a:schemeClr val="tx1"/>
                </a:solidFill>
                <a:latin typeface="Arial" pitchFamily="34" charset="0"/>
                <a:cs typeface="Arial" pitchFamily="34" charset="0"/>
              </a:rPr>
              <a:t>The undergraduates who contributed to the project—about a dozen in all—were crucial to the map’s success, said Mr. Nesbit, who believes that those data visualizations represent new opportunities for undergraduate humanities research.</a:t>
            </a:r>
          </a:p>
          <a:p>
            <a:r>
              <a:rPr lang="en-US" b="0" i="0" kern="1200" dirty="0" smtClean="0">
                <a:solidFill>
                  <a:schemeClr val="tx1"/>
                </a:solidFill>
                <a:latin typeface="Arial" pitchFamily="34" charset="0"/>
                <a:cs typeface="Arial" pitchFamily="34" charset="0"/>
              </a:rPr>
              <a:t>“The thing that excites me is the way the undergraduates are able to manage these very small tasks of interpretation,” Mr. Nesbit said. “If we framed the data correctly and gave these students a coherent enough chunk of text, they can understand a very small part of the world in ways that are new to scholarship.”</a:t>
            </a:r>
          </a:p>
          <a:p>
            <a:endParaRPr lang="en-US"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Chen, A. (2012). Interactive map traces</a:t>
            </a:r>
            <a:r>
              <a:rPr lang="en-US" baseline="0" dirty="0" smtClean="0">
                <a:latin typeface="Arial" pitchFamily="34" charset="0"/>
                <a:cs typeface="Arial" pitchFamily="34" charset="0"/>
              </a:rPr>
              <a:t> slaves’ path to emancipation. </a:t>
            </a:r>
            <a:r>
              <a:rPr lang="en-US" i="1" baseline="0" dirty="0" smtClean="0">
                <a:latin typeface="Arial" pitchFamily="34" charset="0"/>
                <a:cs typeface="Arial" pitchFamily="34" charset="0"/>
              </a:rPr>
              <a:t>T</a:t>
            </a:r>
            <a:r>
              <a:rPr lang="en-US" i="1" dirty="0" smtClean="0">
                <a:latin typeface="Arial" pitchFamily="34" charset="0"/>
                <a:cs typeface="Arial" pitchFamily="34" charset="0"/>
              </a:rPr>
              <a:t>he Chronicle of Higher</a:t>
            </a:r>
            <a:r>
              <a:rPr lang="en-US" i="1" baseline="0" dirty="0" smtClean="0">
                <a:latin typeface="Arial" pitchFamily="34" charset="0"/>
                <a:cs typeface="Arial" pitchFamily="34" charset="0"/>
              </a:rPr>
              <a:t> Education</a:t>
            </a:r>
            <a:r>
              <a:rPr lang="en-US" i="0" baseline="0" dirty="0" smtClean="0">
                <a:latin typeface="Arial" pitchFamily="34" charset="0"/>
                <a:cs typeface="Arial" pitchFamily="34" charset="0"/>
              </a:rPr>
              <a:t>, (2012, June 12). </a:t>
            </a:r>
            <a:r>
              <a:rPr lang="en-US" dirty="0" smtClean="0">
                <a:latin typeface="Arial" pitchFamily="34" charset="0"/>
                <a:cs typeface="Arial" pitchFamily="34" charset="0"/>
              </a:rPr>
              <a:t>Retrieved from </a:t>
            </a:r>
            <a:r>
              <a:rPr lang="en-US" dirty="0" smtClean="0">
                <a:latin typeface="Arial" pitchFamily="34" charset="0"/>
                <a:cs typeface="Arial" pitchFamily="34" charset="0"/>
                <a:hlinkClick r:id="rId4"/>
              </a:rPr>
              <a:t>http://chronicle.com/blogs/wiredcampus/interactive-map-traces-slaves-path-to-emancipation/36729?sid=wc&amp;utm_source=wc&amp;utm_medium=en</a:t>
            </a:r>
            <a:endParaRPr lang="en-US"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8442" y="4343399"/>
            <a:ext cx="6521116" cy="4547937"/>
          </a:xfrm>
        </p:spPr>
        <p:txBody>
          <a:bodyPr>
            <a:noAutofit/>
          </a:bodyPr>
          <a:lstStyle/>
          <a:p>
            <a:pPr fontAlgn="base"/>
            <a:r>
              <a:rPr lang="en-US" sz="1000" b="0" i="0" kern="1200" dirty="0" smtClean="0">
                <a:solidFill>
                  <a:schemeClr val="tx1"/>
                </a:solidFill>
                <a:latin typeface="Arial" pitchFamily="34" charset="0"/>
                <a:cs typeface="Arial" pitchFamily="34" charset="0"/>
              </a:rPr>
              <a:t>Now, these are different posts in different institutions but there is the common ground that you might expect as research libraries look at creating digital infrastructure, engage with research data needs, explore new modes of scholarly communication, and so on. Each is challenging and interesting and offers a wonderful opportunity to be centrally involved in advancing how libraries support changing research and learning practices.</a:t>
            </a:r>
          </a:p>
          <a:p>
            <a:pPr fontAlgn="base"/>
            <a:r>
              <a:rPr lang="en-US" sz="1000" b="0" i="0" kern="1200" dirty="0" smtClean="0">
                <a:solidFill>
                  <a:schemeClr val="tx1"/>
                </a:solidFill>
                <a:latin typeface="Arial" pitchFamily="34" charset="0"/>
                <a:cs typeface="Arial" pitchFamily="34" charset="0"/>
              </a:rPr>
              <a:t>However, I was struck by something else they have in common. Responsibility for the integrated library system (or library management system) appears to be a part of each post, yet it is not </a:t>
            </a:r>
            <a:r>
              <a:rPr lang="en-US" sz="1000" b="0" i="0" kern="1200" dirty="0" err="1" smtClean="0">
                <a:solidFill>
                  <a:schemeClr val="tx1"/>
                </a:solidFill>
                <a:latin typeface="Arial" pitchFamily="34" charset="0"/>
                <a:cs typeface="Arial" pitchFamily="34" charset="0"/>
              </a:rPr>
              <a:t>foregrounded</a:t>
            </a:r>
            <a:r>
              <a:rPr lang="en-US" sz="1000" b="0" i="0" kern="1200" dirty="0" smtClean="0">
                <a:solidFill>
                  <a:schemeClr val="tx1"/>
                </a:solidFill>
                <a:latin typeface="Arial" pitchFamily="34" charset="0"/>
                <a:cs typeface="Arial" pitchFamily="34" charset="0"/>
              </a:rPr>
              <a:t> in the position description. For these libraries, maybe, the ILS is a necessary part of doing business, but is not the site of major development. Designing and developing digital infrastructure now includes the ILS but is no longer led by it. Or maybe there is some other reason .... ?</a:t>
            </a:r>
          </a:p>
          <a:p>
            <a:endParaRPr lang="en-US" sz="1000" dirty="0" smtClean="0">
              <a:latin typeface="Arial" pitchFamily="34" charset="0"/>
              <a:cs typeface="Arial" pitchFamily="34" charset="0"/>
            </a:endParaRPr>
          </a:p>
          <a:p>
            <a:r>
              <a:rPr lang="en-US" sz="1000" b="1" kern="1200" baseline="0" dirty="0" smtClean="0">
                <a:solidFill>
                  <a:schemeClr val="tx1"/>
                </a:solidFill>
                <a:latin typeface="Arial" pitchFamily="34" charset="0"/>
                <a:cs typeface="Arial" pitchFamily="34" charset="0"/>
              </a:rPr>
              <a:t>9. Make greater, sustained institutional investments in human infrastructure and </a:t>
            </a:r>
            <a:r>
              <a:rPr lang="en-US" sz="1000" b="1" kern="1200" baseline="0" dirty="0" err="1" smtClean="0">
                <a:solidFill>
                  <a:schemeClr val="tx1"/>
                </a:solidFill>
                <a:latin typeface="Arial" pitchFamily="34" charset="0"/>
                <a:cs typeface="Arial" pitchFamily="34" charset="0"/>
              </a:rPr>
              <a:t>cyberinfrastructure</a:t>
            </a:r>
            <a:endParaRPr lang="en-US" sz="1000" b="1" kern="1200" baseline="0" dirty="0" smtClean="0">
              <a:solidFill>
                <a:schemeClr val="tx1"/>
              </a:solidFill>
              <a:latin typeface="Arial" pitchFamily="34" charset="0"/>
              <a:cs typeface="Arial" pitchFamily="34" charset="0"/>
            </a:endParaRPr>
          </a:p>
          <a:p>
            <a:r>
              <a:rPr lang="en-US" sz="1000" kern="1200" baseline="0" dirty="0" smtClean="0">
                <a:solidFill>
                  <a:schemeClr val="tx1"/>
                </a:solidFill>
                <a:latin typeface="Arial" pitchFamily="34" charset="0"/>
                <a:cs typeface="Arial" pitchFamily="34" charset="0"/>
              </a:rPr>
              <a:t>Computationally intensive research demands a sustainable, redundant network for the preservation of information, as well as trained research professionals to manage this network intelligently. The network’s infrastructure should facilitate sophisticated knowledge management and extraction for both anticipated and unanticipated future research. Gateways into that infrastructure will need continual refinement. With investments in innovation and the refinement of user tools, researchers will be able to engage a broader public in their work. Maintaining a digital infrastructure in which collaborative research can flourish will require major commitments from individuals, institutions, governments, and other funders of higher education.</a:t>
            </a:r>
          </a:p>
          <a:p>
            <a:r>
              <a:rPr lang="en-US" sz="1000" kern="1200" baseline="0" dirty="0" smtClean="0">
                <a:solidFill>
                  <a:schemeClr val="tx1"/>
                </a:solidFill>
                <a:latin typeface="Arial" pitchFamily="34" charset="0"/>
                <a:cs typeface="Arial" pitchFamily="34" charset="0"/>
              </a:rPr>
              <a:t>It is time for each of these stakeholders to make these commitments.</a:t>
            </a:r>
          </a:p>
          <a:p>
            <a:endParaRPr lang="en-US" sz="1000" kern="1200" baseline="0" dirty="0" smtClean="0">
              <a:solidFill>
                <a:schemeClr val="tx1"/>
              </a:solidFill>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latin typeface="Arial" pitchFamily="34" charset="0"/>
                <a:cs typeface="Arial" pitchFamily="34" charset="0"/>
              </a:rPr>
              <a:t>Dempsey, L. (2011, August 17). </a:t>
            </a:r>
            <a:r>
              <a:rPr lang="en-US" sz="1000" dirty="0" smtClean="0">
                <a:solidFill>
                  <a:srgbClr val="000000"/>
                </a:solidFill>
                <a:latin typeface="Arial" pitchFamily="34" charset="0"/>
                <a:cs typeface="Arial" pitchFamily="34" charset="0"/>
              </a:rPr>
              <a:t>The ILS, the digital library and the research library [Web log]. Retrieved from </a:t>
            </a:r>
            <a:r>
              <a:rPr lang="en-US" sz="1000" u="sng" dirty="0" smtClean="0">
                <a:latin typeface="Arial" pitchFamily="34" charset="0"/>
                <a:cs typeface="Arial" pitchFamily="34" charset="0"/>
                <a:hlinkClick r:id="rId3"/>
              </a:rPr>
              <a:t>http://orweblog.oclc.org/archives/002188.html</a:t>
            </a:r>
            <a:endParaRPr lang="en-US" sz="1000" dirty="0" smtClean="0">
              <a:latin typeface="Arial" pitchFamily="34" charset="0"/>
              <a:cs typeface="Arial" pitchFamily="34" charset="0"/>
            </a:endParaRPr>
          </a:p>
          <a:p>
            <a:endParaRPr lang="en-US" sz="1000"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921901-2D7D-404F-83CF-0310337D82A5}"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8441" y="4343400"/>
            <a:ext cx="6497053" cy="4559968"/>
          </a:xfrm>
        </p:spPr>
        <p:txBody>
          <a:bodyPr>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Arial" pitchFamily="34" charset="0"/>
                <a:cs typeface="Arial" pitchFamily="34" charset="0"/>
              </a:rPr>
              <a:t>“The impetus for explosive growth of activities associated with digital libraries came from two sides: a wide recognition of the enumerated social and technical trends and associated problems, and more importantly, availability of substantial funding to address the problems. The amount of funding for digital libraries in the last decade is hard to establish, however, it is in the range of several $100 millions internationally” (</a:t>
            </a:r>
            <a:r>
              <a:rPr lang="en-US" sz="1400" kern="1200" dirty="0" err="1" smtClean="0">
                <a:solidFill>
                  <a:schemeClr val="tx1"/>
                </a:solidFill>
                <a:latin typeface="Arial" pitchFamily="34" charset="0"/>
                <a:cs typeface="Arial" pitchFamily="34" charset="0"/>
              </a:rPr>
              <a:t>Saracevic</a:t>
            </a:r>
            <a:r>
              <a:rPr lang="en-US" sz="1400" kern="1200" dirty="0" smtClean="0">
                <a:solidFill>
                  <a:schemeClr val="tx1"/>
                </a:solidFill>
                <a:latin typeface="Arial" pitchFamily="34" charset="0"/>
                <a:cs typeface="Arial" pitchFamily="34" charset="0"/>
              </a:rPr>
              <a:t> &amp; </a:t>
            </a:r>
            <a:r>
              <a:rPr lang="en-US" sz="1400" kern="1200" dirty="0" err="1" smtClean="0">
                <a:solidFill>
                  <a:schemeClr val="tx1"/>
                </a:solidFill>
                <a:latin typeface="Arial" pitchFamily="34" charset="0"/>
                <a:cs typeface="Arial" pitchFamily="34" charset="0"/>
              </a:rPr>
              <a:t>Dalbello</a:t>
            </a:r>
            <a:r>
              <a:rPr lang="en-US" sz="1400" kern="1200" dirty="0" smtClean="0">
                <a:solidFill>
                  <a:schemeClr val="tx1"/>
                </a:solidFill>
                <a:latin typeface="Arial" pitchFamily="34" charset="0"/>
                <a:cs typeface="Arial" pitchFamily="34" charset="0"/>
              </a:rPr>
              <a:t>, 2001,</a:t>
            </a:r>
            <a:r>
              <a:rPr lang="en-US" sz="1400" kern="1200" baseline="0" dirty="0" smtClean="0">
                <a:solidFill>
                  <a:schemeClr val="tx1"/>
                </a:solidFill>
                <a:latin typeface="Arial" pitchFamily="34" charset="0"/>
                <a:cs typeface="Arial" pitchFamily="34" charset="0"/>
              </a:rPr>
              <a:t> p. 3).</a:t>
            </a:r>
            <a:endParaRPr lang="en-US" sz="1400" kern="1200" dirty="0" smtClean="0">
              <a:solidFill>
                <a:schemeClr val="tx1"/>
              </a:solidFill>
              <a:latin typeface="Arial" pitchFamily="34" charset="0"/>
              <a:cs typeface="Arial" pitchFamily="34" charset="0"/>
            </a:endParaRPr>
          </a:p>
          <a:p>
            <a:r>
              <a:rPr lang="en-US" sz="1400" kern="1200" dirty="0" smtClean="0">
                <a:solidFill>
                  <a:schemeClr val="tx1"/>
                </a:solidFill>
                <a:latin typeface="Arial" pitchFamily="34" charset="0"/>
                <a:cs typeface="Arial" pitchFamily="34" charset="0"/>
              </a:rPr>
              <a:t> </a:t>
            </a:r>
          </a:p>
          <a:p>
            <a:r>
              <a:rPr lang="en-US" sz="1400" kern="1200" dirty="0" smtClean="0">
                <a:solidFill>
                  <a:schemeClr val="tx1"/>
                </a:solidFill>
                <a:latin typeface="Arial" pitchFamily="34" charset="0"/>
                <a:cs typeface="Arial" pitchFamily="34" charset="0"/>
              </a:rPr>
              <a:t>“Unfortunately, education has had little direct or organized connection with any of these rapid and substantive developments. There was little or no funding for education in digital libraries, as related to any of the multitude of the diverse activities.  True, a number of research leaders in digital libraries have also been connected with some or other course in digital libraries, but the whole connection is sporadic rather than organized and systematic. Overall, education is not a leader by any stretch of imagination, but a follower in digital libraries</a:t>
            </a:r>
            <a:r>
              <a:rPr lang="en-US" sz="1400" kern="1200" dirty="0" smtClean="0">
                <a:solidFill>
                  <a:schemeClr val="tx1"/>
                </a:solidFill>
                <a:latin typeface="Arial" pitchFamily="34" charset="0"/>
                <a:cs typeface="Arial" pitchFamily="34" charset="0"/>
              </a:rPr>
              <a:t>.” (</a:t>
            </a:r>
            <a:r>
              <a:rPr lang="en-US" sz="1400" kern="1200" dirty="0" err="1" smtClean="0">
                <a:solidFill>
                  <a:schemeClr val="tx1"/>
                </a:solidFill>
                <a:latin typeface="Arial" pitchFamily="34" charset="0"/>
                <a:cs typeface="Arial" pitchFamily="34" charset="0"/>
              </a:rPr>
              <a:t>Saracevic</a:t>
            </a:r>
            <a:r>
              <a:rPr lang="en-US" sz="1400" kern="1200" dirty="0" smtClean="0">
                <a:solidFill>
                  <a:schemeClr val="tx1"/>
                </a:solidFill>
                <a:latin typeface="Arial" pitchFamily="34" charset="0"/>
                <a:cs typeface="Arial" pitchFamily="34" charset="0"/>
              </a:rPr>
              <a:t> &amp; </a:t>
            </a:r>
            <a:r>
              <a:rPr lang="en-US" sz="1400" kern="1200" dirty="0" err="1" smtClean="0">
                <a:solidFill>
                  <a:schemeClr val="tx1"/>
                </a:solidFill>
                <a:latin typeface="Arial" pitchFamily="34" charset="0"/>
                <a:cs typeface="Arial" pitchFamily="34" charset="0"/>
              </a:rPr>
              <a:t>Dalbello</a:t>
            </a:r>
            <a:r>
              <a:rPr lang="en-US" sz="1400" kern="1200" dirty="0" smtClean="0">
                <a:solidFill>
                  <a:schemeClr val="tx1"/>
                </a:solidFill>
                <a:latin typeface="Arial" pitchFamily="34" charset="0"/>
                <a:cs typeface="Arial" pitchFamily="34" charset="0"/>
              </a:rPr>
              <a:t>, 2001,</a:t>
            </a:r>
            <a:r>
              <a:rPr lang="en-US" sz="1400" kern="1200" baseline="0" dirty="0" smtClean="0">
                <a:solidFill>
                  <a:schemeClr val="tx1"/>
                </a:solidFill>
                <a:latin typeface="Arial" pitchFamily="34" charset="0"/>
                <a:cs typeface="Arial" pitchFamily="34" charset="0"/>
              </a:rPr>
              <a:t> p. 4).</a:t>
            </a:r>
            <a:endParaRPr lang="en-US" sz="1400" kern="1200" dirty="0" smtClean="0">
              <a:solidFill>
                <a:schemeClr val="tx1"/>
              </a:solidFill>
              <a:latin typeface="Arial" pitchFamily="34" charset="0"/>
              <a:cs typeface="Arial" pitchFamily="34" charset="0"/>
            </a:endParaRPr>
          </a:p>
          <a:p>
            <a:r>
              <a:rPr lang="en-US" sz="1400" kern="1200" dirty="0" smtClean="0">
                <a:solidFill>
                  <a:schemeClr val="tx1"/>
                </a:solidFill>
                <a:latin typeface="Arial" pitchFamily="34" charset="0"/>
                <a:cs typeface="Arial" pitchFamily="34" charset="0"/>
              </a:rPr>
              <a:t>  </a:t>
            </a:r>
          </a:p>
          <a:p>
            <a:r>
              <a:rPr lang="en-US" sz="1400" dirty="0" err="1" smtClean="0"/>
              <a:t>Saracevic</a:t>
            </a:r>
            <a:r>
              <a:rPr lang="en-US" sz="1400" dirty="0" smtClean="0"/>
              <a:t>, T., &amp; </a:t>
            </a:r>
            <a:r>
              <a:rPr lang="en-US" sz="1400" dirty="0" err="1" smtClean="0"/>
              <a:t>Dalbello</a:t>
            </a:r>
            <a:r>
              <a:rPr lang="en-US" sz="1400" dirty="0" smtClean="0"/>
              <a:t>, M. (2001). A survey of digital library education. </a:t>
            </a:r>
            <a:r>
              <a:rPr lang="en-US" sz="1400" i="1" dirty="0" smtClean="0"/>
              <a:t>Proceedings of the American Society for Information Science and Technology, 38</a:t>
            </a:r>
            <a:r>
              <a:rPr lang="en-US" sz="1400" dirty="0" smtClean="0"/>
              <a:t>, 209-223.</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0473" y="4343400"/>
            <a:ext cx="6485021" cy="4584032"/>
          </a:xfrm>
        </p:spPr>
        <p:txBody>
          <a:bodyPr>
            <a:noAutofit/>
          </a:bodyPr>
          <a:lstStyle/>
          <a:p>
            <a:r>
              <a:rPr lang="en-US" sz="1000" b="1" kern="1200" baseline="0" dirty="0" smtClean="0">
                <a:solidFill>
                  <a:schemeClr val="tx1"/>
                </a:solidFill>
                <a:latin typeface="Arial" pitchFamily="34" charset="0"/>
                <a:cs typeface="Arial" pitchFamily="34" charset="0"/>
              </a:rPr>
              <a:t>5. Address major gaps in training</a:t>
            </a:r>
          </a:p>
          <a:p>
            <a:r>
              <a:rPr lang="en-US" sz="1000" kern="1200" baseline="0" dirty="0" smtClean="0">
                <a:solidFill>
                  <a:schemeClr val="tx1"/>
                </a:solidFill>
                <a:latin typeface="Arial" pitchFamily="34" charset="0"/>
                <a:cs typeface="Arial" pitchFamily="34" charset="0"/>
              </a:rPr>
              <a:t>The complexity of digital research requires an ongoing commitment to professional development in order to maintain expertise in rapidly accruing resources and tools. Faculty, staff, and students need strong, reliable training programs that correlate sound methodological strategies with appropriate new technologies.</a:t>
            </a:r>
            <a:endParaRPr lang="en-US" sz="1000" dirty="0" smtClean="0">
              <a:latin typeface="Arial" pitchFamily="34" charset="0"/>
              <a:cs typeface="Arial" pitchFamily="34" charset="0"/>
            </a:endParaRPr>
          </a:p>
          <a:p>
            <a:endParaRPr lang="en-US" sz="1000" dirty="0" smtClean="0">
              <a:latin typeface="Arial" pitchFamily="34" charset="0"/>
              <a:cs typeface="Arial" pitchFamily="34" charset="0"/>
            </a:endParaRPr>
          </a:p>
          <a:p>
            <a:r>
              <a:rPr lang="en-US" sz="1000" b="1" kern="1200" baseline="0" dirty="0" smtClean="0">
                <a:solidFill>
                  <a:schemeClr val="tx1"/>
                </a:solidFill>
                <a:latin typeface="Arial" pitchFamily="34" charset="0"/>
                <a:cs typeface="Arial" pitchFamily="34" charset="0"/>
              </a:rPr>
              <a:t>7. Adopt models for sharing resources among institutions</a:t>
            </a:r>
          </a:p>
          <a:p>
            <a:r>
              <a:rPr lang="en-US" sz="1000" kern="1200" baseline="0" dirty="0" smtClean="0">
                <a:solidFill>
                  <a:schemeClr val="tx1"/>
                </a:solidFill>
                <a:latin typeface="Arial" pitchFamily="34" charset="0"/>
                <a:cs typeface="Arial" pitchFamily="34" charset="0"/>
              </a:rPr>
              <a:t>The level of investment required to support computationally intensive research is large and growing. It makes no sense to replicate resources, skills, and services at all colleges and universities. Instead, institutions have an opportunity to establish explicit, long-term agreements to work with one another for mutual benefit. There will be serious challenges to overcome—including maintaining appropriate controls over network security, data privacy, and intellectual property—but these challenges must be met to sustain digital research</a:t>
            </a:r>
          </a:p>
          <a:p>
            <a:r>
              <a:rPr lang="en-US" sz="1000" kern="1200" baseline="0" dirty="0" smtClean="0">
                <a:solidFill>
                  <a:schemeClr val="tx1"/>
                </a:solidFill>
                <a:latin typeface="Arial" pitchFamily="34" charset="0"/>
                <a:cs typeface="Arial" pitchFamily="34" charset="0"/>
              </a:rPr>
              <a:t>efficiently and affordably.</a:t>
            </a:r>
            <a:endParaRPr lang="en-US" sz="1000" dirty="0" smtClean="0">
              <a:latin typeface="Arial" pitchFamily="34" charset="0"/>
              <a:cs typeface="Arial" pitchFamily="34" charset="0"/>
            </a:endParaRPr>
          </a:p>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For administrators:</a:t>
            </a:r>
          </a:p>
          <a:p>
            <a:r>
              <a:rPr lang="en-US" sz="1000" dirty="0" smtClean="0">
                <a:latin typeface="Arial" pitchFamily="34" charset="0"/>
                <a:cs typeface="Arial" pitchFamily="34" charset="0"/>
              </a:rPr>
              <a:t>• Develop partnerships with institutions with complementary strengths.</a:t>
            </a:r>
          </a:p>
          <a:p>
            <a:r>
              <a:rPr lang="en-US" sz="1000" dirty="0" smtClean="0">
                <a:latin typeface="Arial" pitchFamily="34" charset="0"/>
                <a:cs typeface="Arial" pitchFamily="34" charset="0"/>
              </a:rPr>
              <a:t>• Adopt clear policies for sharing hardware, software, and data resources among on- and off-campus researchers that maximize openness yet protect privacy and intellectual property.</a:t>
            </a:r>
          </a:p>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For research</a:t>
            </a:r>
            <a:r>
              <a:rPr lang="en-US" sz="1000" baseline="0" dirty="0" smtClean="0">
                <a:latin typeface="Arial" pitchFamily="34" charset="0"/>
                <a:cs typeface="Arial" pitchFamily="34" charset="0"/>
              </a:rPr>
              <a:t> libraries:</a:t>
            </a:r>
            <a:endParaRPr lang="en-US" sz="1000" dirty="0" smtClean="0">
              <a:latin typeface="Arial" pitchFamily="34" charset="0"/>
              <a:cs typeface="Arial" pitchFamily="34" charset="0"/>
            </a:endParaRPr>
          </a:p>
          <a:p>
            <a:r>
              <a:rPr lang="en-US" sz="1000" kern="1200" baseline="0" dirty="0" smtClean="0">
                <a:solidFill>
                  <a:schemeClr val="tx1"/>
                </a:solidFill>
                <a:latin typeface="Arial" pitchFamily="34" charset="0"/>
                <a:cs typeface="Arial" pitchFamily="34" charset="0"/>
              </a:rPr>
              <a:t>• Establish partnerships with other institutions to promote the </a:t>
            </a:r>
            <a:r>
              <a:rPr lang="en-US" sz="1000" kern="1200" baseline="0" dirty="0" err="1" smtClean="0">
                <a:solidFill>
                  <a:schemeClr val="tx1"/>
                </a:solidFill>
                <a:latin typeface="Arial" pitchFamily="34" charset="0"/>
                <a:cs typeface="Arial" pitchFamily="34" charset="0"/>
              </a:rPr>
              <a:t>longterm</a:t>
            </a:r>
            <a:r>
              <a:rPr lang="en-US" sz="1000" kern="1200" baseline="0" dirty="0" smtClean="0">
                <a:solidFill>
                  <a:schemeClr val="tx1"/>
                </a:solidFill>
                <a:latin typeface="Arial" pitchFamily="34" charset="0"/>
                <a:cs typeface="Arial" pitchFamily="34" charset="0"/>
              </a:rPr>
              <a:t> preservation of and access to scholarly publications and the digital data upon which they rely.</a:t>
            </a:r>
          </a:p>
          <a:p>
            <a:endParaRPr lang="en-US" sz="1000" kern="1200" baseline="0" dirty="0" smtClean="0">
              <a:solidFill>
                <a:schemeClr val="tx1"/>
              </a:solidFill>
              <a:latin typeface="Arial" pitchFamily="34" charset="0"/>
              <a:cs typeface="Arial" pitchFamily="34" charset="0"/>
            </a:endParaRPr>
          </a:p>
          <a:p>
            <a:r>
              <a:rPr lang="en-US" sz="1000" kern="1200" baseline="0" dirty="0" smtClean="0">
                <a:solidFill>
                  <a:schemeClr val="tx1"/>
                </a:solidFill>
                <a:latin typeface="Arial" pitchFamily="34" charset="0"/>
                <a:cs typeface="Arial" pitchFamily="34" charset="0"/>
              </a:rPr>
              <a:t>For funding agencies: </a:t>
            </a:r>
          </a:p>
          <a:p>
            <a:r>
              <a:rPr lang="en-US" sz="1000" kern="1200" baseline="0" dirty="0" smtClean="0">
                <a:solidFill>
                  <a:schemeClr val="tx1"/>
                </a:solidFill>
                <a:latin typeface="Arial" pitchFamily="34" charset="0"/>
                <a:cs typeface="Arial" pitchFamily="34" charset="0"/>
              </a:rPr>
              <a:t>• Support training and professional development opportunities related to computationally intensive research for students, staff, and faculty.</a:t>
            </a:r>
          </a:p>
          <a:p>
            <a:endParaRPr lang="en-US" sz="1000" kern="1200" baseline="0" dirty="0" smtClean="0">
              <a:solidFill>
                <a:schemeClr val="tx1"/>
              </a:solidFill>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err="1" smtClean="0">
                <a:latin typeface="Arial" pitchFamily="34" charset="0"/>
                <a:cs typeface="Arial" pitchFamily="34" charset="0"/>
              </a:rPr>
              <a:t>Williford</a:t>
            </a:r>
            <a:r>
              <a:rPr lang="en-US" sz="1000" dirty="0" smtClean="0">
                <a:latin typeface="Arial" pitchFamily="34" charset="0"/>
                <a:cs typeface="Arial" pitchFamily="34" charset="0"/>
              </a:rPr>
              <a:t>, C., &amp; Henry, C. (2012). </a:t>
            </a:r>
            <a:r>
              <a:rPr lang="en-US" sz="1000" i="1" dirty="0" smtClean="0">
                <a:latin typeface="Arial" pitchFamily="34" charset="0"/>
                <a:cs typeface="Arial" pitchFamily="34" charset="0"/>
              </a:rPr>
              <a:t>One culture: Computationally intensive research in the humanities and social studies: A report on the experiences of first respondents to the digging into data challenge.</a:t>
            </a:r>
            <a:r>
              <a:rPr lang="en-US" sz="1000" dirty="0" smtClean="0">
                <a:latin typeface="Arial" pitchFamily="34" charset="0"/>
                <a:cs typeface="Arial" pitchFamily="34" charset="0"/>
              </a:rPr>
              <a:t> Washington, DC: Council on Library and Information Resources. </a:t>
            </a:r>
          </a:p>
          <a:p>
            <a:endParaRPr lang="en-US" dirty="0" smtClean="0"/>
          </a:p>
        </p:txBody>
      </p:sp>
      <p:sp>
        <p:nvSpPr>
          <p:cNvPr id="4" name="Slide Number Placeholder 3"/>
          <p:cNvSpPr>
            <a:spLocks noGrp="1"/>
          </p:cNvSpPr>
          <p:nvPr>
            <p:ph type="sldNum" sz="quarter" idx="10"/>
          </p:nvPr>
        </p:nvSpPr>
        <p:spPr/>
        <p:txBody>
          <a:bodyPr/>
          <a:lstStyle/>
          <a:p>
            <a:fld id="{AE921901-2D7D-404F-83CF-0310337D82A5}"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599" y="4343400"/>
            <a:ext cx="6328611" cy="4559968"/>
          </a:xfrm>
        </p:spPr>
        <p:txBody>
          <a:bodyPr>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ea typeface="ＭＳ Ｐゴシック" pitchFamily="-109" charset="-128"/>
                <a:cs typeface="Arial" pitchFamily="34" charset="0"/>
              </a:rPr>
              <a:t>Most of the project managers believed that scholars in the science disciplines were more apt to already be using some type of digital repository and VRE systems.  They believed those in other disciplines were less inclined to be involved in these activities.  They needed more encouragement and evidence that involvement will benefit them.</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ea typeface="ＭＳ Ｐゴシック" pitchFamily="-109" charset="-128"/>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ea typeface="ＭＳ Ｐゴシック" pitchFamily="-109" charset="-128"/>
                <a:cs typeface="Arial" pitchFamily="34" charset="0"/>
              </a:rPr>
              <a:t>There were several major themes expressed.  The scholars’ attitudes toward adoption and integration of VREs and digital repositories into their workflows will likely vary by </a:t>
            </a:r>
            <a:r>
              <a:rPr lang="en-US" dirty="0" err="1" smtClean="0">
                <a:latin typeface="Arial" pitchFamily="34" charset="0"/>
                <a:ea typeface="ＭＳ Ｐゴシック" pitchFamily="-109" charset="-128"/>
                <a:cs typeface="Arial" pitchFamily="34" charset="0"/>
              </a:rPr>
              <a:t>iscipline</a:t>
            </a:r>
            <a:r>
              <a:rPr lang="en-US" dirty="0" smtClean="0">
                <a:latin typeface="Arial" pitchFamily="34" charset="0"/>
                <a:ea typeface="ＭＳ Ｐゴシック" pitchFamily="-109" charset="-128"/>
                <a:cs typeface="Arial" pitchFamily="34" charset="0"/>
              </a:rPr>
              <a:t> </a:t>
            </a:r>
            <a:r>
              <a:rPr lang="en-US" dirty="0" smtClean="0">
                <a:latin typeface="Arial" pitchFamily="34" charset="0"/>
                <a:ea typeface="ＭＳ Ｐゴシック" pitchFamily="-109" charset="-128"/>
                <a:cs typeface="Arial" pitchFamily="34" charset="0"/>
              </a:rPr>
              <a:t>and years of experience.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ea typeface="ＭＳ Ｐゴシック" pitchFamily="-109" charset="-128"/>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ea typeface="ＭＳ Ｐゴシック" pitchFamily="-109" charset="-128"/>
                <a:cs typeface="Arial" pitchFamily="34" charset="0"/>
              </a:rPr>
              <a:t>Ease of use and the need to embed the systems into the scholars’ workflows are critical, yet can be difficult to accomplish. The scholars were reluctant to use new technologies not because they were not interested in these new technologies, but because it would take time to learn the new systems and processes. The scholars stated they did not have the time to input data and materials into the systems.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ea typeface="ＭＳ Ｐゴシック" pitchFamily="-109" charset="-128"/>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ea typeface="ＭＳ Ｐゴシック" pitchFamily="-109" charset="-128"/>
                <a:cs typeface="Arial" pitchFamily="34" charset="0"/>
              </a:rPr>
              <a:t>The scholars expressed concerns about privacy and limiting the data that are shared. One of the digital repository project managers stated, </a:t>
            </a:r>
            <a:r>
              <a:rPr lang="en-US" i="1" dirty="0" smtClean="0">
                <a:solidFill>
                  <a:srgbClr val="3366CC"/>
                </a:solidFill>
                <a:latin typeface="Arial" pitchFamily="34" charset="0"/>
                <a:ea typeface="ＭＳ Ｐゴシック" pitchFamily="-109" charset="-128"/>
                <a:cs typeface="Arial" pitchFamily="34" charset="0"/>
              </a:rPr>
              <a:t>“The concept of a safe environment as far as security on the web was an issue. If we were going to set up a social network, we would need to create a safe environment, which was very important to the researchers.”</a:t>
            </a:r>
            <a:r>
              <a:rPr lang="en-US" b="1" dirty="0" smtClean="0">
                <a:solidFill>
                  <a:srgbClr val="3366CC"/>
                </a:solidFill>
                <a:latin typeface="Arial" pitchFamily="34" charset="0"/>
                <a:ea typeface="ＭＳ Ｐゴシック" pitchFamily="-109" charset="-128"/>
                <a:cs typeface="Arial" pitchFamily="34" charset="0"/>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solidFill>
                <a:srgbClr val="3366CC"/>
              </a:solidFill>
              <a:latin typeface="Arial" pitchFamily="34" charset="0"/>
              <a:ea typeface="ＭＳ Ｐゴシック" pitchFamily="-109" charset="-128"/>
              <a:cs typeface="Arial" pitchFamily="34" charset="0"/>
            </a:endParaRPr>
          </a:p>
          <a:p>
            <a:r>
              <a:rPr lang="en-US" kern="1200" dirty="0" smtClean="0">
                <a:solidFill>
                  <a:schemeClr val="tx1"/>
                </a:solidFill>
                <a:latin typeface="Arial" pitchFamily="34" charset="0"/>
                <a:cs typeface="Arial" pitchFamily="34" charset="0"/>
              </a:rPr>
              <a:t>Connaway, L. S., &amp; Dickey, T. J. (2010). </a:t>
            </a:r>
            <a:r>
              <a:rPr lang="en-US" i="1" kern="1200" dirty="0" smtClean="0">
                <a:solidFill>
                  <a:schemeClr val="tx1"/>
                </a:solidFill>
                <a:latin typeface="Arial" pitchFamily="34" charset="0"/>
                <a:cs typeface="Arial" pitchFamily="34" charset="0"/>
              </a:rPr>
              <a:t>Towards a profile of the researcher of today: What can we learn from JISC projects? Common themes identified in an analysis of JISC Virtual Research Environment and Digital Repository Projects.</a:t>
            </a:r>
            <a:r>
              <a:rPr lang="en-US" kern="1200" dirty="0" smtClean="0">
                <a:solidFill>
                  <a:schemeClr val="tx1"/>
                </a:solidFill>
                <a:latin typeface="Arial" pitchFamily="34" charset="0"/>
                <a:cs typeface="Arial" pitchFamily="34" charset="0"/>
              </a:rPr>
              <a:t> </a:t>
            </a:r>
            <a:r>
              <a:rPr lang="en-US" kern="1200" baseline="0" dirty="0" smtClean="0">
                <a:solidFill>
                  <a:schemeClr val="tx1"/>
                </a:solidFill>
                <a:latin typeface="Arial" pitchFamily="34" charset="0"/>
                <a:cs typeface="Arial" pitchFamily="34" charset="0"/>
              </a:rPr>
              <a:t> Retrieved from</a:t>
            </a:r>
            <a:r>
              <a:rPr lang="en-US" kern="1200" dirty="0" smtClean="0">
                <a:solidFill>
                  <a:schemeClr val="tx1"/>
                </a:solidFill>
                <a:latin typeface="Arial" pitchFamily="34" charset="0"/>
                <a:cs typeface="Arial" pitchFamily="34" charset="0"/>
              </a:rPr>
              <a:t> </a:t>
            </a:r>
            <a:r>
              <a:rPr lang="en-US" u="sng" kern="1200" dirty="0" smtClean="0">
                <a:solidFill>
                  <a:schemeClr val="tx1"/>
                </a:solidFill>
                <a:latin typeface="Arial" pitchFamily="34" charset="0"/>
                <a:cs typeface="Arial" pitchFamily="34" charset="0"/>
                <a:hlinkClick r:id="rId3"/>
              </a:rPr>
              <a:t>http://ie-repository.jisc.ac.uk/418/2/VirtualScholar_themesFromProjects_revised.pdf</a:t>
            </a:r>
            <a:endParaRPr lang="en-US" kern="1200" dirty="0" smtClean="0">
              <a:solidFill>
                <a:schemeClr val="tx1"/>
              </a:solidFill>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b="1" dirty="0" smtClean="0">
              <a:solidFill>
                <a:srgbClr val="3366CC"/>
              </a:solidFill>
              <a:ea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smtClean="0">
              <a:solidFill>
                <a:srgbClr val="3366CC"/>
              </a:solidFill>
              <a:ea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smtClean="0">
              <a:ea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smtClean="0">
              <a:ea typeface="ＭＳ Ｐゴシック" pitchFamily="-109" charset="-128"/>
            </a:endParaRPr>
          </a:p>
          <a:p>
            <a:endParaRPr lang="en-US" sz="1100" dirty="0" smtClean="0"/>
          </a:p>
          <a:p>
            <a:endParaRPr lang="en-US" sz="1100" dirty="0" smtClean="0"/>
          </a:p>
        </p:txBody>
      </p:sp>
      <p:sp>
        <p:nvSpPr>
          <p:cNvPr id="4" name="Slide Number Placeholder 3"/>
          <p:cNvSpPr>
            <a:spLocks noGrp="1"/>
          </p:cNvSpPr>
          <p:nvPr>
            <p:ph type="sldNum" sz="quarter" idx="10"/>
          </p:nvPr>
        </p:nvSpPr>
        <p:spPr/>
        <p:txBody>
          <a:bodyPr/>
          <a:lstStyle/>
          <a:p>
            <a:fld id="{AE921901-2D7D-404F-83CF-0310337D82A5}"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8442" y="4343400"/>
            <a:ext cx="6509084" cy="4114800"/>
          </a:xfrm>
        </p:spPr>
        <p:txBody>
          <a:bodyPr>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Arial" pitchFamily="34" charset="0"/>
                <a:cs typeface="Arial" pitchFamily="34" charset="0"/>
              </a:rPr>
              <a:t>“Different perspectives about digital libraries, together with competing visions and associated definitions, come from several communities that are involved in digital library work. We are concentrating here on two communities: research and practice. While they work and proceed independently of each other, they can be considered on two ends of a spectrum, which as yet have not met in the middle. To use another metaphor: the research and practice communities are in the same planetary system, but one is on Mars, the other on Venus. The research community grounded mostly in computer science, on one end of the spectrum, asks research questions directed toward future vision or visions of digital libraries, or rather of their various technology oriented aspects and components, unrestricted by practice. On the other end of the spectrum, the practice community, grounded mostly in librarianship and information science, asks developmental, operational, and use questions in real-life economic and institutional contexts, restrictions, and possibilities, concentrating on applications on the use end of the spectrum” (</a:t>
            </a:r>
            <a:r>
              <a:rPr lang="en-US" sz="1400" kern="1200" dirty="0" err="1" smtClean="0">
                <a:solidFill>
                  <a:schemeClr val="tx1"/>
                </a:solidFill>
                <a:latin typeface="Arial" pitchFamily="34" charset="0"/>
                <a:cs typeface="Arial" pitchFamily="34" charset="0"/>
              </a:rPr>
              <a:t>Saracevic</a:t>
            </a:r>
            <a:r>
              <a:rPr lang="en-US" sz="1400" kern="1200" baseline="0" dirty="0" smtClean="0">
                <a:solidFill>
                  <a:schemeClr val="tx1"/>
                </a:solidFill>
                <a:latin typeface="Arial" pitchFamily="34" charset="0"/>
                <a:cs typeface="Arial" pitchFamily="34" charset="0"/>
              </a:rPr>
              <a:t> &amp; </a:t>
            </a:r>
            <a:r>
              <a:rPr lang="en-US" sz="1400" kern="1200" baseline="0" dirty="0" err="1" smtClean="0">
                <a:solidFill>
                  <a:schemeClr val="tx1"/>
                </a:solidFill>
                <a:latin typeface="Arial" pitchFamily="34" charset="0"/>
                <a:cs typeface="Arial" pitchFamily="34" charset="0"/>
              </a:rPr>
              <a:t>Dabello</a:t>
            </a:r>
            <a:r>
              <a:rPr lang="en-US" sz="1400" kern="1200" baseline="0" dirty="0" smtClean="0">
                <a:solidFill>
                  <a:schemeClr val="tx1"/>
                </a:solidFill>
                <a:latin typeface="Arial" pitchFamily="34" charset="0"/>
                <a:cs typeface="Arial" pitchFamily="34" charset="0"/>
              </a:rPr>
              <a:t>, 2001, p. 4).</a:t>
            </a:r>
            <a:endParaRPr lang="en-US" sz="1400" kern="1200" dirty="0" smtClean="0">
              <a:solidFill>
                <a:schemeClr val="tx1"/>
              </a:solidFill>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latin typeface="Arial" pitchFamily="34" charset="0"/>
              <a:cs typeface="Arial" pitchFamily="34" charset="0"/>
            </a:endParaRPr>
          </a:p>
          <a:p>
            <a:r>
              <a:rPr lang="en-US" sz="1400" dirty="0" err="1" smtClean="0"/>
              <a:t>Saracevic</a:t>
            </a:r>
            <a:r>
              <a:rPr lang="en-US" sz="1400" dirty="0" smtClean="0"/>
              <a:t>, T., &amp; </a:t>
            </a:r>
            <a:r>
              <a:rPr lang="en-US" sz="1400" dirty="0" err="1" smtClean="0"/>
              <a:t>Dalbello</a:t>
            </a:r>
            <a:r>
              <a:rPr lang="en-US" sz="1400" dirty="0" smtClean="0"/>
              <a:t>, M. (2001). A survey of digital library education. </a:t>
            </a:r>
            <a:r>
              <a:rPr lang="en-US" sz="1400" i="1" dirty="0" smtClean="0"/>
              <a:t>Proceedings of the American Society for Information Science and Technology, 38</a:t>
            </a:r>
            <a:r>
              <a:rPr lang="en-US" sz="1400" dirty="0" smtClean="0"/>
              <a:t>, 209-223.</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defTabSz="914328">
              <a:defRPr/>
            </a:pPr>
            <a:r>
              <a:rPr lang="en-US" sz="1400" dirty="0" smtClean="0">
                <a:solidFill>
                  <a:srgbClr val="000000"/>
                </a:solidFill>
                <a:latin typeface="Arial" pitchFamily="34" charset="0"/>
                <a:cs typeface="Arial" pitchFamily="34" charset="0"/>
              </a:rPr>
              <a:t>Flames:</a:t>
            </a:r>
            <a:r>
              <a:rPr lang="en-US" sz="1400" baseline="0" dirty="0" smtClean="0">
                <a:solidFill>
                  <a:srgbClr val="000000"/>
                </a:solidFill>
                <a:latin typeface="Arial" pitchFamily="34" charset="0"/>
                <a:cs typeface="Arial" pitchFamily="34" charset="0"/>
              </a:rPr>
              <a:t> </a:t>
            </a:r>
            <a:r>
              <a:rPr lang="en-US" sz="1400" dirty="0" smtClean="0">
                <a:solidFill>
                  <a:srgbClr val="000000"/>
                </a:solidFill>
                <a:latin typeface="Arial" pitchFamily="34" charset="0"/>
                <a:cs typeface="Arial" pitchFamily="34" charset="0"/>
              </a:rPr>
              <a:t>http://www.flickr.com/photos/joehastings/408552223/</a:t>
            </a:r>
          </a:p>
          <a:p>
            <a:pPr defTabSz="914328">
              <a:defRPr/>
            </a:pPr>
            <a:endParaRPr lang="en-US" sz="1400" dirty="0" smtClean="0">
              <a:solidFill>
                <a:srgbClr val="000000"/>
              </a:solidFill>
              <a:latin typeface="Arial" pitchFamily="34" charset="0"/>
              <a:cs typeface="Arial" pitchFamily="34" charset="0"/>
            </a:endParaRPr>
          </a:p>
          <a:p>
            <a:pPr defTabSz="914328">
              <a:defRPr/>
            </a:pPr>
            <a:r>
              <a:rPr lang="en-US" sz="1400" dirty="0" smtClean="0">
                <a:solidFill>
                  <a:srgbClr val="000000"/>
                </a:solidFill>
                <a:latin typeface="Arial" pitchFamily="34" charset="0"/>
                <a:cs typeface="Arial" pitchFamily="34" charset="0"/>
              </a:rPr>
              <a:t>Student: http://www.flickr.com/photos/jiscinfonet/2230315139/</a:t>
            </a:r>
          </a:p>
          <a:p>
            <a:pPr defTabSz="914328">
              <a:defRPr/>
            </a:pPr>
            <a:endParaRPr lang="en-US" sz="1400" dirty="0" smtClean="0">
              <a:solidFill>
                <a:srgbClr val="000000"/>
              </a:solidFill>
              <a:latin typeface="Arial" pitchFamily="34" charset="0"/>
              <a:cs typeface="Arial" pitchFamily="34" charset="0"/>
            </a:endParaRPr>
          </a:p>
          <a:p>
            <a:pPr defTabSz="914328">
              <a:defRPr/>
            </a:pPr>
            <a:r>
              <a:rPr lang="en-US" sz="1400" dirty="0" smtClean="0">
                <a:solidFill>
                  <a:srgbClr val="000000"/>
                </a:solidFill>
                <a:latin typeface="Arial" pitchFamily="34" charset="0"/>
                <a:cs typeface="Arial" pitchFamily="34" charset="0"/>
              </a:rPr>
              <a:t>Wheels: Microsoft</a:t>
            </a:r>
            <a:r>
              <a:rPr lang="en-US" sz="1400" baseline="0" dirty="0" smtClean="0">
                <a:solidFill>
                  <a:srgbClr val="000000"/>
                </a:solidFill>
                <a:latin typeface="Arial" pitchFamily="34" charset="0"/>
                <a:cs typeface="Arial" pitchFamily="34" charset="0"/>
              </a:rPr>
              <a:t> Clip Art</a:t>
            </a:r>
          </a:p>
          <a:p>
            <a:pPr defTabSz="914328">
              <a:defRPr/>
            </a:pPr>
            <a:endParaRPr lang="en-US" sz="1400" baseline="0" dirty="0" smtClean="0">
              <a:solidFill>
                <a:srgbClr val="000000"/>
              </a:solidFill>
              <a:latin typeface="Arial" pitchFamily="34" charset="0"/>
              <a:cs typeface="Arial" pitchFamily="34" charset="0"/>
            </a:endParaRPr>
          </a:p>
          <a:p>
            <a:pPr defTabSz="914328">
              <a:defRPr/>
            </a:pPr>
            <a:r>
              <a:rPr lang="en-US" sz="1400" baseline="0" dirty="0" smtClean="0">
                <a:solidFill>
                  <a:srgbClr val="000000"/>
                </a:solidFill>
                <a:latin typeface="Arial" pitchFamily="34" charset="0"/>
                <a:cs typeface="Arial" pitchFamily="34" charset="0"/>
              </a:rPr>
              <a:t>Money: Microsoft Clip Art</a:t>
            </a:r>
            <a:endParaRPr lang="en-US" sz="1400" dirty="0" smtClean="0">
              <a:solidFill>
                <a:srgbClr val="000000"/>
              </a:solidFill>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A7BB9D42-60D8-4FEB-9FA6-DC5A09981230}"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Archive Grid: pointers to data</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Archive Grid: pointers to data</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862B2F6-5FB6-44E3-B0F5-8178F38C8C20}" type="slidenum">
              <a:rPr lang="en-US" smtClean="0"/>
              <a:pPr/>
              <a:t>24</a:t>
            </a:fld>
            <a:endParaRPr lang="en-US" dirty="0" smtClean="0"/>
          </a:p>
        </p:txBody>
      </p:sp>
      <p:sp>
        <p:nvSpPr>
          <p:cNvPr id="747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lnSpc>
                <a:spcPct val="100000"/>
              </a:lnSpc>
              <a:spcBef>
                <a:spcPct val="0"/>
              </a:spcBef>
            </a:pPr>
            <a:fld id="{48B8872B-814D-4FC3-B0AE-07971E9DA4B7}" type="slidenum">
              <a:rPr lang="en-US" sz="1000"/>
              <a:pPr algn="r">
                <a:lnSpc>
                  <a:spcPct val="100000"/>
                </a:lnSpc>
                <a:spcBef>
                  <a:spcPct val="0"/>
                </a:spcBef>
              </a:pPr>
              <a:t>24</a:t>
            </a:fld>
            <a:endParaRPr lang="en-US" sz="1000" dirty="0"/>
          </a:p>
        </p:txBody>
      </p:sp>
      <p:sp>
        <p:nvSpPr>
          <p:cNvPr id="7475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spcBef>
                <a:spcPct val="0"/>
              </a:spcBef>
            </a:pPr>
            <a:fld id="{4D776AF4-FF0E-4505-99A7-F436A73BCF1F}" type="slidenum">
              <a:rPr lang="en-US" sz="1000">
                <a:solidFill>
                  <a:srgbClr val="000000"/>
                </a:solidFill>
                <a:latin typeface="Arial" charset="0"/>
              </a:rPr>
              <a:pPr algn="r">
                <a:spcBef>
                  <a:spcPct val="0"/>
                </a:spcBef>
              </a:pPr>
              <a:t>24</a:t>
            </a:fld>
            <a:endParaRPr lang="en-US" sz="1000" dirty="0">
              <a:solidFill>
                <a:srgbClr val="000000"/>
              </a:solidFill>
              <a:latin typeface="Arial" charset="0"/>
            </a:endParaRPr>
          </a:p>
        </p:txBody>
      </p:sp>
      <p:sp>
        <p:nvSpPr>
          <p:cNvPr id="7475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spcBef>
                <a:spcPct val="0"/>
              </a:spcBef>
            </a:pPr>
            <a:fld id="{623976AC-250A-4732-AC72-351F5946D719}" type="slidenum">
              <a:rPr lang="en-US" sz="1000">
                <a:solidFill>
                  <a:srgbClr val="000000"/>
                </a:solidFill>
                <a:latin typeface="Arial" charset="0"/>
                <a:cs typeface="Arial" charset="0"/>
              </a:rPr>
              <a:pPr algn="r">
                <a:spcBef>
                  <a:spcPct val="0"/>
                </a:spcBef>
              </a:pPr>
              <a:t>24</a:t>
            </a:fld>
            <a:endParaRPr lang="en-US" sz="1000" dirty="0">
              <a:solidFill>
                <a:srgbClr val="000000"/>
              </a:solidFill>
              <a:latin typeface="Arial" charset="0"/>
              <a:cs typeface="Arial" charset="0"/>
            </a:endParaRPr>
          </a:p>
        </p:txBody>
      </p:sp>
      <p:sp>
        <p:nvSpPr>
          <p:cNvPr id="74758" name="Rectangle 7"/>
          <p:cNvSpPr>
            <a:spLocks noGrp="1" noRot="1" noChangeAspect="1" noChangeArrowheads="1" noTextEdit="1"/>
          </p:cNvSpPr>
          <p:nvPr>
            <p:ph type="sldImg"/>
          </p:nvPr>
        </p:nvSpPr>
        <p:spPr>
          <a:xfrm>
            <a:off x="1185863" y="292100"/>
            <a:ext cx="4486275" cy="3365500"/>
          </a:xfrm>
          <a:ln/>
        </p:spPr>
      </p:sp>
      <p:sp>
        <p:nvSpPr>
          <p:cNvPr id="74759" name="Rectangle 8"/>
          <p:cNvSpPr>
            <a:spLocks noGrp="1" noChangeArrowheads="1"/>
          </p:cNvSpPr>
          <p:nvPr>
            <p:ph type="body" idx="1"/>
          </p:nvPr>
        </p:nvSpPr>
        <p:spPr>
          <a:noFill/>
          <a:ln/>
        </p:spPr>
        <p:txBody>
          <a:bodyPr/>
          <a:lstStyle/>
          <a:p>
            <a:endParaRPr lang="en-US" sz="1800" b="1"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ea typeface="ＭＳ Ｐゴシック" pitchFamily="-109" charset="-128"/>
                <a:cs typeface="Arial" pitchFamily="34" charset="0"/>
              </a:rPr>
              <a:t>Robert </a:t>
            </a:r>
            <a:r>
              <a:rPr lang="en-US" sz="1400" dirty="0" err="1" smtClean="0">
                <a:latin typeface="Arial" pitchFamily="34" charset="0"/>
                <a:ea typeface="ＭＳ Ｐゴシック" pitchFamily="-109" charset="-128"/>
                <a:cs typeface="Arial" pitchFamily="34" charset="0"/>
              </a:rPr>
              <a:t>Darnton</a:t>
            </a:r>
            <a:r>
              <a:rPr lang="en-US" sz="1400" dirty="0" smtClean="0">
                <a:latin typeface="Arial" pitchFamily="34" charset="0"/>
                <a:ea typeface="ＭＳ Ｐゴシック" pitchFamily="-109" charset="-128"/>
                <a:cs typeface="Arial" pitchFamily="34" charset="0"/>
              </a:rPr>
              <a:t>, Harvard University Library Director</a:t>
            </a:r>
          </a:p>
          <a:p>
            <a:endParaRPr lang="en-US" sz="1400" dirty="0" smtClean="0">
              <a:latin typeface="Arial" pitchFamily="34" charset="0"/>
              <a:ea typeface="ＭＳ Ｐゴシック" pitchFamily="-109" charset="-128"/>
              <a:cs typeface="Arial" pitchFamily="34" charset="0"/>
            </a:endParaRPr>
          </a:p>
          <a:p>
            <a:pPr>
              <a:lnSpc>
                <a:spcPct val="100000"/>
              </a:lnSpc>
            </a:pPr>
            <a:r>
              <a:rPr lang="en-US" sz="1400" dirty="0" err="1" smtClean="0">
                <a:latin typeface="Arial" pitchFamily="34" charset="0"/>
                <a:cs typeface="Arial" pitchFamily="34" charset="0"/>
              </a:rPr>
              <a:t>Darnton</a:t>
            </a:r>
            <a:r>
              <a:rPr lang="en-US" sz="1400" dirty="0" smtClean="0">
                <a:latin typeface="Arial" pitchFamily="34" charset="0"/>
                <a:cs typeface="Arial" pitchFamily="34" charset="0"/>
              </a:rPr>
              <a:t>, R. (2009). On the ropes? Robert </a:t>
            </a:r>
            <a:r>
              <a:rPr lang="en-US" sz="1400" dirty="0" err="1" smtClean="0">
                <a:latin typeface="Arial" pitchFamily="34" charset="0"/>
                <a:cs typeface="Arial" pitchFamily="34" charset="0"/>
              </a:rPr>
              <a:t>Darnton’s</a:t>
            </a:r>
            <a:r>
              <a:rPr lang="en-US" sz="1400" dirty="0" smtClean="0">
                <a:latin typeface="Arial" pitchFamily="34" charset="0"/>
                <a:cs typeface="Arial" pitchFamily="34" charset="0"/>
              </a:rPr>
              <a:t> case for books.  </a:t>
            </a:r>
            <a:r>
              <a:rPr lang="en-US" sz="1400" i="1" dirty="0" smtClean="0">
                <a:latin typeface="Arial" pitchFamily="34" charset="0"/>
                <a:cs typeface="Arial" pitchFamily="34" charset="0"/>
              </a:rPr>
              <a:t>Publishers Weekly, </a:t>
            </a:r>
            <a:r>
              <a:rPr lang="en-US" sz="1400" dirty="0" smtClean="0">
                <a:latin typeface="Arial" pitchFamily="34" charset="0"/>
                <a:cs typeface="Arial" pitchFamily="34" charset="0"/>
              </a:rPr>
              <a:t>256(37), http://www.publishersweekly.com/pw/print/20090914/451-on-the-ropes-robert-darnton-s-case-for-books-.html</a:t>
            </a:r>
          </a:p>
          <a:p>
            <a:pPr>
              <a:lnSpc>
                <a:spcPct val="100000"/>
              </a:lnSpc>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ea typeface="ＭＳ Ｐゴシック" pitchFamily="-109" charset="-128"/>
                <a:cs typeface="Arial" pitchFamily="34" charset="0"/>
              </a:rPr>
              <a:t>Waters, D. J. (2007). What are digital libraries?  In D. </a:t>
            </a:r>
            <a:r>
              <a:rPr lang="en-US" sz="1400" dirty="0" err="1" smtClean="0">
                <a:latin typeface="Arial" pitchFamily="34" charset="0"/>
                <a:ea typeface="ＭＳ Ｐゴシック" pitchFamily="-109" charset="-128"/>
                <a:cs typeface="Arial" pitchFamily="34" charset="0"/>
              </a:rPr>
              <a:t>Kresh</a:t>
            </a:r>
            <a:r>
              <a:rPr lang="en-US" sz="1400" dirty="0" smtClean="0">
                <a:latin typeface="Arial" pitchFamily="34" charset="0"/>
                <a:ea typeface="ＭＳ Ｐゴシック" pitchFamily="-109" charset="-128"/>
                <a:cs typeface="Arial" pitchFamily="34" charset="0"/>
              </a:rPr>
              <a:t> (Ed.), </a:t>
            </a:r>
            <a:r>
              <a:rPr lang="en-US" sz="1400" i="1" dirty="0" smtClean="0">
                <a:latin typeface="Arial" pitchFamily="34" charset="0"/>
                <a:ea typeface="ＭＳ Ｐゴシック" pitchFamily="-109" charset="-128"/>
                <a:cs typeface="Arial" pitchFamily="34" charset="0"/>
              </a:rPr>
              <a:t>The whole digital library handbook </a:t>
            </a:r>
            <a:r>
              <a:rPr lang="en-US" sz="1400" dirty="0" smtClean="0">
                <a:latin typeface="Arial" pitchFamily="34" charset="0"/>
                <a:ea typeface="ＭＳ Ｐゴシック" pitchFamily="-109" charset="-128"/>
                <a:cs typeface="Arial" pitchFamily="34" charset="0"/>
              </a:rPr>
              <a:t>(pp. 5-7). Chicago: American Library Association.</a:t>
            </a: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err="1" smtClean="0">
                <a:latin typeface="Arial" pitchFamily="34" charset="0"/>
                <a:cs typeface="Arial" pitchFamily="34" charset="0"/>
              </a:rPr>
              <a:t>Lesk</a:t>
            </a:r>
            <a:r>
              <a:rPr lang="en-US" sz="1400" b="0" dirty="0" smtClean="0">
                <a:latin typeface="Arial" pitchFamily="34" charset="0"/>
                <a:cs typeface="Arial" pitchFamily="34" charset="0"/>
              </a:rPr>
              <a:t>, M. (1997). </a:t>
            </a:r>
            <a:r>
              <a:rPr lang="en-US" sz="1400" b="0" i="1" dirty="0" smtClean="0">
                <a:latin typeface="Arial" pitchFamily="34" charset="0"/>
                <a:cs typeface="Arial" pitchFamily="34" charset="0"/>
              </a:rPr>
              <a:t>Practical digital libraries: Books, bytes &amp; bucks. </a:t>
            </a:r>
            <a:r>
              <a:rPr lang="en-US" sz="1400" b="0" dirty="0" smtClean="0">
                <a:latin typeface="Arial" pitchFamily="34" charset="0"/>
                <a:cs typeface="Arial" pitchFamily="34" charset="0"/>
              </a:rPr>
              <a:t>San Francisco: Morgan Kaufmann Publishers. </a:t>
            </a:r>
            <a:endParaRPr lang="en-US" sz="14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921901-2D7D-404F-83CF-0310337D82A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200" b="1" kern="1200" baseline="0" dirty="0" smtClean="0">
                <a:solidFill>
                  <a:schemeClr val="tx1"/>
                </a:solidFill>
                <a:latin typeface="Arial" pitchFamily="34" charset="0"/>
                <a:cs typeface="Arial" pitchFamily="34" charset="0"/>
              </a:rPr>
              <a:t>1. Expand our concept of research</a:t>
            </a:r>
          </a:p>
          <a:p>
            <a:r>
              <a:rPr lang="en-US" sz="1200" kern="1200" baseline="0" dirty="0" smtClean="0">
                <a:solidFill>
                  <a:schemeClr val="tx1"/>
                </a:solidFill>
                <a:latin typeface="Arial" pitchFamily="34" charset="0"/>
                <a:cs typeface="Arial" pitchFamily="34" charset="0"/>
              </a:rPr>
              <a:t>To realize the benefits of data-intensive social sciences and humanities, institutions and scholarly societies must expand their notions of what kinds of activities constitute research and reconsider how these activities are supported, assessed, and rewarded. Computationally intensive research projects rely upon four diverse kinds of expertise, each described in detail in section two of this report: </a:t>
            </a:r>
            <a:r>
              <a:rPr lang="en-US" sz="1200" b="1" kern="1200" baseline="0" dirty="0" smtClean="0">
                <a:solidFill>
                  <a:schemeClr val="tx1"/>
                </a:solidFill>
                <a:latin typeface="Arial" pitchFamily="34" charset="0"/>
                <a:cs typeface="Arial" pitchFamily="34" charset="0"/>
              </a:rPr>
              <a:t>domain (or subject) expertise, analytical expertise, data expertise, and project management expertise. The active engagement of each of these kinds of </a:t>
            </a:r>
            <a:r>
              <a:rPr lang="en-US" sz="1200" kern="1200" baseline="0" dirty="0" smtClean="0">
                <a:solidFill>
                  <a:schemeClr val="tx1"/>
                </a:solidFill>
                <a:latin typeface="Arial" pitchFamily="34" charset="0"/>
                <a:cs typeface="Arial" pitchFamily="34" charset="0"/>
              </a:rPr>
              <a:t>experts in the research enterprise is essential. A re-evaluation of hiring practices, job requirements, and tenets of promotion is requisite.</a:t>
            </a:r>
            <a:endParaRPr lang="en-US" sz="1200" b="1" kern="1200" baseline="0" dirty="0" smtClean="0">
              <a:solidFill>
                <a:schemeClr val="tx1"/>
              </a:solidFill>
              <a:latin typeface="Arial" pitchFamily="34" charset="0"/>
              <a:cs typeface="Arial" pitchFamily="34" charset="0"/>
            </a:endParaRPr>
          </a:p>
          <a:p>
            <a:endParaRPr lang="en-US" sz="1200" b="1" kern="1200" baseline="0" dirty="0" smtClean="0">
              <a:solidFill>
                <a:schemeClr val="tx1"/>
              </a:solidFill>
              <a:latin typeface="Arial" pitchFamily="34" charset="0"/>
              <a:cs typeface="Arial" pitchFamily="34" charset="0"/>
            </a:endParaRPr>
          </a:p>
          <a:p>
            <a:r>
              <a:rPr lang="en-US" sz="1200" b="1" kern="1200" baseline="0" dirty="0" smtClean="0">
                <a:solidFill>
                  <a:schemeClr val="tx1"/>
                </a:solidFill>
                <a:latin typeface="Arial" pitchFamily="34" charset="0"/>
                <a:cs typeface="Arial" pitchFamily="34" charset="0"/>
              </a:rPr>
              <a:t>For researchers:</a:t>
            </a:r>
          </a:p>
          <a:p>
            <a:r>
              <a:rPr lang="en-US" sz="1200" kern="1200" baseline="0" dirty="0" smtClean="0">
                <a:solidFill>
                  <a:schemeClr val="tx1"/>
                </a:solidFill>
                <a:latin typeface="Arial" pitchFamily="34" charset="0"/>
                <a:cs typeface="Arial" pitchFamily="34" charset="0"/>
              </a:rPr>
              <a:t>• Look for opportunities to develop expertise in areas beyond a single discipline, including other related disciplines, data management, data analysis, and project management.</a:t>
            </a:r>
          </a:p>
          <a:p>
            <a:r>
              <a:rPr lang="en-US" sz="1200" kern="1200" baseline="0" dirty="0" smtClean="0">
                <a:solidFill>
                  <a:schemeClr val="tx1"/>
                </a:solidFill>
                <a:latin typeface="Arial" pitchFamily="34" charset="0"/>
                <a:cs typeface="Arial" pitchFamily="34" charset="0"/>
              </a:rPr>
              <a:t>• Create opportunities for students to develop these kinds of expertise.</a:t>
            </a:r>
          </a:p>
          <a:p>
            <a:endParaRPr lang="en-US" sz="1200" kern="1200" baseline="0" dirty="0" smtClean="0">
              <a:solidFill>
                <a:schemeClr val="tx1"/>
              </a:solidFill>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err="1" smtClean="0">
                <a:latin typeface="Arial" pitchFamily="34" charset="0"/>
                <a:cs typeface="Arial" pitchFamily="34" charset="0"/>
              </a:rPr>
              <a:t>Williford</a:t>
            </a:r>
            <a:r>
              <a:rPr lang="en-US" sz="1200" dirty="0" smtClean="0">
                <a:latin typeface="Arial" pitchFamily="34" charset="0"/>
                <a:cs typeface="Arial" pitchFamily="34" charset="0"/>
              </a:rPr>
              <a:t>, C., &amp; Henry, C. (2012). </a:t>
            </a:r>
            <a:r>
              <a:rPr lang="en-US" sz="1200" i="1" dirty="0" smtClean="0">
                <a:latin typeface="Arial" pitchFamily="34" charset="0"/>
                <a:cs typeface="Arial" pitchFamily="34" charset="0"/>
              </a:rPr>
              <a:t>One culture: Computationally intensive research in the humanities and social studies: A report on the experiences of first respondents to the digging into data challenge.</a:t>
            </a:r>
            <a:r>
              <a:rPr lang="en-US" sz="1200" dirty="0" smtClean="0">
                <a:latin typeface="Arial" pitchFamily="34" charset="0"/>
                <a:cs typeface="Arial" pitchFamily="34" charset="0"/>
              </a:rPr>
              <a:t> Washington, DC: Council on Library and Information Resources. </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0632" y="4343400"/>
            <a:ext cx="6340642" cy="4584032"/>
          </a:xfrm>
        </p:spPr>
        <p:txBody>
          <a:bodyPr>
            <a:noAutofit/>
          </a:bodyPr>
          <a:lstStyle/>
          <a:p>
            <a:r>
              <a:rPr lang="en-US" sz="900" b="1" kern="1200" baseline="0" dirty="0" smtClean="0">
                <a:solidFill>
                  <a:schemeClr val="tx1"/>
                </a:solidFill>
                <a:latin typeface="Arial" pitchFamily="34" charset="0"/>
                <a:cs typeface="Arial" pitchFamily="34" charset="0"/>
              </a:rPr>
              <a:t>2. Expand our concept of research data and accept the challenges that digital research data present</a:t>
            </a:r>
          </a:p>
          <a:p>
            <a:r>
              <a:rPr lang="en-US" sz="900" kern="1200" baseline="0" dirty="0" smtClean="0">
                <a:solidFill>
                  <a:schemeClr val="tx1"/>
                </a:solidFill>
                <a:latin typeface="Arial" pitchFamily="34" charset="0"/>
                <a:cs typeface="Arial" pitchFamily="34" charset="0"/>
              </a:rPr>
              <a:t>The digital raw materials upon which today’s humanists and social scientists rely are every bit as heterogeneous, complex, and massive as “big data” in the sciences.1 Not only do humanists and social scientists work with big data, their research also </a:t>
            </a:r>
            <a:r>
              <a:rPr lang="en-US" sz="900" i="1" kern="1200" baseline="0" dirty="0" smtClean="0">
                <a:solidFill>
                  <a:schemeClr val="tx1"/>
                </a:solidFill>
                <a:latin typeface="Arial" pitchFamily="34" charset="0"/>
                <a:cs typeface="Arial" pitchFamily="34" charset="0"/>
              </a:rPr>
              <a:t>produces large data </a:t>
            </a:r>
            <a:r>
              <a:rPr lang="en-US" sz="900" kern="1200" baseline="0" dirty="0" smtClean="0">
                <a:solidFill>
                  <a:schemeClr val="tx1"/>
                </a:solidFill>
                <a:latin typeface="Arial" pitchFamily="34" charset="0"/>
                <a:cs typeface="Arial" pitchFamily="34" charset="0"/>
              </a:rPr>
              <a:t>corpora. In fact, some scholars engaged in computationally intensive research see the new data they create as their most significant research outcome. The academy risks losing valuable data unless someone takes steps to care for them in an intelligent manner; to test them with an appropriate degree of skepticism; and, where needed, to correct, enhance, and integrate them with other data in ways that make them meaningful, reliable, and useful to others.</a:t>
            </a:r>
          </a:p>
          <a:p>
            <a:endParaRPr lang="en-US" sz="900" kern="1200" baseline="0" dirty="0" smtClean="0">
              <a:solidFill>
                <a:schemeClr val="tx1"/>
              </a:solidFill>
              <a:latin typeface="Arial" pitchFamily="34" charset="0"/>
              <a:cs typeface="Arial" pitchFamily="34" charset="0"/>
            </a:endParaRPr>
          </a:p>
          <a:p>
            <a:r>
              <a:rPr lang="en-US" sz="900" b="0" kern="1200" baseline="0" dirty="0" smtClean="0">
                <a:solidFill>
                  <a:schemeClr val="tx1"/>
                </a:solidFill>
                <a:latin typeface="Arial" pitchFamily="34" charset="0"/>
                <a:cs typeface="Arial" pitchFamily="34" charset="0"/>
              </a:rPr>
              <a:t>For administrators:</a:t>
            </a:r>
          </a:p>
          <a:p>
            <a:r>
              <a:rPr lang="en-US" sz="900" kern="1200" baseline="0" dirty="0" smtClean="0">
                <a:solidFill>
                  <a:schemeClr val="tx1"/>
                </a:solidFill>
                <a:latin typeface="Arial" pitchFamily="34" charset="0"/>
                <a:cs typeface="Arial" pitchFamily="34" charset="0"/>
              </a:rPr>
              <a:t>• Commit to investing in the long-term management and preservation of data.</a:t>
            </a:r>
          </a:p>
          <a:p>
            <a:r>
              <a:rPr lang="en-US" sz="900" kern="1200" baseline="0" dirty="0" smtClean="0">
                <a:solidFill>
                  <a:schemeClr val="tx1"/>
                </a:solidFill>
                <a:latin typeface="Arial" pitchFamily="34" charset="0"/>
                <a:cs typeface="Arial" pitchFamily="34" charset="0"/>
              </a:rPr>
              <a:t>• Create opportunities for humanities and social science faculty, adjunct faculty, staff, and students to develop skills in the management, analysis, and interpretation of these data.</a:t>
            </a:r>
          </a:p>
          <a:p>
            <a:endParaRPr lang="en-US" sz="900" kern="1200" baseline="0" dirty="0" smtClean="0">
              <a:solidFill>
                <a:schemeClr val="tx1"/>
              </a:solidFill>
              <a:latin typeface="Arial" pitchFamily="34" charset="0"/>
              <a:cs typeface="Arial" pitchFamily="34" charset="0"/>
            </a:endParaRPr>
          </a:p>
          <a:p>
            <a:r>
              <a:rPr lang="en-US" sz="900" kern="1200" baseline="0" dirty="0" smtClean="0">
                <a:solidFill>
                  <a:schemeClr val="tx1"/>
                </a:solidFill>
                <a:latin typeface="Arial" pitchFamily="34" charset="0"/>
                <a:cs typeface="Arial" pitchFamily="34" charset="0"/>
              </a:rPr>
              <a:t>For research libraries:</a:t>
            </a:r>
          </a:p>
          <a:p>
            <a:r>
              <a:rPr lang="en-US" sz="900" kern="1200" baseline="0" dirty="0" smtClean="0">
                <a:solidFill>
                  <a:schemeClr val="tx1"/>
                </a:solidFill>
                <a:latin typeface="Arial" pitchFamily="34" charset="0"/>
                <a:cs typeface="Arial" pitchFamily="34" charset="0"/>
              </a:rPr>
              <a:t>• Recruit and develop staff prepared to engage as active partners in computationally intensive research initiatives, particularly by offering expertise in data management, data analysis, or the management of collaborative projects.</a:t>
            </a:r>
          </a:p>
          <a:p>
            <a:r>
              <a:rPr lang="en-US" sz="900" kern="1200" baseline="0" dirty="0" smtClean="0">
                <a:solidFill>
                  <a:schemeClr val="tx1"/>
                </a:solidFill>
                <a:latin typeface="Arial" pitchFamily="34" charset="0"/>
                <a:cs typeface="Arial" pitchFamily="34" charset="0"/>
              </a:rPr>
              <a:t>• Recruit and develop staff prepared to engage as active partners in computationally intensive research initiatives, particularly by offering expertise in data management, data analysis, or the management of collaborative projects.</a:t>
            </a:r>
          </a:p>
          <a:p>
            <a:endParaRPr lang="en-US" sz="900" kern="1200" baseline="0" dirty="0" smtClean="0">
              <a:solidFill>
                <a:schemeClr val="tx1"/>
              </a:solidFill>
              <a:latin typeface="Arial" pitchFamily="34" charset="0"/>
              <a:cs typeface="Arial" pitchFamily="34" charset="0"/>
            </a:endParaRPr>
          </a:p>
          <a:p>
            <a:r>
              <a:rPr lang="en-US" sz="900" kern="1200" baseline="0" dirty="0" smtClean="0">
                <a:solidFill>
                  <a:schemeClr val="tx1"/>
                </a:solidFill>
                <a:latin typeface="Arial" pitchFamily="34" charset="0"/>
                <a:cs typeface="Arial" pitchFamily="34" charset="0"/>
              </a:rPr>
              <a:t>For funding agencies:</a:t>
            </a:r>
          </a:p>
          <a:p>
            <a:r>
              <a:rPr lang="en-US" sz="900" kern="1200" baseline="0" dirty="0" smtClean="0">
                <a:solidFill>
                  <a:schemeClr val="tx1"/>
                </a:solidFill>
                <a:latin typeface="Arial" pitchFamily="34" charset="0"/>
                <a:cs typeface="Arial" pitchFamily="34" charset="0"/>
              </a:rPr>
              <a:t>• Acknowledge the high costs of </a:t>
            </a:r>
            <a:r>
              <a:rPr lang="en-US" sz="900" kern="1200" baseline="0" dirty="0" err="1" smtClean="0">
                <a:solidFill>
                  <a:schemeClr val="tx1"/>
                </a:solidFill>
                <a:latin typeface="Arial" pitchFamily="34" charset="0"/>
                <a:cs typeface="Arial" pitchFamily="34" charset="0"/>
              </a:rPr>
              <a:t>curating</a:t>
            </a:r>
            <a:r>
              <a:rPr lang="en-US" sz="900" kern="1200" baseline="0" dirty="0" smtClean="0">
                <a:solidFill>
                  <a:schemeClr val="tx1"/>
                </a:solidFill>
                <a:latin typeface="Arial" pitchFamily="34" charset="0"/>
                <a:cs typeface="Arial" pitchFamily="34" charset="0"/>
              </a:rPr>
              <a:t> reliable large-scale digital data sets for the humanities and social sciences and create incentives for researchers, institutions, and scholarly societies to accept responsibility for these costs.</a:t>
            </a:r>
          </a:p>
          <a:p>
            <a:r>
              <a:rPr lang="en-US" sz="900" kern="1200" baseline="0" dirty="0" smtClean="0">
                <a:solidFill>
                  <a:schemeClr val="tx1"/>
                </a:solidFill>
                <a:latin typeface="Arial" pitchFamily="34" charset="0"/>
                <a:cs typeface="Arial" pitchFamily="34" charset="0"/>
              </a:rPr>
              <a:t>• Support robust, thoughtful approaches to computationally intensive research in the humanities and social sciences that incorporate disciplinary rigor as well as sound data management, analytical, and project management practices.</a:t>
            </a:r>
          </a:p>
          <a:p>
            <a:endParaRPr lang="en-US" sz="900" kern="1200" baseline="0" dirty="0" smtClean="0">
              <a:solidFill>
                <a:schemeClr val="tx1"/>
              </a:solidFill>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900" dirty="0" err="1" smtClean="0">
                <a:latin typeface="Arial" pitchFamily="34" charset="0"/>
                <a:cs typeface="Arial" pitchFamily="34" charset="0"/>
              </a:rPr>
              <a:t>Williford</a:t>
            </a:r>
            <a:r>
              <a:rPr lang="en-US" sz="900" dirty="0" smtClean="0">
                <a:latin typeface="Arial" pitchFamily="34" charset="0"/>
                <a:cs typeface="Arial" pitchFamily="34" charset="0"/>
              </a:rPr>
              <a:t>, C., &amp; Henry, C. (2012). </a:t>
            </a:r>
            <a:r>
              <a:rPr lang="en-US" sz="900" i="1" dirty="0" smtClean="0">
                <a:latin typeface="Arial" pitchFamily="34" charset="0"/>
                <a:cs typeface="Arial" pitchFamily="34" charset="0"/>
              </a:rPr>
              <a:t>One culture: Computationally intensive research in the humanities and social studies: A report on the experiences of first respondents to the digging into data challenge.</a:t>
            </a:r>
            <a:r>
              <a:rPr lang="en-US" sz="900" dirty="0" smtClean="0">
                <a:latin typeface="Arial" pitchFamily="34" charset="0"/>
                <a:cs typeface="Arial" pitchFamily="34" charset="0"/>
              </a:rPr>
              <a:t> Washington, DC: Council on Library and Information Resources. </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6568" y="4343400"/>
            <a:ext cx="6460958" cy="4559968"/>
          </a:xfrm>
        </p:spPr>
        <p:txBody>
          <a:bodyPr>
            <a:noAutofit/>
          </a:bodyPr>
          <a:lstStyle/>
          <a:p>
            <a:r>
              <a:rPr lang="en-US" sz="900" b="1" kern="1200" baseline="0" dirty="0" smtClean="0">
                <a:solidFill>
                  <a:schemeClr val="tx1"/>
                </a:solidFill>
                <a:latin typeface="Arial" pitchFamily="34" charset="0"/>
                <a:cs typeface="Arial" pitchFamily="34" charset="0"/>
              </a:rPr>
              <a:t>3. Embrace </a:t>
            </a:r>
            <a:r>
              <a:rPr lang="en-US" sz="900" b="1" kern="1200" baseline="0" dirty="0" err="1" smtClean="0">
                <a:solidFill>
                  <a:schemeClr val="tx1"/>
                </a:solidFill>
                <a:latin typeface="Arial" pitchFamily="34" charset="0"/>
                <a:cs typeface="Arial" pitchFamily="34" charset="0"/>
              </a:rPr>
              <a:t>interdisciplinarity</a:t>
            </a:r>
            <a:endParaRPr lang="en-US" sz="900" b="1" kern="1200" baseline="0" dirty="0" smtClean="0">
              <a:solidFill>
                <a:schemeClr val="tx1"/>
              </a:solidFill>
              <a:latin typeface="Arial" pitchFamily="34" charset="0"/>
              <a:cs typeface="Arial" pitchFamily="34" charset="0"/>
            </a:endParaRPr>
          </a:p>
          <a:p>
            <a:r>
              <a:rPr lang="en-US" sz="900" kern="1200" baseline="0" dirty="0" smtClean="0">
                <a:solidFill>
                  <a:schemeClr val="tx1"/>
                </a:solidFill>
                <a:latin typeface="Arial" pitchFamily="34" charset="0"/>
                <a:cs typeface="Arial" pitchFamily="34" charset="0"/>
              </a:rPr>
              <a:t>The scholars participating in the first eight Digging into Data projects are active members of multiple academic communities that cross traditionally bounded fields. Their need to work across disciplines mirrors a larger need for organizational flexibility and possible restructuring of institutions of higher learning to promote successful working partnerships between differently trained scholars and academic professionals. Interdisciplinary collaboration benefits not only researchers but also students. Today’s colleges and universities must equip students</a:t>
            </a:r>
          </a:p>
          <a:p>
            <a:r>
              <a:rPr lang="en-US" sz="900" kern="1200" baseline="0" dirty="0" smtClean="0">
                <a:solidFill>
                  <a:schemeClr val="tx1"/>
                </a:solidFill>
                <a:latin typeface="Arial" pitchFamily="34" charset="0"/>
                <a:cs typeface="Arial" pitchFamily="34" charset="0"/>
              </a:rPr>
              <a:t>with skills appropriate for a rapidly changing and diverse workforce: the intellectual flexibility that an interdisciplinary perspective cultivates is an excellent foundation for developing these skills.</a:t>
            </a:r>
          </a:p>
          <a:p>
            <a:endParaRPr lang="en-US" sz="900" kern="1200" baseline="0" dirty="0" smtClean="0">
              <a:solidFill>
                <a:schemeClr val="tx1"/>
              </a:solidFill>
              <a:latin typeface="Arial" pitchFamily="34" charset="0"/>
              <a:cs typeface="Arial" pitchFamily="34" charset="0"/>
            </a:endParaRPr>
          </a:p>
          <a:p>
            <a:r>
              <a:rPr lang="en-US" sz="900" b="1" kern="1200" baseline="0" dirty="0" smtClean="0">
                <a:solidFill>
                  <a:schemeClr val="tx1"/>
                </a:solidFill>
                <a:latin typeface="Arial" pitchFamily="34" charset="0"/>
                <a:cs typeface="Arial" pitchFamily="34" charset="0"/>
              </a:rPr>
              <a:t>4. Take a more inclusive approach to collaboration</a:t>
            </a:r>
          </a:p>
          <a:p>
            <a:r>
              <a:rPr lang="en-US" sz="900" kern="1200" baseline="0" dirty="0" smtClean="0">
                <a:solidFill>
                  <a:schemeClr val="tx1"/>
                </a:solidFill>
                <a:latin typeface="Arial" pitchFamily="34" charset="0"/>
                <a:cs typeface="Arial" pitchFamily="34" charset="0"/>
              </a:rPr>
              <a:t>As the subjects of this report attest, humanists and social scientists engaged in computationally intensive work benefit intellectually and professionally from sustained collaborations with others outside their academic departments and institutions. Library, information technology (IT), and other academic staff; graduate and postdoctoral fellows; undergraduates; and even citizen scholars have roles to play in such research projects. These roles need to be articulated and supported. Section three of this report explores this challenge and other challenges arising from collaborative, multidisciplinary research.</a:t>
            </a:r>
          </a:p>
          <a:p>
            <a:endParaRPr lang="en-US" sz="900" kern="1200" baseline="0" dirty="0" smtClean="0">
              <a:solidFill>
                <a:schemeClr val="tx1"/>
              </a:solidFill>
              <a:latin typeface="Arial" pitchFamily="34" charset="0"/>
              <a:cs typeface="Arial" pitchFamily="34" charset="0"/>
            </a:endParaRPr>
          </a:p>
          <a:p>
            <a:r>
              <a:rPr lang="en-US" sz="900" kern="1200" baseline="0" dirty="0" smtClean="0">
                <a:solidFill>
                  <a:schemeClr val="tx1"/>
                </a:solidFill>
                <a:latin typeface="Arial" pitchFamily="34" charset="0"/>
                <a:cs typeface="Arial" pitchFamily="34" charset="0"/>
              </a:rPr>
              <a:t>For researchers:</a:t>
            </a:r>
          </a:p>
          <a:p>
            <a:pPr>
              <a:buFont typeface="Arial" pitchFamily="34" charset="0"/>
              <a:buChar char="•"/>
            </a:pPr>
            <a:r>
              <a:rPr lang="en-US" sz="900" kern="1200" baseline="0" dirty="0" smtClean="0">
                <a:solidFill>
                  <a:schemeClr val="tx1"/>
                </a:solidFill>
                <a:latin typeface="Arial" pitchFamily="34" charset="0"/>
                <a:cs typeface="Arial" pitchFamily="34" charset="0"/>
              </a:rPr>
              <a:t> Be willing to collaborate both within and outside your discipline, particularly in cases where researchers in other disciplines use similar methodologies.</a:t>
            </a:r>
          </a:p>
          <a:p>
            <a:r>
              <a:rPr lang="en-US" sz="900" kern="1200" baseline="0" dirty="0" smtClean="0">
                <a:solidFill>
                  <a:schemeClr val="tx1"/>
                </a:solidFill>
                <a:latin typeface="Arial" pitchFamily="34" charset="0"/>
                <a:cs typeface="Arial" pitchFamily="34" charset="0"/>
              </a:rPr>
              <a:t>• Be willing to collaborate both within and outside your institution.</a:t>
            </a:r>
          </a:p>
          <a:p>
            <a:endParaRPr lang="en-US" sz="900" kern="1200" baseline="0" dirty="0" smtClean="0">
              <a:solidFill>
                <a:schemeClr val="tx1"/>
              </a:solidFill>
              <a:latin typeface="Arial" pitchFamily="34" charset="0"/>
              <a:cs typeface="Arial" pitchFamily="34" charset="0"/>
            </a:endParaRPr>
          </a:p>
          <a:p>
            <a:r>
              <a:rPr lang="en-US" sz="900" kern="1200" baseline="0" dirty="0" smtClean="0">
                <a:solidFill>
                  <a:schemeClr val="tx1"/>
                </a:solidFill>
                <a:latin typeface="Arial" pitchFamily="34" charset="0"/>
                <a:cs typeface="Arial" pitchFamily="34" charset="0"/>
              </a:rPr>
              <a:t>For research libraries:</a:t>
            </a:r>
          </a:p>
          <a:p>
            <a:r>
              <a:rPr lang="en-US" sz="900" kern="1200" baseline="0" dirty="0" smtClean="0">
                <a:solidFill>
                  <a:schemeClr val="tx1"/>
                </a:solidFill>
                <a:latin typeface="Arial" pitchFamily="34" charset="0"/>
                <a:cs typeface="Arial" pitchFamily="34" charset="0"/>
              </a:rPr>
              <a:t>• Encourage cross-disciplinary engagement among researchers and students at your library, such as through public programs or workshops related to data-intensive research tools.</a:t>
            </a:r>
          </a:p>
          <a:p>
            <a:endParaRPr lang="en-US" sz="900" kern="1200" baseline="0" dirty="0" smtClean="0">
              <a:solidFill>
                <a:schemeClr val="tx1"/>
              </a:solidFill>
              <a:latin typeface="Arial" pitchFamily="34" charset="0"/>
              <a:cs typeface="Arial" pitchFamily="34" charset="0"/>
            </a:endParaRPr>
          </a:p>
          <a:p>
            <a:r>
              <a:rPr lang="en-US" sz="900" kern="1200" baseline="0" dirty="0" smtClean="0">
                <a:solidFill>
                  <a:schemeClr val="tx1"/>
                </a:solidFill>
                <a:latin typeface="Arial" pitchFamily="34" charset="0"/>
                <a:cs typeface="Arial" pitchFamily="34" charset="0"/>
              </a:rPr>
              <a:t>For funding agencies:</a:t>
            </a:r>
          </a:p>
          <a:p>
            <a:r>
              <a:rPr lang="en-US" sz="900" kern="1200" baseline="0" dirty="0" smtClean="0">
                <a:solidFill>
                  <a:schemeClr val="tx1"/>
                </a:solidFill>
                <a:latin typeface="Arial" pitchFamily="34" charset="0"/>
                <a:cs typeface="Arial" pitchFamily="34" charset="0"/>
              </a:rPr>
              <a:t>• Encourage cross-disciplinary and multi-institutional research initiatives that take advantage of academic professionals’ and institutions’ complementary strengths.</a:t>
            </a:r>
          </a:p>
          <a:p>
            <a:endParaRPr lang="en-US" sz="900" kern="1200" baseline="0" dirty="0" smtClean="0">
              <a:solidFill>
                <a:schemeClr val="tx1"/>
              </a:solidFill>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900" dirty="0" err="1" smtClean="0">
                <a:latin typeface="Arial" pitchFamily="34" charset="0"/>
                <a:cs typeface="Arial" pitchFamily="34" charset="0"/>
              </a:rPr>
              <a:t>Williford</a:t>
            </a:r>
            <a:r>
              <a:rPr lang="en-US" sz="900" dirty="0" smtClean="0">
                <a:latin typeface="Arial" pitchFamily="34" charset="0"/>
                <a:cs typeface="Arial" pitchFamily="34" charset="0"/>
              </a:rPr>
              <a:t>, C., &amp; Henry, C. (2012). </a:t>
            </a:r>
            <a:r>
              <a:rPr lang="en-US" sz="900" i="1" dirty="0" smtClean="0">
                <a:latin typeface="Arial" pitchFamily="34" charset="0"/>
                <a:cs typeface="Arial" pitchFamily="34" charset="0"/>
              </a:rPr>
              <a:t>One culture: Computationally intensive research in the humanities and social studies: A report on the experiences of first respondents to the digging into data challenge.</a:t>
            </a:r>
            <a:r>
              <a:rPr lang="en-US" sz="900" dirty="0" smtClean="0">
                <a:latin typeface="Arial" pitchFamily="34" charset="0"/>
                <a:cs typeface="Arial" pitchFamily="34" charset="0"/>
              </a:rPr>
              <a:t> Washington, DC: Council on Library and Information Resources. </a:t>
            </a:r>
          </a:p>
          <a:p>
            <a:endParaRPr lang="en-US" sz="900" kern="1200" baseline="0" dirty="0" smtClean="0">
              <a:solidFill>
                <a:schemeClr val="tx1"/>
              </a:solidFill>
              <a:latin typeface="Arial" pitchFamily="34" charset="0"/>
              <a:cs typeface="Arial" pitchFamily="34" charset="0"/>
            </a:endParaRP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6/17/2012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a:alphaModFix amt="30000"/>
          </a:blip>
          <a:srcRect b="8763"/>
          <a:stretch>
            <a:fillRect/>
          </a:stretch>
        </p:blipFill>
        <p:spPr>
          <a:xfrm>
            <a:off x="5325434" y="2853375"/>
            <a:ext cx="3513766" cy="339502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Head and Open Layout">
    <p:spTree>
      <p:nvGrpSpPr>
        <p:cNvPr id="1" name=""/>
        <p:cNvGrpSpPr/>
        <p:nvPr/>
      </p:nvGrpSpPr>
      <p:grpSpPr>
        <a:xfrm>
          <a:off x="0" y="0"/>
          <a:ext cx="0" cy="0"/>
          <a:chOff x="0" y="0"/>
          <a:chExt cx="0" cy="0"/>
        </a:xfrm>
      </p:grpSpPr>
      <p:grpSp>
        <p:nvGrpSpPr>
          <p:cNvPr id="12"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6/17/2012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6/17/2012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5"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BC21B-894E-AB42-B567-820E81E1B58F}" type="datetimeFigureOut">
              <a:rPr lang="en-US" smtClean="0"/>
              <a:pPr/>
              <a:t>6/17/2012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BC21B-894E-AB42-B567-820E81E1B58F}" type="datetimeFigureOut">
              <a:rPr lang="en-US" smtClean="0"/>
              <a:pPr/>
              <a:t>6/17/2012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6/17/2012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6/17/2012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6/17/2012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6/17/2012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6/17/2012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6/17/2012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r>
              <a:rPr lang="en-US" smtClean="0"/>
              <a:t>Click icon to add picture</a:t>
            </a:r>
            <a:endParaRPr lang="en-US"/>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smtClean="0"/>
              <a:t>Click to edit Master text styles</a:t>
            </a:r>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r>
              <a:rPr lang="en-US" smtClean="0"/>
              <a:t>Click icon to add picture</a:t>
            </a:r>
            <a:endParaRPr lang="en-US"/>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r>
              <a:rPr lang="en-US" smtClean="0"/>
              <a:t>Click icon to add picture</a:t>
            </a:r>
            <a:endParaRPr lang="en-US"/>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r>
              <a:rPr lang="en-US" smtClean="0"/>
              <a:t>Click icon to add picture</a:t>
            </a:r>
            <a:endParaRPr lang="en-US"/>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d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0"/>
              <a:stretch>
                <a:fillRect/>
              </a:stretch>
            </p:blipFill>
          </mc:Choice>
          <mc:Fallback>
            <p:blipFill>
              <a:blip r:embed="rId41"/>
              <a:stretch>
                <a:fillRect/>
              </a:stretch>
            </p:blipFill>
          </mc:Fallback>
        </mc:AlternateContent>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793BC21B-894E-AB42-B567-820E81E1B58F}" type="datetimeFigureOut">
              <a:rPr lang="en-US" smtClean="0"/>
              <a:pPr/>
              <a:t>6/17/2012</a:t>
            </a:fld>
            <a:endParaRPr lang="en-US" dirty="0"/>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818857F2-102E-5148-ADF3-C396FE20EBDD}" type="slidenum">
              <a:rPr lang="en-US" smtClean="0"/>
              <a:pPr/>
              <a:t>‹#›</a:t>
            </a:fld>
            <a:endParaRPr lang="en-US" dirty="0"/>
          </a:p>
        </p:txBody>
      </p:sp>
      <p:sp>
        <p:nvSpPr>
          <p:cNvPr id="9" name="TextBox 8"/>
          <p:cNvSpPr txBox="1"/>
          <p:nvPr/>
        </p:nvSpPr>
        <p:spPr>
          <a:xfrm>
            <a:off x="1166715" y="6431783"/>
            <a:ext cx="2570903" cy="276999"/>
          </a:xfrm>
          <a:prstGeom prst="rect">
            <a:avLst/>
          </a:prstGeom>
          <a:noFill/>
        </p:spPr>
        <p:txBody>
          <a:bodyPr wrap="square" rtlCol="0" anchor="ctr">
            <a:spAutoFit/>
          </a:bodyPr>
          <a:lstStyle/>
          <a:p>
            <a:r>
              <a:rPr lang="en-US" sz="1200" b="0" i="0" dirty="0" smtClean="0">
                <a:solidFill>
                  <a:schemeClr val="tx1">
                    <a:lumMod val="65000"/>
                    <a:lumOff val="35000"/>
                  </a:schemeClr>
                </a:solidFill>
                <a:latin typeface="Tahoma"/>
                <a:cs typeface="Tahoma"/>
              </a:rPr>
              <a:t>The world’s libraries.</a:t>
            </a:r>
            <a:r>
              <a:rPr lang="en-US" sz="1200" b="0" i="0" baseline="0" dirty="0" smtClean="0">
                <a:solidFill>
                  <a:schemeClr val="tx1">
                    <a:lumMod val="65000"/>
                    <a:lumOff val="35000"/>
                  </a:schemeClr>
                </a:solidFill>
                <a:latin typeface="Tahoma"/>
                <a:cs typeface="Tahoma"/>
              </a:rPr>
              <a:t> Connected.</a:t>
            </a:r>
            <a:endParaRPr lang="en-US" sz="1200" b="0" i="0" dirty="0">
              <a:solidFill>
                <a:schemeClr val="tx1">
                  <a:lumMod val="65000"/>
                  <a:lumOff val="35000"/>
                </a:schemeClr>
              </a:solidFill>
              <a:latin typeface="Tahoma"/>
              <a:cs typeface="Tahoma"/>
            </a:endParaRPr>
          </a:p>
        </p:txBody>
      </p:sp>
      <p:cxnSp>
        <p:nvCxnSpPr>
          <p:cNvPr id="11" name="Straight Connector 10"/>
          <p:cNvCxnSpPr/>
          <p:nvPr/>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2" r:id="rId1"/>
    <p:sldLayoutId id="2147483690" r:id="rId2"/>
    <p:sldLayoutId id="2147483687" r:id="rId3"/>
    <p:sldLayoutId id="2147483701" r:id="rId4"/>
    <p:sldLayoutId id="2147483713" r:id="rId5"/>
    <p:sldLayoutId id="2147483731" r:id="rId6"/>
    <p:sldLayoutId id="2147483715" r:id="rId7"/>
    <p:sldLayoutId id="2147483730" r:id="rId8"/>
    <p:sldLayoutId id="2147483707" r:id="rId9"/>
    <p:sldLayoutId id="2147483683" r:id="rId10"/>
    <p:sldLayoutId id="2147483682" r:id="rId11"/>
    <p:sldLayoutId id="2147483709" r:id="rId12"/>
    <p:sldLayoutId id="2147483711" r:id="rId13"/>
    <p:sldLayoutId id="2147483712" r:id="rId14"/>
    <p:sldLayoutId id="2147483703" r:id="rId15"/>
    <p:sldLayoutId id="2147483663" r:id="rId16"/>
    <p:sldLayoutId id="2147483668" r:id="rId17"/>
    <p:sldLayoutId id="2147483710" r:id="rId18"/>
    <p:sldLayoutId id="2147483716" r:id="rId19"/>
    <p:sldLayoutId id="2147483704" r:id="rId20"/>
    <p:sldLayoutId id="2147483705" r:id="rId21"/>
    <p:sldLayoutId id="2147483706" r:id="rId22"/>
    <p:sldLayoutId id="2147483702" r:id="rId23"/>
    <p:sldLayoutId id="2147483724" r:id="rId24"/>
    <p:sldLayoutId id="2147483717" r:id="rId25"/>
    <p:sldLayoutId id="2147483725" r:id="rId26"/>
    <p:sldLayoutId id="2147483721" r:id="rId27"/>
    <p:sldLayoutId id="2147483719" r:id="rId28"/>
    <p:sldLayoutId id="2147483691" r:id="rId29"/>
    <p:sldLayoutId id="2147483723" r:id="rId30"/>
    <p:sldLayoutId id="2147483718" r:id="rId31"/>
    <p:sldLayoutId id="2147483726" r:id="rId32"/>
    <p:sldLayoutId id="2147483722" r:id="rId33"/>
    <p:sldLayoutId id="2147483720" r:id="rId34"/>
    <p:sldLayoutId id="2147483727" r:id="rId35"/>
    <p:sldLayoutId id="2147483728" r:id="rId36"/>
    <p:sldLayoutId id="2147483729" r:id="rId37"/>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jpe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Data" Target="../diagrams/data1.xml"/><Relationship Id="rId5" Type="http://schemas.openxmlformats.org/officeDocument/2006/relationships/image" Target="../media/image5.wmf"/><Relationship Id="rId10" Type="http://schemas.microsoft.com/office/2007/relationships/diagramDrawing" Target="../diagrams/drawing1.xml"/><Relationship Id="rId4" Type="http://schemas.openxmlformats.org/officeDocument/2006/relationships/image" Target="../media/image4.jpeg"/><Relationship Id="rId9"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library.ucla.edu/specialcollections/researchlibrary/9613.cfm" TargetMode="External"/><Relationship Id="rId7" Type="http://schemas.openxmlformats.org/officeDocument/2006/relationships/hyperlink" Target="http://orweblog.oclc.org/archives/002188.html"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www.publishersweekly.com/pw/print/20090914/451-on-the-ropes-robert-darnton-s-case-for-books-.html" TargetMode="External"/><Relationship Id="rId5" Type="http://schemas.openxmlformats.org/officeDocument/2006/relationships/hyperlink" Target="http://ie-repository.jisc.ac.uk/418/2/VirtualScholar_themesFromProjects_revised.pdf" TargetMode="External"/><Relationship Id="rId4" Type="http://schemas.openxmlformats.org/officeDocument/2006/relationships/hyperlink" Target="http://chronicle.com/blogs/wiredcampus/interactive-map-traces-slaves-path-to-emancipation/36729?sid=wc&amp;utm_source=wc&amp;utm_medium=en"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betakit.com/2012/06/04/brain-hive-debuts-on-demand-digital-library-for-schools"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What’s Hot, What’s Not</a:t>
            </a:r>
            <a:endParaRPr lang="en-US" dirty="0"/>
          </a:p>
        </p:txBody>
      </p:sp>
      <p:sp>
        <p:nvSpPr>
          <p:cNvPr id="3" name="Subtitle 2"/>
          <p:cNvSpPr>
            <a:spLocks noGrp="1"/>
          </p:cNvSpPr>
          <p:nvPr>
            <p:ph type="subTitle" idx="1"/>
          </p:nvPr>
        </p:nvSpPr>
        <p:spPr/>
        <p:txBody>
          <a:bodyPr>
            <a:normAutofit fontScale="85000" lnSpcReduction="10000"/>
          </a:bodyPr>
          <a:lstStyle/>
          <a:p>
            <a:r>
              <a:rPr lang="en-US" dirty="0" smtClean="0"/>
              <a:t>Synergies Between Research and Education in Digital Libraries</a:t>
            </a:r>
            <a:endParaRPr lang="en-US" dirty="0"/>
          </a:p>
        </p:txBody>
      </p:sp>
      <p:sp>
        <p:nvSpPr>
          <p:cNvPr id="8" name="Text Placeholder 7"/>
          <p:cNvSpPr>
            <a:spLocks noGrp="1"/>
          </p:cNvSpPr>
          <p:nvPr>
            <p:ph type="body" sz="quarter" idx="14"/>
          </p:nvPr>
        </p:nvSpPr>
        <p:spPr/>
        <p:txBody>
          <a:bodyPr>
            <a:noAutofit/>
          </a:bodyPr>
          <a:lstStyle/>
          <a:p>
            <a:r>
              <a:rPr lang="en-US" sz="1100" dirty="0" smtClean="0">
                <a:solidFill>
                  <a:schemeClr val="bg1"/>
                </a:solidFill>
              </a:rPr>
              <a:t>Libraries in the Digital Age (LIDA) 2012</a:t>
            </a:r>
          </a:p>
          <a:p>
            <a:r>
              <a:rPr lang="pt-BR" sz="1100" dirty="0" smtClean="0">
                <a:solidFill>
                  <a:schemeClr val="bg1"/>
                </a:solidFill>
              </a:rPr>
              <a:t>Zadar, Croatia, June 18, 2012</a:t>
            </a:r>
            <a:endParaRPr lang="en-US" dirty="0" smtClean="0">
              <a:solidFill>
                <a:schemeClr val="bg1"/>
              </a:solidFill>
            </a:endParaRPr>
          </a:p>
          <a:p>
            <a:endParaRPr lang="en-US" dirty="0"/>
          </a:p>
        </p:txBody>
      </p:sp>
      <p:sp>
        <p:nvSpPr>
          <p:cNvPr id="6" name="Text Placeholder 5"/>
          <p:cNvSpPr>
            <a:spLocks noGrp="1"/>
          </p:cNvSpPr>
          <p:nvPr>
            <p:ph type="body" sz="quarter" idx="13"/>
          </p:nvPr>
        </p:nvSpPr>
        <p:spPr/>
        <p:txBody>
          <a:bodyPr>
            <a:normAutofit fontScale="92500"/>
          </a:bodyPr>
          <a:lstStyle/>
          <a:p>
            <a:r>
              <a:rPr lang="en-US" dirty="0" smtClean="0"/>
              <a:t>Lynn Silipigni </a:t>
            </a:r>
            <a:r>
              <a:rPr lang="en-US" dirty="0" err="1" smtClean="0"/>
              <a:t>Connaway</a:t>
            </a:r>
            <a:r>
              <a:rPr lang="en-US" dirty="0" smtClean="0"/>
              <a:t>, Ph.D.</a:t>
            </a:r>
            <a:endParaRPr lang="en-US" dirty="0"/>
          </a:p>
        </p:txBody>
      </p:sp>
      <p:sp>
        <p:nvSpPr>
          <p:cNvPr id="18" name="Text Placeholder 17"/>
          <p:cNvSpPr>
            <a:spLocks noGrp="1"/>
          </p:cNvSpPr>
          <p:nvPr>
            <p:ph type="body" sz="quarter" idx="15"/>
          </p:nvPr>
        </p:nvSpPr>
        <p:spPr/>
        <p:txBody>
          <a:bodyPr/>
          <a:lstStyle/>
          <a:p>
            <a:r>
              <a:rPr lang="en-US" dirty="0" smtClean="0"/>
              <a:t>Senior Research Scientist</a:t>
            </a:r>
            <a:br>
              <a:rPr lang="en-US" dirty="0" smtClean="0"/>
            </a:br>
            <a:r>
              <a:rPr lang="en-US" dirty="0" smtClean="0"/>
              <a:t>OCLC</a:t>
            </a:r>
          </a:p>
        </p:txBody>
      </p:sp>
      <p:sp>
        <p:nvSpPr>
          <p:cNvPr id="1029" name="AutoShape 5" descr="data:image/jpeg;base64,/9j/4AAQSkZJRgABAQAAAQABAAD/2wCEAAkGBhQSERQUExQVFBUWFxgaFxgXGRcYGRgXHRwYFRgaGhoYHSYeGBojHBoYHy8gIycpLCwsFR8yNTAqNSYrLCkBCQoKDgwOGg8PGikkHCUsLCwsLCksLyksLCwsLCwpLCwsKSwsLCwsLCwsLCwsKSwsLCwsLCwsLCwsLCwsKSwsLP/AABEIANMA7wMBIgACEQEDEQH/xAAcAAAABwEBAAAAAAAAAAAAAAAAAQMEBQYHAgj/xABNEAABAwIDBAcDBgoIBQUBAAABAgMRACEEEjEFBkFRBxMiYXGBkTKhsRQjQnLB8CQlUmJzgpKywtEVMzQ1Q1Oi4RZ0s8PxY2SDo9IX/8QAGgEAAgMBAQAAAAAAAAAAAAAAAwQAAQIFBv/EADMRAAICAQMBBQYFBAMAAAAAAAABAhEDEiExBBMyQVHwImFxcoGRI1Kx4fEFFDPRQlPB/9oADAMBAAIRAxEAPwDcFVzNGqizVh8lgzUc0JoE1RBjidroQspIUYAJIFhOg1nTujvkgVwrbbcqEKlAWTb6KCUqVrpmSRVQ3s31wjOJU31D+IcbTLvUzlbGUiVX1CVa6CRJkWfI3ywKGMO8C4UYklpNipWYqJWlYmysxMm+trRV7BPZonhvE0TAzEleSw+kVKQOOhykzyIPGuU7xIjMUOABOZRKRCR2gJhRicivS8SJIbvMC2XQAe0q2VKUJOuoCRfx50orYzR4K0ywFKAI7RuAbkZlR4+FTYv8P3jzC4tLicyDKZUAeBykpMRqJFKTVb3F3mTjsOtxLRaCXlpy5s8kw4TMCJKzbuqxRWQb9xS+lQ/MM/pD+6azTNWl9Kp/B2f0h/dNZlNNY+6el/pzrAvqGDUvit3VozypPYidRrERz9of+aYhLUC6wbTAm8X980ucTIJ616ONybkn42PirjQ8iyNrQ6XjsMSyPw/QUe3cdSfokDU5gAPa+xPvof8ADL2aOzEgSVAamBbXvikPloiOteMm4lURBm3GSfea7G09QH3YVrMkgDtCJ4yE3EcaDp6n80fsD1z9I4xGxXUIK1AZQAZzA2NhbzpklBOgJ8Aaeu4rMkjrXVW0MkGLjyH2cKjs1M4u0S9tq/cEhJvk7rU14BfavHYP0bk2ib8way5tRNjfl48B4VvC8MlQEgUPN4HM/qUu6n7/APwo2DYYWvO6wgujQ5QZ5GI4U9x5dSFLQmTH0kpjhpnq0t4FCdIHhAovkojSfKaWqzlajGto76OqPVOnKEn6IQU+iBUcnaQ9pstk2tJT/pkQY7q2DGbEQSSoJT3kAfGKr2L2TgQolx/DJ+s638M01nszfai25O1eszOFNmwACDIzKmeJ0AP7VQXSxvIFOsshJISkrNuKjlHuSfWrFh98NmYZkNjEtW1yBa5P6iTVc2nvbsp1xbhcccITPZZIsIAALhTRYrSqSBSlqdsoSsAlwEpQc3cDSGK2AuYSCbCQZsdYq3f8ebOSZQxiVEaSWkD3FVIPdJWHE5cADPFbyj7koFXZmiJxjBOGCcpUYRYa2ieFRuCw6c6QGlAmbqk6DhFaXuw+jGjDupZQ0S882oIKjMNpcSSVEmbmrojddJIJSm06gH7nvrU5WN9VlWVxkvIsi6KKNdcxUfIiCKJU0c1Db072M4BtLjwXlUrIMgCjMFXEi0A1RChbQ2U8NoYx/Zb7LzhtisMsGZ9lSe0AFAlJ0UkiSJM1Uts/J8VhcE60z8mPygsONtn5uTkWVokTJChrpEXiTe95d1sK6he028S/hkuNBbha/wARBAtlkEKVYETBPCaPYm6mA2hsxLWH65DaHVEOKCQ51oAClEXSQQQItYCIiqNFeTgwzitttJJKW8DkBVckJbbSJPEwKjt39npxeJ2Xh3istfJXFBKVKTCusxJkEaGUpv8AmirbvFuDh2ErxDuOxDCFMoZfUBm6w5UtgqgFXaKUki8mbiadsdGLRRhFs4p9tbLZSl1sBKltrK3B9Qw4oTyNxUIJ9Cn9hd7sQv8AcarQc1QO526SdnsraQ4pwKcK5UACJSlMW+r76nimqIUvpWP4Mx+lP7qqzRl8pMpsa0rpWH4Mz+l/gVWYU1j7p6HoP8CXxHS9qOfle4co5cjS6MYVAFToBgyCkW8IvPH73aYDB9c4lsGCqY43gkDziPOpf/hAyR1sxNwnWwUPpcQQfOh5epxYnpm6YeehbcDIYi0dcLRHZA0yn/b9WiXiVASHQSOGUDXWPQU4Vum8ATKIAm5UCRf83W3v1rlvdl1RISRHYAKpTmKkhYixnWPGs/3eHnUikoeYyO0F2vp/ID4CkXXSoyTJ+4pbH7PUzlzFJzJzDKSbaDUCmuamIyUlqjwGSjyiY2fiktYV53q2VrQ8wMzyVKShCytKlQkjQgH1qNf6W9orWoIdYQlJIzpaSBAMAjrJN+A1vT7ZbXWYbGtTGZltU8sjzcmPqqNZ2+jInLmntcDY9+l6Bk7xwOtvtnfrYsmI6RdoLJHy5z9UJbHlkApfZWOxmKcW2vFrlCM6itx1YjMhEQmZMrFvGqYy0VqCRqTFyAJNrk2HiatWy9uNMY8PEFpstEEI7UKLeXQEW6wTHCAb2nCYk42ixPbkOESp9pUKyH+sPahStcsEQlVwSLUgro8VqMVh45jro1A16rvH+1SyekzCge0YHNlwzpqQ6L637+FKK6RsKpRBU6lOVOUobIJUSnMTmWrgFQPzxytrUY0orq+jhUH8Lww8Q/fTT5q4uL0hjdwV4VLi1vMOZAUqQkuZvayT2kBMZhz41amd+cMgJbQr2jCfmF8SSJyugTKk8LxNRm+m9zS09SFQ6l0ZwlDiQAA6FAlTigqCW/NJM1Vl0Z0lu3nH20aqMrF4vfXT3UbQF80+yYjn392tZZZqvQ07LZT/AJeJQr9tp5H8IrZawvoTxEOYpB/IbX+wvL8F1uadKhbYF0U0a65itPkwHNZ301pzYTDg6HEoB8ChwGtDqu77bqHHtNthwN5HUuSUlUwFCIkR7WvdVERl5xji8OjYpJ61ONU2o/8At0Euz4TKvBAqM2ZtN1Oz8Gw2p4IexbwcSycriwBhwEJPM5zY2mJ0rXFbrsJ2k7ji4gKLOQoMDKuLuEzxbAERpJqAw3RWE4RlCcWEutPl5l5KOzKw2AMpVeShJBnyNSjVlN25gcYNnYoYj5U2yy+0rDpfMqUlalIKFGYOUZFcgdIml9oqfDuCwXWYx5v5KHcrC8rqlOdY4JJMKSjsgA6JRbWr1h+jNPyXFNPvrddxSgtx7KEwpKitOVMxAUSTzmLWpinozdAYW1jiMSyhTfW5MwU0SoJGUqJSUpUU6nQaRNQllSdO0Ff0Yw+6/h3lOuthaioLySzlUoZu3GZQBJ4a1seyMCWWGmisuFtCUlZmVECMxkm511NVPB9FwaVgSh8n5K4pxZUkkuqUUEx2uwIQABer0BVEKR0sD8FZ/S/wKrOMOEEQUqJnVMk8COMflcK0jpaP4Kz+l/gXWb4R0BJBcKJOgBItESI8bzwFuNM4+6dzpH+AviKIZbEf1wPMCIv4SSBy50QKeHyiLaX5Du7gPKug5JBDyuSTkMCf/ArnrkwAXV2MC3ZgTBFjyFq3XmGtv1+wbbo49dpGpvbj2vMRz40OtTa78D3QOHKDPqaP5SNA8rhBy/StM2voPUUG8UIHz6gZJ0tx4AWOnE61WleRdv1/AalIVGbrlRlSJAsBYJEcL+PvpNtpu0hyYk2EcZ8rH0o/lGacz5ixEpmfLuIFGt1JkdeqIAPZJkR5QJ+yolWyNW/V/wChbduSp9A1XhcSkfW6srHvRVU3e3UexqXVg5W205lrIkWBKUgDVR4CrZuc4PlzAOillB/XSpv+Ku8PviNnMsYRgJJhKn1G8rUAVAd4EDugUDM6ZzutheW/cVXdbc5eKcKboQg/OLicvdFpPd3Gp7fDo0LDan23M6UJTmSRlIASEykyZ0BIMa1cdi704POppvI2SZIAgFR186U2ttLrkPYbKsKUChCik5FZkHLCjY6xSqmKvH4GFF05csmASY7yAD8B6VLYbDAsoXqYVb6pP2VCrEG+o1qw7BxA6pCT+W6L96Mw94PrRhZh49ORWHWBCSAZ9wPuHpTnfrBEYxSspSHYWM3GR2iRrdQV5RUjsLIMq3E5g03cj6MraRI/OCVLjv8ACmW922nFYl1LiCkpUnJaCAnMB5QbUO9wyj7O5Vy3BIPCuzSajf1H+9HqaIBNG6H8PlecUTHWtOIQOZTDir8xlFu83tB3Zj2U+Arz1uFtcq2hgU3gAtmTMlaXATpaSrvP2egNnmWkeAqlyXKvAXXRRRropNbfIMEUjjMUlpBWuQkRMAnUgcPGls1cOoChCgFDkQCOehqiFexePwri0ulS5GUghKgnKlQBVdN09sAniFgcaGz9kMOBWVTsABJzJCB7MWlAuQcxjUkHUAhzjGlJcOXDtrRKCDkTIMyozN47R05azTYLeCf7K3MTCUDXIDlMnmcs/wDpnmKsgyLGGWvMXFrByJSMhEmOqSnNEEqyG0C4BtxC0YYBICnM8JUEBKJ7SfaBDcGA4SDzFtKeNOqUtafkrUoj/D9q4TIm3sqUYJngCe1C5deKD+CoEEAJISRlABFp4Ge4QBxkQglsjGNNJCAsqzKHbyFIJVCEzOt0qE8MkG8TPRUbsXBEN/OoTmzSPm0IiBCSAka9/fUmayyykdLX9lZ/TfwLrLW3ikgjUcxPuNal0tn8EZ/TfwLrJyaaxd073Rf4a+I6/pNcg2sZ08R9tH/Sy/zfTz0pE4RcAgSDyg8+Wmh15VYWdtIKEIXhlKCQgKsO0UJLd5HMn7isZZyhWmNhpaV4EKvayyL5eB04zm+/nRf0mv8AN4cLWmPO5vU23t8JWFFhYhCgQEpEyWzqALSlQvPtCxuKCNoMxl+RGSPyU6wBrFvHz1oPb5P+t/dFao+REJ2ssG4SfEU3dxalAAxbTnT7ay+tILbBbSAZASBMqJBtrYgd1Rjjak+0kieYI+NMwepW1T8gkdPKH2zn+qxTKuCHWj6KSTUJvJgcm032+AxChflmPup8+5ee4H3A0736KG9sFa0ZUFaFKIJObMlKyq+ntRA/J76Fn4EOs70WVx3Z5axKkqCl5XCOzMqgmI91aUxtNWIwNuypHsgmVBSSDw0MTas923j1sYpeZInOVoUDIUhRlBHMEfA1MbP6QkDMOqgqHaNgJiCba2pNxchVTjFld3v2f1eIzD2XkhwdxVOceSwryiohl0iw0kH7KnNr4o4llsgStta0RxKFQtJjWAQofrDnUcdjvJOXqyVK0AhR56JJM0RSpU+QMo27jwTGFfElBMIU6wFx+SAtavgDTbezayX3ysfkpk8zqfjUOpagCDIVJkGQdIv6mkxVqO9lanVHVSGA2fnhRzEGRCQokd9h9waj6sO4+xjisWhsqIbSCtyFR2ExItpmJCf1q0+AfiaD0ebBYbyOLalZUlxKiBKQFltITN09oKJ0kADga1jZ4hJHJSh7zWc4PYWLGJW4FNOhWSMuZIQEE5UgZYygH3Vo2DN1j86fUA0OLbe5vIkkqHDhpNTlKOUx2rig2y45+Qha/wBlJV9lGYAy/FdLeIQ+6kNNLbDiwn20qyhRCZIVEx3U+Y6Z0AS6wtI4lK0q9ykp+NYel9eoUqT309wLa8QQhSuzN9J7vtoDtb2MJRe1bm9bP6XcC79NaTMXbUb/APx5qmsNvrg3PZxLPgVpQfReU1i+F3EWlpbjL0FIJyqTewNpHHWowY9tfVpAlak3gWzcfD/as9r5Gux8HsekGsUFCUnMOY7Q9RauutHMV5t61pC8ufq1DkSk89RU1hN4MUgDq8Y8R3udYPRzNU7ZeJX9u/Bm856KaxzD9IOORqtpz67QB9WiipbD9Kro/rMOhX1HSn3LQr96tLLFmXhmvAmOlv8AsjP6b+BdZay2nVZIHCOdvsq2b6b7IxmGbbDTrakuZjmyFMZVCxSomb8hVQy3SiYvc8iYB9BHoadwtOOx1elTWKmP8qUj23gBbQgcYGnP4muFuJCiC66Bfnrr8bfe3XWxH4Qmwj2dBa1/vI86L5UQofPiDYkJFouLceNEN8+v2OVPp/zXSDr9+P38a6GJAJhx02tqJVf0Gnv8jaxJAu8kdnSATMTEjvOs0HMSVC76b6gJ5g2v4ka8vKiP16oDj4H+K6L3BngCJnnoNOfkH20G6lPEAmJSbCYiTp/tXKsQTILyYIv2RxkesX86GIclJHXJOsgJGog2jnAHkPCoWvXqhk/oD3R6W+EVPdI25mJxGODjOHddSphrtJjKFBJRBKrfRE341X03SU8dR48vP7BV36bmgMFhFDUuAf8A1Gh5fAV67iP1Kpjt0MQ5hW0Plhl1kwgu4jDpzNK1Se2SCk3E8JqBO7XVupQXsO8SJPUr60JvHaUAEgnkCagFDuA8Kmth55CUkQsT3ggyCO+RSkto7CUFrkrJdWLbYYQpAEgxwlXMqjneDwim7m3klRIEKzHIR7SQBIM8ybHumpjB9Hqn1ZlLgHkPgNKmkdHbLIm61Dir+VKN41vyzoLHkbrZIoj+NQrEBeIbD4yjMnOps6QO0i886do3gwqfY2bhh+kXiHT5ysD3V3vFsNCCFJ7PP78oquBc/fypnHK47CuXHUmpFowu+RP9Xh8C1yy4Vsn1XmNa30bvOYnCFxxyD1q09hDbYgBJFkJHOvPmAX2xFegOh1U4BV5+fXf9Vs/bRPEDKtFpbjLAOuL2uppTzymwt0ZS4vLASqLTFaKxhwgQms52WPx4v9I7+4qtCw2NSv2Z0B04GQPgaLNboN1qScK/KhZ01VOknHdVszFHm2UDxWUt/wARq1ums66aNoBGASm/zjyBYgGAFrOveE1mQiuTDE5QDfhanuzcIkpTJUCSCCm511EXsKZQ2fpEW4j+VSeycoU2FSpM6pE+4igS4GILc0nDbNW2XiH5aUheVCgZ9kxBiQZ9az9nB5cTlUILbQmOCldo/vVfsJiHAwtTSVdhMpmSq6hMAyYAnXlVD2GVOOvLUTmWu5Osk0tF7MbklaITbWFPXuXBvwPCEkfECi/oN5KUqCTCgCIN4MRMaageYqxO4HEYtxbyGy5LhJIbSriQLxaEhsfrjnUrtDdnFfKEAsOIbQEyvIQBlSmLm11AR3kU49tkJ3b3KKcW82SnOsEGCCZgix1pzh9tv9y45jTxIgDzqy4nczGElXyV6SSSQyTrfUpqt7a2e804G3m3G1GCEuApMEwCAeEg+lZpPlF6muGSOF22XDlIGYXkaDhx1N/Dx4KmovZ+HyuuDgJE8xNvhUmacwpKOx0+nk3C2PGtplIAyoMaSJ4Rz8PSnYzFCf6qCOOqc1rCTcAC/wDvDPZmzVPrKElIMT2pA1SkCwNyVAU5b3ZfN8kCJmUngSLAk8I01N4qTy44upSSYRpHbilwSQzxPuUT39+vLia7Oa2UNACPHleLkG58DXCd1npIOVKglSiCdADBukEd8zHMiuDu0+ElRQBEWKkCQUlczMQBzOpjWYx/cYvzIzpXmDEPKQBKWTBGl7gePl9xTV/HFSYypFweyI0BA+NSKt0HrwWyRIAzQSZAsCBxIHnURiGFIUpKhCkkgjkR4VvHmx5O67NxSE1aeVaH00qH9H4MqE/OJ4x/hK7jWdq0PhWmdLiAdnYYFoukqTGXNKT1Su12fS9r1WbhCnWb6TFMTiWjkyNlMe3mXmCjP0YSMqYtqTrfhUlu6pSXWSRCVZwDzjX0tUc3s1wEFTS1DiIUJ9NKuuzHA6ymWC11LicogjsqCkqN+838KSySpAMEbluy17H2+yIlZTmsCULyk/WyxHnT7bu2UNATmUVaBIHqSSAB31D4fYDYQp09o5TczMTmj1/lpTlDYX1PWJlJRllWnLj4x50k3E6qjJ88lK3nxanAMqSJUBcpNjKbFJINVR1koWpB1SSD4gxWkby7MbZSAnKmVIJOgABT6AAVnOIczurI0UtR8iSaawStbCPUxp2+Q9miHB5/A1v3Q6IwCv069fqN1gWGBDoj7PttW8dD5nAr7n1/ut0fxE5L2PqN9lq/Hbn1nf3DVy2Cbaknq0cO9UfbVN2aj8dufWd/cNXDYKSLERDaLRH0nPPSKPMN13eh8qJd2sb6ecZfCtfpFn/QhPwVWxu1hnTTjUrxOT6TbaIP1pX8FChz2EYqykN7NTxuePKpbBMFshVhwHhzpmymQDzg+tSWHT2gDwFKyfmOQii5bPxeViZ0vMXFI4nBN4lKhZDivZdSm+bhnH0h435GmuyUyY4HhTrFIUwoFJtSt09hurW5IYPYbODb6pxUqB61JWtpsKVLaD1ZlB0TIkfR1FdJxbASUkNwtKZh9omCUqUlRLmqShHdYi1VzfDDrx+HbCE53W3baTkUDm14SlNU3FbrONKyuoUk+RB8FaHT309DKpIQlglqo1N9zDcMhkAAdeiRICjm+d0BUpNiT2Da4Bre/ODYdbQ+2UoeaKEhJdaKSCpTirBRUe0VXkWis8wuzVOGEwTIHK9N14YiiXewJRrcn9n4dSUrK4lSkwQQbAK5eIpxTPYOylZHXCCAktpE2Hb6xU//AF++pjZ7kZhmQBb2tCRMakd/rTWLunTwSrHsd4PEJbhSHlNrNjA4HLN+4z6DxpyraqoH4WvSIi8C0a286569UGFNWIkgcDCRc2OvuPKuC6TcOtaGJAFoEyOduXPnUcIydtI3fr0hY48kknEOSbSQRF5vIg6TFtKMbWcPtYpwE8CFA8U8uUDz7qQ65Sp+cZufOx1v9zNd9eT/AIjWpme7Q63OtV2cPJfYq/XpHS9qEkH5SvXkSR2pnhySY5imWMCTKutzqJkyCCZmT8PWnQeUQmFNT7/ZMyLiAONdKcJBHWscPvJ8B48a0oxjwi1KvX7EQrTyrdNs/wBlYvFkcJ+hWJY5wk3KT2R7Omnxrbtsf2RjXRGn1KD1PcA53biVxavzvcaReTmBBM24ppZR+t6iiP63qK5ZEQLeJX1Kgm+X2hxA0mOMXpZ7CQ0lxKgpUdjtE3PIZbX51D4baedSnW4IzrkAzKQoiRzkQfOptO02gnMltwq7kKj1Nqqq2odjNOmQW9jmRoJzZlgCTyVaYHL+dU35Uv8AKPoal97HylBK7OOqlKZulsGZMcSQBVYRjOcnzpnFD2RHqMnt0X3c9RLSyTqq0jkK1vcb+zq/SK4R9FNYDsXeVTVpJTyJity6Ntoh7CKUmY61QPG+VB+2rjFqYCbTiRuyz+PHPFz9yrdsQX5/NovpfMvh9s1UdlD8eO+Ln7oq2bDJzG3+Gn95wU5PwNdb3ofKiWfNq8x9IO0lObTxZSowHSgXtCAG/wCGvTWLXlEnQXPgLn3V5PcUXHHHT9NSlftEqPxoUxOHJKbPfEiaeIxQDyuXCo3CGyeET8amMLhs6jbN9lKyHIlg2NjUZtdPv50jvviHB1SjCU3sD2iYn0H2052IykK9mCDxpxv5s8OsNgCVhcjhaDnFuY+AoKqw7vSUXCYbGuqDjSFgCIKAOUiSfa5x31a2HXXWSjHoLX+W4BfMbXGkx4TVpYxnVqS0liExAUO4coi/jUVtHaPXoebU0pISlXaJ4gSDaPUE1bkmSMK8TPNhYMtqcm+TNccYBAPrHrUdisPKwiYASkcyZMnzrt7HvMqKDAgJzJ11CVEH+XDyp01hXXBnSyVBJlRSfpDhB4AGPGaZunqYq6a0ot2NwwRs0ACAcSkDwQ0T8XD6VC4PCk9oBKgDoqYNuPrzqx7WJVsjCKiM6yuPrF0D/ShNVGKewL2BvBvDbzJfqTaWmhJAHiYA0k/e9chg6htqDlINx32mNdII/nTDDuIAOdGaYi8RSvXtTdsxeACZ+jqe7tc9aLQTS/X8jtTahq02R2RGZMWJA0PfHuoi0pMktNxAGo5zrzuPQU1U+1wbIvbtGdRxnlPDjQS+1xbMfWvpGvKb/czCqfr+R4rCKt800CSIAtftE620HPlRqYUb9S3fjI8Zv97UyDzU/wBWdPyjre/wpF1SSTlEDkTPvqqL0v1/Ipi8Gpv2uItW4bTROEY+qj9ysImth333gTg9nYdxQUqciUhMXPVk3J0FtaX6hNxoBndOLYyxbiW0Fa1BCUi5UQAPGazferf/AKxKmsPISbKcNiocQkagHmb9wqubwbzPYtUuKhIPZQPZT5cT3m/wqKFKQxVuxeea9kSOydtrw6pTBSdUnQ/yNW3A72JU0sAG18lyo/mpgXE+lUKrJuTiVdbkCZ4zExoBM21IrWWKqwvSSbmoN7MhNpY5bzilue0eHIDQAcAKaipXedajiXMwvNvDhUVRI8IXzR0zcb8QxW+dBS/xe5/zC/3GqwOt86Bh+L3f+YV/02q0BYvso/jx7/5P3U1a9ggyZ/ITwE+0viPTyqrbLT+PHvBf7qas2yXwkkqVHzaBe30lwNde6iTG+t70PlQe+eK6vBYhfJpyPEpKR7yK85OsQmBXorfjZy8RhFtIUlKl5bqzRAUlR9lJPDlWO7U6O8aAciW3PqOoB9FlJ91AyJt7C0Gkis4JN0x9+P8AKpvY7UyoKIufColewdoYftLwr8DiW1KH7SQRQwu9YaGVTRB01APoRQZ45DEJx8S+bGaUu5iZ1FK7wulK0CbpAMef/iqvsXfhCdUqA8U/CRU89tFGJSXETlJ1VYgpsZ7vOlZxceUMxmpcFiTiypKSmCnL6HvGp5WqL2nji0y8spByoJg8YB1j6JHnUjiNlKQhAbUUHIntWUFEiT3G80vs/dsOpUl4FxKxCySU5hyEXA8KtQbdGnNKNmFPOKW4VrOYklajzN1GfE/GrRsLfJbLEKZlsApKhxUb8edFvnuj8mefUzlUzmATCsxbB7RSvlBESfjUfsJorDbAmXXm0kAGIKkiZ0J/lTU1GarkSTlF3waPvlgur2YwiIyKYR5pZVP+qaz2K1PpJM7PSr8rEz5ZXY91Zixh8+hSI5mK6GLujfTP8MRKasmBYwKmkBxWVwhIWZXYhRKiLESUkDSOz30yyuZQMzJiIk3sbX8o8DRlRkz1PGDl1g5b3tOaePurOWHaJK2vgFc7F38Jg+rVlcVnSDl17ZyoN+zpmzCLcTNhS7Wy8GpS5etmWUhJMBvVPtIkkSOc6d9M5Ve7BuTBJN5J1mD7R/3rkFZBHzJuqZ4Ek3E6+0eH2SLsJVWuXr6Fag9qYTDJbllwrVmSIJ+jllRjIPpd9r1EVLZFgAlaDBFionhk53mxI5+lE8yVAp+aANxltoR32sdL6eFHxx0Km2/iWpkXwrQ+mX+6cH+ka/6K6oD7OQkGCY4GRcTWsb9bunGbOwyBIyltVv0Sh9tZy8CvVbqJ59weCW84lttJWtZCUpGpJ0FWrEbhtMjK/j2W3suYoCFuJA5Z0G6u4JPdOtWbYHR6rDrdcBOYYd8IJ+iooIn9nMP1qZubIbbMFvrFlAUpak+0VAE3MgcKUlkURfHic3RRdr7GVhnMiykggKQtJlDiD7K0Hik+EgggwQasO4+yioFxKilWYgxYZQEm55TU/itz/leHwpACOqDrMJFozB4Hx+dVPeCeNW7dXcQM4YIMyVKJ772Hhas5ZXH2RnpHHFlufgZvvzscBPWpnsqSJ5hU3/aj1qkmt93u3L65hSUzfL7iDPoIiqN//J18zVYLUakTrZxyZNUfIzut86B1fi93/mFf9NqqMeidfNVaj0X7vHB4RbZmS8pX+lCfso92ItDLY/8Afj/gv4IqVePzR5BKOABnO5xiTbh9zG7IT+O8R9VfwbqSxCSGzcWSj95zinx4cqLMa6zvR+VFpcFIrw4OoB8qWXRCsvkRGx2cjgMp5gx8Kb4vYiHBC+2OTgS4PRYNSZrgiqosy3fPZ+z8OrIcKwt0iYSjqsoOhJaKb91U3rBlCEjKhOiQTHqTJPjUrv8AYvNtF/8ANUlPolIqGQaQyNt7nf6XFGEE1yT+B3qdbQlBCVpTGULBMRcQQQYBrrF73vrSUhWRJ/ItrreZ99QINdUK3xYx2OO70oeYbHlCYAF1STFzaMv1dbd9HsbZ2HGNYxA+ZKF5lJA7CyAcpAHsHNlJGmunFgtR4RNM141YMGPv50XFjlJ3B7mM0ISVSRp3SW3GzWR/6qf3HKy1hMqSIm4tpPnwqX2vvk/iWG2HMmRBBGVMEkApEkkzYmoSa7GOLUaYphg4R0sllsybMAnNeFWIjyIueHKgGCf8BJI/OPAJVwtp8fVDDqTAOV4qHFJtPGPdSgQiZ6t6J/3v3x8Ksr163Oer4dUjMDlPavOVXkNCedqUOHNvwdImY7RJtrqfvFJZUj6DgVoSNCYIIseJBonUpvlQ7M2mY7xYzxHGoX69bi6cKqDDKdVdnNeDGnhbj4UqrDAgwyJHJU8+8WpshAIA6twG0m8HSdedwPKkXnEgdkLCrHtaRxtN5qFbt+v9jY16M2WgHDsz/lo/dFedSAe7uOnkf5+tXHC9JuNQhKEpZISkJBykkgCBcLiaxkjqB9RBzSou2/2+TOz2TZK3VDsNmYIJykmOEZjEiYiRWdJ2t8raDySEEDItMaREQJ0Ijn51FdKuNK8W2p7KVpZaDiEzlCwCVpJmwClEWM/Gqm3t1aFrU2EthU9hM5QJJSO0STExJM2vSWSGpbcieHJolvwaRu50it4V/wCTPIlsKlLiT2kqUE5goEwoWHIitf2ZtBp5tK2lJWhQlKkmQR/PuNxXklxZUSSZJuSeJq8dE+8zrONQznPV4hWVQNwHIPVrHI5oSeYV4RqMaSRictTbPRKmZ1ovko5UMM7mSDzFK1pUDtiXyUcq7Q3GldUK1sVZRdij8dYn6qv+3Ug9PVnLM5UXkfluT3fCmGxP76xX1Ff9qn78BqAFZilEi/5a9LWvPrW5jnWd6Pyx/QtLlcTXblcCsvkSOptSZVSlcEVks87dIT5/pDFgGD1hI8RFIYR7MkQZkDwPhS3Snhy3tLEawpQUPBSQr7+FMtlr+bb8B/Klsi2Oz00969xIius1BNBQpY6AktBIVGsGB3xamuGVnbSTxp+wio3BmFZB9BRB8jArcXXAOWzQq9g1IEkHKTAVFp1ieccKSCLTw+/qa1jo+2W2/hH0OpC0KWAQe5MyOIImxFxVR303Gcwas6JWxoFcUdy/P6Wh7tK6mDLritXIo8sVkcCtsJcyqUgLypjMUgwJsJIsPOu23nVEBKlknQCfHh4e6pHZWKcYQciW3ArKq5VIy9qwkX1vrUjidu4gwChuEuBYuqCQc0QToZPqeNVOeVSajFNfEjaK7iOuQYXnSbm8jiZ1759DXS0PC6gsQJvOkhJ1/OAHiKn1bwYlQUMrYtlkKMhQSrSFe12pnT1o07yYg/QbJBP0lTmkEx2tZj3d1D19RXcX3Ja9xW+ucIJzLI4m8SZ1PfB9DSbq1KPaJJ76tx3le7GVCJAuCpUFQzRABBTZXHjyqF20+66UqWlIypCOyZ0JjiecctKJjnlcvaikviWmrIjLV33F3DceUjEujK0ghSARd0gyNdETEk68OYltyOjP2X8YnvQyfcXP/wAevKtLWITblatzyeCFM/Uf8YGUbR3N2fBxGIRiHFuSSVrUgKdNymEhMGZEeNZnvZgmGigNNqQVST2ypMaQARmnvKvKn/SBtpTzygpZVlUQJMwASLelQuy9h4nGElCVuJRGdw5ilA1ur3xrSml3d7CylHTVbkVTnZmNLLzbqdW1pWI5pIV9lTu090ENrAbf6xMC5QUHS4uo3BtUXi9kFC0JRKs5hPPMbAW43FWpJukU4SSto9U7OIKTGgUY8Jke6nYFMdlgwr60eYsfeDT6a0gTDiiihQJrRRSdiJ/HOK+of+1T1TZLUJ1yp0nTO5yk8/Smmwf74xf1D8W6cOf1fD2U3Jy/ScGpMeXfW5cjfV96Pyx/Qtblcg105XFZYmdzRUBRmslmM9OmxocZxAHZWnq1fWTKk+qSf2TVIwCYQgfmj4Vv2/OzWnsBiEujspbUsHiFIBUkjzt4E1g+HUCaBl2On0TseoTXZTQQPv8Af73rsopOzsJBspqZ2DueGyp99JV1iszTdwCDBzLIvBMwkXIuSBqhu9gUu4hCVeyJUsc0pBUR5xHnWg4faQUCHCJmx5cR4Ac6ikltdWK9TJ2qXBW8dtLFQW8KESgSpE9WlIM5EhKYEmCZPAd9OMDtx4OracKkTK0AlJBaJCcquCiDraO0KPHqbDhWUypapHaKZKZiSDBsdL+dNcIW1KUpKO0lK0TOaFKgmCSbSBpQ9VrZ/XxMRx3K2vp4HG2N02sQCW0pZe4ZYS24eSk6IUeChA5jjVMDY9hTKs6LLEkEESFSOBn4VqanUHRHD3wdbnu9DzqG3i3PVih17BIeIhaZjrCiIIPBeXLrY5eB1e6PqW32c3fkzGSo78IozTQEjqSb8+0AYgSL6g+tKBgGD1KzBBuom2pt33v30xdLiVEKK0qBhQJUCCLQeMinuxtl4jFOBpnMpR1ucqRoVKPAfe9dUy1W9nCcMHFBptpXWkwACVEniI+8Vqe5u4LeEAefyrf1HFLfhzV+d6czLbq7nNYJE/1jyh23Tqe5M+yn48e6D25v2M6kpazJQqyyeyYtPdSmbNpWwnLI8j0R4Lv8p+//AIqP2046Qgs+0HEzwGXQkzy5VR0b7qVw177EUFb59S0cp7VzCrwDAGWT2gInLPMcqTjn1OmjLwaPaI7b3Rxh5xCyS644pSgQrq+qJJJAbAhVzxPdlGtNH8BiMFhg2208hnVRzZkqK8sTAABJtlI4gTVYexiDi0mUjDuKjKkgpUsmSrKCDmCyk6CO4Wrdndlh1DoIuV6iJlCgoG9vaTMd9E06uQerRwefMftDrmgVIQhadVIlKlWA7V4VprAIuL2q89DWzFFtx1aRK3EpZcIBWAkK63IdUi6BIi/nVX6QdipwmKcbQCEEIUmTKjmSCo+BXnFrCIrYej7ZrbWFYDV0dUhQP5SnAFrUT9YkdwSBwoiVA2y0sNBKQBoKUoqOtmAUKFCrIUzYP974zuT9rdOnWiUQQqMqZhMmczh4jw93m33f/vbG/VH8FXKty5Gur76+WP6HLlcCunK5isvkUInbu0nGi2G7lU9nsytQLYCe0fZIUqY7Wh0Cq62DjluyVEK7LZsIyrUCVt/qGNbjNepWKEVRDO+kLfdHyF1CEOguZESQmAFGToomYSRHORqDGRt4pJTOVc84/wB62HpqeKNnoVcgPt5vDK5Hvj1rIWNvtW7RHiP5UDIn4I6PSSilTdC7e0wkXCj4CeMc/vFPV4sAwZ4+6R9lJMbXZ/zUeagPjS42g0f8Vv8AbT/OlWvcdWMlXeRM7q45KXjqczTgGmtidY4JVVv2Mg4icpypTEkxxAUPExVD2ZtttpxC0uNykgxnTBGhGvEEjzrWNn4hsspdaUFNrlQMz3EE8xEHvSa1jxKb38BPqcrx7p3Y22xuyh1mNSLmYvE+VJblYJg4craKHEKUdACBlsdfvpTnau00hBQpakTF0mFXP0Tw/karWwsOlgYn5YJZDkMqUtSszRCjBSkkmPZlQ7qKljWTSluKyeVY7fHmXDH7HQUygQrhGh7qS2AmAnvcPuSJ+IosBtgLQ0UIMONhTae7SJ0AAjyqV2ekqVntAECNCdVEd0+4VOxismpA5ZpdnpkRO9e4bONIXPVOiJWADmHJQkT3GZ8rVK7B3fZwbQbaTH5Sj7SzzUePwHCpOhTduqFnOTWm9iK3jxhQ1lQCpbp6tIHNQN/SqydgNoS32oClZXV2uYzJyzZKSZTPmas21sCtbjKwTDZJKQkHNIjUqGW0iYOtODs4KaCFgEQAQQFDzCgQaG46iRlpKsrcdmCpLZbkjOAoqBTxGUDskg5goWnhBNRGI2IlIxIH+BFoHaBMAnyv51o+FwoQIHcNAAALAACwAqC21stYeDzQQSUlDiVlSUrQbapSbjTyTWZY7RuORoxhjdF7GY1Sm0dUw24kKWvsJHaJOUG6yYUYHur0BgE9kmIzKUfImaYbKwEBIuUoJy5jm1AkJ7KeyDxNzrUzW4oxJ7mfdLG5q8a00pnJ1jajZRCcyVRIClWsRMHmaPcfYmKZwKcOtSQ4lS4yrnK2SlQTnRMHMVmx0MVfymdaJKANABWladmSJZ2a+An54A/SsVZrAfSNtCZGs0bWy3kiz5mALjMNSZhXG/uqWo6L2svd9iqI13BuqAAcKSmYVY5pKTdNhIAjz5SD1hsG8lQK386RqnIkTbmO+/3tIUKrW6rb7Eop+7w/GuO8E/w1cKZYbY7TbzjyQQ45GcyTMaWJgeVPaqW4fNkWSSa8kvsqDooo6FWABFCKFCoQ4dZSoQoBQ5EAj30h/RrX+U3+wn+VChUIH/RrX+U3+yn+VEdmtf5Tf7Cf5UKFQgBsxr/Kb/YT/KlkMJAgJAHIAAelChUIBTCSZKUnyFGplJ1SD5CioVCHQbHIelGBQoVCB0KFCoQFChQqEBQoUKhAUKFCoQFChQqEBQoUKhAUKFCoQFChQqE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1" name="AutoShape 7" descr="data:image/jpeg;base64,/9j/4AAQSkZJRgABAQAAAQABAAD/2wCEAAkGBhQSERQUExQVFBUWFxgaFxgXGRcYGRgXHRwYFRgaGhoYHSYeGBojHBoYHy8gIycpLCwsFR8yNTAqNSYrLCkBCQoKDgwOGg8PGikkHCUsLCwsLCksLyksLCwsLCwpLCwsKSwsLCwsLCwsLCwsKSwsLCwsLCwsLCwsLCwsKSwsLP/AABEIANMA7wMBIgACEQEDEQH/xAAcAAAABwEBAAAAAAAAAAAAAAAAAQMEBQYHAgj/xABNEAABAwIDBAcDBgoIBQUBAAABAgMRACEEEjEFBkFRBxMiYXGBkTKhsRQjQnLB8CQlUmJzgpKywtEVMzQ1Q1Oi4RZ0s8PxY2SDo9IX/8QAGgEAAgMBAQAAAAAAAAAAAAAAAwQAAQIFBv/EADMRAAICAQMBBQYFBAMAAAAAAAABAhEDEiExBBMyQVHwImFxcoGRI1Kx4fEFFDPRQlPB/9oADAMBAAIRAxEAPwDcFVzNGqizVh8lgzUc0JoE1RBjidroQspIUYAJIFhOg1nTujvkgVwrbbcqEKlAWTb6KCUqVrpmSRVQ3s31wjOJU31D+IcbTLvUzlbGUiVX1CVa6CRJkWfI3ywKGMO8C4UYklpNipWYqJWlYmysxMm+trRV7BPZonhvE0TAzEleSw+kVKQOOhykzyIPGuU7xIjMUOABOZRKRCR2gJhRicivS8SJIbvMC2XQAe0q2VKUJOuoCRfx50orYzR4K0ywFKAI7RuAbkZlR4+FTYv8P3jzC4tLicyDKZUAeBykpMRqJFKTVb3F3mTjsOtxLRaCXlpy5s8kw4TMCJKzbuqxRWQb9xS+lQ/MM/pD+6azTNWl9Kp/B2f0h/dNZlNNY+6el/pzrAvqGDUvit3VozypPYidRrERz9of+aYhLUC6wbTAm8X980ucTIJ616ONybkn42PirjQ8iyNrQ6XjsMSyPw/QUe3cdSfokDU5gAPa+xPvof8ADL2aOzEgSVAamBbXvikPloiOteMm4lURBm3GSfea7G09QH3YVrMkgDtCJ4yE3EcaDp6n80fsD1z9I4xGxXUIK1AZQAZzA2NhbzpklBOgJ8Aaeu4rMkjrXVW0MkGLjyH2cKjs1M4u0S9tq/cEhJvk7rU14BfavHYP0bk2ib8way5tRNjfl48B4VvC8MlQEgUPN4HM/qUu6n7/APwo2DYYWvO6wgujQ5QZ5GI4U9x5dSFLQmTH0kpjhpnq0t4FCdIHhAovkojSfKaWqzlajGto76OqPVOnKEn6IQU+iBUcnaQ9pstk2tJT/pkQY7q2DGbEQSSoJT3kAfGKr2L2TgQolx/DJ+s638M01nszfai25O1eszOFNmwACDIzKmeJ0AP7VQXSxvIFOsshJISkrNuKjlHuSfWrFh98NmYZkNjEtW1yBa5P6iTVc2nvbsp1xbhcccITPZZIsIAALhTRYrSqSBSlqdsoSsAlwEpQc3cDSGK2AuYSCbCQZsdYq3f8ebOSZQxiVEaSWkD3FVIPdJWHE5cADPFbyj7koFXZmiJxjBOGCcpUYRYa2ieFRuCw6c6QGlAmbqk6DhFaXuw+jGjDupZQ0S882oIKjMNpcSSVEmbmrojddJIJSm06gH7nvrU5WN9VlWVxkvIsi6KKNdcxUfIiCKJU0c1Db072M4BtLjwXlUrIMgCjMFXEi0A1RChbQ2U8NoYx/Zb7LzhtisMsGZ9lSe0AFAlJ0UkiSJM1Uts/J8VhcE60z8mPygsONtn5uTkWVokTJChrpEXiTe95d1sK6he028S/hkuNBbha/wARBAtlkEKVYETBPCaPYm6mA2hsxLWH65DaHVEOKCQ51oAClEXSQQQItYCIiqNFeTgwzitttJJKW8DkBVckJbbSJPEwKjt39npxeJ2Xh3istfJXFBKVKTCusxJkEaGUpv8AmirbvFuDh2ErxDuOxDCFMoZfUBm6w5UtgqgFXaKUki8mbiadsdGLRRhFs4p9tbLZSl1sBKltrK3B9Qw4oTyNxUIJ9Cn9hd7sQv8AcarQc1QO526SdnsraQ4pwKcK5UACJSlMW+r76nimqIUvpWP4Mx+lP7qqzRl8pMpsa0rpWH4Mz+l/gVWYU1j7p6HoP8CXxHS9qOfle4co5cjS6MYVAFToBgyCkW8IvPH73aYDB9c4lsGCqY43gkDziPOpf/hAyR1sxNwnWwUPpcQQfOh5epxYnpm6YeehbcDIYi0dcLRHZA0yn/b9WiXiVASHQSOGUDXWPQU4Vum8ATKIAm5UCRf83W3v1rlvdl1RISRHYAKpTmKkhYixnWPGs/3eHnUikoeYyO0F2vp/ID4CkXXSoyTJ+4pbH7PUzlzFJzJzDKSbaDUCmuamIyUlqjwGSjyiY2fiktYV53q2VrQ8wMzyVKShCytKlQkjQgH1qNf6W9orWoIdYQlJIzpaSBAMAjrJN+A1vT7ZbXWYbGtTGZltU8sjzcmPqqNZ2+jInLmntcDY9+l6Bk7xwOtvtnfrYsmI6RdoLJHy5z9UJbHlkApfZWOxmKcW2vFrlCM6itx1YjMhEQmZMrFvGqYy0VqCRqTFyAJNrk2HiatWy9uNMY8PEFpstEEI7UKLeXQEW6wTHCAb2nCYk42ixPbkOESp9pUKyH+sPahStcsEQlVwSLUgro8VqMVh45jro1A16rvH+1SyekzCge0YHNlwzpqQ6L637+FKK6RsKpRBU6lOVOUobIJUSnMTmWrgFQPzxytrUY0orq+jhUH8Lww8Q/fTT5q4uL0hjdwV4VLi1vMOZAUqQkuZvayT2kBMZhz41amd+cMgJbQr2jCfmF8SSJyugTKk8LxNRm+m9zS09SFQ6l0ZwlDiQAA6FAlTigqCW/NJM1Vl0Z0lu3nH20aqMrF4vfXT3UbQF80+yYjn392tZZZqvQ07LZT/AJeJQr9tp5H8IrZawvoTxEOYpB/IbX+wvL8F1uadKhbYF0U0a65itPkwHNZ301pzYTDg6HEoB8ChwGtDqu77bqHHtNthwN5HUuSUlUwFCIkR7WvdVERl5xji8OjYpJ61ONU2o/8At0Euz4TKvBAqM2ZtN1Oz8Gw2p4IexbwcSycriwBhwEJPM5zY2mJ0rXFbrsJ2k7ji4gKLOQoMDKuLuEzxbAERpJqAw3RWE4RlCcWEutPl5l5KOzKw2AMpVeShJBnyNSjVlN25gcYNnYoYj5U2yy+0rDpfMqUlalIKFGYOUZFcgdIml9oqfDuCwXWYx5v5KHcrC8rqlOdY4JJMKSjsgA6JRbWr1h+jNPyXFNPvrddxSgtx7KEwpKitOVMxAUSTzmLWpinozdAYW1jiMSyhTfW5MwU0SoJGUqJSUpUU6nQaRNQllSdO0Ff0Yw+6/h3lOuthaioLySzlUoZu3GZQBJ4a1seyMCWWGmisuFtCUlZmVECMxkm511NVPB9FwaVgSh8n5K4pxZUkkuqUUEx2uwIQABer0BVEKR0sD8FZ/S/wKrOMOEEQUqJnVMk8COMflcK0jpaP4Kz+l/gXWb4R0BJBcKJOgBItESI8bzwFuNM4+6dzpH+AviKIZbEf1wPMCIv4SSBy50QKeHyiLaX5Du7gPKug5JBDyuSTkMCf/ArnrkwAXV2MC3ZgTBFjyFq3XmGtv1+wbbo49dpGpvbj2vMRz40OtTa78D3QOHKDPqaP5SNA8rhBy/StM2voPUUG8UIHz6gZJ0tx4AWOnE61WleRdv1/AalIVGbrlRlSJAsBYJEcL+PvpNtpu0hyYk2EcZ8rH0o/lGacz5ixEpmfLuIFGt1JkdeqIAPZJkR5QJ+yolWyNW/V/wChbduSp9A1XhcSkfW6srHvRVU3e3UexqXVg5W205lrIkWBKUgDVR4CrZuc4PlzAOillB/XSpv+Ku8PviNnMsYRgJJhKn1G8rUAVAd4EDugUDM6ZzutheW/cVXdbc5eKcKboQg/OLicvdFpPd3Gp7fDo0LDan23M6UJTmSRlIASEykyZ0BIMa1cdi704POppvI2SZIAgFR186U2ttLrkPYbKsKUChCik5FZkHLCjY6xSqmKvH4GFF05csmASY7yAD8B6VLYbDAsoXqYVb6pP2VCrEG+o1qw7BxA6pCT+W6L96Mw94PrRhZh49ORWHWBCSAZ9wPuHpTnfrBEYxSspSHYWM3GR2iRrdQV5RUjsLIMq3E5g03cj6MraRI/OCVLjv8ACmW922nFYl1LiCkpUnJaCAnMB5QbUO9wyj7O5Vy3BIPCuzSajf1H+9HqaIBNG6H8PlecUTHWtOIQOZTDir8xlFu83tB3Zj2U+Arz1uFtcq2hgU3gAtmTMlaXATpaSrvP2egNnmWkeAqlyXKvAXXRRRropNbfIMEUjjMUlpBWuQkRMAnUgcPGls1cOoChCgFDkQCOehqiFexePwri0ulS5GUghKgnKlQBVdN09sAniFgcaGz9kMOBWVTsABJzJCB7MWlAuQcxjUkHUAhzjGlJcOXDtrRKCDkTIMyozN47R05azTYLeCf7K3MTCUDXIDlMnmcs/wDpnmKsgyLGGWvMXFrByJSMhEmOqSnNEEqyG0C4BtxC0YYBICnM8JUEBKJ7SfaBDcGA4SDzFtKeNOqUtafkrUoj/D9q4TIm3sqUYJngCe1C5deKD+CoEEAJISRlABFp4Ge4QBxkQglsjGNNJCAsqzKHbyFIJVCEzOt0qE8MkG8TPRUbsXBEN/OoTmzSPm0IiBCSAka9/fUmayyykdLX9lZ/TfwLrLW3ikgjUcxPuNal0tn8EZ/TfwLrJyaaxd073Rf4a+I6/pNcg2sZ08R9tH/Sy/zfTz0pE4RcAgSDyg8+Wmh15VYWdtIKEIXhlKCQgKsO0UJLd5HMn7isZZyhWmNhpaV4EKvayyL5eB04zm+/nRf0mv8AN4cLWmPO5vU23t8JWFFhYhCgQEpEyWzqALSlQvPtCxuKCNoMxl+RGSPyU6wBrFvHz1oPb5P+t/dFao+REJ2ssG4SfEU3dxalAAxbTnT7ay+tILbBbSAZASBMqJBtrYgd1Rjjak+0kieYI+NMwepW1T8gkdPKH2zn+qxTKuCHWj6KSTUJvJgcm032+AxChflmPup8+5ee4H3A0736KG9sFa0ZUFaFKIJObMlKyq+ntRA/J76Fn4EOs70WVx3Z5axKkqCl5XCOzMqgmI91aUxtNWIwNuypHsgmVBSSDw0MTas923j1sYpeZInOVoUDIUhRlBHMEfA1MbP6QkDMOqgqHaNgJiCba2pNxchVTjFld3v2f1eIzD2XkhwdxVOceSwryiohl0iw0kH7KnNr4o4llsgStta0RxKFQtJjWAQofrDnUcdjvJOXqyVK0AhR56JJM0RSpU+QMo27jwTGFfElBMIU6wFx+SAtavgDTbezayX3ysfkpk8zqfjUOpagCDIVJkGQdIv6mkxVqO9lanVHVSGA2fnhRzEGRCQokd9h9waj6sO4+xjisWhsqIbSCtyFR2ExItpmJCf1q0+AfiaD0ebBYbyOLalZUlxKiBKQFltITN09oKJ0kADga1jZ4hJHJSh7zWc4PYWLGJW4FNOhWSMuZIQEE5UgZYygH3Vo2DN1j86fUA0OLbe5vIkkqHDhpNTlKOUx2rig2y45+Qha/wBlJV9lGYAy/FdLeIQ+6kNNLbDiwn20qyhRCZIVEx3U+Y6Z0AS6wtI4lK0q9ykp+NYel9eoUqT309wLa8QQhSuzN9J7vtoDtb2MJRe1bm9bP6XcC79NaTMXbUb/APx5qmsNvrg3PZxLPgVpQfReU1i+F3EWlpbjL0FIJyqTewNpHHWowY9tfVpAlak3gWzcfD/as9r5Gux8HsekGsUFCUnMOY7Q9RauutHMV5t61pC8ufq1DkSk89RU1hN4MUgDq8Y8R3udYPRzNU7ZeJX9u/Bm856KaxzD9IOORqtpz67QB9WiipbD9Kro/rMOhX1HSn3LQr96tLLFmXhmvAmOlv8AsjP6b+BdZay2nVZIHCOdvsq2b6b7IxmGbbDTrakuZjmyFMZVCxSomb8hVQy3SiYvc8iYB9BHoadwtOOx1elTWKmP8qUj23gBbQgcYGnP4muFuJCiC66Bfnrr8bfe3XWxH4Qmwj2dBa1/vI86L5UQofPiDYkJFouLceNEN8+v2OVPp/zXSDr9+P38a6GJAJhx02tqJVf0Gnv8jaxJAu8kdnSATMTEjvOs0HMSVC76b6gJ5g2v4ka8vKiP16oDj4H+K6L3BngCJnnoNOfkH20G6lPEAmJSbCYiTp/tXKsQTILyYIv2RxkesX86GIclJHXJOsgJGog2jnAHkPCoWvXqhk/oD3R6W+EVPdI25mJxGODjOHddSphrtJjKFBJRBKrfRE341X03SU8dR48vP7BV36bmgMFhFDUuAf8A1Gh5fAV67iP1Kpjt0MQ5hW0Plhl1kwgu4jDpzNK1Se2SCk3E8JqBO7XVupQXsO8SJPUr60JvHaUAEgnkCagFDuA8Kmth55CUkQsT3ggyCO+RSkto7CUFrkrJdWLbYYQpAEgxwlXMqjneDwim7m3klRIEKzHIR7SQBIM8ybHumpjB9Hqn1ZlLgHkPgNKmkdHbLIm61Dir+VKN41vyzoLHkbrZIoj+NQrEBeIbD4yjMnOps6QO0i886do3gwqfY2bhh+kXiHT5ysD3V3vFsNCCFJ7PP78oquBc/fypnHK47CuXHUmpFowu+RP9Xh8C1yy4Vsn1XmNa30bvOYnCFxxyD1q09hDbYgBJFkJHOvPmAX2xFegOh1U4BV5+fXf9Vs/bRPEDKtFpbjLAOuL2uppTzymwt0ZS4vLASqLTFaKxhwgQms52WPx4v9I7+4qtCw2NSv2Z0B04GQPgaLNboN1qScK/KhZ01VOknHdVszFHm2UDxWUt/wARq1ums66aNoBGASm/zjyBYgGAFrOveE1mQiuTDE5QDfhanuzcIkpTJUCSCCm511EXsKZQ2fpEW4j+VSeycoU2FSpM6pE+4igS4GILc0nDbNW2XiH5aUheVCgZ9kxBiQZ9az9nB5cTlUILbQmOCldo/vVfsJiHAwtTSVdhMpmSq6hMAyYAnXlVD2GVOOvLUTmWu5Osk0tF7MbklaITbWFPXuXBvwPCEkfECi/oN5KUqCTCgCIN4MRMaageYqxO4HEYtxbyGy5LhJIbSriQLxaEhsfrjnUrtDdnFfKEAsOIbQEyvIQBlSmLm11AR3kU49tkJ3b3KKcW82SnOsEGCCZgix1pzh9tv9y45jTxIgDzqy4nczGElXyV6SSSQyTrfUpqt7a2e804G3m3G1GCEuApMEwCAeEg+lZpPlF6muGSOF22XDlIGYXkaDhx1N/Dx4KmovZ+HyuuDgJE8xNvhUmacwpKOx0+nk3C2PGtplIAyoMaSJ4Rz8PSnYzFCf6qCOOqc1rCTcAC/wDvDPZmzVPrKElIMT2pA1SkCwNyVAU5b3ZfN8kCJmUngSLAk8I01N4qTy44upSSYRpHbilwSQzxPuUT39+vLia7Oa2UNACPHleLkG58DXCd1npIOVKglSiCdADBukEd8zHMiuDu0+ElRQBEWKkCQUlczMQBzOpjWYx/cYvzIzpXmDEPKQBKWTBGl7gePl9xTV/HFSYypFweyI0BA+NSKt0HrwWyRIAzQSZAsCBxIHnURiGFIUpKhCkkgjkR4VvHmx5O67NxSE1aeVaH00qH9H4MqE/OJ4x/hK7jWdq0PhWmdLiAdnYYFoukqTGXNKT1Su12fS9r1WbhCnWb6TFMTiWjkyNlMe3mXmCjP0YSMqYtqTrfhUlu6pSXWSRCVZwDzjX0tUc3s1wEFTS1DiIUJ9NKuuzHA6ymWC11LicogjsqCkqN+838KSySpAMEbluy17H2+yIlZTmsCULyk/WyxHnT7bu2UNATmUVaBIHqSSAB31D4fYDYQp09o5TczMTmj1/lpTlDYX1PWJlJRllWnLj4x50k3E6qjJ88lK3nxanAMqSJUBcpNjKbFJINVR1koWpB1SSD4gxWkby7MbZSAnKmVIJOgABT6AAVnOIczurI0UtR8iSaawStbCPUxp2+Q9miHB5/A1v3Q6IwCv069fqN1gWGBDoj7PttW8dD5nAr7n1/ut0fxE5L2PqN9lq/Hbn1nf3DVy2Cbaknq0cO9UfbVN2aj8dufWd/cNXDYKSLERDaLRH0nPPSKPMN13eh8qJd2sb6ecZfCtfpFn/QhPwVWxu1hnTTjUrxOT6TbaIP1pX8FChz2EYqykN7NTxuePKpbBMFshVhwHhzpmymQDzg+tSWHT2gDwFKyfmOQii5bPxeViZ0vMXFI4nBN4lKhZDivZdSm+bhnH0h435GmuyUyY4HhTrFIUwoFJtSt09hurW5IYPYbODb6pxUqB61JWtpsKVLaD1ZlB0TIkfR1FdJxbASUkNwtKZh9omCUqUlRLmqShHdYi1VzfDDrx+HbCE53W3baTkUDm14SlNU3FbrONKyuoUk+RB8FaHT309DKpIQlglqo1N9zDcMhkAAdeiRICjm+d0BUpNiT2Da4Bre/ODYdbQ+2UoeaKEhJdaKSCpTirBRUe0VXkWis8wuzVOGEwTIHK9N14YiiXewJRrcn9n4dSUrK4lSkwQQbAK5eIpxTPYOylZHXCCAktpE2Hb6xU//AF++pjZ7kZhmQBb2tCRMakd/rTWLunTwSrHsd4PEJbhSHlNrNjA4HLN+4z6DxpyraqoH4WvSIi8C0a286569UGFNWIkgcDCRc2OvuPKuC6TcOtaGJAFoEyOduXPnUcIydtI3fr0hY48kknEOSbSQRF5vIg6TFtKMbWcPtYpwE8CFA8U8uUDz7qQ65Sp+cZufOx1v9zNd9eT/AIjWpme7Q63OtV2cPJfYq/XpHS9qEkH5SvXkSR2pnhySY5imWMCTKutzqJkyCCZmT8PWnQeUQmFNT7/ZMyLiAONdKcJBHWscPvJ8B48a0oxjwi1KvX7EQrTyrdNs/wBlYvFkcJ+hWJY5wk3KT2R7Omnxrbtsf2RjXRGn1KD1PcA53biVxavzvcaReTmBBM24ppZR+t6iiP63qK5ZEQLeJX1Kgm+X2hxA0mOMXpZ7CQ0lxKgpUdjtE3PIZbX51D4baedSnW4IzrkAzKQoiRzkQfOptO02gnMltwq7kKj1Nqqq2odjNOmQW9jmRoJzZlgCTyVaYHL+dU35Uv8AKPoal97HylBK7OOqlKZulsGZMcSQBVYRjOcnzpnFD2RHqMnt0X3c9RLSyTqq0jkK1vcb+zq/SK4R9FNYDsXeVTVpJTyJity6Ntoh7CKUmY61QPG+VB+2rjFqYCbTiRuyz+PHPFz9yrdsQX5/NovpfMvh9s1UdlD8eO+Ln7oq2bDJzG3+Gn95wU5PwNdb3ofKiWfNq8x9IO0lObTxZSowHSgXtCAG/wCGvTWLXlEnQXPgLn3V5PcUXHHHT9NSlftEqPxoUxOHJKbPfEiaeIxQDyuXCo3CGyeET8amMLhs6jbN9lKyHIlg2NjUZtdPv50jvviHB1SjCU3sD2iYn0H2052IykK9mCDxpxv5s8OsNgCVhcjhaDnFuY+AoKqw7vSUXCYbGuqDjSFgCIKAOUiSfa5x31a2HXXWSjHoLX+W4BfMbXGkx4TVpYxnVqS0liExAUO4coi/jUVtHaPXoebU0pISlXaJ4gSDaPUE1bkmSMK8TPNhYMtqcm+TNccYBAPrHrUdisPKwiYASkcyZMnzrt7HvMqKDAgJzJ11CVEH+XDyp01hXXBnSyVBJlRSfpDhB4AGPGaZunqYq6a0ot2NwwRs0ACAcSkDwQ0T8XD6VC4PCk9oBKgDoqYNuPrzqx7WJVsjCKiM6yuPrF0D/ShNVGKewL2BvBvDbzJfqTaWmhJAHiYA0k/e9chg6htqDlINx32mNdII/nTDDuIAOdGaYi8RSvXtTdsxeACZ+jqe7tc9aLQTS/X8jtTahq02R2RGZMWJA0PfHuoi0pMktNxAGo5zrzuPQU1U+1wbIvbtGdRxnlPDjQS+1xbMfWvpGvKb/czCqfr+R4rCKt800CSIAtftE620HPlRqYUb9S3fjI8Zv97UyDzU/wBWdPyjre/wpF1SSTlEDkTPvqqL0v1/Ipi8Gpv2uItW4bTROEY+qj9ysImth333gTg9nYdxQUqciUhMXPVk3J0FtaX6hNxoBndOLYyxbiW0Fa1BCUi5UQAPGazferf/AKxKmsPISbKcNiocQkagHmb9wqubwbzPYtUuKhIPZQPZT5cT3m/wqKFKQxVuxeea9kSOydtrw6pTBSdUnQ/yNW3A72JU0sAG18lyo/mpgXE+lUKrJuTiVdbkCZ4zExoBM21IrWWKqwvSSbmoN7MhNpY5bzilue0eHIDQAcAKaipXedajiXMwvNvDhUVRI8IXzR0zcb8QxW+dBS/xe5/zC/3GqwOt86Bh+L3f+YV/02q0BYvso/jx7/5P3U1a9ggyZ/ITwE+0viPTyqrbLT+PHvBf7qas2yXwkkqVHzaBe30lwNde6iTG+t70PlQe+eK6vBYhfJpyPEpKR7yK85OsQmBXorfjZy8RhFtIUlKl5bqzRAUlR9lJPDlWO7U6O8aAciW3PqOoB9FlJ91AyJt7C0Gkis4JN0x9+P8AKpvY7UyoKIufColewdoYftLwr8DiW1KH7SQRQwu9YaGVTRB01APoRQZ45DEJx8S+bGaUu5iZ1FK7wulK0CbpAMef/iqvsXfhCdUqA8U/CRU89tFGJSXETlJ1VYgpsZ7vOlZxceUMxmpcFiTiypKSmCnL6HvGp5WqL2nji0y8spByoJg8YB1j6JHnUjiNlKQhAbUUHIntWUFEiT3G80vs/dsOpUl4FxKxCySU5hyEXA8KtQbdGnNKNmFPOKW4VrOYklajzN1GfE/GrRsLfJbLEKZlsApKhxUb8edFvnuj8mefUzlUzmATCsxbB7RSvlBESfjUfsJorDbAmXXm0kAGIKkiZ0J/lTU1GarkSTlF3waPvlgur2YwiIyKYR5pZVP+qaz2K1PpJM7PSr8rEz5ZXY91Zixh8+hSI5mK6GLujfTP8MRKasmBYwKmkBxWVwhIWZXYhRKiLESUkDSOz30yyuZQMzJiIk3sbX8o8DRlRkz1PGDl1g5b3tOaePurOWHaJK2vgFc7F38Jg+rVlcVnSDl17ZyoN+zpmzCLcTNhS7Wy8GpS5etmWUhJMBvVPtIkkSOc6d9M5Ve7BuTBJN5J1mD7R/3rkFZBHzJuqZ4Ek3E6+0eH2SLsJVWuXr6Fag9qYTDJbllwrVmSIJ+jllRjIPpd9r1EVLZFgAlaDBFionhk53mxI5+lE8yVAp+aANxltoR32sdL6eFHxx0Km2/iWpkXwrQ+mX+6cH+ka/6K6oD7OQkGCY4GRcTWsb9bunGbOwyBIyltVv0Sh9tZy8CvVbqJ59weCW84lttJWtZCUpGpJ0FWrEbhtMjK/j2W3suYoCFuJA5Z0G6u4JPdOtWbYHR6rDrdcBOYYd8IJ+iooIn9nMP1qZubIbbMFvrFlAUpak+0VAE3MgcKUlkURfHic3RRdr7GVhnMiykggKQtJlDiD7K0Hik+EgggwQasO4+yioFxKilWYgxYZQEm55TU/itz/leHwpACOqDrMJFozB4Hx+dVPeCeNW7dXcQM4YIMyVKJ772Hhas5ZXH2RnpHHFlufgZvvzscBPWpnsqSJ5hU3/aj1qkmt93u3L65hSUzfL7iDPoIiqN//J18zVYLUakTrZxyZNUfIzut86B1fi93/mFf9NqqMeidfNVaj0X7vHB4RbZmS8pX+lCfso92ItDLY/8Afj/gv4IqVePzR5BKOABnO5xiTbh9zG7IT+O8R9VfwbqSxCSGzcWSj95zinx4cqLMa6zvR+VFpcFIrw4OoB8qWXRCsvkRGx2cjgMp5gx8Kb4vYiHBC+2OTgS4PRYNSZrgiqosy3fPZ+z8OrIcKwt0iYSjqsoOhJaKb91U3rBlCEjKhOiQTHqTJPjUrv8AYvNtF/8ANUlPolIqGQaQyNt7nf6XFGEE1yT+B3qdbQlBCVpTGULBMRcQQQYBrrF73vrSUhWRJ/ItrreZ99QINdUK3xYx2OO70oeYbHlCYAF1STFzaMv1dbd9HsbZ2HGNYxA+ZKF5lJA7CyAcpAHsHNlJGmunFgtR4RNM141YMGPv50XFjlJ3B7mM0ISVSRp3SW3GzWR/6qf3HKy1hMqSIm4tpPnwqX2vvk/iWG2HMmRBBGVMEkApEkkzYmoSa7GOLUaYphg4R0sllsybMAnNeFWIjyIueHKgGCf8BJI/OPAJVwtp8fVDDqTAOV4qHFJtPGPdSgQiZ6t6J/3v3x8Ksr163Oer4dUjMDlPavOVXkNCedqUOHNvwdImY7RJtrqfvFJZUj6DgVoSNCYIIseJBonUpvlQ7M2mY7xYzxHGoX69bi6cKqDDKdVdnNeDGnhbj4UqrDAgwyJHJU8+8WpshAIA6twG0m8HSdedwPKkXnEgdkLCrHtaRxtN5qFbt+v9jY16M2WgHDsz/lo/dFedSAe7uOnkf5+tXHC9JuNQhKEpZISkJBykkgCBcLiaxkjqB9RBzSou2/2+TOz2TZK3VDsNmYIJykmOEZjEiYiRWdJ2t8raDySEEDItMaREQJ0Ijn51FdKuNK8W2p7KVpZaDiEzlCwCVpJmwClEWM/Gqm3t1aFrU2EthU9hM5QJJSO0STExJM2vSWSGpbcieHJolvwaRu50it4V/wCTPIlsKlLiT2kqUE5goEwoWHIitf2ZtBp5tK2lJWhQlKkmQR/PuNxXklxZUSSZJuSeJq8dE+8zrONQznPV4hWVQNwHIPVrHI5oSeYV4RqMaSRictTbPRKmZ1ovko5UMM7mSDzFK1pUDtiXyUcq7Q3GldUK1sVZRdij8dYn6qv+3Ug9PVnLM5UXkfluT3fCmGxP76xX1Ff9qn78BqAFZilEi/5a9LWvPrW5jnWd6Pyx/QtLlcTXblcCsvkSOptSZVSlcEVks87dIT5/pDFgGD1hI8RFIYR7MkQZkDwPhS3Snhy3tLEawpQUPBSQr7+FMtlr+bb8B/Klsi2Oz00969xIius1BNBQpY6AktBIVGsGB3xamuGVnbSTxp+wio3BmFZB9BRB8jArcXXAOWzQq9g1IEkHKTAVFp1ieccKSCLTw+/qa1jo+2W2/hH0OpC0KWAQe5MyOIImxFxVR303Gcwas6JWxoFcUdy/P6Wh7tK6mDLritXIo8sVkcCtsJcyqUgLypjMUgwJsJIsPOu23nVEBKlknQCfHh4e6pHZWKcYQciW3ArKq5VIy9qwkX1vrUjidu4gwChuEuBYuqCQc0QToZPqeNVOeVSajFNfEjaK7iOuQYXnSbm8jiZ1759DXS0PC6gsQJvOkhJ1/OAHiKn1bwYlQUMrYtlkKMhQSrSFe12pnT1o07yYg/QbJBP0lTmkEx2tZj3d1D19RXcX3Ja9xW+ucIJzLI4m8SZ1PfB9DSbq1KPaJJ76tx3le7GVCJAuCpUFQzRABBTZXHjyqF20+66UqWlIypCOyZ0JjiecctKJjnlcvaikviWmrIjLV33F3DceUjEujK0ghSARd0gyNdETEk68OYltyOjP2X8YnvQyfcXP/wAevKtLWITblatzyeCFM/Uf8YGUbR3N2fBxGIRiHFuSSVrUgKdNymEhMGZEeNZnvZgmGigNNqQVST2ypMaQARmnvKvKn/SBtpTzygpZVlUQJMwASLelQuy9h4nGElCVuJRGdw5ilA1ur3xrSml3d7CylHTVbkVTnZmNLLzbqdW1pWI5pIV9lTu090ENrAbf6xMC5QUHS4uo3BtUXi9kFC0JRKs5hPPMbAW43FWpJukU4SSto9U7OIKTGgUY8Jke6nYFMdlgwr60eYsfeDT6a0gTDiiihQJrRRSdiJ/HOK+of+1T1TZLUJ1yp0nTO5yk8/Smmwf74xf1D8W6cOf1fD2U3Jy/ScGpMeXfW5cjfV96Pyx/Qtblcg105XFZYmdzRUBRmslmM9OmxocZxAHZWnq1fWTKk+qSf2TVIwCYQgfmj4Vv2/OzWnsBiEujspbUsHiFIBUkjzt4E1g+HUCaBl2On0TseoTXZTQQPv8Af73rsopOzsJBspqZ2DueGyp99JV1iszTdwCDBzLIvBMwkXIuSBqhu9gUu4hCVeyJUsc0pBUR5xHnWg4faQUCHCJmx5cR4Ac6ikltdWK9TJ2qXBW8dtLFQW8KESgSpE9WlIM5EhKYEmCZPAd9OMDtx4OracKkTK0AlJBaJCcquCiDraO0KPHqbDhWUypapHaKZKZiSDBsdL+dNcIW1KUpKO0lK0TOaFKgmCSbSBpQ9VrZ/XxMRx3K2vp4HG2N02sQCW0pZe4ZYS24eSk6IUeChA5jjVMDY9hTKs6LLEkEESFSOBn4VqanUHRHD3wdbnu9DzqG3i3PVih17BIeIhaZjrCiIIPBeXLrY5eB1e6PqW32c3fkzGSo78IozTQEjqSb8+0AYgSL6g+tKBgGD1KzBBuom2pt33v30xdLiVEKK0qBhQJUCCLQeMinuxtl4jFOBpnMpR1ucqRoVKPAfe9dUy1W9nCcMHFBptpXWkwACVEniI+8Vqe5u4LeEAefyrf1HFLfhzV+d6czLbq7nNYJE/1jyh23Tqe5M+yn48e6D25v2M6kpazJQqyyeyYtPdSmbNpWwnLI8j0R4Lv8p+//AIqP2046Qgs+0HEzwGXQkzy5VR0b7qVw177EUFb59S0cp7VzCrwDAGWT2gInLPMcqTjn1OmjLwaPaI7b3Rxh5xCyS644pSgQrq+qJJJAbAhVzxPdlGtNH8BiMFhg2208hnVRzZkqK8sTAABJtlI4gTVYexiDi0mUjDuKjKkgpUsmSrKCDmCyk6CO4Wrdndlh1DoIuV6iJlCgoG9vaTMd9E06uQerRwefMftDrmgVIQhadVIlKlWA7V4VprAIuL2q89DWzFFtx1aRK3EpZcIBWAkK63IdUi6BIi/nVX6QdipwmKcbQCEEIUmTKjmSCo+BXnFrCIrYej7ZrbWFYDV0dUhQP5SnAFrUT9YkdwSBwoiVA2y0sNBKQBoKUoqOtmAUKFCrIUzYP974zuT9rdOnWiUQQqMqZhMmczh4jw93m33f/vbG/VH8FXKty5Gur76+WP6HLlcCunK5isvkUInbu0nGi2G7lU9nsytQLYCe0fZIUqY7Wh0Cq62DjluyVEK7LZsIyrUCVt/qGNbjNepWKEVRDO+kLfdHyF1CEOguZESQmAFGToomYSRHORqDGRt4pJTOVc84/wB62HpqeKNnoVcgPt5vDK5Hvj1rIWNvtW7RHiP5UDIn4I6PSSilTdC7e0wkXCj4CeMc/vFPV4sAwZ4+6R9lJMbXZ/zUeagPjS42g0f8Vv8AbT/OlWvcdWMlXeRM7q45KXjqczTgGmtidY4JVVv2Mg4icpypTEkxxAUPExVD2ZtttpxC0uNykgxnTBGhGvEEjzrWNn4hsspdaUFNrlQMz3EE8xEHvSa1jxKb38BPqcrx7p3Y22xuyh1mNSLmYvE+VJblYJg4craKHEKUdACBlsdfvpTnau00hBQpakTF0mFXP0Tw/karWwsOlgYn5YJZDkMqUtSszRCjBSkkmPZlQ7qKljWTSluKyeVY7fHmXDH7HQUygQrhGh7qS2AmAnvcPuSJ+IosBtgLQ0UIMONhTae7SJ0AAjyqV2ekqVntAECNCdVEd0+4VOxismpA5ZpdnpkRO9e4bONIXPVOiJWADmHJQkT3GZ8rVK7B3fZwbQbaTH5Sj7SzzUePwHCpOhTduqFnOTWm9iK3jxhQ1lQCpbp6tIHNQN/SqydgNoS32oClZXV2uYzJyzZKSZTPmas21sCtbjKwTDZJKQkHNIjUqGW0iYOtODs4KaCFgEQAQQFDzCgQaG46iRlpKsrcdmCpLZbkjOAoqBTxGUDskg5goWnhBNRGI2IlIxIH+BFoHaBMAnyv51o+FwoQIHcNAAALAACwAqC21stYeDzQQSUlDiVlSUrQbapSbjTyTWZY7RuORoxhjdF7GY1Sm0dUw24kKWvsJHaJOUG6yYUYHur0BgE9kmIzKUfImaYbKwEBIuUoJy5jm1AkJ7KeyDxNzrUzW4oxJ7mfdLG5q8a00pnJ1jajZRCcyVRIClWsRMHmaPcfYmKZwKcOtSQ4lS4yrnK2SlQTnRMHMVmx0MVfymdaJKANABWladmSJZ2a+An54A/SsVZrAfSNtCZGs0bWy3kiz5mALjMNSZhXG/uqWo6L2svd9iqI13BuqAAcKSmYVY5pKTdNhIAjz5SD1hsG8lQK386RqnIkTbmO+/3tIUKrW6rb7Eop+7w/GuO8E/w1cKZYbY7TbzjyQQ45GcyTMaWJgeVPaqW4fNkWSSa8kvsqDooo6FWABFCKFCoQ4dZSoQoBQ5EAj30h/RrX+U3+wn+VChUIH/RrX+U3+yn+VEdmtf5Tf7Cf5UKFQgBsxr/Kb/YT/KlkMJAgJAHIAAelChUIBTCSZKUnyFGplJ1SD5CioVCHQbHIelGBQoVCB0KFCoQFChQqEBQoUKhAUKFCoQFChQqEBQoUKhAUKFCoQFChQqE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Models for Sharing Credit</a:t>
            </a:r>
            <a:endParaRPr lang="en-US" dirty="0"/>
          </a:p>
        </p:txBody>
      </p:sp>
      <p:sp>
        <p:nvSpPr>
          <p:cNvPr id="15" name="Rounded Rectangle 14"/>
          <p:cNvSpPr/>
          <p:nvPr/>
        </p:nvSpPr>
        <p:spPr>
          <a:xfrm>
            <a:off x="4800600" y="934607"/>
            <a:ext cx="3886200" cy="2658992"/>
          </a:xfrm>
          <a:prstGeom prst="roundRect">
            <a:avLst>
              <a:gd name="adj" fmla="val 4488"/>
            </a:avLst>
          </a:prstGeom>
          <a:gradFill flip="none" rotWithShape="1">
            <a:gsLst>
              <a:gs pos="0">
                <a:schemeClr val="accent1">
                  <a:alpha val="15000"/>
                </a:schemeClr>
              </a:gs>
              <a:gs pos="100000">
                <a:schemeClr val="bg1">
                  <a:lumMod val="95000"/>
                </a:schemeClr>
              </a:gs>
            </a:gsLst>
            <a:lin ang="16200000" scaled="0"/>
            <a:tileRect/>
          </a:gradFill>
          <a:ln w="38100" cap="flat" cmpd="sng" algn="ctr">
            <a:solidFill>
              <a:schemeClr val="bg1"/>
            </a:solidFill>
            <a:prstDash val="solid"/>
            <a:round/>
            <a:headEnd type="none" w="med" len="med"/>
            <a:tailEnd type="none" w="med" len="med"/>
          </a:ln>
          <a:effectLst>
            <a:outerShdw blurRad="63500" sx="102000" sy="102000" algn="ctr">
              <a:srgbClr val="000000">
                <a:alpha val="20000"/>
              </a:srgbClr>
            </a:outerShdw>
          </a:effectLst>
        </p:spPr>
        <p:style>
          <a:lnRef idx="1">
            <a:schemeClr val="accent1"/>
          </a:lnRef>
          <a:fillRef idx="2">
            <a:schemeClr val="accent1"/>
          </a:fillRef>
          <a:effectRef idx="1">
            <a:schemeClr val="accent1"/>
          </a:effectRef>
          <a:fontRef idx="minor">
            <a:schemeClr val="dk1"/>
          </a:fontRef>
        </p:style>
        <p:txBody>
          <a:bodyPr lIns="182880" tIns="182880" rIns="182880" bIns="182880" rtlCol="0" anchor="ctr"/>
          <a:lstStyle/>
          <a:p>
            <a:pPr marL="109538" indent="-109538" algn="ctr">
              <a:spcBef>
                <a:spcPts val="1200"/>
              </a:spcBef>
            </a:pPr>
            <a:r>
              <a:rPr lang="en-US" b="1" cap="all" dirty="0" smtClean="0">
                <a:solidFill>
                  <a:srgbClr val="195A88"/>
                </a:solidFill>
                <a:latin typeface="+mj-lt"/>
                <a:cs typeface="Tahoma"/>
              </a:rPr>
              <a:t>Collaborative Credit sharing</a:t>
            </a:r>
          </a:p>
          <a:p>
            <a:pPr marL="109538" indent="-109538">
              <a:spcBef>
                <a:spcPts val="1200"/>
              </a:spcBef>
              <a:buFont typeface="Arial"/>
              <a:buChar char="•"/>
            </a:pPr>
            <a:r>
              <a:rPr lang="en-US" dirty="0" smtClean="0"/>
              <a:t>Enhances assessment of work</a:t>
            </a:r>
          </a:p>
          <a:p>
            <a:pPr marL="109538" indent="-109538">
              <a:spcBef>
                <a:spcPts val="1200"/>
              </a:spcBef>
              <a:buFont typeface="Arial"/>
              <a:buChar char="•"/>
            </a:pPr>
            <a:r>
              <a:rPr lang="en-US" dirty="0" smtClean="0"/>
              <a:t>Quality and impact of digital projects will grow</a:t>
            </a:r>
          </a:p>
          <a:p>
            <a:pPr marL="109538" indent="-109538">
              <a:spcBef>
                <a:spcPts val="1200"/>
              </a:spcBef>
            </a:pPr>
            <a:endParaRPr lang="en-US" dirty="0"/>
          </a:p>
        </p:txBody>
      </p:sp>
      <p:grpSp>
        <p:nvGrpSpPr>
          <p:cNvPr id="2" name="Group 7"/>
          <p:cNvGrpSpPr/>
          <p:nvPr/>
        </p:nvGrpSpPr>
        <p:grpSpPr>
          <a:xfrm>
            <a:off x="457201" y="1571172"/>
            <a:ext cx="4114800" cy="3857171"/>
            <a:chOff x="457201" y="1600200"/>
            <a:chExt cx="4114800" cy="2903315"/>
          </a:xfrm>
          <a:solidFill>
            <a:srgbClr val="FF00FF"/>
          </a:solidFill>
        </p:grpSpPr>
        <p:sp>
          <p:nvSpPr>
            <p:cNvPr id="13" name="Rounded Rectangle 12"/>
            <p:cNvSpPr/>
            <p:nvPr/>
          </p:nvSpPr>
          <p:spPr>
            <a:xfrm>
              <a:off x="457201" y="1600200"/>
              <a:ext cx="4114800" cy="2658992"/>
            </a:xfrm>
            <a:prstGeom prst="roundRect">
              <a:avLst>
                <a:gd name="adj" fmla="val 4488"/>
              </a:avLst>
            </a:prstGeom>
            <a:ln/>
          </p:spPr>
          <p:style>
            <a:lnRef idx="1">
              <a:schemeClr val="accent5"/>
            </a:lnRef>
            <a:fillRef idx="3">
              <a:schemeClr val="accent5"/>
            </a:fillRef>
            <a:effectRef idx="2">
              <a:schemeClr val="accent5"/>
            </a:effectRef>
            <a:fontRef idx="minor">
              <a:schemeClr val="lt1"/>
            </a:fontRef>
          </p:style>
          <p:txBody>
            <a:bodyPr lIns="182880" tIns="182880" rIns="182880" bIns="182880" rtlCol="0" anchor="ctr"/>
            <a:lstStyle/>
            <a:p>
              <a:pPr algn="ctr">
                <a:spcBef>
                  <a:spcPts val="1200"/>
                </a:spcBef>
              </a:pPr>
              <a:r>
                <a:rPr lang="en-US" sz="2000" b="1" dirty="0" smtClean="0"/>
                <a:t>“…encourage engagement…by noting and appropriately rewarding their  faculty, staff, and students for making </a:t>
              </a:r>
              <a:r>
                <a:rPr lang="en-US" sz="2000" b="1" dirty="0" err="1" smtClean="0"/>
                <a:t>substanial</a:t>
              </a:r>
              <a:r>
                <a:rPr lang="en-US" sz="2000" b="1" dirty="0" smtClean="0"/>
                <a:t> contributions to collaborative efforts.”</a:t>
              </a:r>
            </a:p>
            <a:p>
              <a:pPr algn="ctr">
                <a:spcBef>
                  <a:spcPts val="1200"/>
                </a:spcBef>
              </a:pPr>
              <a:r>
                <a:rPr lang="en-US" sz="1100" b="1" cap="all" dirty="0" smtClean="0"/>
                <a:t>(</a:t>
              </a:r>
              <a:r>
                <a:rPr lang="en-US" sz="1100" b="1" cap="all" dirty="0" err="1" smtClean="0"/>
                <a:t>Williford</a:t>
              </a:r>
              <a:r>
                <a:rPr lang="en-US" sz="1100" b="1" cap="all" dirty="0" smtClean="0"/>
                <a:t> &amp; Henry, 2012, 3)</a:t>
              </a:r>
              <a:endParaRPr lang="en-US" sz="1000" b="1" cap="all" dirty="0"/>
            </a:p>
          </p:txBody>
        </p:sp>
        <p:sp>
          <p:nvSpPr>
            <p:cNvPr id="7" name="Isosceles Triangle 6"/>
            <p:cNvSpPr/>
            <p:nvPr/>
          </p:nvSpPr>
          <p:spPr>
            <a:xfrm rot="10800000">
              <a:off x="966451" y="4247647"/>
              <a:ext cx="505498" cy="255868"/>
            </a:xfrm>
            <a:prstGeom prst="triangle">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0" name="Right Arrow 9"/>
          <p:cNvSpPr/>
          <p:nvPr/>
        </p:nvSpPr>
        <p:spPr>
          <a:xfrm rot="5400000">
            <a:off x="6986016" y="4500227"/>
            <a:ext cx="2459736" cy="1856232"/>
          </a:xfrm>
          <a:prstGeom prst="rightArrow">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1" name="TextBox 10"/>
          <p:cNvSpPr txBox="1"/>
          <p:nvPr/>
        </p:nvSpPr>
        <p:spPr>
          <a:xfrm>
            <a:off x="7640863" y="4430944"/>
            <a:ext cx="1162049" cy="461665"/>
          </a:xfrm>
          <a:prstGeom prst="rect">
            <a:avLst/>
          </a:prstGeom>
          <a:noFill/>
        </p:spPr>
        <p:txBody>
          <a:bodyPr wrap="square" rtlCol="0">
            <a:spAutoFit/>
          </a:bodyPr>
          <a:lstStyle/>
          <a:p>
            <a:pPr algn="ctr"/>
            <a:r>
              <a:rPr lang="en-US" sz="1200" b="1" dirty="0" smtClean="0">
                <a:solidFill>
                  <a:schemeClr val="bg1"/>
                </a:solidFill>
              </a:rPr>
              <a:t>Credit Sharing</a:t>
            </a:r>
            <a:endParaRPr lang="en-US" sz="1200" b="1" dirty="0">
              <a:solidFill>
                <a:schemeClr val="bg1"/>
              </a:solidFill>
            </a:endParaRPr>
          </a:p>
        </p:txBody>
      </p:sp>
      <p:sp>
        <p:nvSpPr>
          <p:cNvPr id="17" name="TextBox 16"/>
          <p:cNvSpPr txBox="1"/>
          <p:nvPr/>
        </p:nvSpPr>
        <p:spPr>
          <a:xfrm>
            <a:off x="152400" y="5428343"/>
            <a:ext cx="3476171" cy="369332"/>
          </a:xfrm>
          <a:prstGeom prst="rect">
            <a:avLst/>
          </a:prstGeom>
          <a:noFill/>
        </p:spPr>
        <p:txBody>
          <a:bodyPr wrap="square" rtlCol="0">
            <a:spAutoFit/>
          </a:bodyPr>
          <a:lstStyle/>
          <a:p>
            <a:r>
              <a:rPr lang="en-US" b="1" cap="all" dirty="0" smtClean="0">
                <a:solidFill>
                  <a:srgbClr val="195A88"/>
                </a:solidFill>
                <a:cs typeface="Tahoma"/>
              </a:rPr>
              <a:t>Encouragement</a:t>
            </a:r>
            <a:endParaRPr lang="en-US" dirty="0"/>
          </a:p>
        </p:txBody>
      </p:sp>
      <p:sp>
        <p:nvSpPr>
          <p:cNvPr id="18" name="Explosion 1 17"/>
          <p:cNvSpPr/>
          <p:nvPr/>
        </p:nvSpPr>
        <p:spPr>
          <a:xfrm rot="20670042">
            <a:off x="6493688" y="4089692"/>
            <a:ext cx="1297884" cy="1151846"/>
          </a:xfrm>
          <a:prstGeom prst="irregularSeal1">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rot="20389980">
            <a:off x="6788598" y="4444865"/>
            <a:ext cx="775601" cy="369332"/>
          </a:xfrm>
          <a:prstGeom prst="rect">
            <a:avLst/>
          </a:prstGeom>
          <a:noFill/>
        </p:spPr>
        <p:txBody>
          <a:bodyPr wrap="square" rtlCol="0">
            <a:spAutoFit/>
          </a:bodyPr>
          <a:lstStyle/>
          <a:p>
            <a:r>
              <a:rPr lang="en-US" dirty="0" smtClean="0">
                <a:latin typeface="Trebuchet MS" pitchFamily="34" charset="0"/>
              </a:rPr>
              <a:t>Hot!</a:t>
            </a:r>
            <a:endParaRPr lang="en-US"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On Demand Digital Libraries</a:t>
            </a:r>
            <a:endParaRPr lang="en-US" dirty="0"/>
          </a:p>
        </p:txBody>
      </p:sp>
      <p:sp>
        <p:nvSpPr>
          <p:cNvPr id="15" name="Rounded Rectangle 14"/>
          <p:cNvSpPr/>
          <p:nvPr/>
        </p:nvSpPr>
        <p:spPr>
          <a:xfrm>
            <a:off x="4916712" y="609600"/>
            <a:ext cx="3886200" cy="3327621"/>
          </a:xfrm>
          <a:prstGeom prst="roundRect">
            <a:avLst>
              <a:gd name="adj" fmla="val 4488"/>
            </a:avLst>
          </a:prstGeom>
          <a:gradFill flip="none" rotWithShape="1">
            <a:gsLst>
              <a:gs pos="0">
                <a:schemeClr val="accent1">
                  <a:alpha val="15000"/>
                </a:schemeClr>
              </a:gs>
              <a:gs pos="100000">
                <a:schemeClr val="bg1">
                  <a:lumMod val="95000"/>
                </a:schemeClr>
              </a:gs>
            </a:gsLst>
            <a:lin ang="16200000" scaled="0"/>
            <a:tileRect/>
          </a:gradFill>
          <a:ln w="38100" cap="flat" cmpd="sng" algn="ctr">
            <a:solidFill>
              <a:schemeClr val="bg1"/>
            </a:solidFill>
            <a:prstDash val="solid"/>
            <a:round/>
            <a:headEnd type="none" w="med" len="med"/>
            <a:tailEnd type="none" w="med" len="med"/>
          </a:ln>
          <a:effectLst>
            <a:outerShdw blurRad="63500" sx="102000" sy="102000" algn="ctr">
              <a:srgbClr val="000000">
                <a:alpha val="20000"/>
              </a:srgbClr>
            </a:outerShdw>
          </a:effectLst>
        </p:spPr>
        <p:style>
          <a:lnRef idx="1">
            <a:schemeClr val="accent1"/>
          </a:lnRef>
          <a:fillRef idx="2">
            <a:schemeClr val="accent1"/>
          </a:fillRef>
          <a:effectRef idx="1">
            <a:schemeClr val="accent1"/>
          </a:effectRef>
          <a:fontRef idx="minor">
            <a:schemeClr val="dk1"/>
          </a:fontRef>
        </p:style>
        <p:txBody>
          <a:bodyPr lIns="182880" tIns="182880" rIns="182880" bIns="182880" rtlCol="0" anchor="ctr"/>
          <a:lstStyle/>
          <a:p>
            <a:pPr marL="109538" indent="-109538" algn="ctr">
              <a:spcBef>
                <a:spcPts val="1200"/>
              </a:spcBef>
            </a:pPr>
            <a:r>
              <a:rPr lang="en-US" b="1" cap="all" dirty="0" smtClean="0">
                <a:solidFill>
                  <a:srgbClr val="195A88"/>
                </a:solidFill>
                <a:latin typeface="+mj-lt"/>
                <a:cs typeface="Tahoma"/>
              </a:rPr>
              <a:t>On demand Digital libraries</a:t>
            </a:r>
          </a:p>
          <a:p>
            <a:pPr marL="109538" indent="-109538">
              <a:spcBef>
                <a:spcPts val="1200"/>
              </a:spcBef>
              <a:buFont typeface="Arial"/>
              <a:buChar char="•"/>
            </a:pPr>
            <a:r>
              <a:rPr lang="en-US" dirty="0" smtClean="0"/>
              <a:t>Brain Hive</a:t>
            </a:r>
          </a:p>
          <a:p>
            <a:pPr marL="566738" lvl="1" indent="-109538">
              <a:spcBef>
                <a:spcPts val="1200"/>
              </a:spcBef>
              <a:buFont typeface="Arial"/>
              <a:buChar char="•"/>
            </a:pPr>
            <a:r>
              <a:rPr lang="en-US" dirty="0" smtClean="0"/>
              <a:t>Rental service for K-12 schools</a:t>
            </a:r>
          </a:p>
          <a:p>
            <a:pPr marL="566738" lvl="1" indent="-109538">
              <a:spcBef>
                <a:spcPts val="1200"/>
              </a:spcBef>
              <a:buFont typeface="Arial"/>
              <a:buChar char="•"/>
            </a:pPr>
            <a:r>
              <a:rPr lang="en-US" dirty="0" smtClean="0"/>
              <a:t>School pays $1/rental</a:t>
            </a:r>
          </a:p>
          <a:p>
            <a:pPr marL="566738" lvl="1" indent="-109538">
              <a:spcBef>
                <a:spcPts val="1200"/>
              </a:spcBef>
              <a:buFont typeface="Arial"/>
              <a:buChar char="•"/>
            </a:pPr>
            <a:r>
              <a:rPr lang="en-US" dirty="0" smtClean="0"/>
              <a:t>Helps libraries make digital shift to </a:t>
            </a:r>
            <a:r>
              <a:rPr lang="en-US" dirty="0" smtClean="0"/>
              <a:t>e-books</a:t>
            </a:r>
          </a:p>
          <a:p>
            <a:pPr marL="109538" indent="-109538">
              <a:spcBef>
                <a:spcPts val="1200"/>
              </a:spcBef>
              <a:buFont typeface="Arial"/>
              <a:buChar char="•"/>
            </a:pPr>
            <a:r>
              <a:rPr lang="en-US" dirty="0" smtClean="0"/>
              <a:t>New publishing models</a:t>
            </a:r>
            <a:endParaRPr lang="en-US" dirty="0"/>
          </a:p>
        </p:txBody>
      </p:sp>
      <p:grpSp>
        <p:nvGrpSpPr>
          <p:cNvPr id="2" name="Group 7"/>
          <p:cNvGrpSpPr/>
          <p:nvPr/>
        </p:nvGrpSpPr>
        <p:grpSpPr>
          <a:xfrm>
            <a:off x="457201" y="1571172"/>
            <a:ext cx="4114800" cy="3857171"/>
            <a:chOff x="457201" y="1600200"/>
            <a:chExt cx="4114800" cy="2903315"/>
          </a:xfrm>
          <a:solidFill>
            <a:srgbClr val="FF00FF"/>
          </a:solidFill>
        </p:grpSpPr>
        <p:sp>
          <p:nvSpPr>
            <p:cNvPr id="13" name="Rounded Rectangle 12"/>
            <p:cNvSpPr/>
            <p:nvPr/>
          </p:nvSpPr>
          <p:spPr>
            <a:xfrm>
              <a:off x="457201" y="1600200"/>
              <a:ext cx="4114800" cy="2658992"/>
            </a:xfrm>
            <a:prstGeom prst="roundRect">
              <a:avLst>
                <a:gd name="adj" fmla="val 4488"/>
              </a:avLst>
            </a:prstGeom>
            <a:ln/>
          </p:spPr>
          <p:style>
            <a:lnRef idx="1">
              <a:schemeClr val="accent5"/>
            </a:lnRef>
            <a:fillRef idx="3">
              <a:schemeClr val="accent5"/>
            </a:fillRef>
            <a:effectRef idx="2">
              <a:schemeClr val="accent5"/>
            </a:effectRef>
            <a:fontRef idx="minor">
              <a:schemeClr val="lt1"/>
            </a:fontRef>
          </p:style>
          <p:txBody>
            <a:bodyPr lIns="182880" tIns="182880" rIns="182880" bIns="182880" rtlCol="0" anchor="ctr"/>
            <a:lstStyle/>
            <a:p>
              <a:pPr algn="ctr">
                <a:spcBef>
                  <a:spcPts val="1200"/>
                </a:spcBef>
              </a:pPr>
              <a:r>
                <a:rPr lang="en-US" b="1" dirty="0" smtClean="0"/>
                <a:t>“…rental service may not appeal to schools that want to own their collections and pay a one-time fee for their books. A Netflix for books, all-you-can-eat subscription service would likely resonate much better with educational institutions, but that could be difficult to arrange in terms of licensing agreements with publishers.”</a:t>
              </a:r>
            </a:p>
            <a:p>
              <a:pPr algn="ctr">
                <a:spcBef>
                  <a:spcPts val="1200"/>
                </a:spcBef>
              </a:pPr>
              <a:r>
                <a:rPr lang="en-US" sz="1100" b="1" cap="all" dirty="0" smtClean="0"/>
                <a:t>(Lee, 2012)</a:t>
              </a:r>
              <a:endParaRPr lang="en-US" sz="1000" b="1" cap="all" dirty="0"/>
            </a:p>
          </p:txBody>
        </p:sp>
        <p:sp>
          <p:nvSpPr>
            <p:cNvPr id="7" name="Isosceles Triangle 6"/>
            <p:cNvSpPr/>
            <p:nvPr/>
          </p:nvSpPr>
          <p:spPr>
            <a:xfrm rot="10800000">
              <a:off x="966451" y="4247647"/>
              <a:ext cx="505498" cy="255868"/>
            </a:xfrm>
            <a:prstGeom prst="triangle">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0" name="Right Arrow 9"/>
          <p:cNvSpPr/>
          <p:nvPr/>
        </p:nvSpPr>
        <p:spPr>
          <a:xfrm rot="5400000">
            <a:off x="6986016" y="4500227"/>
            <a:ext cx="2459736" cy="1856232"/>
          </a:xfrm>
          <a:prstGeom prst="rightArrow">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1" name="TextBox 10"/>
          <p:cNvSpPr txBox="1"/>
          <p:nvPr/>
        </p:nvSpPr>
        <p:spPr>
          <a:xfrm>
            <a:off x="7640863" y="4430944"/>
            <a:ext cx="1162049" cy="646331"/>
          </a:xfrm>
          <a:prstGeom prst="rect">
            <a:avLst/>
          </a:prstGeom>
          <a:noFill/>
        </p:spPr>
        <p:txBody>
          <a:bodyPr wrap="square" rtlCol="0">
            <a:spAutoFit/>
          </a:bodyPr>
          <a:lstStyle/>
          <a:p>
            <a:pPr algn="ctr"/>
            <a:r>
              <a:rPr lang="en-US" sz="1200" b="1" dirty="0" smtClean="0">
                <a:solidFill>
                  <a:schemeClr val="bg1"/>
                </a:solidFill>
              </a:rPr>
              <a:t>On Demand Digital  Library</a:t>
            </a:r>
            <a:endParaRPr lang="en-US" sz="1200" b="1" dirty="0">
              <a:solidFill>
                <a:schemeClr val="bg1"/>
              </a:solidFill>
            </a:endParaRPr>
          </a:p>
        </p:txBody>
      </p:sp>
      <p:sp>
        <p:nvSpPr>
          <p:cNvPr id="17" name="TextBox 16"/>
          <p:cNvSpPr txBox="1"/>
          <p:nvPr/>
        </p:nvSpPr>
        <p:spPr>
          <a:xfrm>
            <a:off x="152400" y="5428343"/>
            <a:ext cx="3476171" cy="369332"/>
          </a:xfrm>
          <a:prstGeom prst="rect">
            <a:avLst/>
          </a:prstGeom>
          <a:noFill/>
        </p:spPr>
        <p:txBody>
          <a:bodyPr wrap="square" rtlCol="0">
            <a:spAutoFit/>
          </a:bodyPr>
          <a:lstStyle/>
          <a:p>
            <a:r>
              <a:rPr lang="en-US" b="1" cap="all" dirty="0" smtClean="0">
                <a:solidFill>
                  <a:srgbClr val="195A88"/>
                </a:solidFill>
                <a:cs typeface="Tahoma"/>
              </a:rPr>
              <a:t>What may be not-so-hot</a:t>
            </a:r>
            <a:endParaRPr lang="en-US" dirty="0"/>
          </a:p>
        </p:txBody>
      </p:sp>
      <p:sp>
        <p:nvSpPr>
          <p:cNvPr id="18" name="Explosion 1 17"/>
          <p:cNvSpPr/>
          <p:nvPr/>
        </p:nvSpPr>
        <p:spPr>
          <a:xfrm rot="20670042">
            <a:off x="6493688" y="4089692"/>
            <a:ext cx="1297884" cy="1151846"/>
          </a:xfrm>
          <a:prstGeom prst="irregularSeal1">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rot="20389980">
            <a:off x="6788598" y="4444865"/>
            <a:ext cx="775601" cy="369332"/>
          </a:xfrm>
          <a:prstGeom prst="rect">
            <a:avLst/>
          </a:prstGeom>
          <a:noFill/>
        </p:spPr>
        <p:txBody>
          <a:bodyPr wrap="square" rtlCol="0">
            <a:spAutoFit/>
          </a:bodyPr>
          <a:lstStyle/>
          <a:p>
            <a:r>
              <a:rPr lang="en-US" dirty="0" smtClean="0">
                <a:latin typeface="Trebuchet MS" pitchFamily="34" charset="0"/>
              </a:rPr>
              <a:t>Hot!</a:t>
            </a:r>
            <a:endParaRPr lang="en-US"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Involving and Educating Students</a:t>
            </a:r>
            <a:endParaRPr lang="en-US" dirty="0"/>
          </a:p>
        </p:txBody>
      </p:sp>
      <p:sp>
        <p:nvSpPr>
          <p:cNvPr id="15" name="Rounded Rectangle 14"/>
          <p:cNvSpPr/>
          <p:nvPr/>
        </p:nvSpPr>
        <p:spPr>
          <a:xfrm>
            <a:off x="4800599" y="934606"/>
            <a:ext cx="4133387" cy="4493737"/>
          </a:xfrm>
          <a:prstGeom prst="roundRect">
            <a:avLst>
              <a:gd name="adj" fmla="val 4488"/>
            </a:avLst>
          </a:prstGeom>
          <a:gradFill flip="none" rotWithShape="1">
            <a:gsLst>
              <a:gs pos="0">
                <a:schemeClr val="accent1">
                  <a:alpha val="15000"/>
                </a:schemeClr>
              </a:gs>
              <a:gs pos="100000">
                <a:schemeClr val="bg1">
                  <a:lumMod val="95000"/>
                </a:schemeClr>
              </a:gs>
            </a:gsLst>
            <a:lin ang="16200000" scaled="0"/>
            <a:tileRect/>
          </a:gradFill>
          <a:ln w="38100" cap="flat" cmpd="sng" algn="ctr">
            <a:solidFill>
              <a:schemeClr val="bg1"/>
            </a:solidFill>
            <a:prstDash val="solid"/>
            <a:round/>
            <a:headEnd type="none" w="med" len="med"/>
            <a:tailEnd type="none" w="med" len="med"/>
          </a:ln>
          <a:effectLst>
            <a:outerShdw blurRad="63500" sx="102000" sy="102000" algn="ctr">
              <a:srgbClr val="000000">
                <a:alpha val="20000"/>
              </a:srgbClr>
            </a:outerShdw>
          </a:effectLst>
        </p:spPr>
        <p:style>
          <a:lnRef idx="1">
            <a:schemeClr val="accent1"/>
          </a:lnRef>
          <a:fillRef idx="2">
            <a:schemeClr val="accent1"/>
          </a:fillRef>
          <a:effectRef idx="1">
            <a:schemeClr val="accent1"/>
          </a:effectRef>
          <a:fontRef idx="minor">
            <a:schemeClr val="dk1"/>
          </a:fontRef>
        </p:style>
        <p:txBody>
          <a:bodyPr lIns="182880" tIns="182880" rIns="182880" bIns="182880" rtlCol="0" anchor="ctr"/>
          <a:lstStyle/>
          <a:p>
            <a:pPr marL="109538" indent="-109538" algn="ctr">
              <a:spcBef>
                <a:spcPts val="1200"/>
              </a:spcBef>
            </a:pPr>
            <a:r>
              <a:rPr lang="en-US" b="1" cap="all" dirty="0" smtClean="0">
                <a:solidFill>
                  <a:srgbClr val="195A88"/>
                </a:solidFill>
                <a:latin typeface="+mj-lt"/>
                <a:cs typeface="Tahoma"/>
              </a:rPr>
              <a:t>Involving and educating students</a:t>
            </a:r>
          </a:p>
          <a:p>
            <a:pPr marL="109538" indent="-109538">
              <a:spcBef>
                <a:spcPts val="1200"/>
              </a:spcBef>
              <a:buFont typeface="Arial"/>
              <a:buChar char="•"/>
            </a:pPr>
            <a:r>
              <a:rPr lang="en-US" dirty="0" smtClean="0"/>
              <a:t>UCLA Library’s Center for Primary Research and Training</a:t>
            </a:r>
          </a:p>
          <a:p>
            <a:pPr marL="109538" indent="-109538">
              <a:spcBef>
                <a:spcPts val="1200"/>
              </a:spcBef>
              <a:buFont typeface="Arial"/>
              <a:buChar char="•"/>
            </a:pPr>
            <a:r>
              <a:rPr lang="en-US" dirty="0" smtClean="0"/>
              <a:t>Archival methods training</a:t>
            </a:r>
          </a:p>
          <a:p>
            <a:pPr marL="109538" indent="-109538">
              <a:spcBef>
                <a:spcPts val="1200"/>
              </a:spcBef>
              <a:buFont typeface="Arial"/>
              <a:buChar char="•"/>
            </a:pPr>
            <a:r>
              <a:rPr lang="en-US" dirty="0" smtClean="0"/>
              <a:t>Students paired with </a:t>
            </a:r>
            <a:r>
              <a:rPr lang="en-US" dirty="0" err="1" smtClean="0"/>
              <a:t>underprocessed</a:t>
            </a:r>
            <a:r>
              <a:rPr lang="en-US" dirty="0" smtClean="0"/>
              <a:t> collections </a:t>
            </a:r>
          </a:p>
          <a:p>
            <a:pPr marL="566738" lvl="1" indent="-109538">
              <a:spcBef>
                <a:spcPts val="1200"/>
              </a:spcBef>
              <a:buFont typeface="Arial"/>
              <a:buChar char="•"/>
            </a:pPr>
            <a:r>
              <a:rPr lang="en-US" sz="1600" dirty="0" smtClean="0"/>
              <a:t>Cost effective</a:t>
            </a:r>
          </a:p>
          <a:p>
            <a:pPr marL="566738" lvl="1" indent="-109538">
              <a:spcBef>
                <a:spcPts val="1200"/>
              </a:spcBef>
              <a:buFont typeface="Arial"/>
              <a:buChar char="•"/>
            </a:pPr>
            <a:r>
              <a:rPr lang="en-US" sz="1600" dirty="0" smtClean="0"/>
              <a:t>Provides feedback</a:t>
            </a:r>
          </a:p>
          <a:p>
            <a:pPr marL="566738" lvl="1" indent="-109538">
              <a:spcBef>
                <a:spcPts val="1200"/>
              </a:spcBef>
              <a:buFont typeface="Arial"/>
              <a:buChar char="•"/>
            </a:pPr>
            <a:r>
              <a:rPr lang="en-US" sz="1600" dirty="0" smtClean="0"/>
              <a:t>Makes collections more accessible</a:t>
            </a:r>
          </a:p>
          <a:p>
            <a:pPr marL="109538" indent="-109538">
              <a:spcBef>
                <a:spcPts val="1200"/>
              </a:spcBef>
              <a:buFont typeface="Arial"/>
              <a:buChar char="•"/>
            </a:pPr>
            <a:endParaRPr lang="en-US" dirty="0" smtClean="0"/>
          </a:p>
        </p:txBody>
      </p:sp>
      <p:grpSp>
        <p:nvGrpSpPr>
          <p:cNvPr id="2" name="Group 7"/>
          <p:cNvGrpSpPr/>
          <p:nvPr/>
        </p:nvGrpSpPr>
        <p:grpSpPr>
          <a:xfrm>
            <a:off x="457201" y="1571172"/>
            <a:ext cx="4114800" cy="3857171"/>
            <a:chOff x="457201" y="1600200"/>
            <a:chExt cx="4114800" cy="2903315"/>
          </a:xfrm>
          <a:solidFill>
            <a:srgbClr val="FF00FF"/>
          </a:solidFill>
        </p:grpSpPr>
        <p:sp>
          <p:nvSpPr>
            <p:cNvPr id="13" name="Rounded Rectangle 12"/>
            <p:cNvSpPr/>
            <p:nvPr/>
          </p:nvSpPr>
          <p:spPr>
            <a:xfrm>
              <a:off x="457201" y="1600200"/>
              <a:ext cx="4114800" cy="2658992"/>
            </a:xfrm>
            <a:prstGeom prst="roundRect">
              <a:avLst>
                <a:gd name="adj" fmla="val 4488"/>
              </a:avLst>
            </a:prstGeom>
            <a:ln/>
          </p:spPr>
          <p:style>
            <a:lnRef idx="1">
              <a:schemeClr val="accent5"/>
            </a:lnRef>
            <a:fillRef idx="3">
              <a:schemeClr val="accent5"/>
            </a:fillRef>
            <a:effectRef idx="2">
              <a:schemeClr val="accent5"/>
            </a:effectRef>
            <a:fontRef idx="minor">
              <a:schemeClr val="lt1"/>
            </a:fontRef>
          </p:style>
          <p:txBody>
            <a:bodyPr lIns="182880" tIns="182880" rIns="182880" bIns="182880" rtlCol="0" anchor="ctr"/>
            <a:lstStyle/>
            <a:p>
              <a:pPr algn="ctr">
                <a:spcBef>
                  <a:spcPts val="1200"/>
                </a:spcBef>
              </a:pPr>
              <a:r>
                <a:rPr lang="en-US" sz="2000" b="1" dirty="0" smtClean="0"/>
                <a:t>“Students have access to materials that others have not yet fully investigated, and their training in archival organization and description results in making those collections more accessible to other researchers.”</a:t>
              </a:r>
            </a:p>
            <a:p>
              <a:pPr algn="ctr">
                <a:spcBef>
                  <a:spcPts val="1200"/>
                </a:spcBef>
              </a:pPr>
              <a:endParaRPr lang="en-US" sz="1400" dirty="0" smtClean="0"/>
            </a:p>
            <a:p>
              <a:pPr algn="ctr">
                <a:spcBef>
                  <a:spcPts val="1200"/>
                </a:spcBef>
              </a:pPr>
              <a:r>
                <a:rPr lang="en-US" sz="1000" b="1" cap="all" dirty="0" smtClean="0"/>
                <a:t>(Center for Primary Research Training, 2012)</a:t>
              </a:r>
              <a:endParaRPr lang="en-US" sz="800" b="1" cap="all" dirty="0"/>
            </a:p>
          </p:txBody>
        </p:sp>
        <p:sp>
          <p:nvSpPr>
            <p:cNvPr id="7" name="Isosceles Triangle 6"/>
            <p:cNvSpPr/>
            <p:nvPr/>
          </p:nvSpPr>
          <p:spPr>
            <a:xfrm rot="10800000">
              <a:off x="966451" y="4247647"/>
              <a:ext cx="505498" cy="255868"/>
            </a:xfrm>
            <a:prstGeom prst="triangle">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0" name="Right Arrow 9"/>
          <p:cNvSpPr/>
          <p:nvPr/>
        </p:nvSpPr>
        <p:spPr>
          <a:xfrm rot="5400000">
            <a:off x="6996995" y="4701475"/>
            <a:ext cx="2455687" cy="1857363"/>
          </a:xfrm>
          <a:prstGeom prst="rightArrow">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1" name="TextBox 10"/>
          <p:cNvSpPr txBox="1"/>
          <p:nvPr/>
        </p:nvSpPr>
        <p:spPr>
          <a:xfrm>
            <a:off x="7750185" y="4643513"/>
            <a:ext cx="936615" cy="830997"/>
          </a:xfrm>
          <a:prstGeom prst="rect">
            <a:avLst/>
          </a:prstGeom>
          <a:noFill/>
        </p:spPr>
        <p:txBody>
          <a:bodyPr wrap="square" rtlCol="0">
            <a:spAutoFit/>
          </a:bodyPr>
          <a:lstStyle/>
          <a:p>
            <a:pPr algn="ctr"/>
            <a:r>
              <a:rPr lang="en-US" sz="1200" b="1" dirty="0" smtClean="0">
                <a:solidFill>
                  <a:schemeClr val="bg1"/>
                </a:solidFill>
              </a:rPr>
              <a:t>Involving and Educating Students</a:t>
            </a:r>
            <a:endParaRPr lang="en-US" sz="1200" b="1" dirty="0">
              <a:solidFill>
                <a:schemeClr val="bg1"/>
              </a:solidFill>
            </a:endParaRPr>
          </a:p>
        </p:txBody>
      </p:sp>
      <p:sp>
        <p:nvSpPr>
          <p:cNvPr id="17" name="TextBox 16"/>
          <p:cNvSpPr txBox="1"/>
          <p:nvPr/>
        </p:nvSpPr>
        <p:spPr>
          <a:xfrm>
            <a:off x="152400" y="5428343"/>
            <a:ext cx="3476171" cy="369332"/>
          </a:xfrm>
          <a:prstGeom prst="rect">
            <a:avLst/>
          </a:prstGeom>
          <a:noFill/>
        </p:spPr>
        <p:txBody>
          <a:bodyPr wrap="square" rtlCol="0">
            <a:spAutoFit/>
          </a:bodyPr>
          <a:lstStyle/>
          <a:p>
            <a:r>
              <a:rPr lang="en-US" b="1" cap="all" dirty="0" smtClean="0">
                <a:solidFill>
                  <a:srgbClr val="195A88"/>
                </a:solidFill>
                <a:cs typeface="Tahoma"/>
              </a:rPr>
              <a:t>It’s a win-win situation</a:t>
            </a:r>
            <a:endParaRPr lang="en-US" dirty="0"/>
          </a:p>
        </p:txBody>
      </p:sp>
      <p:sp>
        <p:nvSpPr>
          <p:cNvPr id="18" name="Explosion 1 17"/>
          <p:cNvSpPr/>
          <p:nvPr/>
        </p:nvSpPr>
        <p:spPr>
          <a:xfrm rot="20670042">
            <a:off x="6502076" y="4782000"/>
            <a:ext cx="1297884" cy="1151846"/>
          </a:xfrm>
          <a:prstGeom prst="irregularSeal1">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rot="20389980">
            <a:off x="6818582" y="5138218"/>
            <a:ext cx="775601" cy="369332"/>
          </a:xfrm>
          <a:prstGeom prst="rect">
            <a:avLst/>
          </a:prstGeom>
          <a:noFill/>
        </p:spPr>
        <p:txBody>
          <a:bodyPr wrap="square" rtlCol="0">
            <a:spAutoFit/>
          </a:bodyPr>
          <a:lstStyle/>
          <a:p>
            <a:r>
              <a:rPr lang="en-US" dirty="0" smtClean="0">
                <a:latin typeface="Trebuchet MS" pitchFamily="34" charset="0"/>
              </a:rPr>
              <a:t>Hot!</a:t>
            </a:r>
            <a:endParaRPr lang="en-US"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Involving and Educating Students</a:t>
            </a:r>
            <a:endParaRPr lang="en-US" dirty="0"/>
          </a:p>
        </p:txBody>
      </p:sp>
      <p:sp>
        <p:nvSpPr>
          <p:cNvPr id="15" name="Rounded Rectangle 14"/>
          <p:cNvSpPr/>
          <p:nvPr/>
        </p:nvSpPr>
        <p:spPr>
          <a:xfrm>
            <a:off x="4800599" y="934606"/>
            <a:ext cx="4133387" cy="4493737"/>
          </a:xfrm>
          <a:prstGeom prst="roundRect">
            <a:avLst>
              <a:gd name="adj" fmla="val 4488"/>
            </a:avLst>
          </a:prstGeom>
          <a:gradFill flip="none" rotWithShape="1">
            <a:gsLst>
              <a:gs pos="0">
                <a:schemeClr val="accent1">
                  <a:alpha val="15000"/>
                </a:schemeClr>
              </a:gs>
              <a:gs pos="100000">
                <a:schemeClr val="bg1">
                  <a:lumMod val="95000"/>
                </a:schemeClr>
              </a:gs>
            </a:gsLst>
            <a:lin ang="16200000" scaled="0"/>
            <a:tileRect/>
          </a:gradFill>
          <a:ln w="38100" cap="flat" cmpd="sng" algn="ctr">
            <a:solidFill>
              <a:schemeClr val="bg1"/>
            </a:solidFill>
            <a:prstDash val="solid"/>
            <a:round/>
            <a:headEnd type="none" w="med" len="med"/>
            <a:tailEnd type="none" w="med" len="med"/>
          </a:ln>
          <a:effectLst>
            <a:outerShdw blurRad="63500" sx="102000" sy="102000" algn="ctr">
              <a:srgbClr val="000000">
                <a:alpha val="20000"/>
              </a:srgbClr>
            </a:outerShdw>
          </a:effectLst>
        </p:spPr>
        <p:style>
          <a:lnRef idx="1">
            <a:schemeClr val="accent1"/>
          </a:lnRef>
          <a:fillRef idx="2">
            <a:schemeClr val="accent1"/>
          </a:fillRef>
          <a:effectRef idx="1">
            <a:schemeClr val="accent1"/>
          </a:effectRef>
          <a:fontRef idx="minor">
            <a:schemeClr val="dk1"/>
          </a:fontRef>
        </p:style>
        <p:txBody>
          <a:bodyPr lIns="182880" tIns="182880" rIns="182880" bIns="182880" rtlCol="0" anchor="ctr"/>
          <a:lstStyle/>
          <a:p>
            <a:pPr marL="109538" indent="-109538" algn="ctr">
              <a:spcBef>
                <a:spcPts val="1200"/>
              </a:spcBef>
            </a:pPr>
            <a:r>
              <a:rPr lang="en-US" b="1" cap="all" dirty="0" smtClean="0">
                <a:solidFill>
                  <a:srgbClr val="195A88"/>
                </a:solidFill>
                <a:latin typeface="+mj-lt"/>
                <a:cs typeface="Tahoma"/>
              </a:rPr>
              <a:t>Involving and educating students</a:t>
            </a:r>
          </a:p>
          <a:p>
            <a:pPr marL="109538" indent="-109538">
              <a:spcBef>
                <a:spcPts val="1200"/>
              </a:spcBef>
              <a:buFont typeface="Arial"/>
              <a:buChar char="•"/>
            </a:pPr>
            <a:r>
              <a:rPr lang="en-US" dirty="0" smtClean="0"/>
              <a:t>University of Richmond’s Digital Scholarship Lab</a:t>
            </a:r>
          </a:p>
          <a:p>
            <a:pPr marL="566738" lvl="1" indent="-109538">
              <a:spcBef>
                <a:spcPts val="1200"/>
              </a:spcBef>
              <a:buFont typeface="Arial"/>
              <a:buChar char="•"/>
            </a:pPr>
            <a:r>
              <a:rPr lang="en-US" sz="1600" i="1" dirty="0" smtClean="0"/>
              <a:t>Visualizing Emancipation</a:t>
            </a:r>
          </a:p>
          <a:p>
            <a:pPr marL="109538" indent="-109538">
              <a:spcBef>
                <a:spcPts val="1200"/>
              </a:spcBef>
              <a:buFont typeface="Arial"/>
              <a:buChar char="•"/>
            </a:pPr>
            <a:r>
              <a:rPr lang="en-US" dirty="0" smtClean="0"/>
              <a:t>Team of grad &amp; undergrad students</a:t>
            </a:r>
          </a:p>
          <a:p>
            <a:pPr marL="566738" lvl="1" indent="-109538">
              <a:spcBef>
                <a:spcPts val="1200"/>
              </a:spcBef>
              <a:buFont typeface="Arial"/>
              <a:buChar char="•"/>
            </a:pPr>
            <a:r>
              <a:rPr lang="en-US" sz="1600" dirty="0" smtClean="0"/>
              <a:t>Primary texts</a:t>
            </a:r>
          </a:p>
          <a:p>
            <a:pPr marL="566738" lvl="1" indent="-109538">
              <a:spcBef>
                <a:spcPts val="1200"/>
              </a:spcBef>
              <a:buFont typeface="Arial"/>
              <a:buChar char="•"/>
            </a:pPr>
            <a:r>
              <a:rPr lang="en-US" sz="1600" dirty="0" smtClean="0"/>
              <a:t>Digitally map events</a:t>
            </a:r>
          </a:p>
          <a:p>
            <a:pPr marL="109538" indent="-109538">
              <a:spcBef>
                <a:spcPts val="1200"/>
              </a:spcBef>
              <a:buFont typeface="Arial"/>
              <a:buChar char="•"/>
            </a:pPr>
            <a:r>
              <a:rPr lang="en-US" dirty="0" smtClean="0"/>
              <a:t>New opportunities for undergraduate research</a:t>
            </a:r>
          </a:p>
          <a:p>
            <a:pPr marL="109538" indent="-109538">
              <a:spcBef>
                <a:spcPts val="1200"/>
              </a:spcBef>
              <a:buFont typeface="Arial"/>
              <a:buChar char="•"/>
            </a:pPr>
            <a:endParaRPr lang="en-US" dirty="0" smtClean="0"/>
          </a:p>
        </p:txBody>
      </p:sp>
      <p:grpSp>
        <p:nvGrpSpPr>
          <p:cNvPr id="2" name="Group 7"/>
          <p:cNvGrpSpPr/>
          <p:nvPr/>
        </p:nvGrpSpPr>
        <p:grpSpPr>
          <a:xfrm>
            <a:off x="457201" y="1571172"/>
            <a:ext cx="4114800" cy="3857171"/>
            <a:chOff x="457201" y="1600200"/>
            <a:chExt cx="4114800" cy="2903315"/>
          </a:xfrm>
          <a:solidFill>
            <a:srgbClr val="FF00FF"/>
          </a:solidFill>
        </p:grpSpPr>
        <p:sp>
          <p:nvSpPr>
            <p:cNvPr id="13" name="Rounded Rectangle 12"/>
            <p:cNvSpPr/>
            <p:nvPr/>
          </p:nvSpPr>
          <p:spPr>
            <a:xfrm>
              <a:off x="457201" y="1600200"/>
              <a:ext cx="4114800" cy="2658992"/>
            </a:xfrm>
            <a:prstGeom prst="roundRect">
              <a:avLst>
                <a:gd name="adj" fmla="val 4488"/>
              </a:avLst>
            </a:prstGeom>
            <a:ln/>
          </p:spPr>
          <p:style>
            <a:lnRef idx="1">
              <a:schemeClr val="accent5"/>
            </a:lnRef>
            <a:fillRef idx="3">
              <a:schemeClr val="accent5"/>
            </a:fillRef>
            <a:effectRef idx="2">
              <a:schemeClr val="accent5"/>
            </a:effectRef>
            <a:fontRef idx="minor">
              <a:schemeClr val="lt1"/>
            </a:fontRef>
          </p:style>
          <p:txBody>
            <a:bodyPr lIns="182880" tIns="182880" rIns="182880" bIns="182880" rtlCol="0" anchor="ctr"/>
            <a:lstStyle/>
            <a:p>
              <a:pPr algn="ctr">
                <a:spcBef>
                  <a:spcPts val="1200"/>
                </a:spcBef>
              </a:pPr>
              <a:r>
                <a:rPr lang="en-US" b="1" dirty="0" smtClean="0"/>
                <a:t> “And of course, scholarship will eventually be digital. Everything is digital, and people will be working from the ground up imagining how to explain the things people are fascinated by. That’s what is exciting for me about the field. I’m just trying to keep it warm until the young people come along; for them, this is their native language.” </a:t>
              </a:r>
              <a:endParaRPr lang="en-US" sz="1400" b="1" dirty="0" smtClean="0"/>
            </a:p>
            <a:p>
              <a:pPr algn="ctr">
                <a:spcBef>
                  <a:spcPts val="1200"/>
                </a:spcBef>
              </a:pPr>
              <a:r>
                <a:rPr lang="en-US" sz="1000" b="1" cap="all" dirty="0" smtClean="0"/>
                <a:t>(</a:t>
              </a:r>
              <a:r>
                <a:rPr lang="en-US" sz="1000" b="1" cap="all" dirty="0" err="1" smtClean="0"/>
                <a:t>chen</a:t>
              </a:r>
              <a:r>
                <a:rPr lang="en-US" sz="1000" b="1" cap="all" dirty="0" smtClean="0"/>
                <a:t>, 2012)</a:t>
              </a:r>
              <a:endParaRPr lang="en-US" sz="800" b="1" cap="all" dirty="0"/>
            </a:p>
          </p:txBody>
        </p:sp>
        <p:sp>
          <p:nvSpPr>
            <p:cNvPr id="7" name="Isosceles Triangle 6"/>
            <p:cNvSpPr/>
            <p:nvPr/>
          </p:nvSpPr>
          <p:spPr>
            <a:xfrm rot="10800000">
              <a:off x="966451" y="4247647"/>
              <a:ext cx="505498" cy="255868"/>
            </a:xfrm>
            <a:prstGeom prst="triangle">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0" name="Right Arrow 9"/>
          <p:cNvSpPr/>
          <p:nvPr/>
        </p:nvSpPr>
        <p:spPr>
          <a:xfrm rot="5400000">
            <a:off x="6996995" y="4701475"/>
            <a:ext cx="2455687" cy="1857363"/>
          </a:xfrm>
          <a:prstGeom prst="rightArrow">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1" name="TextBox 10"/>
          <p:cNvSpPr txBox="1"/>
          <p:nvPr/>
        </p:nvSpPr>
        <p:spPr>
          <a:xfrm>
            <a:off x="7750185" y="4643513"/>
            <a:ext cx="936615" cy="830997"/>
          </a:xfrm>
          <a:prstGeom prst="rect">
            <a:avLst/>
          </a:prstGeom>
          <a:noFill/>
        </p:spPr>
        <p:txBody>
          <a:bodyPr wrap="square" rtlCol="0">
            <a:spAutoFit/>
          </a:bodyPr>
          <a:lstStyle/>
          <a:p>
            <a:pPr algn="ctr"/>
            <a:r>
              <a:rPr lang="en-US" sz="1200" b="1" dirty="0" smtClean="0">
                <a:solidFill>
                  <a:schemeClr val="bg1"/>
                </a:solidFill>
              </a:rPr>
              <a:t>Involving and Educating Students</a:t>
            </a:r>
            <a:endParaRPr lang="en-US" sz="1200" b="1" dirty="0">
              <a:solidFill>
                <a:schemeClr val="bg1"/>
              </a:solidFill>
            </a:endParaRPr>
          </a:p>
        </p:txBody>
      </p:sp>
      <p:sp>
        <p:nvSpPr>
          <p:cNvPr id="17" name="TextBox 16"/>
          <p:cNvSpPr txBox="1"/>
          <p:nvPr/>
        </p:nvSpPr>
        <p:spPr>
          <a:xfrm>
            <a:off x="152400" y="5428343"/>
            <a:ext cx="3476171" cy="369332"/>
          </a:xfrm>
          <a:prstGeom prst="rect">
            <a:avLst/>
          </a:prstGeom>
          <a:noFill/>
        </p:spPr>
        <p:txBody>
          <a:bodyPr wrap="square" rtlCol="0">
            <a:spAutoFit/>
          </a:bodyPr>
          <a:lstStyle/>
          <a:p>
            <a:r>
              <a:rPr lang="en-US" b="1" cap="all" dirty="0" err="1" smtClean="0">
                <a:solidFill>
                  <a:srgbClr val="195A88"/>
                </a:solidFill>
                <a:cs typeface="Tahoma"/>
              </a:rPr>
              <a:t>Millennials</a:t>
            </a:r>
            <a:r>
              <a:rPr lang="en-US" b="1" cap="all" dirty="0" smtClean="0">
                <a:solidFill>
                  <a:srgbClr val="195A88"/>
                </a:solidFill>
                <a:cs typeface="Tahoma"/>
              </a:rPr>
              <a:t> take over</a:t>
            </a:r>
            <a:endParaRPr lang="en-US" dirty="0"/>
          </a:p>
        </p:txBody>
      </p:sp>
      <p:sp>
        <p:nvSpPr>
          <p:cNvPr id="18" name="Explosion 1 17"/>
          <p:cNvSpPr/>
          <p:nvPr/>
        </p:nvSpPr>
        <p:spPr>
          <a:xfrm rot="20670042">
            <a:off x="6516590" y="4912626"/>
            <a:ext cx="1297884" cy="1151846"/>
          </a:xfrm>
          <a:prstGeom prst="irregularSeal1">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rot="20389980">
            <a:off x="6818583" y="5289844"/>
            <a:ext cx="775601" cy="369332"/>
          </a:xfrm>
          <a:prstGeom prst="rect">
            <a:avLst/>
          </a:prstGeom>
          <a:noFill/>
        </p:spPr>
        <p:txBody>
          <a:bodyPr wrap="square" rtlCol="0">
            <a:spAutoFit/>
          </a:bodyPr>
          <a:lstStyle/>
          <a:p>
            <a:r>
              <a:rPr lang="en-US" dirty="0" smtClean="0">
                <a:latin typeface="Trebuchet MS" pitchFamily="34" charset="0"/>
              </a:rPr>
              <a:t>Hot!</a:t>
            </a:r>
            <a:endParaRPr lang="en-US"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Creating Digital Library Jobs</a:t>
            </a:r>
            <a:endParaRPr lang="en-US" dirty="0"/>
          </a:p>
        </p:txBody>
      </p:sp>
      <p:sp>
        <p:nvSpPr>
          <p:cNvPr id="15" name="Rounded Rectangle 14"/>
          <p:cNvSpPr/>
          <p:nvPr/>
        </p:nvSpPr>
        <p:spPr>
          <a:xfrm>
            <a:off x="4800599" y="934606"/>
            <a:ext cx="4133387" cy="4037693"/>
          </a:xfrm>
          <a:prstGeom prst="roundRect">
            <a:avLst>
              <a:gd name="adj" fmla="val 4488"/>
            </a:avLst>
          </a:prstGeom>
          <a:gradFill flip="none" rotWithShape="1">
            <a:gsLst>
              <a:gs pos="0">
                <a:schemeClr val="accent1">
                  <a:alpha val="15000"/>
                </a:schemeClr>
              </a:gs>
              <a:gs pos="100000">
                <a:schemeClr val="bg1">
                  <a:lumMod val="95000"/>
                </a:schemeClr>
              </a:gs>
            </a:gsLst>
            <a:lin ang="16200000" scaled="0"/>
            <a:tileRect/>
          </a:gradFill>
          <a:ln w="38100" cap="flat" cmpd="sng" algn="ctr">
            <a:solidFill>
              <a:schemeClr val="bg1"/>
            </a:solidFill>
            <a:prstDash val="solid"/>
            <a:round/>
            <a:headEnd type="none" w="med" len="med"/>
            <a:tailEnd type="none" w="med" len="med"/>
          </a:ln>
          <a:effectLst>
            <a:outerShdw blurRad="63500" sx="102000" sy="102000" algn="ctr">
              <a:srgbClr val="000000">
                <a:alpha val="20000"/>
              </a:srgbClr>
            </a:outerShdw>
          </a:effectLst>
        </p:spPr>
        <p:style>
          <a:lnRef idx="1">
            <a:schemeClr val="accent1"/>
          </a:lnRef>
          <a:fillRef idx="2">
            <a:schemeClr val="accent1"/>
          </a:fillRef>
          <a:effectRef idx="1">
            <a:schemeClr val="accent1"/>
          </a:effectRef>
          <a:fontRef idx="minor">
            <a:schemeClr val="dk1"/>
          </a:fontRef>
        </p:style>
        <p:txBody>
          <a:bodyPr lIns="182880" tIns="182880" rIns="182880" bIns="182880" rtlCol="0" anchor="ctr"/>
          <a:lstStyle/>
          <a:p>
            <a:pPr marL="109538" indent="-109538" algn="ctr">
              <a:spcBef>
                <a:spcPts val="1200"/>
              </a:spcBef>
            </a:pPr>
            <a:r>
              <a:rPr lang="en-US" b="1" cap="all" dirty="0" smtClean="0">
                <a:solidFill>
                  <a:srgbClr val="195A88"/>
                </a:solidFill>
                <a:latin typeface="+mj-lt"/>
                <a:cs typeface="Tahoma"/>
              </a:rPr>
              <a:t>Creating digital library jobs</a:t>
            </a:r>
            <a:r>
              <a:rPr lang="en-US" dirty="0" smtClean="0"/>
              <a:t> </a:t>
            </a:r>
          </a:p>
          <a:p>
            <a:pPr fontAlgn="base">
              <a:spcBef>
                <a:spcPts val="1200"/>
              </a:spcBef>
              <a:buFont typeface="Arial" pitchFamily="34" charset="0"/>
              <a:buChar char="•"/>
            </a:pPr>
            <a:r>
              <a:rPr lang="en-US" dirty="0" smtClean="0"/>
              <a:t> Create digital infrastructure</a:t>
            </a:r>
          </a:p>
          <a:p>
            <a:pPr fontAlgn="base">
              <a:spcBef>
                <a:spcPts val="1200"/>
              </a:spcBef>
              <a:buFont typeface="Arial" pitchFamily="34" charset="0"/>
              <a:buChar char="•"/>
            </a:pPr>
            <a:r>
              <a:rPr lang="en-US" dirty="0" smtClean="0"/>
              <a:t> Engage with research data needs</a:t>
            </a:r>
          </a:p>
          <a:p>
            <a:pPr fontAlgn="base">
              <a:spcBef>
                <a:spcPts val="1200"/>
              </a:spcBef>
              <a:buFont typeface="Arial" pitchFamily="34" charset="0"/>
              <a:buChar char="•"/>
            </a:pPr>
            <a:r>
              <a:rPr lang="en-US" dirty="0" smtClean="0"/>
              <a:t> Explore new modes of scholarly communication</a:t>
            </a:r>
          </a:p>
          <a:p>
            <a:pPr fontAlgn="base">
              <a:spcBef>
                <a:spcPts val="1200"/>
              </a:spcBef>
              <a:buFont typeface="Arial" pitchFamily="34" charset="0"/>
              <a:buChar char="•"/>
            </a:pPr>
            <a:r>
              <a:rPr lang="en-US" dirty="0" smtClean="0"/>
              <a:t> Keep up with changing research and learning practices</a:t>
            </a:r>
          </a:p>
          <a:p>
            <a:pPr marL="109538" indent="-109538">
              <a:spcBef>
                <a:spcPts val="1200"/>
              </a:spcBef>
              <a:buFont typeface="Arial"/>
              <a:buChar char="•"/>
            </a:pPr>
            <a:endParaRPr lang="en-US" dirty="0" smtClean="0"/>
          </a:p>
        </p:txBody>
      </p:sp>
      <p:grpSp>
        <p:nvGrpSpPr>
          <p:cNvPr id="2" name="Group 7"/>
          <p:cNvGrpSpPr/>
          <p:nvPr/>
        </p:nvGrpSpPr>
        <p:grpSpPr>
          <a:xfrm>
            <a:off x="457201" y="1262744"/>
            <a:ext cx="4114800" cy="4165600"/>
            <a:chOff x="457201" y="1600200"/>
            <a:chExt cx="4114800" cy="2903315"/>
          </a:xfrm>
          <a:solidFill>
            <a:srgbClr val="FF00FF"/>
          </a:solidFill>
        </p:grpSpPr>
        <p:sp>
          <p:nvSpPr>
            <p:cNvPr id="13" name="Rounded Rectangle 12"/>
            <p:cNvSpPr/>
            <p:nvPr/>
          </p:nvSpPr>
          <p:spPr>
            <a:xfrm>
              <a:off x="457201" y="1600200"/>
              <a:ext cx="4114800" cy="2658992"/>
            </a:xfrm>
            <a:prstGeom prst="roundRect">
              <a:avLst>
                <a:gd name="adj" fmla="val 4488"/>
              </a:avLst>
            </a:prstGeom>
            <a:ln/>
          </p:spPr>
          <p:style>
            <a:lnRef idx="1">
              <a:schemeClr val="accent5"/>
            </a:lnRef>
            <a:fillRef idx="3">
              <a:schemeClr val="accent5"/>
            </a:fillRef>
            <a:effectRef idx="2">
              <a:schemeClr val="accent5"/>
            </a:effectRef>
            <a:fontRef idx="minor">
              <a:schemeClr val="lt1"/>
            </a:fontRef>
          </p:style>
          <p:txBody>
            <a:bodyPr lIns="182880" tIns="182880" rIns="182880" bIns="182880" rtlCol="0" anchor="ctr"/>
            <a:lstStyle/>
            <a:p>
              <a:pPr lvl="0"/>
              <a:r>
                <a:rPr lang="en-US" b="1" dirty="0" smtClean="0"/>
                <a:t>Associate Director for Digital Library Programmes and Information Technologies</a:t>
              </a:r>
              <a:r>
                <a:rPr lang="en-US" dirty="0" smtClean="0"/>
                <a:t>, </a:t>
              </a:r>
              <a:r>
                <a:rPr lang="en-US" sz="1600" i="1" dirty="0" smtClean="0"/>
                <a:t>Bodleian Libraries, University of Oxford</a:t>
              </a:r>
              <a:endParaRPr lang="en-US" i="1" dirty="0" smtClean="0"/>
            </a:p>
            <a:p>
              <a:pPr lvl="0"/>
              <a:r>
                <a:rPr lang="en-US" b="1" dirty="0" smtClean="0"/>
                <a:t>Associate Vice President for Digital Programs and Technology Services</a:t>
              </a:r>
              <a:endParaRPr lang="en-US" dirty="0" smtClean="0"/>
            </a:p>
            <a:p>
              <a:pPr lvl="0"/>
              <a:r>
                <a:rPr lang="en-US" sz="1600" i="1" dirty="0" smtClean="0"/>
                <a:t>Columbia University Libraries/Information Services</a:t>
              </a:r>
              <a:endParaRPr lang="en-US" i="1" dirty="0" smtClean="0"/>
            </a:p>
            <a:p>
              <a:pPr lvl="0"/>
              <a:r>
                <a:rPr lang="en-US" b="1" dirty="0" smtClean="0"/>
                <a:t>Head of Digital Library</a:t>
              </a:r>
              <a:endParaRPr lang="en-US" dirty="0" smtClean="0"/>
            </a:p>
            <a:p>
              <a:pPr lvl="0"/>
              <a:r>
                <a:rPr lang="en-US" sz="1600" i="1" dirty="0" smtClean="0"/>
                <a:t>Information Services, The University of Edinburgh</a:t>
              </a:r>
              <a:endParaRPr lang="en-US" i="1" dirty="0" smtClean="0"/>
            </a:p>
            <a:p>
              <a:pPr algn="ctr">
                <a:spcBef>
                  <a:spcPts val="1200"/>
                </a:spcBef>
              </a:pPr>
              <a:r>
                <a:rPr lang="en-US" sz="1100" b="1" cap="all" dirty="0" smtClean="0"/>
                <a:t>(Dempsey,  2011)</a:t>
              </a:r>
              <a:endParaRPr lang="en-US" sz="1000" b="1" cap="all" dirty="0"/>
            </a:p>
          </p:txBody>
        </p:sp>
        <p:sp>
          <p:nvSpPr>
            <p:cNvPr id="7" name="Isosceles Triangle 6"/>
            <p:cNvSpPr/>
            <p:nvPr/>
          </p:nvSpPr>
          <p:spPr>
            <a:xfrm rot="10800000">
              <a:off x="966451" y="4247647"/>
              <a:ext cx="505498" cy="255868"/>
            </a:xfrm>
            <a:prstGeom prst="triangle">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7" name="TextBox 16"/>
          <p:cNvSpPr txBox="1"/>
          <p:nvPr/>
        </p:nvSpPr>
        <p:spPr>
          <a:xfrm>
            <a:off x="152400" y="5428343"/>
            <a:ext cx="3476171" cy="369332"/>
          </a:xfrm>
          <a:prstGeom prst="rect">
            <a:avLst/>
          </a:prstGeom>
          <a:noFill/>
        </p:spPr>
        <p:txBody>
          <a:bodyPr wrap="square" rtlCol="0">
            <a:spAutoFit/>
          </a:bodyPr>
          <a:lstStyle/>
          <a:p>
            <a:r>
              <a:rPr lang="en-US" b="1" cap="all" dirty="0" smtClean="0">
                <a:solidFill>
                  <a:srgbClr val="195A88"/>
                </a:solidFill>
                <a:cs typeface="Tahoma"/>
              </a:rPr>
              <a:t>The jobs are out there</a:t>
            </a:r>
            <a:endParaRPr lang="en-US" dirty="0"/>
          </a:p>
        </p:txBody>
      </p:sp>
      <p:sp>
        <p:nvSpPr>
          <p:cNvPr id="18" name="Explosion 1 17"/>
          <p:cNvSpPr/>
          <p:nvPr/>
        </p:nvSpPr>
        <p:spPr>
          <a:xfrm rot="20670042">
            <a:off x="6560132" y="4782000"/>
            <a:ext cx="1297884" cy="1151846"/>
          </a:xfrm>
          <a:prstGeom prst="irregularSeal1">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rot="20389980">
            <a:off x="6908356" y="5094675"/>
            <a:ext cx="775601" cy="369332"/>
          </a:xfrm>
          <a:prstGeom prst="rect">
            <a:avLst/>
          </a:prstGeom>
          <a:noFill/>
        </p:spPr>
        <p:txBody>
          <a:bodyPr wrap="square" rtlCol="0">
            <a:spAutoFit/>
          </a:bodyPr>
          <a:lstStyle/>
          <a:p>
            <a:r>
              <a:rPr lang="en-US" dirty="0" smtClean="0">
                <a:latin typeface="Trebuchet MS" pitchFamily="34" charset="0"/>
              </a:rPr>
              <a:t>Hot!</a:t>
            </a:r>
            <a:endParaRPr lang="en-US" dirty="0">
              <a:latin typeface="Trebuchet MS" pitchFamily="34" charset="0"/>
            </a:endParaRPr>
          </a:p>
        </p:txBody>
      </p:sp>
      <p:sp>
        <p:nvSpPr>
          <p:cNvPr id="10" name="Right Arrow 9"/>
          <p:cNvSpPr/>
          <p:nvPr/>
        </p:nvSpPr>
        <p:spPr>
          <a:xfrm rot="5400000">
            <a:off x="6996995" y="4701475"/>
            <a:ext cx="2455687" cy="1857363"/>
          </a:xfrm>
          <a:prstGeom prst="rightArrow">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1" name="TextBox 10"/>
          <p:cNvSpPr txBox="1"/>
          <p:nvPr/>
        </p:nvSpPr>
        <p:spPr>
          <a:xfrm>
            <a:off x="7750185" y="4643513"/>
            <a:ext cx="936615" cy="830997"/>
          </a:xfrm>
          <a:prstGeom prst="rect">
            <a:avLst/>
          </a:prstGeom>
          <a:noFill/>
        </p:spPr>
        <p:txBody>
          <a:bodyPr wrap="square" rtlCol="0">
            <a:spAutoFit/>
          </a:bodyPr>
          <a:lstStyle/>
          <a:p>
            <a:pPr algn="ctr"/>
            <a:r>
              <a:rPr lang="en-US" sz="1200" b="1" dirty="0" smtClean="0">
                <a:solidFill>
                  <a:schemeClr val="bg1"/>
                </a:solidFill>
              </a:rPr>
              <a:t>Creating Digital Library Jobs</a:t>
            </a:r>
            <a:endParaRPr lang="en-US" sz="1200"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What’s </a:t>
            </a:r>
            <a:r>
              <a:rPr lang="en-US" dirty="0" smtClean="0">
                <a:solidFill>
                  <a:srgbClr val="00B0F0"/>
                </a:solidFill>
              </a:rPr>
              <a:t>Not</a:t>
            </a:r>
            <a:endParaRPr lang="en-US" dirty="0">
              <a:solidFill>
                <a:srgbClr val="00B0F0"/>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2-Point Star 13"/>
          <p:cNvSpPr/>
          <p:nvPr/>
        </p:nvSpPr>
        <p:spPr>
          <a:xfrm>
            <a:off x="6299200" y="5077796"/>
            <a:ext cx="996957" cy="1026923"/>
          </a:xfrm>
          <a:prstGeom prst="star1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18"/>
          <p:cNvSpPr>
            <a:spLocks noGrp="1"/>
          </p:cNvSpPr>
          <p:nvPr>
            <p:ph type="title"/>
          </p:nvPr>
        </p:nvSpPr>
        <p:spPr/>
        <p:txBody>
          <a:bodyPr/>
          <a:lstStyle/>
          <a:p>
            <a:r>
              <a:rPr lang="en-US" dirty="0" smtClean="0"/>
              <a:t>Lack of Funding for Educational Programs</a:t>
            </a:r>
            <a:endParaRPr lang="en-US" dirty="0"/>
          </a:p>
        </p:txBody>
      </p:sp>
      <p:sp>
        <p:nvSpPr>
          <p:cNvPr id="15" name="Rounded Rectangle 14"/>
          <p:cNvSpPr/>
          <p:nvPr/>
        </p:nvSpPr>
        <p:spPr>
          <a:xfrm>
            <a:off x="4800599" y="934606"/>
            <a:ext cx="4133387" cy="4037693"/>
          </a:xfrm>
          <a:prstGeom prst="roundRect">
            <a:avLst>
              <a:gd name="adj" fmla="val 4488"/>
            </a:avLst>
          </a:prstGeom>
          <a:gradFill flip="none" rotWithShape="1">
            <a:gsLst>
              <a:gs pos="0">
                <a:schemeClr val="accent1">
                  <a:alpha val="15000"/>
                </a:schemeClr>
              </a:gs>
              <a:gs pos="100000">
                <a:schemeClr val="bg1">
                  <a:lumMod val="95000"/>
                </a:schemeClr>
              </a:gs>
            </a:gsLst>
            <a:lin ang="16200000" scaled="0"/>
            <a:tileRect/>
          </a:gradFill>
          <a:ln w="38100" cap="flat" cmpd="sng" algn="ctr">
            <a:solidFill>
              <a:schemeClr val="bg1"/>
            </a:solidFill>
            <a:prstDash val="solid"/>
            <a:round/>
            <a:headEnd type="none" w="med" len="med"/>
            <a:tailEnd type="none" w="med" len="med"/>
          </a:ln>
          <a:effectLst>
            <a:outerShdw blurRad="63500" sx="102000" sy="102000" algn="ctr">
              <a:srgbClr val="000000">
                <a:alpha val="20000"/>
              </a:srgbClr>
            </a:outerShdw>
          </a:effectLst>
        </p:spPr>
        <p:style>
          <a:lnRef idx="1">
            <a:schemeClr val="accent1"/>
          </a:lnRef>
          <a:fillRef idx="2">
            <a:schemeClr val="accent1"/>
          </a:fillRef>
          <a:effectRef idx="1">
            <a:schemeClr val="accent1"/>
          </a:effectRef>
          <a:fontRef idx="minor">
            <a:schemeClr val="dk1"/>
          </a:fontRef>
        </p:style>
        <p:txBody>
          <a:bodyPr lIns="182880" tIns="182880" rIns="182880" bIns="182880" rtlCol="0" anchor="ctr"/>
          <a:lstStyle/>
          <a:p>
            <a:pPr marL="109538" indent="-109538" algn="ctr">
              <a:spcBef>
                <a:spcPts val="1200"/>
              </a:spcBef>
            </a:pPr>
            <a:r>
              <a:rPr lang="en-US" b="1" cap="all" dirty="0" smtClean="0">
                <a:solidFill>
                  <a:srgbClr val="195A88"/>
                </a:solidFill>
                <a:latin typeface="+mj-lt"/>
                <a:cs typeface="Tahoma"/>
              </a:rPr>
              <a:t>Lack of funding</a:t>
            </a:r>
            <a:endParaRPr lang="en-US" dirty="0" smtClean="0"/>
          </a:p>
          <a:p>
            <a:pPr fontAlgn="base">
              <a:spcBef>
                <a:spcPts val="1200"/>
              </a:spcBef>
              <a:buFont typeface="Arial" pitchFamily="34" charset="0"/>
              <a:buChar char="•"/>
            </a:pPr>
            <a:r>
              <a:rPr lang="en-US" dirty="0" smtClean="0"/>
              <a:t> Substantive funding for research in digital libraries</a:t>
            </a:r>
          </a:p>
          <a:p>
            <a:pPr lvl="1" fontAlgn="base">
              <a:spcBef>
                <a:spcPts val="1200"/>
              </a:spcBef>
              <a:buFont typeface="Arial" pitchFamily="34" charset="0"/>
              <a:buChar char="•"/>
            </a:pPr>
            <a:r>
              <a:rPr lang="en-US" dirty="0" smtClean="0"/>
              <a:t> Little funding set aside for educational programs</a:t>
            </a:r>
          </a:p>
          <a:p>
            <a:pPr fontAlgn="base">
              <a:spcBef>
                <a:spcPts val="1200"/>
              </a:spcBef>
              <a:buFont typeface="Arial" pitchFamily="34" charset="0"/>
              <a:buChar char="•"/>
            </a:pPr>
            <a:r>
              <a:rPr lang="en-US" dirty="0" smtClean="0"/>
              <a:t> Education is far behind research and practice</a:t>
            </a:r>
          </a:p>
          <a:p>
            <a:pPr marL="109538" indent="-109538">
              <a:spcBef>
                <a:spcPts val="1200"/>
              </a:spcBef>
              <a:buFont typeface="Arial"/>
              <a:buChar char="•"/>
            </a:pPr>
            <a:endParaRPr lang="en-US" dirty="0" smtClean="0"/>
          </a:p>
        </p:txBody>
      </p:sp>
      <p:grpSp>
        <p:nvGrpSpPr>
          <p:cNvPr id="2" name="Group 7"/>
          <p:cNvGrpSpPr/>
          <p:nvPr/>
        </p:nvGrpSpPr>
        <p:grpSpPr>
          <a:xfrm>
            <a:off x="457201" y="1262744"/>
            <a:ext cx="4114800" cy="4165600"/>
            <a:chOff x="457201" y="1600200"/>
            <a:chExt cx="4114800" cy="2903315"/>
          </a:xfrm>
          <a:solidFill>
            <a:srgbClr val="FF00FF"/>
          </a:solidFill>
        </p:grpSpPr>
        <p:sp>
          <p:nvSpPr>
            <p:cNvPr id="13" name="Rounded Rectangle 12"/>
            <p:cNvSpPr/>
            <p:nvPr/>
          </p:nvSpPr>
          <p:spPr>
            <a:xfrm>
              <a:off x="457201" y="1600200"/>
              <a:ext cx="4114800" cy="2658992"/>
            </a:xfrm>
            <a:prstGeom prst="roundRect">
              <a:avLst>
                <a:gd name="adj" fmla="val 4488"/>
              </a:avLst>
            </a:prstGeom>
            <a:solidFill>
              <a:srgbClr val="00B0F0"/>
            </a:solidFill>
            <a:ln/>
          </p:spPr>
          <p:style>
            <a:lnRef idx="1">
              <a:schemeClr val="accent5"/>
            </a:lnRef>
            <a:fillRef idx="3">
              <a:schemeClr val="accent5"/>
            </a:fillRef>
            <a:effectRef idx="2">
              <a:schemeClr val="accent5"/>
            </a:effectRef>
            <a:fontRef idx="minor">
              <a:schemeClr val="lt1"/>
            </a:fontRef>
          </p:style>
          <p:txBody>
            <a:bodyPr lIns="182880" tIns="182880" rIns="182880" bIns="182880" rtlCol="0" anchor="ctr"/>
            <a:lstStyle/>
            <a:p>
              <a:r>
                <a:rPr lang="en-US" b="1" dirty="0" smtClean="0"/>
                <a:t>"Unfortunately, education has had little direct or organized connection with any of these rapid and substantive developments. There was little or no funding for education in digital libraries, as related to any of the multitude of the diverse activities.”</a:t>
              </a:r>
            </a:p>
            <a:p>
              <a:pPr algn="ctr"/>
              <a:r>
                <a:rPr lang="en-US" sz="2800" dirty="0" smtClean="0"/>
                <a:t> </a:t>
              </a:r>
              <a:r>
                <a:rPr lang="en-US" sz="1100" b="1" cap="all" dirty="0" smtClean="0"/>
                <a:t>(</a:t>
              </a:r>
              <a:r>
                <a:rPr lang="en-US" sz="1100" b="1" cap="all" dirty="0" err="1" smtClean="0"/>
                <a:t>Saracevic</a:t>
              </a:r>
              <a:r>
                <a:rPr lang="en-US" sz="1100" b="1" cap="all" dirty="0" smtClean="0"/>
                <a:t> &amp; </a:t>
              </a:r>
              <a:r>
                <a:rPr lang="en-US" sz="1100" b="1" cap="all" dirty="0" err="1" smtClean="0"/>
                <a:t>Dalbello</a:t>
              </a:r>
              <a:r>
                <a:rPr lang="en-US" sz="1100" b="1" cap="all" dirty="0" smtClean="0"/>
                <a:t>, 2001)</a:t>
              </a:r>
              <a:endParaRPr lang="en-US" sz="1000" b="1" cap="all" dirty="0"/>
            </a:p>
          </p:txBody>
        </p:sp>
        <p:sp>
          <p:nvSpPr>
            <p:cNvPr id="7" name="Isosceles Triangle 6"/>
            <p:cNvSpPr/>
            <p:nvPr/>
          </p:nvSpPr>
          <p:spPr>
            <a:xfrm rot="10800000">
              <a:off x="966451" y="4247647"/>
              <a:ext cx="505498" cy="255868"/>
            </a:xfrm>
            <a:prstGeom prst="triangle">
              <a:avLst/>
            </a:prstGeom>
            <a:solidFill>
              <a:srgbClr val="00B0F0"/>
            </a:solidFill>
            <a:ln/>
          </p:spPr>
          <p:style>
            <a:lnRef idx="1">
              <a:schemeClr val="accent5"/>
            </a:lnRef>
            <a:fillRef idx="3">
              <a:schemeClr val="accent5"/>
            </a:fillRef>
            <a:effectRef idx="2">
              <a:schemeClr val="accent5"/>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7" name="TextBox 16"/>
          <p:cNvSpPr txBox="1"/>
          <p:nvPr/>
        </p:nvSpPr>
        <p:spPr>
          <a:xfrm>
            <a:off x="152400" y="5428343"/>
            <a:ext cx="3476171" cy="369332"/>
          </a:xfrm>
          <a:prstGeom prst="rect">
            <a:avLst/>
          </a:prstGeom>
          <a:noFill/>
        </p:spPr>
        <p:txBody>
          <a:bodyPr wrap="square" rtlCol="0">
            <a:spAutoFit/>
          </a:bodyPr>
          <a:lstStyle/>
          <a:p>
            <a:r>
              <a:rPr lang="en-US" b="1" cap="all" dirty="0" smtClean="0">
                <a:solidFill>
                  <a:srgbClr val="195A88"/>
                </a:solidFill>
                <a:cs typeface="Tahoma"/>
              </a:rPr>
              <a:t>Education in last place</a:t>
            </a:r>
            <a:endParaRPr lang="en-US" dirty="0"/>
          </a:p>
        </p:txBody>
      </p:sp>
      <p:sp>
        <p:nvSpPr>
          <p:cNvPr id="20" name="TextBox 19"/>
          <p:cNvSpPr txBox="1"/>
          <p:nvPr/>
        </p:nvSpPr>
        <p:spPr>
          <a:xfrm rot="20389980">
            <a:off x="6367358" y="5302057"/>
            <a:ext cx="937641" cy="646331"/>
          </a:xfrm>
          <a:prstGeom prst="rect">
            <a:avLst/>
          </a:prstGeom>
          <a:noFill/>
        </p:spPr>
        <p:txBody>
          <a:bodyPr wrap="square" rtlCol="0">
            <a:spAutoFit/>
          </a:bodyPr>
          <a:lstStyle/>
          <a:p>
            <a:pPr algn="ctr"/>
            <a:r>
              <a:rPr lang="en-US" dirty="0" smtClean="0">
                <a:latin typeface="Trebuchet MS" pitchFamily="34" charset="0"/>
              </a:rPr>
              <a:t>Not So Hot!</a:t>
            </a:r>
            <a:endParaRPr lang="en-US" dirty="0">
              <a:latin typeface="Trebuchet MS" pitchFamily="34" charset="0"/>
            </a:endParaRPr>
          </a:p>
        </p:txBody>
      </p:sp>
      <p:sp>
        <p:nvSpPr>
          <p:cNvPr id="10" name="Right Arrow 9"/>
          <p:cNvSpPr/>
          <p:nvPr/>
        </p:nvSpPr>
        <p:spPr>
          <a:xfrm rot="5400000">
            <a:off x="6996995" y="4701475"/>
            <a:ext cx="2455687" cy="1857363"/>
          </a:xfrm>
          <a:prstGeom prst="rightArrow">
            <a:avLst/>
          </a:prstGeom>
          <a:solidFill>
            <a:srgbClr val="00B0F0"/>
          </a:solidFill>
          <a:ln>
            <a:solidFill>
              <a:srgbClr val="00B0F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1" name="TextBox 10"/>
          <p:cNvSpPr txBox="1"/>
          <p:nvPr/>
        </p:nvSpPr>
        <p:spPr>
          <a:xfrm>
            <a:off x="7750185" y="4662297"/>
            <a:ext cx="936615" cy="461665"/>
          </a:xfrm>
          <a:prstGeom prst="rect">
            <a:avLst/>
          </a:prstGeom>
          <a:noFill/>
        </p:spPr>
        <p:txBody>
          <a:bodyPr wrap="square" rtlCol="0">
            <a:spAutoFit/>
          </a:bodyPr>
          <a:lstStyle/>
          <a:p>
            <a:pPr algn="ctr"/>
            <a:r>
              <a:rPr lang="en-US" sz="1200" b="1" dirty="0" smtClean="0">
                <a:solidFill>
                  <a:schemeClr val="bg1"/>
                </a:solidFill>
              </a:rPr>
              <a:t>Lack of funding</a:t>
            </a:r>
            <a:endParaRPr lang="en-US" sz="1200"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2-Point Star 13"/>
          <p:cNvSpPr/>
          <p:nvPr/>
        </p:nvSpPr>
        <p:spPr>
          <a:xfrm>
            <a:off x="6181286" y="4990711"/>
            <a:ext cx="1245498" cy="1175065"/>
          </a:xfrm>
          <a:prstGeom prst="star1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18"/>
          <p:cNvSpPr>
            <a:spLocks noGrp="1"/>
          </p:cNvSpPr>
          <p:nvPr>
            <p:ph type="title"/>
          </p:nvPr>
        </p:nvSpPr>
        <p:spPr/>
        <p:txBody>
          <a:bodyPr/>
          <a:lstStyle/>
          <a:p>
            <a:r>
              <a:rPr lang="en-US" dirty="0" smtClean="0"/>
              <a:t>Lack of Funding for Educational Programs</a:t>
            </a:r>
            <a:endParaRPr lang="en-US" dirty="0"/>
          </a:p>
        </p:txBody>
      </p:sp>
      <p:sp>
        <p:nvSpPr>
          <p:cNvPr id="15" name="Rounded Rectangle 14"/>
          <p:cNvSpPr/>
          <p:nvPr/>
        </p:nvSpPr>
        <p:spPr>
          <a:xfrm>
            <a:off x="4800599" y="934606"/>
            <a:ext cx="4133387" cy="4037693"/>
          </a:xfrm>
          <a:prstGeom prst="roundRect">
            <a:avLst>
              <a:gd name="adj" fmla="val 4488"/>
            </a:avLst>
          </a:prstGeom>
          <a:gradFill flip="none" rotWithShape="1">
            <a:gsLst>
              <a:gs pos="0">
                <a:schemeClr val="accent1">
                  <a:alpha val="15000"/>
                </a:schemeClr>
              </a:gs>
              <a:gs pos="100000">
                <a:schemeClr val="bg1">
                  <a:lumMod val="95000"/>
                </a:schemeClr>
              </a:gs>
            </a:gsLst>
            <a:lin ang="16200000" scaled="0"/>
            <a:tileRect/>
          </a:gradFill>
          <a:ln w="38100" cap="flat" cmpd="sng" algn="ctr">
            <a:solidFill>
              <a:schemeClr val="bg1"/>
            </a:solidFill>
            <a:prstDash val="solid"/>
            <a:round/>
            <a:headEnd type="none" w="med" len="med"/>
            <a:tailEnd type="none" w="med" len="med"/>
          </a:ln>
          <a:effectLst>
            <a:outerShdw blurRad="63500" sx="102000" sy="102000" algn="ctr">
              <a:srgbClr val="000000">
                <a:alpha val="20000"/>
              </a:srgbClr>
            </a:outerShdw>
          </a:effectLst>
        </p:spPr>
        <p:style>
          <a:lnRef idx="1">
            <a:schemeClr val="accent1"/>
          </a:lnRef>
          <a:fillRef idx="2">
            <a:schemeClr val="accent1"/>
          </a:fillRef>
          <a:effectRef idx="1">
            <a:schemeClr val="accent1"/>
          </a:effectRef>
          <a:fontRef idx="minor">
            <a:schemeClr val="dk1"/>
          </a:fontRef>
        </p:style>
        <p:txBody>
          <a:bodyPr lIns="182880" tIns="182880" rIns="182880" bIns="182880" rtlCol="0" anchor="ctr"/>
          <a:lstStyle/>
          <a:p>
            <a:pPr marL="109538" indent="-109538" algn="ctr">
              <a:spcBef>
                <a:spcPts val="1200"/>
              </a:spcBef>
            </a:pPr>
            <a:r>
              <a:rPr lang="en-US" b="1" cap="all" dirty="0" smtClean="0">
                <a:solidFill>
                  <a:srgbClr val="195A88"/>
                </a:solidFill>
                <a:latin typeface="+mj-lt"/>
                <a:cs typeface="Tahoma"/>
              </a:rPr>
              <a:t>Lack of funding</a:t>
            </a:r>
            <a:endParaRPr lang="en-US" dirty="0" smtClean="0"/>
          </a:p>
          <a:p>
            <a:pPr fontAlgn="base">
              <a:buFont typeface="Arial" pitchFamily="34" charset="0"/>
              <a:buChar char="•"/>
            </a:pPr>
            <a:r>
              <a:rPr lang="en-US" dirty="0" smtClean="0"/>
              <a:t> Resources and tools change rapidly</a:t>
            </a:r>
          </a:p>
          <a:p>
            <a:pPr lvl="1" fontAlgn="base">
              <a:buFont typeface="Arial" pitchFamily="34" charset="0"/>
              <a:buChar char="•"/>
            </a:pPr>
            <a:r>
              <a:rPr lang="en-US" sz="1600" dirty="0" smtClean="0"/>
              <a:t> Research a big investment</a:t>
            </a:r>
          </a:p>
          <a:p>
            <a:pPr fontAlgn="base">
              <a:lnSpc>
                <a:spcPct val="200000"/>
              </a:lnSpc>
              <a:buFont typeface="Arial" pitchFamily="34" charset="0"/>
              <a:buChar char="•"/>
            </a:pPr>
            <a:r>
              <a:rPr lang="en-US" dirty="0" smtClean="0"/>
              <a:t> Adopt models for resource sharing</a:t>
            </a:r>
          </a:p>
          <a:p>
            <a:pPr lvl="1" fontAlgn="base">
              <a:buFont typeface="Arial" pitchFamily="34" charset="0"/>
              <a:buChar char="•"/>
            </a:pPr>
            <a:r>
              <a:rPr lang="en-US" sz="1600" dirty="0" smtClean="0"/>
              <a:t> Share resources, skills, &amp; services </a:t>
            </a:r>
          </a:p>
          <a:p>
            <a:pPr lvl="1" fontAlgn="base">
              <a:lnSpc>
                <a:spcPct val="200000"/>
              </a:lnSpc>
              <a:buFont typeface="Arial" pitchFamily="34" charset="0"/>
              <a:buChar char="•"/>
            </a:pPr>
            <a:endParaRPr lang="en-US" dirty="0" smtClean="0"/>
          </a:p>
          <a:p>
            <a:pPr marL="109538" indent="-109538">
              <a:spcBef>
                <a:spcPts val="1200"/>
              </a:spcBef>
              <a:buFont typeface="Arial"/>
              <a:buChar char="•"/>
            </a:pPr>
            <a:endParaRPr lang="en-US" dirty="0" smtClean="0"/>
          </a:p>
        </p:txBody>
      </p:sp>
      <p:grpSp>
        <p:nvGrpSpPr>
          <p:cNvPr id="2" name="Group 7"/>
          <p:cNvGrpSpPr/>
          <p:nvPr/>
        </p:nvGrpSpPr>
        <p:grpSpPr>
          <a:xfrm>
            <a:off x="457201" y="1262744"/>
            <a:ext cx="4114800" cy="4165600"/>
            <a:chOff x="457201" y="1600200"/>
            <a:chExt cx="4114800" cy="2903315"/>
          </a:xfrm>
          <a:solidFill>
            <a:srgbClr val="FF00FF"/>
          </a:solidFill>
        </p:grpSpPr>
        <p:sp>
          <p:nvSpPr>
            <p:cNvPr id="13" name="Rounded Rectangle 12"/>
            <p:cNvSpPr/>
            <p:nvPr/>
          </p:nvSpPr>
          <p:spPr>
            <a:xfrm>
              <a:off x="457201" y="1600200"/>
              <a:ext cx="4114800" cy="2658992"/>
            </a:xfrm>
            <a:prstGeom prst="roundRect">
              <a:avLst>
                <a:gd name="adj" fmla="val 4488"/>
              </a:avLst>
            </a:prstGeom>
            <a:solidFill>
              <a:srgbClr val="00B0F0"/>
            </a:solidFill>
            <a:ln/>
          </p:spPr>
          <p:style>
            <a:lnRef idx="1">
              <a:schemeClr val="accent5"/>
            </a:lnRef>
            <a:fillRef idx="3">
              <a:schemeClr val="accent5"/>
            </a:fillRef>
            <a:effectRef idx="2">
              <a:schemeClr val="accent5"/>
            </a:effectRef>
            <a:fontRef idx="minor">
              <a:schemeClr val="lt1"/>
            </a:fontRef>
          </p:style>
          <p:txBody>
            <a:bodyPr lIns="182880" tIns="182880" rIns="182880" bIns="182880" rtlCol="0" anchor="ctr"/>
            <a:lstStyle/>
            <a:p>
              <a:r>
                <a:rPr lang="en-US" sz="2000" b="1" dirty="0" smtClean="0"/>
                <a:t>“Faculty, staff, and students need strong, reliable training programs that correlate sound methodological strategies with appropriate new technologies.”</a:t>
              </a:r>
            </a:p>
            <a:p>
              <a:endParaRPr lang="en-US" dirty="0" smtClean="0"/>
            </a:p>
            <a:p>
              <a:pPr algn="ctr"/>
              <a:r>
                <a:rPr lang="en-US" sz="1100" b="1" cap="all" dirty="0" smtClean="0"/>
                <a:t>( </a:t>
              </a:r>
              <a:r>
                <a:rPr lang="en-US" sz="1100" b="1" cap="all" dirty="0" err="1" smtClean="0"/>
                <a:t>williford</a:t>
              </a:r>
              <a:r>
                <a:rPr lang="en-US" sz="1100" b="1" cap="all" dirty="0" smtClean="0"/>
                <a:t>  &amp; Henry, 2012, 3)</a:t>
              </a:r>
              <a:endParaRPr lang="en-US" sz="1100" b="1" cap="all" dirty="0"/>
            </a:p>
          </p:txBody>
        </p:sp>
        <p:sp>
          <p:nvSpPr>
            <p:cNvPr id="7" name="Isosceles Triangle 6"/>
            <p:cNvSpPr/>
            <p:nvPr/>
          </p:nvSpPr>
          <p:spPr>
            <a:xfrm rot="10800000">
              <a:off x="966451" y="4247647"/>
              <a:ext cx="505498" cy="255868"/>
            </a:xfrm>
            <a:prstGeom prst="triangle">
              <a:avLst/>
            </a:prstGeom>
            <a:solidFill>
              <a:srgbClr val="00B0F0"/>
            </a:solidFill>
            <a:ln/>
          </p:spPr>
          <p:style>
            <a:lnRef idx="1">
              <a:schemeClr val="accent5"/>
            </a:lnRef>
            <a:fillRef idx="3">
              <a:schemeClr val="accent5"/>
            </a:fillRef>
            <a:effectRef idx="2">
              <a:schemeClr val="accent5"/>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7" name="TextBox 16"/>
          <p:cNvSpPr txBox="1"/>
          <p:nvPr/>
        </p:nvSpPr>
        <p:spPr>
          <a:xfrm>
            <a:off x="152400" y="5428343"/>
            <a:ext cx="3476171" cy="646331"/>
          </a:xfrm>
          <a:prstGeom prst="rect">
            <a:avLst/>
          </a:prstGeom>
          <a:noFill/>
        </p:spPr>
        <p:txBody>
          <a:bodyPr wrap="square" rtlCol="0">
            <a:spAutoFit/>
          </a:bodyPr>
          <a:lstStyle/>
          <a:p>
            <a:r>
              <a:rPr lang="en-US" b="1" cap="all" dirty="0" smtClean="0">
                <a:solidFill>
                  <a:srgbClr val="195A88"/>
                </a:solidFill>
                <a:cs typeface="Tahoma"/>
              </a:rPr>
              <a:t>Ongoing commitment to education</a:t>
            </a:r>
            <a:endParaRPr lang="en-US" dirty="0"/>
          </a:p>
        </p:txBody>
      </p:sp>
      <p:sp>
        <p:nvSpPr>
          <p:cNvPr id="20" name="TextBox 19"/>
          <p:cNvSpPr txBox="1"/>
          <p:nvPr/>
        </p:nvSpPr>
        <p:spPr>
          <a:xfrm rot="20389980">
            <a:off x="6181228" y="5248543"/>
            <a:ext cx="1269079" cy="646331"/>
          </a:xfrm>
          <a:prstGeom prst="rect">
            <a:avLst/>
          </a:prstGeom>
          <a:noFill/>
        </p:spPr>
        <p:txBody>
          <a:bodyPr wrap="square" rtlCol="0">
            <a:spAutoFit/>
          </a:bodyPr>
          <a:lstStyle/>
          <a:p>
            <a:pPr algn="ctr"/>
            <a:r>
              <a:rPr lang="en-US" dirty="0" smtClean="0">
                <a:latin typeface="Trebuchet MS" pitchFamily="34" charset="0"/>
              </a:rPr>
              <a:t>Getting warmer…</a:t>
            </a:r>
            <a:endParaRPr lang="en-US" dirty="0">
              <a:latin typeface="Trebuchet MS" pitchFamily="34" charset="0"/>
            </a:endParaRPr>
          </a:p>
        </p:txBody>
      </p:sp>
      <p:sp>
        <p:nvSpPr>
          <p:cNvPr id="10" name="Right Arrow 9"/>
          <p:cNvSpPr/>
          <p:nvPr/>
        </p:nvSpPr>
        <p:spPr>
          <a:xfrm rot="5400000">
            <a:off x="6996995" y="4701475"/>
            <a:ext cx="2455687" cy="1857363"/>
          </a:xfrm>
          <a:prstGeom prst="rightArrow">
            <a:avLst/>
          </a:prstGeom>
          <a:solidFill>
            <a:srgbClr val="00B0F0"/>
          </a:solidFill>
          <a:ln>
            <a:solidFill>
              <a:srgbClr val="00B0F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1" name="TextBox 10"/>
          <p:cNvSpPr txBox="1"/>
          <p:nvPr/>
        </p:nvSpPr>
        <p:spPr>
          <a:xfrm>
            <a:off x="7750185" y="4662297"/>
            <a:ext cx="936615" cy="461665"/>
          </a:xfrm>
          <a:prstGeom prst="rect">
            <a:avLst/>
          </a:prstGeom>
          <a:noFill/>
        </p:spPr>
        <p:txBody>
          <a:bodyPr wrap="square" rtlCol="0">
            <a:spAutoFit/>
          </a:bodyPr>
          <a:lstStyle/>
          <a:p>
            <a:pPr algn="ctr"/>
            <a:r>
              <a:rPr lang="en-US" sz="1200" b="1" dirty="0" smtClean="0">
                <a:solidFill>
                  <a:schemeClr val="bg1"/>
                </a:solidFill>
              </a:rPr>
              <a:t>Lack of funding</a:t>
            </a:r>
            <a:endParaRPr lang="en-US" sz="1200"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Limitations to Adoption</a:t>
            </a:r>
            <a:endParaRPr lang="en-US" dirty="0"/>
          </a:p>
        </p:txBody>
      </p:sp>
      <p:sp>
        <p:nvSpPr>
          <p:cNvPr id="15" name="Rounded Rectangle 14"/>
          <p:cNvSpPr/>
          <p:nvPr/>
        </p:nvSpPr>
        <p:spPr>
          <a:xfrm>
            <a:off x="4800599" y="934606"/>
            <a:ext cx="4133387" cy="4493738"/>
          </a:xfrm>
          <a:prstGeom prst="roundRect">
            <a:avLst>
              <a:gd name="adj" fmla="val 4488"/>
            </a:avLst>
          </a:prstGeom>
          <a:gradFill flip="none" rotWithShape="1">
            <a:gsLst>
              <a:gs pos="0">
                <a:schemeClr val="accent1">
                  <a:alpha val="15000"/>
                </a:schemeClr>
              </a:gs>
              <a:gs pos="100000">
                <a:schemeClr val="bg1">
                  <a:lumMod val="95000"/>
                </a:schemeClr>
              </a:gs>
            </a:gsLst>
            <a:lin ang="16200000" scaled="0"/>
            <a:tileRect/>
          </a:gradFill>
          <a:ln w="38100" cap="flat" cmpd="sng" algn="ctr">
            <a:solidFill>
              <a:schemeClr val="bg1"/>
            </a:solidFill>
            <a:prstDash val="solid"/>
            <a:round/>
            <a:headEnd type="none" w="med" len="med"/>
            <a:tailEnd type="none" w="med" len="med"/>
          </a:ln>
          <a:effectLst>
            <a:outerShdw blurRad="63500" sx="102000" sy="102000" algn="ctr">
              <a:srgbClr val="000000">
                <a:alpha val="20000"/>
              </a:srgbClr>
            </a:outerShdw>
          </a:effectLst>
        </p:spPr>
        <p:style>
          <a:lnRef idx="1">
            <a:schemeClr val="accent1"/>
          </a:lnRef>
          <a:fillRef idx="2">
            <a:schemeClr val="accent1"/>
          </a:fillRef>
          <a:effectRef idx="1">
            <a:schemeClr val="accent1"/>
          </a:effectRef>
          <a:fontRef idx="minor">
            <a:schemeClr val="dk1"/>
          </a:fontRef>
        </p:style>
        <p:txBody>
          <a:bodyPr lIns="182880" tIns="182880" rIns="182880" bIns="182880" rtlCol="0" anchor="ctr"/>
          <a:lstStyle/>
          <a:p>
            <a:pPr marL="109538" indent="-109538" algn="ctr">
              <a:spcBef>
                <a:spcPts val="1200"/>
              </a:spcBef>
            </a:pPr>
            <a:r>
              <a:rPr lang="en-US" b="1" cap="all" dirty="0" smtClean="0">
                <a:solidFill>
                  <a:srgbClr val="195A88"/>
                </a:solidFill>
                <a:latin typeface="+mj-lt"/>
                <a:cs typeface="Tahoma"/>
              </a:rPr>
              <a:t>Limitations to adoption</a:t>
            </a:r>
            <a:endParaRPr lang="en-US" dirty="0" smtClean="0"/>
          </a:p>
          <a:p>
            <a:pPr fontAlgn="base">
              <a:buFont typeface="Arial" pitchFamily="34" charset="0"/>
              <a:buChar char="•"/>
            </a:pPr>
            <a:r>
              <a:rPr lang="en-US" dirty="0" smtClean="0"/>
              <a:t> Need evidence of benefits</a:t>
            </a:r>
            <a:endParaRPr lang="en-US" sz="1600" dirty="0" smtClean="0"/>
          </a:p>
          <a:p>
            <a:pPr lvl="1" fontAlgn="base"/>
            <a:endParaRPr lang="en-US" sz="1600" dirty="0" smtClean="0"/>
          </a:p>
          <a:p>
            <a:pPr fontAlgn="base">
              <a:buFont typeface="Arial" pitchFamily="34" charset="0"/>
              <a:buChar char="•"/>
            </a:pPr>
            <a:r>
              <a:rPr lang="en-US" dirty="0" smtClean="0"/>
              <a:t> Attitudes toward adoption vary</a:t>
            </a:r>
          </a:p>
          <a:p>
            <a:pPr lvl="1" fontAlgn="base">
              <a:buFont typeface="Arial" pitchFamily="34" charset="0"/>
              <a:buChar char="•"/>
            </a:pPr>
            <a:r>
              <a:rPr lang="en-US" sz="1600" dirty="0" smtClean="0"/>
              <a:t> Discipline &amp; Years of Experience</a:t>
            </a:r>
          </a:p>
          <a:p>
            <a:pPr lvl="1" fontAlgn="base"/>
            <a:endParaRPr lang="en-US" sz="1600" dirty="0" smtClean="0"/>
          </a:p>
          <a:p>
            <a:pPr fontAlgn="base">
              <a:buFont typeface="Arial" pitchFamily="34" charset="0"/>
              <a:buChar char="•"/>
            </a:pPr>
            <a:r>
              <a:rPr lang="en-US" dirty="0" smtClean="0"/>
              <a:t> Reluctant to use new technologies</a:t>
            </a:r>
          </a:p>
          <a:p>
            <a:pPr lvl="1" fontAlgn="base">
              <a:buFont typeface="Arial" pitchFamily="34" charset="0"/>
              <a:buChar char="•"/>
            </a:pPr>
            <a:r>
              <a:rPr lang="en-US" sz="1600" dirty="0" smtClean="0"/>
              <a:t> Time consuming to learn</a:t>
            </a:r>
          </a:p>
          <a:p>
            <a:pPr lvl="1" fontAlgn="base">
              <a:buFont typeface="Arial" pitchFamily="34" charset="0"/>
              <a:buChar char="•"/>
            </a:pPr>
            <a:r>
              <a:rPr lang="en-US" sz="1600" dirty="0" smtClean="0"/>
              <a:t> Do not know they exist</a:t>
            </a:r>
          </a:p>
          <a:p>
            <a:pPr lvl="1" fontAlgn="base"/>
            <a:endParaRPr lang="en-US" sz="1600" dirty="0" smtClean="0"/>
          </a:p>
          <a:p>
            <a:pPr fontAlgn="base">
              <a:buFont typeface="Arial" pitchFamily="34" charset="0"/>
              <a:buChar char="•"/>
            </a:pPr>
            <a:r>
              <a:rPr lang="en-US" dirty="0" smtClean="0"/>
              <a:t> Concern about privacy &amp; desire to limit shared data</a:t>
            </a:r>
            <a:endParaRPr lang="en-US" sz="1600" dirty="0" smtClean="0"/>
          </a:p>
          <a:p>
            <a:pPr marL="115888" lvl="1" fontAlgn="base"/>
            <a:endParaRPr lang="en-US" sz="1600" dirty="0" smtClean="0"/>
          </a:p>
          <a:p>
            <a:pPr lvl="1" fontAlgn="base">
              <a:buFont typeface="Arial" pitchFamily="34" charset="0"/>
              <a:buChar char="•"/>
            </a:pPr>
            <a:endParaRPr lang="en-US" dirty="0" smtClean="0"/>
          </a:p>
          <a:p>
            <a:pPr fontAlgn="base">
              <a:buFont typeface="Arial" pitchFamily="34" charset="0"/>
              <a:buChar char="•"/>
            </a:pPr>
            <a:endParaRPr lang="en-US" sz="1600" dirty="0" smtClean="0"/>
          </a:p>
          <a:p>
            <a:pPr lvl="1" fontAlgn="base">
              <a:buFont typeface="Arial" pitchFamily="34" charset="0"/>
              <a:buChar char="•"/>
            </a:pPr>
            <a:endParaRPr lang="en-US" dirty="0" smtClean="0"/>
          </a:p>
        </p:txBody>
      </p:sp>
      <p:grpSp>
        <p:nvGrpSpPr>
          <p:cNvPr id="2" name="Group 7"/>
          <p:cNvGrpSpPr/>
          <p:nvPr/>
        </p:nvGrpSpPr>
        <p:grpSpPr>
          <a:xfrm>
            <a:off x="457201" y="1262746"/>
            <a:ext cx="4114800" cy="4165598"/>
            <a:chOff x="457201" y="1600200"/>
            <a:chExt cx="4114800" cy="2903311"/>
          </a:xfrm>
          <a:solidFill>
            <a:srgbClr val="FF00FF"/>
          </a:solidFill>
        </p:grpSpPr>
        <p:sp>
          <p:nvSpPr>
            <p:cNvPr id="13" name="Rounded Rectangle 12"/>
            <p:cNvSpPr/>
            <p:nvPr/>
          </p:nvSpPr>
          <p:spPr>
            <a:xfrm>
              <a:off x="457201" y="1600200"/>
              <a:ext cx="4114800" cy="2658992"/>
            </a:xfrm>
            <a:prstGeom prst="roundRect">
              <a:avLst>
                <a:gd name="adj" fmla="val 4488"/>
              </a:avLst>
            </a:prstGeom>
            <a:solidFill>
              <a:srgbClr val="00B0F0"/>
            </a:solidFill>
            <a:ln/>
          </p:spPr>
          <p:style>
            <a:lnRef idx="1">
              <a:schemeClr val="accent5"/>
            </a:lnRef>
            <a:fillRef idx="3">
              <a:schemeClr val="accent5"/>
            </a:fillRef>
            <a:effectRef idx="2">
              <a:schemeClr val="accent5"/>
            </a:effectRef>
            <a:fontRef idx="minor">
              <a:schemeClr val="lt1"/>
            </a:fontRef>
          </p:style>
          <p:txBody>
            <a:bodyPr lIns="182880" tIns="182880" rIns="182880" bIns="182880" rtlCol="0" anchor="ctr"/>
            <a:lstStyle/>
            <a:p>
              <a:endParaRPr lang="en-US" sz="900" b="1" cap="all" dirty="0" smtClean="0"/>
            </a:p>
          </p:txBody>
        </p:sp>
        <p:sp>
          <p:nvSpPr>
            <p:cNvPr id="7" name="Isosceles Triangle 6"/>
            <p:cNvSpPr/>
            <p:nvPr/>
          </p:nvSpPr>
          <p:spPr>
            <a:xfrm rot="10800000">
              <a:off x="966451" y="4247643"/>
              <a:ext cx="505498" cy="255868"/>
            </a:xfrm>
            <a:prstGeom prst="triangle">
              <a:avLst/>
            </a:prstGeom>
            <a:solidFill>
              <a:srgbClr val="00B0F0"/>
            </a:solidFill>
            <a:ln/>
          </p:spPr>
          <p:style>
            <a:lnRef idx="1">
              <a:schemeClr val="accent5"/>
            </a:lnRef>
            <a:fillRef idx="3">
              <a:schemeClr val="accent5"/>
            </a:fillRef>
            <a:effectRef idx="2">
              <a:schemeClr val="accent5"/>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7" name="TextBox 16"/>
          <p:cNvSpPr txBox="1"/>
          <p:nvPr/>
        </p:nvSpPr>
        <p:spPr>
          <a:xfrm>
            <a:off x="152400" y="5428343"/>
            <a:ext cx="3476171" cy="369332"/>
          </a:xfrm>
          <a:prstGeom prst="rect">
            <a:avLst/>
          </a:prstGeom>
          <a:noFill/>
        </p:spPr>
        <p:txBody>
          <a:bodyPr wrap="square" rtlCol="0">
            <a:spAutoFit/>
          </a:bodyPr>
          <a:lstStyle/>
          <a:p>
            <a:r>
              <a:rPr lang="en-US" b="1" cap="all" dirty="0" smtClean="0">
                <a:solidFill>
                  <a:srgbClr val="195A88"/>
                </a:solidFill>
                <a:cs typeface="Tahoma"/>
              </a:rPr>
              <a:t>Advocacy</a:t>
            </a:r>
            <a:endParaRPr lang="en-US" dirty="0"/>
          </a:p>
        </p:txBody>
      </p:sp>
      <p:sp>
        <p:nvSpPr>
          <p:cNvPr id="10" name="Right Arrow 9"/>
          <p:cNvSpPr/>
          <p:nvPr/>
        </p:nvSpPr>
        <p:spPr>
          <a:xfrm rot="5400000">
            <a:off x="7040536" y="4745017"/>
            <a:ext cx="2368603" cy="1857363"/>
          </a:xfrm>
          <a:prstGeom prst="rightArrow">
            <a:avLst/>
          </a:prstGeom>
          <a:solidFill>
            <a:srgbClr val="00B0F0"/>
          </a:solidFill>
          <a:ln>
            <a:solidFill>
              <a:srgbClr val="00B0F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1" name="TextBox 10"/>
          <p:cNvSpPr txBox="1"/>
          <p:nvPr/>
        </p:nvSpPr>
        <p:spPr>
          <a:xfrm>
            <a:off x="7663101" y="4662297"/>
            <a:ext cx="1183801" cy="646331"/>
          </a:xfrm>
          <a:prstGeom prst="rect">
            <a:avLst/>
          </a:prstGeom>
          <a:noFill/>
        </p:spPr>
        <p:txBody>
          <a:bodyPr wrap="square" rtlCol="0">
            <a:spAutoFit/>
          </a:bodyPr>
          <a:lstStyle/>
          <a:p>
            <a:pPr algn="ctr"/>
            <a:r>
              <a:rPr lang="en-US" sz="1200" b="1" dirty="0" smtClean="0">
                <a:solidFill>
                  <a:schemeClr val="bg1"/>
                </a:solidFill>
              </a:rPr>
              <a:t>Limitations</a:t>
            </a:r>
          </a:p>
          <a:p>
            <a:pPr algn="ctr"/>
            <a:r>
              <a:rPr lang="en-US" sz="1200" b="1" dirty="0" smtClean="0">
                <a:solidFill>
                  <a:schemeClr val="bg1"/>
                </a:solidFill>
              </a:rPr>
              <a:t>To</a:t>
            </a:r>
          </a:p>
          <a:p>
            <a:pPr algn="ctr"/>
            <a:r>
              <a:rPr lang="en-US" sz="1200" b="1" dirty="0" smtClean="0">
                <a:solidFill>
                  <a:schemeClr val="bg1"/>
                </a:solidFill>
              </a:rPr>
              <a:t>Adoption</a:t>
            </a:r>
            <a:endParaRPr lang="en-US" sz="1200" b="1" dirty="0">
              <a:solidFill>
                <a:schemeClr val="bg1"/>
              </a:solidFill>
            </a:endParaRPr>
          </a:p>
        </p:txBody>
      </p:sp>
      <p:sp>
        <p:nvSpPr>
          <p:cNvPr id="14" name="12-Point Star 13"/>
          <p:cNvSpPr/>
          <p:nvPr/>
        </p:nvSpPr>
        <p:spPr>
          <a:xfrm>
            <a:off x="6096000" y="5293455"/>
            <a:ext cx="1229185" cy="1087031"/>
          </a:xfrm>
          <a:prstGeom prst="star1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457201" y="1669142"/>
            <a:ext cx="4114800" cy="2583543"/>
          </a:xfrm>
          <a:prstGeom prst="rect">
            <a:avLst/>
          </a:prstGeom>
          <a:noFill/>
        </p:spPr>
        <p:txBody>
          <a:bodyPr wrap="square" rtlCol="0">
            <a:noAutofit/>
          </a:bodyPr>
          <a:lstStyle/>
          <a:p>
            <a:r>
              <a:rPr lang="en-US" sz="2000" b="1" dirty="0" smtClean="0">
                <a:solidFill>
                  <a:schemeClr val="bg1"/>
                </a:solidFill>
              </a:rPr>
              <a:t>“…confusion about the varying requirements of data security between social scientist and sciences. Social science researchers need processing of private or constrained data</a:t>
            </a:r>
            <a:r>
              <a:rPr lang="en-US" sz="2000" b="1" dirty="0" smtClean="0">
                <a:solidFill>
                  <a:schemeClr val="bg1"/>
                </a:solidFill>
              </a:rPr>
              <a:t>.”</a:t>
            </a:r>
            <a:endParaRPr lang="en-US" sz="2000" b="1"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
        <p:nvSpPr>
          <p:cNvPr id="21" name="TextBox 20"/>
          <p:cNvSpPr txBox="1"/>
          <p:nvPr/>
        </p:nvSpPr>
        <p:spPr>
          <a:xfrm rot="20389980">
            <a:off x="6236732" y="5505253"/>
            <a:ext cx="937641" cy="646331"/>
          </a:xfrm>
          <a:prstGeom prst="rect">
            <a:avLst/>
          </a:prstGeom>
          <a:noFill/>
        </p:spPr>
        <p:txBody>
          <a:bodyPr wrap="square" rtlCol="0">
            <a:spAutoFit/>
          </a:bodyPr>
          <a:lstStyle/>
          <a:p>
            <a:pPr algn="ctr"/>
            <a:r>
              <a:rPr lang="en-US" dirty="0" smtClean="0">
                <a:latin typeface="Trebuchet MS" pitchFamily="34" charset="0"/>
              </a:rPr>
              <a:t>Not So Hot!</a:t>
            </a:r>
            <a:endParaRPr lang="en-US" dirty="0">
              <a:latin typeface="Trebuchet MS" pitchFamily="34" charset="0"/>
            </a:endParaRPr>
          </a:p>
        </p:txBody>
      </p:sp>
      <p:sp>
        <p:nvSpPr>
          <p:cNvPr id="23" name="TextBox 22"/>
          <p:cNvSpPr txBox="1"/>
          <p:nvPr/>
        </p:nvSpPr>
        <p:spPr>
          <a:xfrm>
            <a:off x="966451" y="3722914"/>
            <a:ext cx="3344291" cy="261610"/>
          </a:xfrm>
          <a:prstGeom prst="rect">
            <a:avLst/>
          </a:prstGeom>
          <a:noFill/>
        </p:spPr>
        <p:txBody>
          <a:bodyPr wrap="square" rtlCol="0">
            <a:spAutoFit/>
          </a:bodyPr>
          <a:lstStyle/>
          <a:p>
            <a:pPr algn="ctr"/>
            <a:r>
              <a:rPr lang="en-US" sz="1100" b="1" dirty="0" smtClean="0">
                <a:solidFill>
                  <a:schemeClr val="bg1"/>
                </a:solidFill>
              </a:rPr>
              <a:t>(CONNAWAY &amp; DICKEY, 2010, 5)</a:t>
            </a:r>
            <a:endParaRPr lang="en-US" sz="1100"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2-Point Star 13"/>
          <p:cNvSpPr/>
          <p:nvPr/>
        </p:nvSpPr>
        <p:spPr>
          <a:xfrm>
            <a:off x="6328228" y="5135852"/>
            <a:ext cx="996957" cy="1026923"/>
          </a:xfrm>
          <a:prstGeom prst="star1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18"/>
          <p:cNvSpPr>
            <a:spLocks noGrp="1"/>
          </p:cNvSpPr>
          <p:nvPr>
            <p:ph type="title"/>
          </p:nvPr>
        </p:nvSpPr>
        <p:spPr/>
        <p:txBody>
          <a:bodyPr/>
          <a:lstStyle/>
          <a:p>
            <a:r>
              <a:rPr lang="en-US" dirty="0" smtClean="0"/>
              <a:t>Lack of Integration in Research and Practice</a:t>
            </a:r>
            <a:endParaRPr lang="en-US" dirty="0"/>
          </a:p>
        </p:txBody>
      </p:sp>
      <p:sp>
        <p:nvSpPr>
          <p:cNvPr id="15" name="Rounded Rectangle 14"/>
          <p:cNvSpPr/>
          <p:nvPr/>
        </p:nvSpPr>
        <p:spPr>
          <a:xfrm>
            <a:off x="4800599" y="934606"/>
            <a:ext cx="4133387" cy="4189356"/>
          </a:xfrm>
          <a:prstGeom prst="roundRect">
            <a:avLst>
              <a:gd name="adj" fmla="val 4488"/>
            </a:avLst>
          </a:prstGeom>
          <a:gradFill flip="none" rotWithShape="1">
            <a:gsLst>
              <a:gs pos="0">
                <a:schemeClr val="accent1">
                  <a:alpha val="15000"/>
                </a:schemeClr>
              </a:gs>
              <a:gs pos="100000">
                <a:schemeClr val="bg1">
                  <a:lumMod val="95000"/>
                </a:schemeClr>
              </a:gs>
            </a:gsLst>
            <a:lin ang="16200000" scaled="0"/>
            <a:tileRect/>
          </a:gradFill>
          <a:ln w="38100" cap="flat" cmpd="sng" algn="ctr">
            <a:solidFill>
              <a:schemeClr val="bg1"/>
            </a:solidFill>
            <a:prstDash val="solid"/>
            <a:round/>
            <a:headEnd type="none" w="med" len="med"/>
            <a:tailEnd type="none" w="med" len="med"/>
          </a:ln>
          <a:effectLst>
            <a:outerShdw blurRad="63500" sx="102000" sy="102000" algn="ctr">
              <a:srgbClr val="000000">
                <a:alpha val="20000"/>
              </a:srgbClr>
            </a:outerShdw>
          </a:effectLst>
        </p:spPr>
        <p:style>
          <a:lnRef idx="1">
            <a:schemeClr val="accent1"/>
          </a:lnRef>
          <a:fillRef idx="2">
            <a:schemeClr val="accent1"/>
          </a:fillRef>
          <a:effectRef idx="1">
            <a:schemeClr val="accent1"/>
          </a:effectRef>
          <a:fontRef idx="minor">
            <a:schemeClr val="dk1"/>
          </a:fontRef>
        </p:style>
        <p:txBody>
          <a:bodyPr lIns="182880" tIns="182880" rIns="182880" bIns="182880" rtlCol="0" anchor="ctr"/>
          <a:lstStyle/>
          <a:p>
            <a:pPr marL="109538" indent="-109538" algn="ctr">
              <a:spcBef>
                <a:spcPts val="1200"/>
              </a:spcBef>
            </a:pPr>
            <a:r>
              <a:rPr lang="en-US" b="1" cap="all" dirty="0" smtClean="0">
                <a:solidFill>
                  <a:srgbClr val="195A88"/>
                </a:solidFill>
                <a:latin typeface="+mj-lt"/>
                <a:cs typeface="Tahoma"/>
              </a:rPr>
              <a:t>Lack of integration</a:t>
            </a:r>
            <a:endParaRPr lang="en-US" dirty="0" smtClean="0"/>
          </a:p>
          <a:p>
            <a:pPr fontAlgn="base">
              <a:buFont typeface="Arial" pitchFamily="34" charset="0"/>
              <a:buChar char="•"/>
            </a:pPr>
            <a:r>
              <a:rPr lang="en-US" dirty="0" smtClean="0"/>
              <a:t> Research, practice &amp; education differ</a:t>
            </a:r>
          </a:p>
          <a:p>
            <a:pPr lvl="1" fontAlgn="base">
              <a:buFont typeface="Arial" pitchFamily="34" charset="0"/>
              <a:buChar char="•"/>
            </a:pPr>
            <a:r>
              <a:rPr lang="en-US" sz="1600" dirty="0" smtClean="0"/>
              <a:t> Research</a:t>
            </a:r>
          </a:p>
          <a:p>
            <a:pPr lvl="2" fontAlgn="base">
              <a:buFont typeface="Arial" pitchFamily="34" charset="0"/>
              <a:buChar char="•"/>
            </a:pPr>
            <a:r>
              <a:rPr lang="en-US" sz="1400" dirty="0" smtClean="0"/>
              <a:t> Based in computer science</a:t>
            </a:r>
          </a:p>
          <a:p>
            <a:pPr lvl="2" fontAlgn="base">
              <a:buFont typeface="Arial" pitchFamily="34" charset="0"/>
              <a:buChar char="•"/>
            </a:pPr>
            <a:r>
              <a:rPr lang="en-US" sz="1400" dirty="0" smtClean="0"/>
              <a:t> Future-thinking</a:t>
            </a:r>
          </a:p>
          <a:p>
            <a:pPr lvl="1" fontAlgn="base">
              <a:buFont typeface="Arial" pitchFamily="34" charset="0"/>
              <a:buChar char="•"/>
            </a:pPr>
            <a:r>
              <a:rPr lang="en-US" sz="1600" dirty="0" smtClean="0"/>
              <a:t> Practice</a:t>
            </a:r>
          </a:p>
          <a:p>
            <a:pPr lvl="2" fontAlgn="base">
              <a:buFont typeface="Arial" pitchFamily="34" charset="0"/>
              <a:buChar char="•"/>
            </a:pPr>
            <a:r>
              <a:rPr lang="en-US" sz="1400" dirty="0" smtClean="0"/>
              <a:t> Operational libraries</a:t>
            </a:r>
          </a:p>
          <a:p>
            <a:pPr lvl="2" fontAlgn="base">
              <a:buFont typeface="Arial" pitchFamily="34" charset="0"/>
              <a:buChar char="•"/>
            </a:pPr>
            <a:r>
              <a:rPr lang="en-US" sz="1400" dirty="0" smtClean="0"/>
              <a:t> Present-thinking</a:t>
            </a:r>
          </a:p>
          <a:p>
            <a:pPr lvl="2" fontAlgn="base">
              <a:buFont typeface="Arial" pitchFamily="34" charset="0"/>
              <a:buChar char="•"/>
            </a:pPr>
            <a:r>
              <a:rPr lang="en-US" sz="1400" dirty="0" smtClean="0"/>
              <a:t> Little research involved</a:t>
            </a:r>
          </a:p>
          <a:p>
            <a:pPr lvl="2" fontAlgn="base">
              <a:buFont typeface="Arial" pitchFamily="34" charset="0"/>
              <a:buChar char="•"/>
            </a:pPr>
            <a:r>
              <a:rPr lang="en-US" sz="1400" dirty="0" smtClean="0"/>
              <a:t> Diverse</a:t>
            </a:r>
          </a:p>
          <a:p>
            <a:pPr lvl="1" fontAlgn="base">
              <a:buFont typeface="Arial" pitchFamily="34" charset="0"/>
              <a:buChar char="•"/>
            </a:pPr>
            <a:r>
              <a:rPr lang="en-US" sz="1600" dirty="0" smtClean="0"/>
              <a:t> Education</a:t>
            </a:r>
          </a:p>
          <a:p>
            <a:pPr lvl="2" fontAlgn="base">
              <a:buFont typeface="Arial" pitchFamily="34" charset="0"/>
              <a:buChar char="•"/>
            </a:pPr>
            <a:r>
              <a:rPr lang="en-US" sz="1400" dirty="0" smtClean="0"/>
              <a:t> Lag behind both practice and research</a:t>
            </a:r>
          </a:p>
          <a:p>
            <a:pPr lvl="2" fontAlgn="base">
              <a:buFont typeface="Arial" pitchFamily="34" charset="0"/>
              <a:buChar char="•"/>
            </a:pPr>
            <a:r>
              <a:rPr lang="en-US" sz="1400" dirty="0" smtClean="0"/>
              <a:t> Concepts taught vary greatly</a:t>
            </a:r>
          </a:p>
          <a:p>
            <a:r>
              <a:rPr lang="en-US" dirty="0" smtClean="0"/>
              <a:t> </a:t>
            </a:r>
          </a:p>
          <a:p>
            <a:r>
              <a:rPr lang="en-US" dirty="0" smtClean="0"/>
              <a:t> </a:t>
            </a:r>
          </a:p>
        </p:txBody>
      </p:sp>
      <p:grpSp>
        <p:nvGrpSpPr>
          <p:cNvPr id="2" name="Group 7"/>
          <p:cNvGrpSpPr/>
          <p:nvPr/>
        </p:nvGrpSpPr>
        <p:grpSpPr>
          <a:xfrm>
            <a:off x="457201" y="1262744"/>
            <a:ext cx="4114800" cy="4165600"/>
            <a:chOff x="457201" y="1600200"/>
            <a:chExt cx="4114800" cy="2903315"/>
          </a:xfrm>
          <a:solidFill>
            <a:srgbClr val="FF00FF"/>
          </a:solidFill>
        </p:grpSpPr>
        <p:sp>
          <p:nvSpPr>
            <p:cNvPr id="13" name="Rounded Rectangle 12"/>
            <p:cNvSpPr/>
            <p:nvPr/>
          </p:nvSpPr>
          <p:spPr>
            <a:xfrm>
              <a:off x="457201" y="1600200"/>
              <a:ext cx="4114800" cy="2658992"/>
            </a:xfrm>
            <a:prstGeom prst="roundRect">
              <a:avLst>
                <a:gd name="adj" fmla="val 4488"/>
              </a:avLst>
            </a:prstGeom>
            <a:solidFill>
              <a:srgbClr val="00B0F0"/>
            </a:solidFill>
            <a:ln/>
          </p:spPr>
          <p:style>
            <a:lnRef idx="1">
              <a:schemeClr val="accent5"/>
            </a:lnRef>
            <a:fillRef idx="3">
              <a:schemeClr val="accent5"/>
            </a:fillRef>
            <a:effectRef idx="2">
              <a:schemeClr val="accent5"/>
            </a:effectRef>
            <a:fontRef idx="minor">
              <a:schemeClr val="lt1"/>
            </a:fontRef>
          </p:style>
          <p:txBody>
            <a:bodyPr lIns="182880" tIns="182880" rIns="182880" bIns="182880" rtlCol="0" anchor="ctr"/>
            <a:lstStyle/>
            <a:p>
              <a:r>
                <a:rPr lang="en-US" sz="2000" b="1" dirty="0" smtClean="0"/>
                <a:t>"Mostly, the existing rationale for digital library education, if offered at all, is reactive, meaning that education reacts with a time lag to both research and practical developments in digital libraries.”</a:t>
              </a:r>
            </a:p>
            <a:p>
              <a:r>
                <a:rPr lang="en-US" sz="1200" dirty="0" smtClean="0"/>
                <a:t>  </a:t>
              </a:r>
              <a:endParaRPr lang="en-US" dirty="0" smtClean="0"/>
            </a:p>
            <a:p>
              <a:pPr algn="ctr"/>
              <a:r>
                <a:rPr lang="en-US" sz="4400" dirty="0" smtClean="0"/>
                <a:t> </a:t>
              </a:r>
              <a:r>
                <a:rPr lang="en-US" sz="1100" b="1" cap="all" dirty="0" smtClean="0"/>
                <a:t>(</a:t>
              </a:r>
              <a:r>
                <a:rPr lang="en-US" sz="1100" b="1" cap="all" dirty="0" err="1" smtClean="0"/>
                <a:t>Saracevic</a:t>
              </a:r>
              <a:r>
                <a:rPr lang="en-US" sz="1100" b="1" cap="all" dirty="0" smtClean="0"/>
                <a:t> &amp; </a:t>
              </a:r>
              <a:r>
                <a:rPr lang="en-US" sz="1100" b="1" cap="all" dirty="0" err="1" smtClean="0"/>
                <a:t>Dalbello</a:t>
              </a:r>
              <a:r>
                <a:rPr lang="en-US" sz="1100" b="1" cap="all" dirty="0" smtClean="0"/>
                <a:t>, 2001)</a:t>
              </a:r>
            </a:p>
          </p:txBody>
        </p:sp>
        <p:sp>
          <p:nvSpPr>
            <p:cNvPr id="7" name="Isosceles Triangle 6"/>
            <p:cNvSpPr/>
            <p:nvPr/>
          </p:nvSpPr>
          <p:spPr>
            <a:xfrm rot="10800000">
              <a:off x="966451" y="4247647"/>
              <a:ext cx="505498" cy="255868"/>
            </a:xfrm>
            <a:prstGeom prst="triangle">
              <a:avLst/>
            </a:prstGeom>
            <a:solidFill>
              <a:srgbClr val="00B0F0"/>
            </a:solidFill>
            <a:ln/>
          </p:spPr>
          <p:style>
            <a:lnRef idx="1">
              <a:schemeClr val="accent5"/>
            </a:lnRef>
            <a:fillRef idx="3">
              <a:schemeClr val="accent5"/>
            </a:fillRef>
            <a:effectRef idx="2">
              <a:schemeClr val="accent5"/>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7" name="TextBox 16"/>
          <p:cNvSpPr txBox="1"/>
          <p:nvPr/>
        </p:nvSpPr>
        <p:spPr>
          <a:xfrm>
            <a:off x="152400" y="5428343"/>
            <a:ext cx="3476171" cy="646331"/>
          </a:xfrm>
          <a:prstGeom prst="rect">
            <a:avLst/>
          </a:prstGeom>
          <a:noFill/>
        </p:spPr>
        <p:txBody>
          <a:bodyPr wrap="square" rtlCol="0">
            <a:spAutoFit/>
          </a:bodyPr>
          <a:lstStyle/>
          <a:p>
            <a:r>
              <a:rPr lang="en-US" b="1" cap="all" dirty="0" smtClean="0">
                <a:solidFill>
                  <a:srgbClr val="195A88"/>
                </a:solidFill>
                <a:cs typeface="Tahoma"/>
              </a:rPr>
              <a:t>They don’t meet in the middle…yet.</a:t>
            </a:r>
            <a:endParaRPr lang="en-US" dirty="0"/>
          </a:p>
        </p:txBody>
      </p:sp>
      <p:sp>
        <p:nvSpPr>
          <p:cNvPr id="20" name="TextBox 19"/>
          <p:cNvSpPr txBox="1"/>
          <p:nvPr/>
        </p:nvSpPr>
        <p:spPr>
          <a:xfrm rot="20389980">
            <a:off x="6381872" y="5360113"/>
            <a:ext cx="937641" cy="646331"/>
          </a:xfrm>
          <a:prstGeom prst="rect">
            <a:avLst/>
          </a:prstGeom>
          <a:noFill/>
        </p:spPr>
        <p:txBody>
          <a:bodyPr wrap="square" rtlCol="0">
            <a:spAutoFit/>
          </a:bodyPr>
          <a:lstStyle/>
          <a:p>
            <a:pPr algn="ctr"/>
            <a:r>
              <a:rPr lang="en-US" dirty="0" smtClean="0">
                <a:latin typeface="Trebuchet MS" pitchFamily="34" charset="0"/>
              </a:rPr>
              <a:t>Not So Hot!</a:t>
            </a:r>
            <a:endParaRPr lang="en-US" dirty="0">
              <a:latin typeface="Trebuchet MS" pitchFamily="34" charset="0"/>
            </a:endParaRPr>
          </a:p>
        </p:txBody>
      </p:sp>
      <p:sp>
        <p:nvSpPr>
          <p:cNvPr id="10" name="Right Arrow 9"/>
          <p:cNvSpPr/>
          <p:nvPr/>
        </p:nvSpPr>
        <p:spPr>
          <a:xfrm rot="5400000">
            <a:off x="7040536" y="4745017"/>
            <a:ext cx="2368603" cy="1857363"/>
          </a:xfrm>
          <a:prstGeom prst="rightArrow">
            <a:avLst/>
          </a:prstGeom>
          <a:solidFill>
            <a:srgbClr val="00B0F0"/>
          </a:solidFill>
          <a:ln>
            <a:solidFill>
              <a:srgbClr val="00B0F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1" name="TextBox 10"/>
          <p:cNvSpPr txBox="1"/>
          <p:nvPr/>
        </p:nvSpPr>
        <p:spPr>
          <a:xfrm>
            <a:off x="7663101" y="4662297"/>
            <a:ext cx="1183801" cy="461665"/>
          </a:xfrm>
          <a:prstGeom prst="rect">
            <a:avLst/>
          </a:prstGeom>
          <a:noFill/>
        </p:spPr>
        <p:txBody>
          <a:bodyPr wrap="square" rtlCol="0">
            <a:spAutoFit/>
          </a:bodyPr>
          <a:lstStyle/>
          <a:p>
            <a:pPr algn="ctr"/>
            <a:r>
              <a:rPr lang="en-US" sz="1200" b="1" dirty="0" smtClean="0">
                <a:solidFill>
                  <a:schemeClr val="bg1"/>
                </a:solidFill>
              </a:rPr>
              <a:t>Lack of integration</a:t>
            </a:r>
            <a:endParaRPr lang="en-US" sz="1200"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ight Arrow 20"/>
          <p:cNvSpPr/>
          <p:nvPr/>
        </p:nvSpPr>
        <p:spPr>
          <a:xfrm rot="5400000">
            <a:off x="4242132" y="2084656"/>
            <a:ext cx="5548313" cy="3733800"/>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itle 4"/>
          <p:cNvSpPr>
            <a:spLocks noGrp="1"/>
          </p:cNvSpPr>
          <p:nvPr>
            <p:ph type="title"/>
          </p:nvPr>
        </p:nvSpPr>
        <p:spPr>
          <a:xfrm>
            <a:off x="457199" y="381000"/>
            <a:ext cx="9325430" cy="914400"/>
          </a:xfrm>
        </p:spPr>
        <p:txBody>
          <a:bodyPr>
            <a:normAutofit fontScale="90000"/>
          </a:bodyPr>
          <a:lstStyle/>
          <a:p>
            <a:r>
              <a:rPr lang="en-US" dirty="0" smtClean="0"/>
              <a:t>What’s Hot, </a:t>
            </a:r>
            <a:br>
              <a:rPr lang="en-US" dirty="0" smtClean="0"/>
            </a:br>
            <a:r>
              <a:rPr lang="en-US" dirty="0" smtClean="0"/>
              <a:t>What’s Not</a:t>
            </a:r>
            <a:endParaRPr lang="en-US" b="1" dirty="0"/>
          </a:p>
        </p:txBody>
      </p:sp>
      <p:sp>
        <p:nvSpPr>
          <p:cNvPr id="15" name="TextBox 14"/>
          <p:cNvSpPr txBox="1"/>
          <p:nvPr/>
        </p:nvSpPr>
        <p:spPr>
          <a:xfrm>
            <a:off x="6000750" y="1857375"/>
            <a:ext cx="2571750" cy="1188720"/>
          </a:xfrm>
          <a:prstGeom prst="rect">
            <a:avLst/>
          </a:prstGeom>
          <a:noFill/>
        </p:spPr>
        <p:txBody>
          <a:bodyPr wrap="square" lIns="0" tIns="0" rIns="0" bIns="0" rtlCol="0">
            <a:noAutofit/>
          </a:bodyPr>
          <a:lstStyle/>
          <a:p>
            <a:pPr algn="ctr">
              <a:lnSpc>
                <a:spcPct val="100000"/>
              </a:lnSpc>
              <a:spcBef>
                <a:spcPts val="600"/>
              </a:spcBef>
            </a:pPr>
            <a:endParaRPr lang="en-US" sz="1400" dirty="0" smtClean="0"/>
          </a:p>
        </p:txBody>
      </p:sp>
      <p:sp>
        <p:nvSpPr>
          <p:cNvPr id="17" name="TextBox 16"/>
          <p:cNvSpPr txBox="1"/>
          <p:nvPr/>
        </p:nvSpPr>
        <p:spPr>
          <a:xfrm>
            <a:off x="571500" y="1857375"/>
            <a:ext cx="2571750" cy="1188720"/>
          </a:xfrm>
          <a:prstGeom prst="rect">
            <a:avLst/>
          </a:prstGeom>
          <a:noFill/>
        </p:spPr>
        <p:txBody>
          <a:bodyPr wrap="square" lIns="0" tIns="0" rIns="0" bIns="0" rtlCol="0">
            <a:noAutofit/>
          </a:bodyPr>
          <a:lstStyle/>
          <a:p>
            <a:pPr algn="ctr">
              <a:lnSpc>
                <a:spcPct val="100000"/>
              </a:lnSpc>
              <a:spcBef>
                <a:spcPts val="600"/>
              </a:spcBef>
            </a:pPr>
            <a:endParaRPr lang="en-US" sz="1400" dirty="0" smtClean="0"/>
          </a:p>
        </p:txBody>
      </p:sp>
      <p:sp>
        <p:nvSpPr>
          <p:cNvPr id="7" name="TextBox 6"/>
          <p:cNvSpPr txBox="1"/>
          <p:nvPr/>
        </p:nvSpPr>
        <p:spPr>
          <a:xfrm>
            <a:off x="3429000" y="4572000"/>
            <a:ext cx="2571750" cy="1188720"/>
          </a:xfrm>
          <a:prstGeom prst="rect">
            <a:avLst/>
          </a:prstGeom>
          <a:noFill/>
        </p:spPr>
        <p:txBody>
          <a:bodyPr wrap="square" lIns="0" tIns="0" rIns="0" bIns="0" rtlCol="0">
            <a:noAutofit/>
          </a:bodyPr>
          <a:lstStyle/>
          <a:p>
            <a:pPr algn="ctr">
              <a:lnSpc>
                <a:spcPct val="100000"/>
              </a:lnSpc>
              <a:spcBef>
                <a:spcPts val="600"/>
              </a:spcBef>
            </a:pPr>
            <a:endParaRPr lang="en-US" sz="1400" dirty="0" smtClean="0">
              <a:solidFill>
                <a:srgbClr val="99CCFF"/>
              </a:solidFill>
            </a:endParaRPr>
          </a:p>
        </p:txBody>
      </p:sp>
      <p:sp>
        <p:nvSpPr>
          <p:cNvPr id="6" name="TextBox 5"/>
          <p:cNvSpPr txBox="1"/>
          <p:nvPr/>
        </p:nvSpPr>
        <p:spPr>
          <a:xfrm>
            <a:off x="6143625" y="4572000"/>
            <a:ext cx="2428874" cy="1428750"/>
          </a:xfrm>
          <a:prstGeom prst="rect">
            <a:avLst/>
          </a:prstGeom>
          <a:noFill/>
        </p:spPr>
        <p:txBody>
          <a:bodyPr wrap="square" lIns="0" tIns="0" rIns="0" bIns="0" rtlCol="0">
            <a:noAutofit/>
          </a:bodyPr>
          <a:lstStyle/>
          <a:p>
            <a:pPr algn="ctr">
              <a:lnSpc>
                <a:spcPct val="100000"/>
              </a:lnSpc>
              <a:spcBef>
                <a:spcPts val="600"/>
              </a:spcBef>
            </a:pPr>
            <a:endParaRPr lang="en-US" sz="1400" dirty="0" smtClean="0">
              <a:solidFill>
                <a:srgbClr val="99CCFF"/>
              </a:solidFill>
            </a:endParaRPr>
          </a:p>
        </p:txBody>
      </p:sp>
      <p:sp>
        <p:nvSpPr>
          <p:cNvPr id="18" name="TextBox 17"/>
          <p:cNvSpPr txBox="1"/>
          <p:nvPr/>
        </p:nvSpPr>
        <p:spPr>
          <a:xfrm>
            <a:off x="6116862" y="1295400"/>
            <a:ext cx="1916794" cy="646331"/>
          </a:xfrm>
          <a:prstGeom prst="rect">
            <a:avLst/>
          </a:prstGeom>
          <a:noFill/>
        </p:spPr>
        <p:txBody>
          <a:bodyPr wrap="square" rtlCol="0">
            <a:spAutoFit/>
          </a:bodyPr>
          <a:lstStyle/>
          <a:p>
            <a:pPr algn="ctr">
              <a:buFont typeface="Arial" pitchFamily="34" charset="0"/>
              <a:buChar char="•"/>
            </a:pPr>
            <a:r>
              <a:rPr lang="en-US" b="1" dirty="0" smtClean="0">
                <a:solidFill>
                  <a:srgbClr val="FF0000"/>
                </a:solidFill>
              </a:rPr>
              <a:t>On Demand Digital  Library</a:t>
            </a:r>
            <a:endParaRPr lang="en-US" b="1" dirty="0">
              <a:solidFill>
                <a:srgbClr val="FF0000"/>
              </a:solidFill>
            </a:endParaRPr>
          </a:p>
        </p:txBody>
      </p:sp>
      <p:sp>
        <p:nvSpPr>
          <p:cNvPr id="19" name="TextBox 18"/>
          <p:cNvSpPr txBox="1"/>
          <p:nvPr/>
        </p:nvSpPr>
        <p:spPr>
          <a:xfrm>
            <a:off x="6102348" y="2021167"/>
            <a:ext cx="1916794" cy="923330"/>
          </a:xfrm>
          <a:prstGeom prst="rect">
            <a:avLst/>
          </a:prstGeom>
          <a:noFill/>
        </p:spPr>
        <p:txBody>
          <a:bodyPr wrap="square" rtlCol="0">
            <a:spAutoFit/>
          </a:bodyPr>
          <a:lstStyle/>
          <a:p>
            <a:pPr algn="ctr">
              <a:buFont typeface="Arial" pitchFamily="34" charset="0"/>
              <a:buChar char="•"/>
            </a:pPr>
            <a:r>
              <a:rPr lang="en-US" b="1" dirty="0" smtClean="0">
                <a:solidFill>
                  <a:srgbClr val="FF7600"/>
                </a:solidFill>
              </a:rPr>
              <a:t>Involving &amp; Educating  Students</a:t>
            </a:r>
            <a:endParaRPr lang="en-US" b="1" dirty="0">
              <a:solidFill>
                <a:srgbClr val="FF7600"/>
              </a:solidFill>
            </a:endParaRPr>
          </a:p>
        </p:txBody>
      </p:sp>
      <p:sp>
        <p:nvSpPr>
          <p:cNvPr id="20" name="TextBox 19"/>
          <p:cNvSpPr txBox="1"/>
          <p:nvPr/>
        </p:nvSpPr>
        <p:spPr>
          <a:xfrm>
            <a:off x="6229602" y="2944497"/>
            <a:ext cx="1637140" cy="923330"/>
          </a:xfrm>
          <a:prstGeom prst="rect">
            <a:avLst/>
          </a:prstGeom>
          <a:noFill/>
        </p:spPr>
        <p:txBody>
          <a:bodyPr wrap="square" rtlCol="0">
            <a:spAutoFit/>
          </a:bodyPr>
          <a:lstStyle/>
          <a:p>
            <a:pPr algn="ctr">
              <a:buFont typeface="Arial" pitchFamily="34" charset="0"/>
              <a:buChar char="•"/>
            </a:pPr>
            <a:r>
              <a:rPr lang="en-US" b="1" dirty="0" smtClean="0">
                <a:solidFill>
                  <a:srgbClr val="FFC000"/>
                </a:solidFill>
              </a:rPr>
              <a:t>Creating digital library jobs</a:t>
            </a:r>
            <a:endParaRPr lang="en-US" b="1" dirty="0">
              <a:solidFill>
                <a:srgbClr val="FFC000"/>
              </a:solidFill>
            </a:endParaRPr>
          </a:p>
        </p:txBody>
      </p:sp>
      <p:pic>
        <p:nvPicPr>
          <p:cNvPr id="22529" name="Picture 1" descr="C:\Users\dardena\AppData\Local\Microsoft\Windows\Temporary Internet Files\Content.IE5\I9N1BYRM\MP900400016[1].jpg"/>
          <p:cNvPicPr>
            <a:picLocks noChangeAspect="1" noChangeArrowheads="1"/>
          </p:cNvPicPr>
          <p:nvPr/>
        </p:nvPicPr>
        <p:blipFill>
          <a:blip r:embed="rId3">
            <a:clrChange>
              <a:clrFrom>
                <a:srgbClr val="0F0C1A"/>
              </a:clrFrom>
              <a:clrTo>
                <a:srgbClr val="0F0C1A">
                  <a:alpha val="0"/>
                </a:srgbClr>
              </a:clrTo>
            </a:clrChange>
          </a:blip>
          <a:srcRect t="26656"/>
          <a:stretch>
            <a:fillRect/>
          </a:stretch>
        </p:blipFill>
        <p:spPr bwMode="auto">
          <a:xfrm>
            <a:off x="6015264" y="342563"/>
            <a:ext cx="2047421" cy="963724"/>
          </a:xfrm>
          <a:prstGeom prst="rect">
            <a:avLst/>
          </a:prstGeom>
          <a:ln>
            <a:noFill/>
          </a:ln>
          <a:effectLst>
            <a:softEdge rad="112500"/>
          </a:effectLst>
        </p:spPr>
      </p:pic>
      <p:sp>
        <p:nvSpPr>
          <p:cNvPr id="29" name="TextBox 28"/>
          <p:cNvSpPr txBox="1"/>
          <p:nvPr/>
        </p:nvSpPr>
        <p:spPr>
          <a:xfrm>
            <a:off x="6294918" y="3951556"/>
            <a:ext cx="1637140" cy="646331"/>
          </a:xfrm>
          <a:prstGeom prst="rect">
            <a:avLst/>
          </a:prstGeom>
          <a:noFill/>
        </p:spPr>
        <p:txBody>
          <a:bodyPr wrap="square" rtlCol="0">
            <a:spAutoFit/>
          </a:bodyPr>
          <a:lstStyle/>
          <a:p>
            <a:pPr algn="ctr">
              <a:buFont typeface="Arial" pitchFamily="34" charset="0"/>
              <a:buChar char="•"/>
            </a:pPr>
            <a:r>
              <a:rPr lang="en-US" b="1" dirty="0" smtClean="0">
                <a:solidFill>
                  <a:srgbClr val="00B0F0"/>
                </a:solidFill>
              </a:rPr>
              <a:t>Lack of funding</a:t>
            </a:r>
            <a:endParaRPr lang="en-US" b="1" dirty="0">
              <a:solidFill>
                <a:srgbClr val="00B0F0"/>
              </a:solidFill>
            </a:endParaRPr>
          </a:p>
        </p:txBody>
      </p:sp>
      <p:sp>
        <p:nvSpPr>
          <p:cNvPr id="30" name="TextBox 29"/>
          <p:cNvSpPr txBox="1"/>
          <p:nvPr/>
        </p:nvSpPr>
        <p:spPr>
          <a:xfrm>
            <a:off x="6229602" y="4597887"/>
            <a:ext cx="1637140" cy="646331"/>
          </a:xfrm>
          <a:prstGeom prst="rect">
            <a:avLst/>
          </a:prstGeom>
          <a:noFill/>
        </p:spPr>
        <p:txBody>
          <a:bodyPr wrap="square" rtlCol="0">
            <a:spAutoFit/>
          </a:bodyPr>
          <a:lstStyle/>
          <a:p>
            <a:pPr algn="ctr">
              <a:buFont typeface="Arial" pitchFamily="34" charset="0"/>
              <a:buChar char="•"/>
            </a:pPr>
            <a:r>
              <a:rPr lang="en-US" b="1" dirty="0" smtClean="0">
                <a:solidFill>
                  <a:srgbClr val="0070C0"/>
                </a:solidFill>
              </a:rPr>
              <a:t>Little integration</a:t>
            </a:r>
            <a:endParaRPr lang="en-US" b="1" dirty="0">
              <a:solidFill>
                <a:srgbClr val="0070C0"/>
              </a:solidFill>
            </a:endParaRPr>
          </a:p>
        </p:txBody>
      </p:sp>
      <p:pic>
        <p:nvPicPr>
          <p:cNvPr id="31" name="Picture 30" descr="medium_2230315139.jpg"/>
          <p:cNvPicPr>
            <a:picLocks noChangeAspect="1"/>
          </p:cNvPicPr>
          <p:nvPr/>
        </p:nvPicPr>
        <p:blipFill>
          <a:blip r:embed="rId4"/>
          <a:stretch>
            <a:fillRect/>
          </a:stretch>
        </p:blipFill>
        <p:spPr>
          <a:xfrm>
            <a:off x="1681391" y="1857375"/>
            <a:ext cx="3141435" cy="235607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50" name="Picture 2" descr="C:\Program Files (x86)\Microsoft Office\MEDIA\CAGCAT10\j0222015.wmf"/>
          <p:cNvPicPr>
            <a:picLocks noChangeAspect="1" noChangeArrowheads="1"/>
          </p:cNvPicPr>
          <p:nvPr/>
        </p:nvPicPr>
        <p:blipFill>
          <a:blip r:embed="rId5"/>
          <a:srcRect/>
          <a:stretch>
            <a:fillRect/>
          </a:stretch>
        </p:blipFill>
        <p:spPr bwMode="auto">
          <a:xfrm>
            <a:off x="8144293" y="3035413"/>
            <a:ext cx="999707" cy="1003301"/>
          </a:xfrm>
          <a:prstGeom prst="rect">
            <a:avLst/>
          </a:prstGeom>
          <a:ln cap="rnd" cmpd="sng">
            <a:prstDash val="sysDot"/>
          </a:ln>
        </p:spPr>
      </p:pic>
      <p:graphicFrame>
        <p:nvGraphicFramePr>
          <p:cNvPr id="37" name="Diagram 36"/>
          <p:cNvGraphicFramePr/>
          <p:nvPr/>
        </p:nvGraphicFramePr>
        <p:xfrm>
          <a:off x="3429000" y="4900976"/>
          <a:ext cx="1905000" cy="17194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cxnSp>
        <p:nvCxnSpPr>
          <p:cNvPr id="39" name="Straight Connector 38"/>
          <p:cNvCxnSpPr>
            <a:stCxn id="31" idx="0"/>
            <a:endCxn id="19" idx="1"/>
          </p:cNvCxnSpPr>
          <p:nvPr/>
        </p:nvCxnSpPr>
        <p:spPr>
          <a:xfrm flipV="1">
            <a:off x="4822826" y="2482832"/>
            <a:ext cx="1279522" cy="552581"/>
          </a:xfrm>
          <a:prstGeom prst="line">
            <a:avLst/>
          </a:prstGeom>
          <a:ln cap="rnd" cmpd="sng">
            <a:solidFill>
              <a:srgbClr val="FF00FF"/>
            </a:solidFill>
            <a:prstDash val="sysDot"/>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2050" idx="2"/>
            <a:endCxn id="29" idx="3"/>
          </p:cNvCxnSpPr>
          <p:nvPr/>
        </p:nvCxnSpPr>
        <p:spPr>
          <a:xfrm flipH="1">
            <a:off x="7932058" y="4038714"/>
            <a:ext cx="712089" cy="236008"/>
          </a:xfrm>
          <a:prstGeom prst="line">
            <a:avLst/>
          </a:prstGeom>
          <a:ln cap="rnd" cmpd="sng">
            <a:solidFill>
              <a:srgbClr val="FF00FF"/>
            </a:solidFill>
            <a:prstDash val="sysDot"/>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a:off x="5334000" y="5437554"/>
            <a:ext cx="666750" cy="323166"/>
          </a:xfrm>
          <a:prstGeom prst="line">
            <a:avLst/>
          </a:prstGeom>
          <a:ln cap="rnd" cmpd="sng">
            <a:solidFill>
              <a:srgbClr val="FF00FF"/>
            </a:solidFill>
            <a:prstDash val="sysDot"/>
          </a:ln>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0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nodePh="1">
                                  <p:stCondLst>
                                    <p:cond delay="700"/>
                                  </p:stCondLst>
                                  <p:endCondLst>
                                    <p:cond evt="begin" delay="0">
                                      <p:tn val="8"/>
                                    </p:cond>
                                  </p:end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4" name="Text Placeholder 3"/>
          <p:cNvSpPr>
            <a:spLocks noGrp="1"/>
          </p:cNvSpPr>
          <p:nvPr>
            <p:ph type="body" sz="half" idx="2"/>
          </p:nvPr>
        </p:nvSpPr>
        <p:spPr>
          <a:xfrm>
            <a:off x="457201" y="990600"/>
            <a:ext cx="5377542" cy="5153025"/>
          </a:xfrm>
        </p:spPr>
        <p:txBody>
          <a:bodyPr>
            <a:noAutofit/>
          </a:bodyPr>
          <a:lstStyle/>
          <a:p>
            <a:pPr>
              <a:buFont typeface="Arial" pitchFamily="34" charset="0"/>
              <a:buChar char="•"/>
            </a:pPr>
            <a:r>
              <a:rPr lang="en-US" sz="2000" dirty="0" smtClean="0"/>
              <a:t> What is available in digital format?</a:t>
            </a:r>
          </a:p>
          <a:p>
            <a:pPr>
              <a:buFont typeface="Arial" pitchFamily="34" charset="0"/>
              <a:buChar char="•"/>
            </a:pPr>
            <a:r>
              <a:rPr lang="en-US" sz="2000" dirty="0" smtClean="0"/>
              <a:t> Who are the users?</a:t>
            </a:r>
          </a:p>
          <a:p>
            <a:pPr>
              <a:buFont typeface="Arial" pitchFamily="34" charset="0"/>
              <a:buChar char="•"/>
            </a:pPr>
            <a:r>
              <a:rPr lang="en-US" sz="2000" dirty="0" smtClean="0"/>
              <a:t> Who are we educating</a:t>
            </a:r>
          </a:p>
          <a:p>
            <a:pPr lvl="1">
              <a:buFont typeface="Arial" pitchFamily="34" charset="0"/>
              <a:buChar char="•"/>
            </a:pPr>
            <a:r>
              <a:rPr lang="en-US" sz="2000" dirty="0" smtClean="0"/>
              <a:t> Archivists/curators</a:t>
            </a:r>
          </a:p>
          <a:p>
            <a:pPr lvl="1">
              <a:buFont typeface="Arial" pitchFamily="34" charset="0"/>
              <a:buChar char="•"/>
            </a:pPr>
            <a:r>
              <a:rPr lang="en-US" sz="2000" dirty="0" smtClean="0"/>
              <a:t> Librarians</a:t>
            </a:r>
          </a:p>
          <a:p>
            <a:pPr lvl="1">
              <a:buFont typeface="Arial" pitchFamily="34" charset="0"/>
              <a:buChar char="•"/>
            </a:pPr>
            <a:r>
              <a:rPr lang="en-US" sz="2000" dirty="0" smtClean="0"/>
              <a:t> Computer scientists</a:t>
            </a:r>
          </a:p>
          <a:p>
            <a:pPr>
              <a:buFont typeface="Arial" pitchFamily="34" charset="0"/>
              <a:buChar char="•"/>
            </a:pPr>
            <a:r>
              <a:rPr lang="en-US" sz="2000" dirty="0" smtClean="0"/>
              <a:t> How do we integrate resources &amp; encourage the different user groups to interact &amp; support each others’ needs?</a:t>
            </a:r>
          </a:p>
          <a:p>
            <a:pPr lvl="1">
              <a:buFont typeface="Arial" pitchFamily="34" charset="0"/>
              <a:buChar char="•"/>
            </a:pPr>
            <a:r>
              <a:rPr lang="en-US" sz="2000" dirty="0" smtClean="0"/>
              <a:t> Data reuse</a:t>
            </a:r>
            <a:endParaRPr lang="en-US" sz="2000" dirty="0"/>
          </a:p>
        </p:txBody>
      </p:sp>
      <p:pic>
        <p:nvPicPr>
          <p:cNvPr id="5" name="Picture 4" descr="sign pic.gif"/>
          <p:cNvPicPr>
            <a:picLocks noChangeAspect="1"/>
          </p:cNvPicPr>
          <p:nvPr/>
        </p:nvPicPr>
        <p:blipFill>
          <a:blip r:embed="rId3"/>
          <a:srcRect t="9768" b="14785"/>
          <a:stretch>
            <a:fillRect/>
          </a:stretch>
        </p:blipFill>
        <p:spPr>
          <a:xfrm>
            <a:off x="5705924" y="1801356"/>
            <a:ext cx="2980876" cy="3293158"/>
          </a:xfrm>
          <a:prstGeom prst="rect">
            <a:avLst/>
          </a:prstGeom>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4" name="Text Placeholder 3"/>
          <p:cNvSpPr>
            <a:spLocks noGrp="1"/>
          </p:cNvSpPr>
          <p:nvPr>
            <p:ph type="body" sz="half" idx="2"/>
          </p:nvPr>
        </p:nvSpPr>
        <p:spPr>
          <a:xfrm>
            <a:off x="457201" y="1774356"/>
            <a:ext cx="5377542" cy="3421743"/>
          </a:xfrm>
        </p:spPr>
        <p:txBody>
          <a:bodyPr>
            <a:noAutofit/>
          </a:bodyPr>
          <a:lstStyle/>
          <a:p>
            <a:pPr>
              <a:buFont typeface="Arial" pitchFamily="34" charset="0"/>
              <a:buChar char="•"/>
            </a:pPr>
            <a:r>
              <a:rPr lang="en-US" sz="2000" dirty="0" smtClean="0"/>
              <a:t> How do people discover the resources?</a:t>
            </a:r>
          </a:p>
          <a:p>
            <a:pPr lvl="1">
              <a:buFont typeface="Arial" pitchFamily="34" charset="0"/>
              <a:buChar char="•"/>
            </a:pPr>
            <a:r>
              <a:rPr lang="en-US" sz="2000" dirty="0" smtClean="0"/>
              <a:t> Metadata</a:t>
            </a:r>
          </a:p>
          <a:p>
            <a:pPr lvl="2">
              <a:buFont typeface="Arial" pitchFamily="34" charset="0"/>
              <a:buChar char="•"/>
            </a:pPr>
            <a:r>
              <a:rPr lang="en-US" sz="2000" dirty="0" smtClean="0"/>
              <a:t> Who creates?</a:t>
            </a:r>
          </a:p>
          <a:p>
            <a:pPr lvl="2">
              <a:buFont typeface="Arial" pitchFamily="34" charset="0"/>
              <a:buChar char="•"/>
            </a:pPr>
            <a:r>
              <a:rPr lang="en-US" sz="2000" dirty="0" smtClean="0"/>
              <a:t> From whose perspective?</a:t>
            </a:r>
          </a:p>
          <a:p>
            <a:pPr>
              <a:buFont typeface="Arial" pitchFamily="34" charset="0"/>
              <a:buChar char="•"/>
            </a:pPr>
            <a:r>
              <a:rPr lang="en-US" sz="2000" dirty="0" smtClean="0"/>
              <a:t> Are the resources accessible?</a:t>
            </a:r>
          </a:p>
          <a:p>
            <a:pPr lvl="1">
              <a:buFont typeface="Arial" pitchFamily="34" charset="0"/>
              <a:buChar char="•"/>
            </a:pPr>
            <a:r>
              <a:rPr lang="en-US" sz="2000" dirty="0" smtClean="0"/>
              <a:t> Limited to specific  campuses, organizations, or institutions?</a:t>
            </a:r>
          </a:p>
          <a:p>
            <a:pPr lvl="1">
              <a:buFont typeface="Arial" pitchFamily="34" charset="0"/>
              <a:buChar char="•"/>
            </a:pPr>
            <a:endParaRPr lang="en-US" dirty="0" smtClean="0"/>
          </a:p>
          <a:p>
            <a:endParaRPr lang="en-US" dirty="0" smtClean="0"/>
          </a:p>
          <a:p>
            <a:pPr>
              <a:buFont typeface="Arial" pitchFamily="34" charset="0"/>
              <a:buChar char="•"/>
            </a:pPr>
            <a:endParaRPr lang="en-US" dirty="0" smtClean="0"/>
          </a:p>
          <a:p>
            <a:endParaRPr lang="en-US" dirty="0"/>
          </a:p>
        </p:txBody>
      </p:sp>
      <p:pic>
        <p:nvPicPr>
          <p:cNvPr id="1026" name="Picture 2" descr="C:\Users\hoode\AppData\Local\Temp\MP900390109.JPG"/>
          <p:cNvPicPr>
            <a:picLocks noChangeAspect="1" noChangeArrowheads="1"/>
          </p:cNvPicPr>
          <p:nvPr/>
        </p:nvPicPr>
        <p:blipFill>
          <a:blip r:embed="rId3"/>
          <a:srcRect r="16967"/>
          <a:stretch>
            <a:fillRect/>
          </a:stretch>
        </p:blipFill>
        <p:spPr bwMode="auto">
          <a:xfrm>
            <a:off x="5228048" y="2235216"/>
            <a:ext cx="3480513" cy="2990088"/>
          </a:xfrm>
          <a:prstGeom prst="rect">
            <a:avLst/>
          </a:prstGeom>
          <a:noFill/>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714" y="1698171"/>
            <a:ext cx="8708572" cy="4644571"/>
          </a:xfrm>
        </p:spPr>
        <p:txBody>
          <a:bodyPr>
            <a:noAutofit/>
          </a:bodyPr>
          <a:lstStyle/>
          <a:p>
            <a:pPr marL="231775" indent="-231775">
              <a:lnSpc>
                <a:spcPct val="100000"/>
              </a:lnSpc>
              <a:spcBef>
                <a:spcPts val="0"/>
              </a:spcBef>
              <a:defRPr/>
            </a:pPr>
            <a:r>
              <a:rPr lang="en-US" sz="1600" dirty="0" smtClean="0">
                <a:latin typeface="Arial" pitchFamily="34" charset="0"/>
                <a:cs typeface="Arial" pitchFamily="34" charset="0"/>
              </a:rPr>
              <a:t>Center for Primary Research Training. (2012, May 2). </a:t>
            </a:r>
            <a:r>
              <a:rPr lang="en-US" sz="1600" i="1" dirty="0" smtClean="0">
                <a:latin typeface="Arial" pitchFamily="34" charset="0"/>
                <a:cs typeface="Arial" pitchFamily="34" charset="0"/>
              </a:rPr>
              <a:t>Center for primary research and training opportunities.</a:t>
            </a:r>
            <a:r>
              <a:rPr lang="en-US" sz="1600" dirty="0" smtClean="0">
                <a:latin typeface="Arial" pitchFamily="34" charset="0"/>
                <a:cs typeface="Arial" pitchFamily="34" charset="0"/>
              </a:rPr>
              <a:t>  Retrieved from UCLA Library: Department of Special Collections web site:  </a:t>
            </a:r>
            <a:r>
              <a:rPr lang="en-US" sz="1600" dirty="0" smtClean="0">
                <a:latin typeface="Arial" pitchFamily="34" charset="0"/>
                <a:cs typeface="Arial" pitchFamily="34" charset="0"/>
                <a:hlinkClick r:id="rId3"/>
              </a:rPr>
              <a:t>http://www.library.ucla.edu/specialcollections/researchlibrary/9613.cfm</a:t>
            </a:r>
            <a:endParaRPr lang="en-US" sz="1600" dirty="0" smtClean="0">
              <a:latin typeface="Arial" pitchFamily="34" charset="0"/>
              <a:cs typeface="Arial" pitchFamily="34" charset="0"/>
            </a:endParaRPr>
          </a:p>
          <a:p>
            <a:pPr marL="231775" indent="-231775">
              <a:lnSpc>
                <a:spcPct val="100000"/>
              </a:lnSpc>
              <a:spcBef>
                <a:spcPts val="0"/>
              </a:spcBef>
              <a:buNone/>
              <a:defRPr/>
            </a:pPr>
            <a:endParaRPr lang="en-US" sz="1600" dirty="0" smtClean="0">
              <a:latin typeface="Arial" pitchFamily="34" charset="0"/>
              <a:cs typeface="Arial" pitchFamily="34" charset="0"/>
            </a:endParaRPr>
          </a:p>
          <a:p>
            <a:pPr marL="231775" indent="-231775">
              <a:lnSpc>
                <a:spcPct val="100000"/>
              </a:lnSpc>
              <a:spcBef>
                <a:spcPts val="0"/>
              </a:spcBef>
              <a:defRPr/>
            </a:pPr>
            <a:r>
              <a:rPr lang="en-US" sz="1600" dirty="0" smtClean="0">
                <a:latin typeface="Arial" pitchFamily="34" charset="0"/>
                <a:cs typeface="Arial" pitchFamily="34" charset="0"/>
              </a:rPr>
              <a:t>Chen, A. (2012). Interactive map traces slaves’ path to emancipation. </a:t>
            </a:r>
            <a:r>
              <a:rPr lang="en-US" sz="1600" i="1" dirty="0" smtClean="0">
                <a:latin typeface="Arial" pitchFamily="34" charset="0"/>
                <a:cs typeface="Arial" pitchFamily="34" charset="0"/>
              </a:rPr>
              <a:t>The Chronicle of Higher Education</a:t>
            </a:r>
            <a:r>
              <a:rPr lang="en-US" sz="1600" dirty="0" smtClean="0">
                <a:latin typeface="Arial" pitchFamily="34" charset="0"/>
                <a:cs typeface="Arial" pitchFamily="34" charset="0"/>
              </a:rPr>
              <a:t>, (2012, June 12). Retrieved from </a:t>
            </a:r>
            <a:r>
              <a:rPr lang="en-US" sz="1600" dirty="0" smtClean="0">
                <a:latin typeface="Arial" pitchFamily="34" charset="0"/>
                <a:cs typeface="Arial" pitchFamily="34" charset="0"/>
                <a:hlinkClick r:id="rId4"/>
              </a:rPr>
              <a:t>http://chronicle.com/blogs/wiredcampus/interactive-map-traces-slaves-path-to-emancipation/36729?sid=wc&amp;utm_source=wc&amp;utm_medium=en</a:t>
            </a:r>
            <a:endParaRPr lang="en-US" sz="1600" dirty="0" smtClean="0">
              <a:latin typeface="Arial" pitchFamily="34" charset="0"/>
              <a:cs typeface="Arial" pitchFamily="34" charset="0"/>
            </a:endParaRPr>
          </a:p>
          <a:p>
            <a:pPr>
              <a:lnSpc>
                <a:spcPct val="100000"/>
              </a:lnSpc>
            </a:pPr>
            <a:r>
              <a:rPr lang="en-US" sz="1600" dirty="0" smtClean="0"/>
              <a:t>Connaway, L. S., &amp; Dickey, T. J. (2010). </a:t>
            </a:r>
            <a:r>
              <a:rPr lang="en-US" sz="1600" i="1" dirty="0" smtClean="0"/>
              <a:t>Towards a profile of the researcher of today: What can we learn from JISC projects? Common themes identified in an analysis of JISC Virtual Research Environment and Digital Repository Projects.</a:t>
            </a:r>
            <a:r>
              <a:rPr lang="en-US" sz="1600" dirty="0" smtClean="0"/>
              <a:t> Retrieved from  </a:t>
            </a:r>
            <a:r>
              <a:rPr lang="en-US" sz="1600" u="sng" dirty="0" smtClean="0">
                <a:hlinkClick r:id="rId5"/>
              </a:rPr>
              <a:t>http://ie-repository.jisc.ac.uk/418/2/VirtualScholar_themesFromProjects_revised.pdf</a:t>
            </a:r>
            <a:endParaRPr lang="en-US" sz="1600" u="sng" dirty="0" smtClean="0"/>
          </a:p>
          <a:p>
            <a:pPr>
              <a:lnSpc>
                <a:spcPct val="100000"/>
              </a:lnSpc>
            </a:pPr>
            <a:r>
              <a:rPr lang="en-US" sz="1600" dirty="0" err="1" smtClean="0"/>
              <a:t>Darnton</a:t>
            </a:r>
            <a:r>
              <a:rPr lang="en-US" sz="1600" dirty="0" smtClean="0"/>
              <a:t>, R. (2009). On the ropes? Robert </a:t>
            </a:r>
            <a:r>
              <a:rPr lang="en-US" sz="1600" dirty="0" err="1" smtClean="0"/>
              <a:t>Darnton’s</a:t>
            </a:r>
            <a:r>
              <a:rPr lang="en-US" sz="1600" dirty="0" smtClean="0"/>
              <a:t> case for books.  </a:t>
            </a:r>
            <a:r>
              <a:rPr lang="en-US" sz="1600" i="1" dirty="0" smtClean="0"/>
              <a:t>Publishers Weekly, </a:t>
            </a:r>
            <a:r>
              <a:rPr lang="en-US" sz="1600" dirty="0" smtClean="0"/>
              <a:t>256(37), </a:t>
            </a:r>
            <a:r>
              <a:rPr lang="en-US" sz="1600" dirty="0" smtClean="0">
                <a:hlinkClick r:id="rId6"/>
              </a:rPr>
              <a:t>http://www.publishersweekly.com/pw/print/20090914/451-on-the-ropes-robert-darnton-s-case-for-books-.html</a:t>
            </a:r>
            <a:endParaRPr lang="en-US" sz="1600" dirty="0" smtClean="0"/>
          </a:p>
          <a:p>
            <a:r>
              <a:rPr lang="en-US" sz="1600" dirty="0" smtClean="0"/>
              <a:t>Dempsey, L. (2011, August 17). The ILS, the digital library and the research library [Web log]. Retrieved from </a:t>
            </a:r>
            <a:r>
              <a:rPr lang="en-US" sz="1600" dirty="0" smtClean="0">
                <a:hlinkClick r:id="rId7"/>
              </a:rPr>
              <a:t>http://orweblog.oclc.org/archives/002188.html</a:t>
            </a:r>
            <a:endParaRPr lang="en-US" sz="1600" dirty="0" smtClean="0"/>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References</a:t>
            </a:r>
            <a:endParaRPr lang="en-US" dirty="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714" y="1988457"/>
            <a:ext cx="8708572" cy="4252686"/>
          </a:xfrm>
        </p:spPr>
        <p:txBody>
          <a:bodyPr>
            <a:noAutofit/>
          </a:bodyPr>
          <a:lstStyle/>
          <a:p>
            <a:r>
              <a:rPr lang="en-US" sz="1600" dirty="0" smtClean="0"/>
              <a:t>Lee, J. (2012). Brain Hive debuts on-demand digital library for schools. </a:t>
            </a:r>
            <a:r>
              <a:rPr lang="en-US" sz="1600" i="1" dirty="0" err="1" smtClean="0"/>
              <a:t>Betakit</a:t>
            </a:r>
            <a:r>
              <a:rPr lang="en-US" sz="1600" dirty="0" smtClean="0"/>
              <a:t>, (June 4). Retrieved from </a:t>
            </a:r>
            <a:r>
              <a:rPr lang="en-US" sz="1600" dirty="0" smtClean="0">
                <a:hlinkClick r:id="rId3"/>
              </a:rPr>
              <a:t>http://betakit.com/2012/06/04/brain-hive-debuts-on-demand-digital-library-for-schools</a:t>
            </a:r>
            <a:endParaRPr lang="en-US" sz="1600" dirty="0" smtClean="0"/>
          </a:p>
          <a:p>
            <a:r>
              <a:rPr lang="en-US" sz="1600" dirty="0" err="1" smtClean="0"/>
              <a:t>Lesk</a:t>
            </a:r>
            <a:r>
              <a:rPr lang="en-US" sz="1600" dirty="0" smtClean="0"/>
              <a:t>, M. (1997). </a:t>
            </a:r>
            <a:r>
              <a:rPr lang="en-US" sz="1600" i="1" dirty="0" smtClean="0"/>
              <a:t>Practical digital libraries: Books, bytes &amp; bucks. </a:t>
            </a:r>
            <a:r>
              <a:rPr lang="en-US" sz="1600" dirty="0" smtClean="0"/>
              <a:t>San Francisco: Morgan Kaufmann Publishers. </a:t>
            </a:r>
            <a:endParaRPr lang="en-US" sz="1600" dirty="0" smtClean="0">
              <a:solidFill>
                <a:srgbClr val="000000"/>
              </a:solidFill>
            </a:endParaRPr>
          </a:p>
          <a:p>
            <a:r>
              <a:rPr lang="en-US" sz="1600" dirty="0" err="1" smtClean="0"/>
              <a:t>Saracevic</a:t>
            </a:r>
            <a:r>
              <a:rPr lang="en-US" sz="1600" dirty="0" smtClean="0"/>
              <a:t>, T., &amp; </a:t>
            </a:r>
            <a:r>
              <a:rPr lang="en-US" sz="1600" dirty="0" err="1" smtClean="0"/>
              <a:t>Dalbello</a:t>
            </a:r>
            <a:r>
              <a:rPr lang="en-US" sz="1600" dirty="0" smtClean="0"/>
              <a:t>, M. (2001). A survey of digital library education. </a:t>
            </a:r>
            <a:r>
              <a:rPr lang="en-US" sz="1600" i="1" dirty="0" smtClean="0"/>
              <a:t>Proceedings of the American Society for Information Science and Technology, 38</a:t>
            </a:r>
            <a:r>
              <a:rPr lang="en-US" sz="1600" dirty="0" smtClean="0"/>
              <a:t>, 209-223.</a:t>
            </a:r>
          </a:p>
          <a:p>
            <a:r>
              <a:rPr lang="en-US" sz="1600" dirty="0" smtClean="0">
                <a:ea typeface="ＭＳ Ｐゴシック" pitchFamily="-109" charset="-128"/>
              </a:rPr>
              <a:t>Waters, D. J. (2007). What are digital libraries?  In D. </a:t>
            </a:r>
            <a:r>
              <a:rPr lang="en-US" sz="1600" dirty="0" err="1" smtClean="0">
                <a:ea typeface="ＭＳ Ｐゴシック" pitchFamily="-109" charset="-128"/>
              </a:rPr>
              <a:t>Kresh</a:t>
            </a:r>
            <a:r>
              <a:rPr lang="en-US" sz="1600" dirty="0" smtClean="0">
                <a:ea typeface="ＭＳ Ｐゴシック" pitchFamily="-109" charset="-128"/>
              </a:rPr>
              <a:t> (Ed.), </a:t>
            </a:r>
            <a:r>
              <a:rPr lang="en-US" sz="1600" i="1" dirty="0" smtClean="0">
                <a:ea typeface="ＭＳ Ｐゴシック" pitchFamily="-109" charset="-128"/>
              </a:rPr>
              <a:t>The whole digital library handbook </a:t>
            </a:r>
            <a:r>
              <a:rPr lang="en-US" sz="1600" dirty="0" smtClean="0">
                <a:ea typeface="ＭＳ Ｐゴシック" pitchFamily="-109" charset="-128"/>
              </a:rPr>
              <a:t>(pp. 5-7). Chicago: American Library Association.</a:t>
            </a:r>
          </a:p>
          <a:p>
            <a:r>
              <a:rPr lang="en-US" sz="1600" dirty="0" err="1" smtClean="0"/>
              <a:t>Williford</a:t>
            </a:r>
            <a:r>
              <a:rPr lang="en-US" sz="1600" dirty="0" smtClean="0"/>
              <a:t>, C., &amp; Henry, C. (2012). </a:t>
            </a:r>
            <a:r>
              <a:rPr lang="en-US" sz="1600" i="1" dirty="0" smtClean="0"/>
              <a:t>One culture: Computationally intensive research in the humanities and social studies: A report on the experiences of first respondents to the digging into data challenge.</a:t>
            </a:r>
            <a:r>
              <a:rPr lang="en-US" sz="1600" dirty="0" smtClean="0"/>
              <a:t> Washington, DC: Council on Library and Information Resources. </a:t>
            </a:r>
          </a:p>
          <a:p>
            <a:endParaRPr lang="en-US" sz="1400" dirty="0" smtClean="0"/>
          </a:p>
          <a:p>
            <a:endParaRPr lang="en-US" sz="2000" dirty="0" smtClean="0">
              <a:solidFill>
                <a:srgbClr val="000000"/>
              </a:solidFill>
            </a:endParaRPr>
          </a:p>
          <a:p>
            <a:endParaRPr lang="en-US" sz="2000" dirty="0" smtClean="0"/>
          </a:p>
          <a:p>
            <a:endParaRPr lang="en-US" sz="2000" dirty="0" smtClean="0"/>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References</a:t>
            </a:r>
            <a:endParaRPr lang="en-US" dirty="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dirty="0" smtClean="0"/>
              <a:t>Questions and Discussion</a:t>
            </a:r>
          </a:p>
        </p:txBody>
      </p:sp>
      <p:sp>
        <p:nvSpPr>
          <p:cNvPr id="3" name="Content Placeholder 2"/>
          <p:cNvSpPr>
            <a:spLocks noGrp="1"/>
          </p:cNvSpPr>
          <p:nvPr>
            <p:ph type="body" idx="1"/>
          </p:nvPr>
        </p:nvSpPr>
        <p:spPr/>
        <p:txBody>
          <a:bodyPr/>
          <a:lstStyle/>
          <a:p>
            <a:r>
              <a:rPr lang="en-US" dirty="0" smtClean="0"/>
              <a:t>Lynn </a:t>
            </a:r>
            <a:r>
              <a:rPr lang="en-US" dirty="0" err="1" smtClean="0"/>
              <a:t>Connaway</a:t>
            </a:r>
            <a:r>
              <a:rPr lang="en-US" dirty="0" smtClean="0"/>
              <a:t>, Ph.D.</a:t>
            </a:r>
            <a:br>
              <a:rPr lang="en-US" dirty="0" smtClean="0"/>
            </a:br>
            <a:r>
              <a:rPr lang="en-US" dirty="0" smtClean="0"/>
              <a:t>connawal@oclc.org</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Digital Environment</a:t>
            </a:r>
            <a:endParaRPr lang="en-US" dirty="0"/>
          </a:p>
        </p:txBody>
      </p:sp>
      <p:sp>
        <p:nvSpPr>
          <p:cNvPr id="12" name="Content Placeholder 2"/>
          <p:cNvSpPr txBox="1">
            <a:spLocks/>
          </p:cNvSpPr>
          <p:nvPr/>
        </p:nvSpPr>
        <p:spPr>
          <a:xfrm>
            <a:off x="442680" y="1104900"/>
            <a:ext cx="7859491" cy="1143000"/>
          </a:xfrm>
          <a:prstGeom prst="rect">
            <a:avLst/>
          </a:prstGeom>
        </p:spPr>
        <p:txBody>
          <a:bodyPr/>
          <a:lstStyle/>
          <a:p>
            <a:pPr marL="233363" marR="0" lvl="0" indent="-233363" algn="l" defTabSz="457200" rtl="0" eaLnBrk="1" fontAlgn="auto" latinLnBrk="0" hangingPunct="1">
              <a:lnSpc>
                <a:spcPct val="110000"/>
              </a:lnSpc>
              <a:spcBef>
                <a:spcPts val="9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Arial"/>
                <a:ea typeface="ＭＳ Ｐゴシック" pitchFamily="-109" charset="-128"/>
                <a:cs typeface="Arial"/>
              </a:rPr>
              <a:t>“The future is digital…digitize and democratize.”</a:t>
            </a:r>
          </a:p>
          <a:p>
            <a:pPr marL="233363" marR="0" lvl="0" indent="-233363" algn="l" defTabSz="457200" rtl="0" eaLnBrk="1" fontAlgn="auto" latinLnBrk="0" hangingPunct="1">
              <a:lnSpc>
                <a:spcPct val="110000"/>
              </a:lnSpc>
              <a:spcBef>
                <a:spcPts val="9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Arial"/>
              <a:ea typeface="ＭＳ Ｐゴシック" pitchFamily="-109" charset="-128"/>
              <a:cs typeface="Arial"/>
            </a:endParaRPr>
          </a:p>
          <a:p>
            <a:pPr marL="233363" marR="0" lvl="0" indent="-233363" algn="l" defTabSz="457200" rtl="0" eaLnBrk="1" fontAlgn="auto" latinLnBrk="0" hangingPunct="1">
              <a:lnSpc>
                <a:spcPct val="110000"/>
              </a:lnSpc>
              <a:spcBef>
                <a:spcPts val="9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Arial"/>
              <a:ea typeface="ＭＳ Ｐゴシック" pitchFamily="-109" charset="-128"/>
              <a:cs typeface="Arial"/>
            </a:endParaRPr>
          </a:p>
        </p:txBody>
      </p:sp>
      <p:sp>
        <p:nvSpPr>
          <p:cNvPr id="14" name="Rectangle 3"/>
          <p:cNvSpPr>
            <a:spLocks noChangeArrowheads="1"/>
          </p:cNvSpPr>
          <p:nvPr/>
        </p:nvSpPr>
        <p:spPr bwMode="auto">
          <a:xfrm>
            <a:off x="3868042" y="5926063"/>
            <a:ext cx="1382486" cy="276999"/>
          </a:xfrm>
          <a:prstGeom prst="rect">
            <a:avLst/>
          </a:prstGeom>
          <a:noFill/>
          <a:ln w="9525">
            <a:noFill/>
            <a:miter lim="800000"/>
            <a:headEnd/>
            <a:tailEnd/>
          </a:ln>
        </p:spPr>
        <p:txBody>
          <a:bodyPr wrap="square">
            <a:spAutoFit/>
          </a:bodyPr>
          <a:lstStyle/>
          <a:p>
            <a:pPr algn="ctr"/>
            <a:r>
              <a:rPr lang="en-US" sz="1200" b="0" dirty="0" smtClean="0"/>
              <a:t>(</a:t>
            </a:r>
            <a:r>
              <a:rPr lang="en-US" sz="1200" b="0" dirty="0" err="1" smtClean="0"/>
              <a:t>Darnton</a:t>
            </a:r>
            <a:r>
              <a:rPr lang="en-US" sz="1200" b="0" dirty="0" smtClean="0"/>
              <a:t>, 2009)</a:t>
            </a:r>
            <a:endParaRPr lang="en-US" sz="1200" b="0" dirty="0"/>
          </a:p>
        </p:txBody>
      </p:sp>
      <p:pic>
        <p:nvPicPr>
          <p:cNvPr id="16" name="Picture 4" descr="19076655"/>
          <p:cNvPicPr>
            <a:picLocks noChangeAspect="1" noChangeArrowheads="1"/>
          </p:cNvPicPr>
          <p:nvPr/>
        </p:nvPicPr>
        <p:blipFill>
          <a:blip r:embed="rId3"/>
          <a:srcRect/>
          <a:stretch>
            <a:fillRect/>
          </a:stretch>
        </p:blipFill>
        <p:spPr bwMode="auto">
          <a:xfrm>
            <a:off x="5562600" y="2427510"/>
            <a:ext cx="3048000" cy="2873375"/>
          </a:xfrm>
          <a:prstGeom prst="rect">
            <a:avLst/>
          </a:prstGeom>
          <a:noFill/>
          <a:ln w="9525">
            <a:noFill/>
            <a:miter lim="800000"/>
            <a:headEnd/>
            <a:tailEnd/>
          </a:ln>
        </p:spPr>
      </p:pic>
      <p:pic>
        <p:nvPicPr>
          <p:cNvPr id="21" name="Picture 4" descr="964839_99823352"/>
          <p:cNvPicPr>
            <a:picLocks noChangeAspect="1" noChangeArrowheads="1"/>
          </p:cNvPicPr>
          <p:nvPr/>
        </p:nvPicPr>
        <p:blipFill>
          <a:blip r:embed="rId4"/>
          <a:srcRect/>
          <a:stretch>
            <a:fillRect/>
          </a:stretch>
        </p:blipFill>
        <p:spPr bwMode="auto">
          <a:xfrm>
            <a:off x="609600" y="2732310"/>
            <a:ext cx="3886200" cy="2641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What is a Digital Library?</a:t>
            </a:r>
            <a:endParaRPr lang="en-US" dirty="0"/>
          </a:p>
        </p:txBody>
      </p:sp>
      <p:sp>
        <p:nvSpPr>
          <p:cNvPr id="7" name="Text Placeholder 2"/>
          <p:cNvSpPr txBox="1">
            <a:spLocks/>
          </p:cNvSpPr>
          <p:nvPr/>
        </p:nvSpPr>
        <p:spPr>
          <a:xfrm>
            <a:off x="720725" y="1337127"/>
            <a:ext cx="4232275" cy="4412340"/>
          </a:xfrm>
          <a:prstGeom prst="rect">
            <a:avLst/>
          </a:prstGeom>
        </p:spPr>
        <p:txBody>
          <a:bodyPr>
            <a:noAutofit/>
          </a:bodyPr>
          <a:lstStyle/>
          <a:p>
            <a:pPr marL="233363" marR="0" lvl="0" indent="-233363" algn="l" defTabSz="457200" rtl="0" eaLnBrk="1" fontAlgn="auto" latinLnBrk="0" hangingPunct="1">
              <a:lnSpc>
                <a:spcPct val="110000"/>
              </a:lnSpc>
              <a:spcBef>
                <a:spcPts val="90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Arial"/>
                <a:ea typeface="ＭＳ Ｐゴシック" pitchFamily="-109" charset="-128"/>
                <a:cs typeface="Arial"/>
              </a:rPr>
              <a:t>"Digital libraries are organizations that provide the resources, including the specialized staff, to select, structure, offer intellectual access to, interpret, distribute, preserve the integrity of, and ensure the persistence over time of collections of digital works so that they are readily and economically available for use by a defined community or set of communities."</a:t>
            </a:r>
          </a:p>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endParaRPr kumimoji="0" lang="en-US" sz="2000" b="0" i="0" u="none" strike="noStrike" kern="1200" cap="none" spc="0" normalizeH="0" baseline="0" noProof="0" dirty="0" smtClean="0">
              <a:ln>
                <a:noFill/>
              </a:ln>
              <a:solidFill>
                <a:schemeClr val="tx1"/>
              </a:solidFill>
              <a:effectLst/>
              <a:uLnTx/>
              <a:uFillTx/>
              <a:latin typeface="Arial"/>
              <a:ea typeface="ＭＳ Ｐゴシック" pitchFamily="-109" charset="-128"/>
              <a:cs typeface="Arial"/>
            </a:endParaRPr>
          </a:p>
        </p:txBody>
      </p:sp>
      <p:sp>
        <p:nvSpPr>
          <p:cNvPr id="8" name="TextBox 5"/>
          <p:cNvSpPr txBox="1">
            <a:spLocks noChangeArrowheads="1"/>
          </p:cNvSpPr>
          <p:nvPr/>
        </p:nvSpPr>
        <p:spPr bwMode="auto">
          <a:xfrm>
            <a:off x="3599557" y="5996205"/>
            <a:ext cx="1988458" cy="276999"/>
          </a:xfrm>
          <a:prstGeom prst="rect">
            <a:avLst/>
          </a:prstGeom>
          <a:noFill/>
          <a:ln w="9525">
            <a:noFill/>
            <a:miter lim="800000"/>
            <a:headEnd/>
            <a:tailEnd/>
          </a:ln>
        </p:spPr>
        <p:txBody>
          <a:bodyPr wrap="square">
            <a:spAutoFit/>
          </a:bodyPr>
          <a:lstStyle/>
          <a:p>
            <a:pPr algn="ctr" eaLnBrk="0" hangingPunct="0">
              <a:spcBef>
                <a:spcPct val="30000"/>
              </a:spcBef>
            </a:pPr>
            <a:r>
              <a:rPr lang="en-US" sz="1200" b="0" dirty="0" smtClean="0"/>
              <a:t>(Waters, 2007, 5)</a:t>
            </a:r>
            <a:endParaRPr lang="en-US" sz="1200" b="0" dirty="0"/>
          </a:p>
        </p:txBody>
      </p:sp>
      <p:pic>
        <p:nvPicPr>
          <p:cNvPr id="9" name="Picture 4"/>
          <p:cNvPicPr>
            <a:picLocks noChangeAspect="1" noChangeArrowheads="1"/>
          </p:cNvPicPr>
          <p:nvPr/>
        </p:nvPicPr>
        <p:blipFill>
          <a:blip r:embed="rId3"/>
          <a:srcRect/>
          <a:stretch>
            <a:fillRect/>
          </a:stretch>
        </p:blipFill>
        <p:spPr bwMode="auto">
          <a:xfrm>
            <a:off x="5638800" y="1812465"/>
            <a:ext cx="2686050" cy="3581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What is a Digital Library?</a:t>
            </a:r>
            <a:endParaRPr lang="en-US" dirty="0"/>
          </a:p>
        </p:txBody>
      </p:sp>
      <p:sp>
        <p:nvSpPr>
          <p:cNvPr id="7" name="TextBox 5"/>
          <p:cNvSpPr txBox="1">
            <a:spLocks noChangeArrowheads="1"/>
          </p:cNvSpPr>
          <p:nvPr/>
        </p:nvSpPr>
        <p:spPr bwMode="auto">
          <a:xfrm>
            <a:off x="3785961" y="5956906"/>
            <a:ext cx="1513114" cy="276999"/>
          </a:xfrm>
          <a:prstGeom prst="rect">
            <a:avLst/>
          </a:prstGeom>
          <a:noFill/>
          <a:ln w="9525">
            <a:noFill/>
            <a:miter lim="800000"/>
            <a:headEnd/>
            <a:tailEnd/>
          </a:ln>
        </p:spPr>
        <p:txBody>
          <a:bodyPr wrap="square">
            <a:spAutoFit/>
          </a:bodyPr>
          <a:lstStyle/>
          <a:p>
            <a:pPr algn="ctr" eaLnBrk="0" hangingPunct="0">
              <a:spcBef>
                <a:spcPct val="30000"/>
              </a:spcBef>
            </a:pPr>
            <a:r>
              <a:rPr lang="en-US" sz="1200" b="0" dirty="0" smtClean="0"/>
              <a:t>(</a:t>
            </a:r>
            <a:r>
              <a:rPr lang="en-US" sz="1200" b="0" dirty="0" err="1" smtClean="0"/>
              <a:t>Lesk</a:t>
            </a:r>
            <a:r>
              <a:rPr lang="en-US" sz="1200" b="0" dirty="0"/>
              <a:t>, </a:t>
            </a:r>
            <a:r>
              <a:rPr lang="en-US" sz="1200" b="0" dirty="0" smtClean="0"/>
              <a:t>1997, xix) </a:t>
            </a:r>
            <a:endParaRPr lang="en-US" sz="1200" dirty="0"/>
          </a:p>
        </p:txBody>
      </p:sp>
      <p:sp>
        <p:nvSpPr>
          <p:cNvPr id="8" name="Content Placeholder 2"/>
          <p:cNvSpPr txBox="1">
            <a:spLocks/>
          </p:cNvSpPr>
          <p:nvPr/>
        </p:nvSpPr>
        <p:spPr>
          <a:xfrm>
            <a:off x="384630" y="1086752"/>
            <a:ext cx="4841875" cy="4710499"/>
          </a:xfrm>
          <a:prstGeom prst="rect">
            <a:avLst/>
          </a:prstGeom>
        </p:spPr>
        <p:txBody>
          <a:bodyPr vert="horz" lIns="91440" tIns="45720" rIns="91440" bIns="45720" rtlCol="0">
            <a:noAutofit/>
          </a:bodyPr>
          <a:lstStyle/>
          <a:p>
            <a:pPr marL="233363" marR="0" lvl="0" indent="-233363" algn="l" defTabSz="457200" rtl="0" eaLnBrk="1" fontAlgn="auto" latinLnBrk="0" hangingPunct="1">
              <a:lnSpc>
                <a:spcPct val="110000"/>
              </a:lnSpc>
              <a:spcBef>
                <a:spcPts val="60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Arial"/>
                <a:ea typeface="ＭＳ Ｐゴシック" pitchFamily="-109" charset="-128"/>
                <a:cs typeface="Arial"/>
              </a:rPr>
              <a:t>"Digital libraries are organized collections of digital information.  They combine the structuring and gathering of information, which libraries and archives have always done, with the digital representation that computers have made possible.  Digital information can be accessed rapidly around the world, copied for preservation without error, stored compactly, and searched very quickly.  No conventional back-of-the-book index compares with the text search engines we now have."   </a:t>
            </a:r>
          </a:p>
        </p:txBody>
      </p:sp>
      <p:pic>
        <p:nvPicPr>
          <p:cNvPr id="9" name="Picture 3"/>
          <p:cNvPicPr>
            <a:picLocks noChangeAspect="1" noChangeArrowheads="1"/>
          </p:cNvPicPr>
          <p:nvPr/>
        </p:nvPicPr>
        <p:blipFill>
          <a:blip r:embed="rId3"/>
          <a:srcRect/>
          <a:stretch>
            <a:fillRect/>
          </a:stretch>
        </p:blipFill>
        <p:spPr bwMode="auto">
          <a:xfrm>
            <a:off x="5334000" y="2618007"/>
            <a:ext cx="3124200" cy="2209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What’s </a:t>
            </a:r>
            <a:r>
              <a:rPr lang="en-US" dirty="0" smtClean="0">
                <a:solidFill>
                  <a:srgbClr val="FF0000"/>
                </a:solidFill>
              </a:rPr>
              <a:t>Hot</a:t>
            </a:r>
            <a:endParaRPr lang="en-US"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Expand Our Concept of Research</a:t>
            </a:r>
            <a:endParaRPr lang="en-US" dirty="0"/>
          </a:p>
        </p:txBody>
      </p:sp>
      <p:sp>
        <p:nvSpPr>
          <p:cNvPr id="15" name="Rounded Rectangle 14"/>
          <p:cNvSpPr/>
          <p:nvPr/>
        </p:nvSpPr>
        <p:spPr>
          <a:xfrm>
            <a:off x="4800600" y="934607"/>
            <a:ext cx="3886200" cy="2658992"/>
          </a:xfrm>
          <a:prstGeom prst="roundRect">
            <a:avLst>
              <a:gd name="adj" fmla="val 4488"/>
            </a:avLst>
          </a:prstGeom>
          <a:gradFill flip="none" rotWithShape="1">
            <a:gsLst>
              <a:gs pos="0">
                <a:schemeClr val="accent1">
                  <a:alpha val="15000"/>
                </a:schemeClr>
              </a:gs>
              <a:gs pos="100000">
                <a:schemeClr val="bg1">
                  <a:lumMod val="95000"/>
                </a:schemeClr>
              </a:gs>
            </a:gsLst>
            <a:lin ang="16200000" scaled="0"/>
            <a:tileRect/>
          </a:gradFill>
          <a:ln w="38100" cap="flat" cmpd="sng" algn="ctr">
            <a:solidFill>
              <a:schemeClr val="bg1"/>
            </a:solidFill>
            <a:prstDash val="solid"/>
            <a:round/>
            <a:headEnd type="none" w="med" len="med"/>
            <a:tailEnd type="none" w="med" len="med"/>
          </a:ln>
          <a:effectLst>
            <a:outerShdw blurRad="63500" sx="102000" sy="102000" algn="ctr">
              <a:srgbClr val="000000">
                <a:alpha val="20000"/>
              </a:srgbClr>
            </a:outerShdw>
          </a:effectLst>
        </p:spPr>
        <p:style>
          <a:lnRef idx="1">
            <a:schemeClr val="accent1"/>
          </a:lnRef>
          <a:fillRef idx="2">
            <a:schemeClr val="accent1"/>
          </a:fillRef>
          <a:effectRef idx="1">
            <a:schemeClr val="accent1"/>
          </a:effectRef>
          <a:fontRef idx="minor">
            <a:schemeClr val="dk1"/>
          </a:fontRef>
        </p:style>
        <p:txBody>
          <a:bodyPr lIns="182880" tIns="182880" rIns="182880" bIns="182880" rtlCol="0" anchor="ctr"/>
          <a:lstStyle/>
          <a:p>
            <a:pPr marL="109538" indent="-109538" algn="ctr">
              <a:spcBef>
                <a:spcPts val="1200"/>
              </a:spcBef>
            </a:pPr>
            <a:r>
              <a:rPr lang="en-US" b="1" cap="all" dirty="0" smtClean="0">
                <a:solidFill>
                  <a:srgbClr val="195A88"/>
                </a:solidFill>
                <a:latin typeface="+mj-lt"/>
                <a:cs typeface="Tahoma"/>
              </a:rPr>
              <a:t>Four kinds of Expertise</a:t>
            </a:r>
          </a:p>
          <a:p>
            <a:pPr marL="109538" indent="-109538">
              <a:spcBef>
                <a:spcPts val="1200"/>
              </a:spcBef>
              <a:buFont typeface="Arial"/>
              <a:buChar char="•"/>
            </a:pPr>
            <a:r>
              <a:rPr lang="en-US" dirty="0" smtClean="0"/>
              <a:t>Domain (or subject) expertise </a:t>
            </a:r>
          </a:p>
          <a:p>
            <a:pPr marL="109538" indent="-109538">
              <a:spcBef>
                <a:spcPts val="1200"/>
              </a:spcBef>
              <a:buFont typeface="Arial"/>
              <a:buChar char="•"/>
            </a:pPr>
            <a:r>
              <a:rPr lang="en-US" dirty="0" smtClean="0"/>
              <a:t>Analytical expertise</a:t>
            </a:r>
          </a:p>
          <a:p>
            <a:pPr marL="109538" indent="-109538">
              <a:spcBef>
                <a:spcPts val="1200"/>
              </a:spcBef>
              <a:buFont typeface="Arial"/>
              <a:buChar char="•"/>
            </a:pPr>
            <a:r>
              <a:rPr lang="en-US" dirty="0" smtClean="0"/>
              <a:t>Data expertise</a:t>
            </a:r>
          </a:p>
          <a:p>
            <a:pPr marL="109538" indent="-109538">
              <a:spcBef>
                <a:spcPts val="1200"/>
              </a:spcBef>
              <a:buFont typeface="Arial"/>
              <a:buChar char="•"/>
            </a:pPr>
            <a:r>
              <a:rPr lang="en-US" dirty="0" smtClean="0"/>
              <a:t>Project management expertise</a:t>
            </a:r>
            <a:endParaRPr lang="en-US" dirty="0"/>
          </a:p>
        </p:txBody>
      </p:sp>
      <p:grpSp>
        <p:nvGrpSpPr>
          <p:cNvPr id="2" name="Group 7"/>
          <p:cNvGrpSpPr/>
          <p:nvPr/>
        </p:nvGrpSpPr>
        <p:grpSpPr>
          <a:xfrm>
            <a:off x="457201" y="1571172"/>
            <a:ext cx="4114800" cy="3857171"/>
            <a:chOff x="457201" y="1600200"/>
            <a:chExt cx="4114800" cy="2903315"/>
          </a:xfrm>
          <a:solidFill>
            <a:srgbClr val="FF00FF"/>
          </a:solidFill>
        </p:grpSpPr>
        <p:sp>
          <p:nvSpPr>
            <p:cNvPr id="13" name="Rounded Rectangle 12"/>
            <p:cNvSpPr/>
            <p:nvPr/>
          </p:nvSpPr>
          <p:spPr>
            <a:xfrm>
              <a:off x="457201" y="1600200"/>
              <a:ext cx="4114800" cy="2658992"/>
            </a:xfrm>
            <a:prstGeom prst="roundRect">
              <a:avLst>
                <a:gd name="adj" fmla="val 4488"/>
              </a:avLst>
            </a:prstGeom>
            <a:ln/>
          </p:spPr>
          <p:style>
            <a:lnRef idx="1">
              <a:schemeClr val="accent5"/>
            </a:lnRef>
            <a:fillRef idx="3">
              <a:schemeClr val="accent5"/>
            </a:fillRef>
            <a:effectRef idx="2">
              <a:schemeClr val="accent5"/>
            </a:effectRef>
            <a:fontRef idx="minor">
              <a:schemeClr val="lt1"/>
            </a:fontRef>
          </p:style>
          <p:txBody>
            <a:bodyPr lIns="182880" tIns="182880" rIns="182880" bIns="182880" rtlCol="0" anchor="ctr"/>
            <a:lstStyle/>
            <a:p>
              <a:pPr algn="ctr">
                <a:spcBef>
                  <a:spcPts val="1200"/>
                </a:spcBef>
              </a:pPr>
              <a:r>
                <a:rPr lang="en-US" sz="2000" b="1" dirty="0" smtClean="0"/>
                <a:t>“Institutions and scholarly societies must expand their notions of what kinds of activities constitute research and reconsider how these activities are supported, assessed, and rewarded.”</a:t>
              </a:r>
            </a:p>
            <a:p>
              <a:pPr algn="ctr">
                <a:spcBef>
                  <a:spcPts val="1200"/>
                </a:spcBef>
              </a:pPr>
              <a:r>
                <a:rPr lang="en-US" sz="1100" b="1" cap="all" dirty="0" smtClean="0"/>
                <a:t>(</a:t>
              </a:r>
              <a:r>
                <a:rPr lang="en-US" sz="1100" b="1" cap="all" dirty="0" err="1" smtClean="0"/>
                <a:t>Williford</a:t>
              </a:r>
              <a:r>
                <a:rPr lang="en-US" sz="1100" b="1" cap="all" dirty="0" smtClean="0"/>
                <a:t>  &amp; Henry, 2012, 2)</a:t>
              </a:r>
              <a:endParaRPr lang="en-US" sz="1000" b="1" cap="all" dirty="0"/>
            </a:p>
          </p:txBody>
        </p:sp>
        <p:sp>
          <p:nvSpPr>
            <p:cNvPr id="7" name="Isosceles Triangle 6"/>
            <p:cNvSpPr/>
            <p:nvPr/>
          </p:nvSpPr>
          <p:spPr>
            <a:xfrm rot="10800000">
              <a:off x="966451" y="4247647"/>
              <a:ext cx="505498" cy="255868"/>
            </a:xfrm>
            <a:prstGeom prst="triangle">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0" name="Right Arrow 9"/>
          <p:cNvSpPr/>
          <p:nvPr/>
        </p:nvSpPr>
        <p:spPr>
          <a:xfrm rot="5400000">
            <a:off x="6986016" y="4500227"/>
            <a:ext cx="2459736" cy="1856232"/>
          </a:xfrm>
          <a:prstGeom prst="rightArrow">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1" name="TextBox 10"/>
          <p:cNvSpPr txBox="1"/>
          <p:nvPr/>
        </p:nvSpPr>
        <p:spPr>
          <a:xfrm>
            <a:off x="7640863" y="4430944"/>
            <a:ext cx="1162049" cy="276999"/>
          </a:xfrm>
          <a:prstGeom prst="rect">
            <a:avLst/>
          </a:prstGeom>
          <a:noFill/>
        </p:spPr>
        <p:txBody>
          <a:bodyPr wrap="square" rtlCol="0">
            <a:spAutoFit/>
          </a:bodyPr>
          <a:lstStyle/>
          <a:p>
            <a:pPr algn="ctr"/>
            <a:r>
              <a:rPr lang="en-US" sz="1200" b="1" dirty="0" smtClean="0">
                <a:solidFill>
                  <a:schemeClr val="bg1"/>
                </a:solidFill>
              </a:rPr>
              <a:t>Expertise</a:t>
            </a:r>
            <a:endParaRPr lang="en-US" sz="1200" b="1" dirty="0">
              <a:solidFill>
                <a:schemeClr val="bg1"/>
              </a:solidFill>
            </a:endParaRPr>
          </a:p>
        </p:txBody>
      </p:sp>
      <p:sp>
        <p:nvSpPr>
          <p:cNvPr id="17" name="TextBox 16"/>
          <p:cNvSpPr txBox="1"/>
          <p:nvPr/>
        </p:nvSpPr>
        <p:spPr>
          <a:xfrm>
            <a:off x="152400" y="5428343"/>
            <a:ext cx="3476171" cy="369332"/>
          </a:xfrm>
          <a:prstGeom prst="rect">
            <a:avLst/>
          </a:prstGeom>
          <a:noFill/>
        </p:spPr>
        <p:txBody>
          <a:bodyPr wrap="square" rtlCol="0">
            <a:spAutoFit/>
          </a:bodyPr>
          <a:lstStyle/>
          <a:p>
            <a:r>
              <a:rPr lang="en-US" b="1" cap="all" dirty="0" smtClean="0">
                <a:solidFill>
                  <a:srgbClr val="195A88"/>
                </a:solidFill>
                <a:cs typeface="Tahoma"/>
              </a:rPr>
              <a:t>Re-evaluate</a:t>
            </a:r>
            <a:endParaRPr lang="en-US" dirty="0"/>
          </a:p>
        </p:txBody>
      </p:sp>
      <p:sp>
        <p:nvSpPr>
          <p:cNvPr id="18" name="Explosion 1 17"/>
          <p:cNvSpPr/>
          <p:nvPr/>
        </p:nvSpPr>
        <p:spPr>
          <a:xfrm rot="20670042">
            <a:off x="6493688" y="4089692"/>
            <a:ext cx="1297884" cy="1151846"/>
          </a:xfrm>
          <a:prstGeom prst="irregularSeal1">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rot="20389980">
            <a:off x="6788598" y="4444865"/>
            <a:ext cx="775601" cy="369332"/>
          </a:xfrm>
          <a:prstGeom prst="rect">
            <a:avLst/>
          </a:prstGeom>
          <a:noFill/>
        </p:spPr>
        <p:txBody>
          <a:bodyPr wrap="square" rtlCol="0">
            <a:spAutoFit/>
          </a:bodyPr>
          <a:lstStyle/>
          <a:p>
            <a:r>
              <a:rPr lang="en-US" dirty="0" smtClean="0">
                <a:latin typeface="Trebuchet MS" pitchFamily="34" charset="0"/>
              </a:rPr>
              <a:t>Hot!</a:t>
            </a:r>
            <a:endParaRPr lang="en-US"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Expand Our Concept of Research Data</a:t>
            </a:r>
            <a:endParaRPr lang="en-US" dirty="0"/>
          </a:p>
        </p:txBody>
      </p:sp>
      <p:sp>
        <p:nvSpPr>
          <p:cNvPr id="15" name="Rounded Rectangle 14"/>
          <p:cNvSpPr/>
          <p:nvPr/>
        </p:nvSpPr>
        <p:spPr>
          <a:xfrm>
            <a:off x="4800600" y="934607"/>
            <a:ext cx="3886200" cy="2658992"/>
          </a:xfrm>
          <a:prstGeom prst="roundRect">
            <a:avLst>
              <a:gd name="adj" fmla="val 4488"/>
            </a:avLst>
          </a:prstGeom>
          <a:gradFill flip="none" rotWithShape="1">
            <a:gsLst>
              <a:gs pos="0">
                <a:schemeClr val="accent1">
                  <a:alpha val="15000"/>
                </a:schemeClr>
              </a:gs>
              <a:gs pos="100000">
                <a:schemeClr val="bg1">
                  <a:lumMod val="95000"/>
                </a:schemeClr>
              </a:gs>
            </a:gsLst>
            <a:lin ang="16200000" scaled="0"/>
            <a:tileRect/>
          </a:gradFill>
          <a:ln w="38100" cap="flat" cmpd="sng" algn="ctr">
            <a:solidFill>
              <a:schemeClr val="bg1"/>
            </a:solidFill>
            <a:prstDash val="solid"/>
            <a:round/>
            <a:headEnd type="none" w="med" len="med"/>
            <a:tailEnd type="none" w="med" len="med"/>
          </a:ln>
          <a:effectLst>
            <a:outerShdw blurRad="63500" sx="102000" sy="102000" algn="ctr">
              <a:srgbClr val="000000">
                <a:alpha val="20000"/>
              </a:srgbClr>
            </a:outerShdw>
          </a:effectLst>
        </p:spPr>
        <p:style>
          <a:lnRef idx="1">
            <a:schemeClr val="accent1"/>
          </a:lnRef>
          <a:fillRef idx="2">
            <a:schemeClr val="accent1"/>
          </a:fillRef>
          <a:effectRef idx="1">
            <a:schemeClr val="accent1"/>
          </a:effectRef>
          <a:fontRef idx="minor">
            <a:schemeClr val="dk1"/>
          </a:fontRef>
        </p:style>
        <p:txBody>
          <a:bodyPr lIns="182880" tIns="182880" rIns="182880" bIns="182880" rtlCol="0" anchor="ctr"/>
          <a:lstStyle/>
          <a:p>
            <a:pPr marL="109538" indent="-109538" algn="ctr">
              <a:spcBef>
                <a:spcPts val="1200"/>
              </a:spcBef>
            </a:pPr>
            <a:r>
              <a:rPr lang="en-US" b="1" cap="all" dirty="0" smtClean="0">
                <a:solidFill>
                  <a:srgbClr val="195A88"/>
                </a:solidFill>
                <a:latin typeface="+mj-lt"/>
                <a:cs typeface="Tahoma"/>
              </a:rPr>
              <a:t>Caring for Data</a:t>
            </a:r>
          </a:p>
          <a:p>
            <a:pPr marL="109538" indent="-109538">
              <a:spcBef>
                <a:spcPts val="1200"/>
              </a:spcBef>
              <a:buFont typeface="Arial"/>
              <a:buChar char="•"/>
            </a:pPr>
            <a:r>
              <a:rPr lang="en-US" dirty="0" smtClean="0"/>
              <a:t>Test (skepticism)</a:t>
            </a:r>
          </a:p>
          <a:p>
            <a:pPr marL="109538" indent="-109538">
              <a:spcBef>
                <a:spcPts val="1200"/>
              </a:spcBef>
              <a:buFont typeface="Arial"/>
              <a:buChar char="•"/>
            </a:pPr>
            <a:r>
              <a:rPr lang="en-US" dirty="0" smtClean="0"/>
              <a:t>Correct, enhance, and integrate</a:t>
            </a:r>
          </a:p>
          <a:p>
            <a:pPr marL="109538" indent="-109538">
              <a:spcBef>
                <a:spcPts val="1200"/>
              </a:spcBef>
              <a:buFont typeface="Arial"/>
              <a:buChar char="•"/>
            </a:pPr>
            <a:r>
              <a:rPr lang="en-US" dirty="0" smtClean="0"/>
              <a:t>Make the data meaningful, reliable, and useful</a:t>
            </a:r>
            <a:endParaRPr lang="en-US" dirty="0"/>
          </a:p>
        </p:txBody>
      </p:sp>
      <p:grpSp>
        <p:nvGrpSpPr>
          <p:cNvPr id="2" name="Group 7"/>
          <p:cNvGrpSpPr/>
          <p:nvPr/>
        </p:nvGrpSpPr>
        <p:grpSpPr>
          <a:xfrm>
            <a:off x="457201" y="1542144"/>
            <a:ext cx="4114800" cy="3857171"/>
            <a:chOff x="457201" y="1600200"/>
            <a:chExt cx="4114800" cy="2903315"/>
          </a:xfrm>
          <a:solidFill>
            <a:srgbClr val="FF00FF"/>
          </a:solidFill>
        </p:grpSpPr>
        <p:sp>
          <p:nvSpPr>
            <p:cNvPr id="13" name="Rounded Rectangle 12"/>
            <p:cNvSpPr/>
            <p:nvPr/>
          </p:nvSpPr>
          <p:spPr>
            <a:xfrm>
              <a:off x="457201" y="1600200"/>
              <a:ext cx="4114800" cy="2658992"/>
            </a:xfrm>
            <a:prstGeom prst="roundRect">
              <a:avLst>
                <a:gd name="adj" fmla="val 4488"/>
              </a:avLst>
            </a:prstGeom>
            <a:ln/>
          </p:spPr>
          <p:style>
            <a:lnRef idx="1">
              <a:schemeClr val="accent5"/>
            </a:lnRef>
            <a:fillRef idx="3">
              <a:schemeClr val="accent5"/>
            </a:fillRef>
            <a:effectRef idx="2">
              <a:schemeClr val="accent5"/>
            </a:effectRef>
            <a:fontRef idx="minor">
              <a:schemeClr val="lt1"/>
            </a:fontRef>
          </p:style>
          <p:txBody>
            <a:bodyPr lIns="182880" tIns="182880" rIns="182880" bIns="182880" rtlCol="0" anchor="ctr"/>
            <a:lstStyle/>
            <a:p>
              <a:pPr algn="ctr">
                <a:spcBef>
                  <a:spcPts val="1200"/>
                </a:spcBef>
              </a:pPr>
              <a:r>
                <a:rPr lang="en-US" sz="2000" b="1" dirty="0" smtClean="0"/>
                <a:t>“In fact, some scholars…see the new data they create as their most significant research outcome.”</a:t>
              </a:r>
            </a:p>
            <a:p>
              <a:pPr algn="ctr">
                <a:spcBef>
                  <a:spcPts val="1200"/>
                </a:spcBef>
              </a:pPr>
              <a:r>
                <a:rPr lang="en-US" sz="1100" b="1" cap="all" dirty="0" smtClean="0"/>
                <a:t>(</a:t>
              </a:r>
              <a:r>
                <a:rPr lang="en-US" sz="1100" b="1" cap="all" dirty="0" err="1" smtClean="0"/>
                <a:t>Williford</a:t>
              </a:r>
              <a:r>
                <a:rPr lang="en-US" sz="1100" b="1" cap="all" dirty="0" smtClean="0"/>
                <a:t>  &amp; Henry, 2012, 3)</a:t>
              </a:r>
              <a:endParaRPr lang="en-US" sz="1000" b="1" cap="all" dirty="0"/>
            </a:p>
          </p:txBody>
        </p:sp>
        <p:sp>
          <p:nvSpPr>
            <p:cNvPr id="7" name="Isosceles Triangle 6"/>
            <p:cNvSpPr/>
            <p:nvPr/>
          </p:nvSpPr>
          <p:spPr>
            <a:xfrm rot="10800000">
              <a:off x="966451" y="4247647"/>
              <a:ext cx="505498" cy="255868"/>
            </a:xfrm>
            <a:prstGeom prst="triangle">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0" name="Right Arrow 9"/>
          <p:cNvSpPr/>
          <p:nvPr/>
        </p:nvSpPr>
        <p:spPr>
          <a:xfrm rot="5400000">
            <a:off x="6986016" y="4500227"/>
            <a:ext cx="2459736" cy="1856232"/>
          </a:xfrm>
          <a:prstGeom prst="rightArrow">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1" name="TextBox 10"/>
          <p:cNvSpPr txBox="1"/>
          <p:nvPr/>
        </p:nvSpPr>
        <p:spPr>
          <a:xfrm>
            <a:off x="7640863" y="4430944"/>
            <a:ext cx="1162049" cy="461665"/>
          </a:xfrm>
          <a:prstGeom prst="rect">
            <a:avLst/>
          </a:prstGeom>
          <a:noFill/>
        </p:spPr>
        <p:txBody>
          <a:bodyPr wrap="square" rtlCol="0">
            <a:spAutoFit/>
          </a:bodyPr>
          <a:lstStyle/>
          <a:p>
            <a:pPr algn="ctr"/>
            <a:r>
              <a:rPr lang="en-US" sz="1200" b="1" dirty="0" smtClean="0">
                <a:solidFill>
                  <a:schemeClr val="bg1"/>
                </a:solidFill>
              </a:rPr>
              <a:t>Caring for data</a:t>
            </a:r>
            <a:endParaRPr lang="en-US" sz="1200" b="1" dirty="0">
              <a:solidFill>
                <a:schemeClr val="bg1"/>
              </a:solidFill>
            </a:endParaRPr>
          </a:p>
        </p:txBody>
      </p:sp>
      <p:sp>
        <p:nvSpPr>
          <p:cNvPr id="17" name="TextBox 16"/>
          <p:cNvSpPr txBox="1"/>
          <p:nvPr/>
        </p:nvSpPr>
        <p:spPr>
          <a:xfrm>
            <a:off x="152400" y="5428343"/>
            <a:ext cx="3476171" cy="369332"/>
          </a:xfrm>
          <a:prstGeom prst="rect">
            <a:avLst/>
          </a:prstGeom>
          <a:noFill/>
        </p:spPr>
        <p:txBody>
          <a:bodyPr wrap="square" rtlCol="0">
            <a:spAutoFit/>
          </a:bodyPr>
          <a:lstStyle/>
          <a:p>
            <a:r>
              <a:rPr lang="en-US" b="1" cap="all" dirty="0" smtClean="0">
                <a:solidFill>
                  <a:srgbClr val="195A88"/>
                </a:solidFill>
                <a:cs typeface="Tahoma"/>
              </a:rPr>
              <a:t>Big Data</a:t>
            </a:r>
            <a:endParaRPr lang="en-US" dirty="0"/>
          </a:p>
        </p:txBody>
      </p:sp>
      <p:sp>
        <p:nvSpPr>
          <p:cNvPr id="18" name="Explosion 1 17"/>
          <p:cNvSpPr/>
          <p:nvPr/>
        </p:nvSpPr>
        <p:spPr>
          <a:xfrm rot="20670042">
            <a:off x="6493688" y="4089692"/>
            <a:ext cx="1297884" cy="1151846"/>
          </a:xfrm>
          <a:prstGeom prst="irregularSeal1">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rot="20389980">
            <a:off x="6788598" y="4444865"/>
            <a:ext cx="775601" cy="369332"/>
          </a:xfrm>
          <a:prstGeom prst="rect">
            <a:avLst/>
          </a:prstGeom>
          <a:noFill/>
        </p:spPr>
        <p:txBody>
          <a:bodyPr wrap="square" rtlCol="0">
            <a:spAutoFit/>
          </a:bodyPr>
          <a:lstStyle/>
          <a:p>
            <a:r>
              <a:rPr lang="en-US" dirty="0" smtClean="0">
                <a:latin typeface="Trebuchet MS" pitchFamily="34" charset="0"/>
              </a:rPr>
              <a:t>Hot!</a:t>
            </a:r>
            <a:endParaRPr lang="en-US"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Embrace </a:t>
            </a:r>
            <a:r>
              <a:rPr lang="en-US" dirty="0" err="1" smtClean="0"/>
              <a:t>Interdisciplinarity</a:t>
            </a:r>
            <a:endParaRPr lang="en-US" dirty="0"/>
          </a:p>
        </p:txBody>
      </p:sp>
      <p:sp>
        <p:nvSpPr>
          <p:cNvPr id="15" name="Rounded Rectangle 14"/>
          <p:cNvSpPr/>
          <p:nvPr/>
        </p:nvSpPr>
        <p:spPr>
          <a:xfrm>
            <a:off x="4800600" y="934607"/>
            <a:ext cx="3886200" cy="2658992"/>
          </a:xfrm>
          <a:prstGeom prst="roundRect">
            <a:avLst>
              <a:gd name="adj" fmla="val 4488"/>
            </a:avLst>
          </a:prstGeom>
          <a:gradFill flip="none" rotWithShape="1">
            <a:gsLst>
              <a:gs pos="0">
                <a:schemeClr val="accent1">
                  <a:alpha val="15000"/>
                </a:schemeClr>
              </a:gs>
              <a:gs pos="100000">
                <a:schemeClr val="bg1">
                  <a:lumMod val="95000"/>
                </a:schemeClr>
              </a:gs>
            </a:gsLst>
            <a:lin ang="16200000" scaled="0"/>
            <a:tileRect/>
          </a:gradFill>
          <a:ln w="38100" cap="flat" cmpd="sng" algn="ctr">
            <a:solidFill>
              <a:schemeClr val="bg1"/>
            </a:solidFill>
            <a:prstDash val="solid"/>
            <a:round/>
            <a:headEnd type="none" w="med" len="med"/>
            <a:tailEnd type="none" w="med" len="med"/>
          </a:ln>
          <a:effectLst>
            <a:outerShdw blurRad="63500" sx="102000" sy="102000" algn="ctr">
              <a:srgbClr val="000000">
                <a:alpha val="20000"/>
              </a:srgbClr>
            </a:outerShdw>
          </a:effectLst>
        </p:spPr>
        <p:style>
          <a:lnRef idx="1">
            <a:schemeClr val="accent1"/>
          </a:lnRef>
          <a:fillRef idx="2">
            <a:schemeClr val="accent1"/>
          </a:fillRef>
          <a:effectRef idx="1">
            <a:schemeClr val="accent1"/>
          </a:effectRef>
          <a:fontRef idx="minor">
            <a:schemeClr val="dk1"/>
          </a:fontRef>
        </p:style>
        <p:txBody>
          <a:bodyPr lIns="182880" tIns="182880" rIns="182880" bIns="182880" rtlCol="0" anchor="ctr"/>
          <a:lstStyle/>
          <a:p>
            <a:pPr marL="109538" indent="-109538" algn="ctr">
              <a:spcBef>
                <a:spcPts val="1200"/>
              </a:spcBef>
            </a:pPr>
            <a:r>
              <a:rPr lang="en-US" b="1" cap="all" dirty="0" smtClean="0">
                <a:solidFill>
                  <a:srgbClr val="195A88"/>
                </a:solidFill>
                <a:latin typeface="+mj-lt"/>
                <a:cs typeface="Tahoma"/>
              </a:rPr>
              <a:t>Cultivating </a:t>
            </a:r>
            <a:r>
              <a:rPr lang="en-US" b="1" cap="all" dirty="0" err="1" smtClean="0">
                <a:solidFill>
                  <a:srgbClr val="195A88"/>
                </a:solidFill>
                <a:latin typeface="+mj-lt"/>
                <a:cs typeface="Tahoma"/>
              </a:rPr>
              <a:t>Interdisciplinarity</a:t>
            </a:r>
            <a:endParaRPr lang="en-US" b="1" cap="all" dirty="0" smtClean="0">
              <a:solidFill>
                <a:srgbClr val="195A88"/>
              </a:solidFill>
              <a:latin typeface="+mj-lt"/>
              <a:cs typeface="Tahoma"/>
            </a:endParaRPr>
          </a:p>
          <a:p>
            <a:pPr marL="109538" indent="-109538">
              <a:spcBef>
                <a:spcPts val="1200"/>
              </a:spcBef>
              <a:buFont typeface="Arial"/>
              <a:buChar char="•"/>
            </a:pPr>
            <a:r>
              <a:rPr lang="en-US" dirty="0" smtClean="0"/>
              <a:t>Organizational flexibility</a:t>
            </a:r>
          </a:p>
          <a:p>
            <a:pPr marL="109538" indent="-109538">
              <a:spcBef>
                <a:spcPts val="1200"/>
              </a:spcBef>
              <a:buFont typeface="Arial"/>
              <a:buChar char="•"/>
            </a:pPr>
            <a:r>
              <a:rPr lang="en-US" dirty="0" smtClean="0"/>
              <a:t>Intellectual flexibility</a:t>
            </a:r>
          </a:p>
          <a:p>
            <a:pPr marL="109538" indent="-109538">
              <a:spcBef>
                <a:spcPts val="1200"/>
              </a:spcBef>
              <a:buFont typeface="Arial"/>
              <a:buChar char="•"/>
            </a:pPr>
            <a:r>
              <a:rPr lang="en-US" dirty="0" smtClean="0"/>
              <a:t>Sustained collaboration</a:t>
            </a:r>
          </a:p>
          <a:p>
            <a:pPr marL="109538" indent="-109538">
              <a:spcBef>
                <a:spcPts val="1200"/>
              </a:spcBef>
            </a:pPr>
            <a:endParaRPr lang="en-US" dirty="0"/>
          </a:p>
        </p:txBody>
      </p:sp>
      <p:grpSp>
        <p:nvGrpSpPr>
          <p:cNvPr id="2" name="Group 7"/>
          <p:cNvGrpSpPr/>
          <p:nvPr/>
        </p:nvGrpSpPr>
        <p:grpSpPr>
          <a:xfrm>
            <a:off x="457201" y="1571172"/>
            <a:ext cx="4114800" cy="3857171"/>
            <a:chOff x="457201" y="1600200"/>
            <a:chExt cx="4114800" cy="2903315"/>
          </a:xfrm>
          <a:solidFill>
            <a:srgbClr val="FF00FF"/>
          </a:solidFill>
        </p:grpSpPr>
        <p:sp>
          <p:nvSpPr>
            <p:cNvPr id="13" name="Rounded Rectangle 12"/>
            <p:cNvSpPr/>
            <p:nvPr/>
          </p:nvSpPr>
          <p:spPr>
            <a:xfrm>
              <a:off x="457201" y="1600200"/>
              <a:ext cx="4114800" cy="2658992"/>
            </a:xfrm>
            <a:prstGeom prst="roundRect">
              <a:avLst>
                <a:gd name="adj" fmla="val 4488"/>
              </a:avLst>
            </a:prstGeom>
            <a:ln/>
          </p:spPr>
          <p:style>
            <a:lnRef idx="1">
              <a:schemeClr val="accent5"/>
            </a:lnRef>
            <a:fillRef idx="3">
              <a:schemeClr val="accent5"/>
            </a:fillRef>
            <a:effectRef idx="2">
              <a:schemeClr val="accent5"/>
            </a:effectRef>
            <a:fontRef idx="minor">
              <a:schemeClr val="lt1"/>
            </a:fontRef>
          </p:style>
          <p:txBody>
            <a:bodyPr lIns="182880" tIns="182880" rIns="182880" bIns="182880" rtlCol="0" anchor="ctr"/>
            <a:lstStyle/>
            <a:p>
              <a:pPr algn="ctr">
                <a:spcBef>
                  <a:spcPts val="1200"/>
                </a:spcBef>
              </a:pPr>
              <a:r>
                <a:rPr lang="en-US" sz="2000" b="1" dirty="0" smtClean="0"/>
                <a:t>“Today’s colleges and universities must equip students with skills appropriate for a rapidly changing and diverse workforce…”</a:t>
              </a:r>
            </a:p>
            <a:p>
              <a:pPr algn="ctr">
                <a:spcBef>
                  <a:spcPts val="1200"/>
                </a:spcBef>
              </a:pPr>
              <a:r>
                <a:rPr lang="en-US" sz="1100" b="1" cap="all" dirty="0" smtClean="0"/>
                <a:t>(</a:t>
              </a:r>
              <a:r>
                <a:rPr lang="en-US" sz="1100" b="1" cap="all" dirty="0" err="1" smtClean="0"/>
                <a:t>Williford</a:t>
              </a:r>
              <a:r>
                <a:rPr lang="en-US" sz="1100" b="1" cap="all" dirty="0" smtClean="0"/>
                <a:t> &amp; Henry, 2012, 3)</a:t>
              </a:r>
              <a:endParaRPr lang="en-US" sz="1000" b="1" cap="all" dirty="0"/>
            </a:p>
          </p:txBody>
        </p:sp>
        <p:sp>
          <p:nvSpPr>
            <p:cNvPr id="7" name="Isosceles Triangle 6"/>
            <p:cNvSpPr/>
            <p:nvPr/>
          </p:nvSpPr>
          <p:spPr>
            <a:xfrm rot="10800000">
              <a:off x="966451" y="4247647"/>
              <a:ext cx="505498" cy="255868"/>
            </a:xfrm>
            <a:prstGeom prst="triangle">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0" name="Right Arrow 9"/>
          <p:cNvSpPr/>
          <p:nvPr/>
        </p:nvSpPr>
        <p:spPr>
          <a:xfrm rot="5400000">
            <a:off x="6986016" y="4500227"/>
            <a:ext cx="2459736" cy="1856232"/>
          </a:xfrm>
          <a:prstGeom prst="rightArrow">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1" name="TextBox 10"/>
          <p:cNvSpPr txBox="1"/>
          <p:nvPr/>
        </p:nvSpPr>
        <p:spPr>
          <a:xfrm>
            <a:off x="7640863" y="4430944"/>
            <a:ext cx="1162049" cy="461665"/>
          </a:xfrm>
          <a:prstGeom prst="rect">
            <a:avLst/>
          </a:prstGeom>
          <a:noFill/>
        </p:spPr>
        <p:txBody>
          <a:bodyPr wrap="square" rtlCol="0">
            <a:spAutoFit/>
          </a:bodyPr>
          <a:lstStyle/>
          <a:p>
            <a:pPr algn="ctr"/>
            <a:r>
              <a:rPr lang="en-US" sz="1200" b="1" dirty="0" smtClean="0">
                <a:solidFill>
                  <a:schemeClr val="bg1"/>
                </a:solidFill>
              </a:rPr>
              <a:t>Inter-</a:t>
            </a:r>
            <a:r>
              <a:rPr lang="en-US" sz="1200" b="1" dirty="0" err="1" smtClean="0">
                <a:solidFill>
                  <a:schemeClr val="bg1"/>
                </a:solidFill>
              </a:rPr>
              <a:t>disciplinarity</a:t>
            </a:r>
            <a:endParaRPr lang="en-US" sz="1200" b="1" dirty="0">
              <a:solidFill>
                <a:schemeClr val="bg1"/>
              </a:solidFill>
            </a:endParaRPr>
          </a:p>
        </p:txBody>
      </p:sp>
      <p:sp>
        <p:nvSpPr>
          <p:cNvPr id="17" name="TextBox 16"/>
          <p:cNvSpPr txBox="1"/>
          <p:nvPr/>
        </p:nvSpPr>
        <p:spPr>
          <a:xfrm>
            <a:off x="152400" y="5428343"/>
            <a:ext cx="3476171" cy="369332"/>
          </a:xfrm>
          <a:prstGeom prst="rect">
            <a:avLst/>
          </a:prstGeom>
          <a:noFill/>
        </p:spPr>
        <p:txBody>
          <a:bodyPr wrap="square" rtlCol="0">
            <a:spAutoFit/>
          </a:bodyPr>
          <a:lstStyle/>
          <a:p>
            <a:r>
              <a:rPr lang="en-US" b="1" cap="all" dirty="0" smtClean="0">
                <a:solidFill>
                  <a:srgbClr val="195A88"/>
                </a:solidFill>
                <a:cs typeface="Tahoma"/>
              </a:rPr>
              <a:t>Perspective</a:t>
            </a:r>
            <a:endParaRPr lang="en-US" dirty="0"/>
          </a:p>
        </p:txBody>
      </p:sp>
      <p:sp>
        <p:nvSpPr>
          <p:cNvPr id="18" name="Explosion 1 17"/>
          <p:cNvSpPr/>
          <p:nvPr/>
        </p:nvSpPr>
        <p:spPr>
          <a:xfrm rot="20670042">
            <a:off x="6493688" y="4089692"/>
            <a:ext cx="1297884" cy="1151846"/>
          </a:xfrm>
          <a:prstGeom prst="irregularSeal1">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rot="20389980">
            <a:off x="6788598" y="4444865"/>
            <a:ext cx="775601" cy="369332"/>
          </a:xfrm>
          <a:prstGeom prst="rect">
            <a:avLst/>
          </a:prstGeom>
          <a:noFill/>
        </p:spPr>
        <p:txBody>
          <a:bodyPr wrap="square" rtlCol="0">
            <a:spAutoFit/>
          </a:bodyPr>
          <a:lstStyle/>
          <a:p>
            <a:r>
              <a:rPr lang="en-US" dirty="0" smtClean="0">
                <a:latin typeface="Trebuchet MS" pitchFamily="34" charset="0"/>
              </a:rPr>
              <a:t>Hot!</a:t>
            </a:r>
            <a:endParaRPr lang="en-US"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hats Hot Whats Not">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C13F594A2FC74EADD29D0AF2FC40B8" ma:contentTypeVersion="0" ma:contentTypeDescription="Create a new document." ma:contentTypeScope="" ma:versionID="f6b9a7984d90970c0d0e973507f2746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7939786-C169-4F7A-810B-4BE8BCB61B43}">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F666D8B9-669F-4142-B8FC-2F14E25C84FA}">
  <ds:schemaRefs>
    <ds:schemaRef ds:uri="http://schemas.microsoft.com/sharepoint/v3/contenttype/forms"/>
  </ds:schemaRefs>
</ds:datastoreItem>
</file>

<file path=customXml/itemProps3.xml><?xml version="1.0" encoding="utf-8"?>
<ds:datastoreItem xmlns:ds="http://schemas.openxmlformats.org/officeDocument/2006/customXml" ds:itemID="{4AC843D3-24B5-44CD-B3F2-6FF1341FC0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Whats Hot Whats Not</Template>
  <TotalTime>0</TotalTime>
  <Words>4252</Words>
  <Application>Microsoft Office PowerPoint</Application>
  <PresentationFormat>On-screen Show (4:3)</PresentationFormat>
  <Paragraphs>391</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Whats Hot Whats Not</vt:lpstr>
      <vt:lpstr>What’s Hot, What’s Not</vt:lpstr>
      <vt:lpstr>What’s Hot,  What’s Not</vt:lpstr>
      <vt:lpstr>Digital Environment</vt:lpstr>
      <vt:lpstr>What is a Digital Library?</vt:lpstr>
      <vt:lpstr>What is a Digital Library?</vt:lpstr>
      <vt:lpstr>What’s Hot</vt:lpstr>
      <vt:lpstr>Expand Our Concept of Research</vt:lpstr>
      <vt:lpstr>Expand Our Concept of Research Data</vt:lpstr>
      <vt:lpstr>Embrace Interdisciplinarity</vt:lpstr>
      <vt:lpstr>Models for Sharing Credit</vt:lpstr>
      <vt:lpstr>On Demand Digital Libraries</vt:lpstr>
      <vt:lpstr>Involving and Educating Students</vt:lpstr>
      <vt:lpstr>Involving and Educating Students</vt:lpstr>
      <vt:lpstr>Creating Digital Library Jobs</vt:lpstr>
      <vt:lpstr>What’s Not</vt:lpstr>
      <vt:lpstr>Lack of Funding for Educational Programs</vt:lpstr>
      <vt:lpstr>Lack of Funding for Educational Programs</vt:lpstr>
      <vt:lpstr>Limitations to Adoption</vt:lpstr>
      <vt:lpstr>Lack of Integration in Research and Practice</vt:lpstr>
      <vt:lpstr>What’s Next?</vt:lpstr>
      <vt:lpstr>What’s Next?</vt:lpstr>
      <vt:lpstr>References</vt:lpstr>
      <vt:lpstr>References</vt:lpstr>
      <vt:lpstr>Questions and Discussion</vt:lpstr>
    </vt:vector>
  </TitlesOfParts>
  <Manager>Jenny Johnson, Director, Branding and Creative Services</Manager>
  <Company>OCLC</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Hot, What’s Not</dc:title>
  <dc:creator>connawal</dc:creator>
  <cp:lastModifiedBy>Windows User</cp:lastModifiedBy>
  <cp:revision>94</cp:revision>
  <cp:lastPrinted>2012-01-18T22:20:44Z</cp:lastPrinted>
  <dcterms:created xsi:type="dcterms:W3CDTF">2012-06-13T21:16:33Z</dcterms:created>
  <dcterms:modified xsi:type="dcterms:W3CDTF">2012-06-17T21:25:09Z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0x0101009EC13F594A2FC74EADD29D0AF2FC40B8</vt:lpwstr>
  </property>
</Properties>
</file>