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2" r:id="rId2"/>
    <p:sldId id="261" r:id="rId3"/>
    <p:sldId id="273" r:id="rId4"/>
    <p:sldId id="274" r:id="rId5"/>
    <p:sldId id="275" r:id="rId6"/>
    <p:sldId id="277" r:id="rId7"/>
    <p:sldId id="276" r:id="rId8"/>
    <p:sldId id="278" r:id="rId9"/>
    <p:sldId id="279" r:id="rId10"/>
    <p:sldId id="280" r:id="rId11"/>
    <p:sldId id="281" r:id="rId12"/>
    <p:sldId id="289" r:id="rId13"/>
    <p:sldId id="282" r:id="rId14"/>
    <p:sldId id="283" r:id="rId15"/>
    <p:sldId id="284" r:id="rId16"/>
    <p:sldId id="285" r:id="rId17"/>
    <p:sldId id="290" r:id="rId18"/>
    <p:sldId id="286" r:id="rId19"/>
    <p:sldId id="288" r:id="rId20"/>
    <p:sldId id="28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88" autoAdjust="0"/>
  </p:normalViewPr>
  <p:slideViewPr>
    <p:cSldViewPr snapToGrid="0" snapToObjects="1" showGuides="1">
      <p:cViewPr varScale="1">
        <p:scale>
          <a:sx n="98" d="100"/>
          <a:sy n="98" d="100"/>
        </p:scale>
        <p:origin x="1974" y="78"/>
      </p:cViewPr>
      <p:guideLst>
        <p:guide orient="horz" pos="2160"/>
        <p:guide pos="2880"/>
        <p:guide pos="28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45AEB-76E3-492A-84D0-4404AE8D3204}" type="datetimeFigureOut">
              <a:rPr lang="en-US" smtClean="0"/>
              <a:pPr/>
              <a:t>7/23/2015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33DE8-397C-4225-B704-80EF02227EDE}" type="slidenum">
              <a:rPr lang="en-US" smtClean="0"/>
              <a:pPr/>
              <a:t>‹#›</a:t>
            </a:fld>
            <a:endParaRPr lang="en-US"/>
          </a:p>
        </p:txBody>
      </p:sp>
    </p:spTree>
    <p:extLst>
      <p:ext uri="{BB962C8B-B14F-4D97-AF65-F5344CB8AC3E}">
        <p14:creationId xmlns:p14="http://schemas.microsoft.com/office/powerpoint/2010/main" val="17137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Image: http://cerasis.com/author/chuckintrieri/</a:t>
            </a:r>
          </a:p>
          <a:p>
            <a:pPr lvl="1"/>
            <a:endParaRPr lang="en-US" dirty="0" smtClean="0"/>
          </a:p>
          <a:p>
            <a:pPr lvl="1"/>
            <a:r>
              <a:rPr lang="en-US" dirty="0" smtClean="0"/>
              <a:t>These are 2 of 4 research questions from Cyber Synergy</a:t>
            </a:r>
          </a:p>
          <a:p>
            <a:pPr lvl="1"/>
            <a:endParaRPr lang="en-US" dirty="0" smtClean="0"/>
          </a:p>
          <a:p>
            <a:pPr lvl="1"/>
            <a:r>
              <a:rPr lang="en-US" dirty="0" smtClean="0"/>
              <a:t>RQ1: What is the current state of VRS quality compared to longitudinal data and to Q&amp;A sites?</a:t>
            </a:r>
          </a:p>
          <a:p>
            <a:pPr lvl="1"/>
            <a:r>
              <a:rPr lang="en-US" dirty="0" smtClean="0">
                <a:solidFill>
                  <a:srgbClr val="FF0000"/>
                </a:solidFill>
              </a:rPr>
              <a:t>RQ2: How can VRS become more collaborative, within and between libraries, and tap more effectively into librarian’s subject expertise?</a:t>
            </a:r>
          </a:p>
          <a:p>
            <a:pPr lvl="1"/>
            <a:r>
              <a:rPr lang="en-US" dirty="0" smtClean="0">
                <a:solidFill>
                  <a:srgbClr val="FF0000"/>
                </a:solidFill>
              </a:rPr>
              <a:t>RQ3: Can VRS be more sustainable through collaboration with SQA services?</a:t>
            </a:r>
          </a:p>
          <a:p>
            <a:pPr lvl="1"/>
            <a:r>
              <a:rPr lang="en-US" dirty="0" smtClean="0"/>
              <a:t>RQ4: How can we design systems and services within and between VRS and SQA for better quality and sustainability?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2</a:t>
            </a:fld>
            <a:endParaRPr lang="en-US"/>
          </a:p>
        </p:txBody>
      </p:sp>
    </p:spTree>
    <p:extLst>
      <p:ext uri="{BB962C8B-B14F-4D97-AF65-F5344CB8AC3E}">
        <p14:creationId xmlns:p14="http://schemas.microsoft.com/office/powerpoint/2010/main" val="270778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Image: http://thecatutoringsolution.com/wp-content/uploads/2013/01/failing-student1.jpg</a:t>
            </a:r>
          </a:p>
          <a:p>
            <a:endParaRPr lang="en-US" sz="1200" dirty="0" smtClean="0"/>
          </a:p>
          <a:p>
            <a:r>
              <a:rPr lang="en-US" sz="1200" dirty="0" smtClean="0"/>
              <a:t>“Remember a time when you had a difficult face-to-face or virtual reference question which was outside of your area of expertise. Describe this encounter and what you did in this situation. What alternatives did you have, how did you decide to handle this question, and why?” </a:t>
            </a:r>
          </a:p>
          <a:p>
            <a:pPr marL="0" indent="0">
              <a:buNone/>
            </a:pPr>
            <a:endParaRPr lang="en-US" sz="1200" dirty="0" smtClean="0"/>
          </a:p>
          <a:p>
            <a:r>
              <a:rPr lang="en-US" sz="1200" dirty="0" smtClean="0"/>
              <a:t>“Please recall one specific virtual reference interaction that was in an area outside of your subject expertise that you would consider unsuccessful and describe. What in particular made this interaction unsuccessful for you?” </a:t>
            </a:r>
          </a:p>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13</a:t>
            </a:fld>
            <a:endParaRPr lang="en-US"/>
          </a:p>
        </p:txBody>
      </p:sp>
    </p:spTree>
    <p:extLst>
      <p:ext uri="{BB962C8B-B14F-4D97-AF65-F5344CB8AC3E}">
        <p14:creationId xmlns:p14="http://schemas.microsoft.com/office/powerpoint/2010/main" val="388267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Librarian:</a:t>
            </a:r>
          </a:p>
          <a:p>
            <a:endParaRPr lang="en-US" dirty="0" smtClean="0"/>
          </a:p>
          <a:p>
            <a:r>
              <a:rPr lang="en-US" dirty="0" smtClean="0"/>
              <a:t>Difficulty (content), collaboration</a:t>
            </a:r>
            <a:r>
              <a:rPr lang="en-US" baseline="0" dirty="0" smtClean="0"/>
              <a:t> (librarian)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student had an invention and had successfully patented it. [They were] ready to pitch the invention to a company and needed information about the industry, the market, etc. I was able to give the student detailed data about the industry, companies in the industry, competing products, etc…The market information, however, required some very specific statistics from the medical/health care fields. I did a little searching, but decided that my colleagues at the Health Sciences Library would be better able to provide this information. I consulted with the director of the library, who is also an expert reference librarian, and she came through with exactly what the student needed.” (L-20)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Difficulty (technology), insufficient time, user unfamiliar</a:t>
            </a:r>
            <a:r>
              <a:rPr lang="en-US" sz="1200" kern="1200" baseline="0" dirty="0" smtClean="0">
                <a:solidFill>
                  <a:schemeClr val="tx1"/>
                </a:solidFill>
                <a:effectLst/>
                <a:latin typeface="+mn-lt"/>
                <a:ea typeface="+mn-ea"/>
                <a:cs typeface="+mn-cs"/>
              </a:rPr>
              <a:t> with library:</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student “came in frustrated, had been having trouble even logging in, [so] when he finally got in, he had a real sense of immediacy, [and] what he was looking for was going to require some effort on his part. He was irate and obnoxious all the way through. I brought him around. He was not very kind. It went on for so long I thought I'd lose him, but he stayed on. It’s kind of challenging when the students don't even know how to use the databases and they’re chatting with the librarian. They can become impatient” (L-45).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 (50%) of users said that all VRS interactions were successful: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don’t</a:t>
            </a:r>
            <a:r>
              <a:rPr lang="en-US" sz="1200" kern="1200" baseline="0" dirty="0" smtClean="0">
                <a:solidFill>
                  <a:schemeClr val="tx1"/>
                </a:solidFill>
                <a:effectLst/>
                <a:latin typeface="+mn-lt"/>
                <a:ea typeface="+mn-ea"/>
                <a:cs typeface="+mn-cs"/>
              </a:rPr>
              <a:t> think I’ve had an unsuccessful experience. There’s been times where it’s taken more time, but in the end it was successful.” (VS52)</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Question not answered: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tried to ask them how I should refer to multiple authors of different</a:t>
            </a:r>
            <a:r>
              <a:rPr lang="en-US" sz="1200" kern="1200" baseline="0" dirty="0" smtClean="0">
                <a:solidFill>
                  <a:schemeClr val="tx1"/>
                </a:solidFill>
                <a:effectLst/>
                <a:latin typeface="+mn-lt"/>
                <a:ea typeface="+mn-ea"/>
                <a:cs typeface="+mn-cs"/>
              </a:rPr>
              <a:t> works and they brought me to the page but they didn’t really explain it or answer my </a:t>
            </a:r>
            <a:r>
              <a:rPr lang="en-US" sz="1200" kern="1200" baseline="0" dirty="0" err="1" smtClean="0">
                <a:solidFill>
                  <a:schemeClr val="tx1"/>
                </a:solidFill>
                <a:effectLst/>
                <a:latin typeface="+mn-lt"/>
                <a:ea typeface="+mn-ea"/>
                <a:cs typeface="+mn-cs"/>
              </a:rPr>
              <a:t>quetsion</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kep</a:t>
            </a:r>
            <a:r>
              <a:rPr lang="en-US" sz="1200" kern="1200" baseline="0" dirty="0" smtClean="0">
                <a:solidFill>
                  <a:schemeClr val="tx1"/>
                </a:solidFill>
                <a:effectLst/>
                <a:latin typeface="+mn-lt"/>
                <a:ea typeface="+mn-ea"/>
                <a:cs typeface="+mn-cs"/>
              </a:rPr>
              <a:t> trying to ask them my question in different words, but they still wouldn’t answer it.” (VS45)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Wait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 typed in something regarding ASL books and a librarian came and said something like “one second, pending your request,” but it took a little bit.” (VS55)</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14</a:t>
            </a:fld>
            <a:endParaRPr lang="en-US"/>
          </a:p>
        </p:txBody>
      </p:sp>
    </p:spTree>
    <p:extLst>
      <p:ext uri="{BB962C8B-B14F-4D97-AF65-F5344CB8AC3E}">
        <p14:creationId xmlns:p14="http://schemas.microsoft.com/office/powerpoint/2010/main" val="322000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Image: http://www.unlockourminds.com/wp-content/uploads/2010/12/door-knock.jpg</a:t>
            </a:r>
          </a:p>
          <a:p>
            <a:endParaRPr lang="en-US" sz="1200" dirty="0" smtClean="0"/>
          </a:p>
          <a:p>
            <a:r>
              <a:rPr lang="en-US" sz="1200" dirty="0" smtClean="0"/>
              <a:t>“Remember a time when you successfully sought help via collaboration with a colleague in answering a difficult reference question (either face-to-face or in VR). Describe what happened and what were the important factors that helped you decide that it was successful?” </a:t>
            </a:r>
          </a:p>
          <a:p>
            <a:endParaRPr lang="en-US" sz="1200" dirty="0" smtClean="0"/>
          </a:p>
          <a:p>
            <a:r>
              <a:rPr lang="en-US" sz="1200" dirty="0" smtClean="0"/>
              <a:t>“Think of a time when you answered a question online. Where was it? Why did you decide to answer in this particular incident?”</a:t>
            </a:r>
          </a:p>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15</a:t>
            </a:fld>
            <a:endParaRPr lang="en-US"/>
          </a:p>
        </p:txBody>
      </p:sp>
    </p:spTree>
    <p:extLst>
      <p:ext uri="{BB962C8B-B14F-4D97-AF65-F5344CB8AC3E}">
        <p14:creationId xmlns:p14="http://schemas.microsoft.com/office/powerpoint/2010/main" val="619808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http://lawyernomics.avvo.com/files/2012/06/chat.jpg</a:t>
            </a:r>
            <a:endParaRPr lang="en-US" dirty="0" smtClean="0"/>
          </a:p>
          <a:p>
            <a:endParaRPr lang="en-US" dirty="0" smtClean="0"/>
          </a:p>
          <a:p>
            <a:r>
              <a:rPr lang="en-US" dirty="0" smtClean="0"/>
              <a:t>Librarian:</a:t>
            </a:r>
          </a:p>
          <a:p>
            <a:endParaRPr lang="en-US" dirty="0" smtClean="0"/>
          </a:p>
          <a:p>
            <a:r>
              <a:rPr lang="en-US" dirty="0" smtClean="0"/>
              <a:t>Social media/networking (</a:t>
            </a:r>
            <a:r>
              <a:rPr lang="en-US" dirty="0" err="1" smtClean="0"/>
              <a:t>eg</a:t>
            </a:r>
            <a:r>
              <a:rPr lang="en-US" dirty="0" smtClean="0"/>
              <a:t> Twitter) not mentioned</a:t>
            </a:r>
            <a:r>
              <a:rPr lang="en-US" baseline="0" dirty="0" smtClean="0"/>
              <a:t> in CI questions, but was mentioned in other parts of the interview</a:t>
            </a:r>
          </a:p>
          <a:p>
            <a:endParaRPr lang="en-US" baseline="0" dirty="0" smtClean="0"/>
          </a:p>
          <a:p>
            <a:r>
              <a:rPr lang="en-US" baseline="0" dirty="0" smtClean="0"/>
              <a:t>On unknown modes of communication:</a:t>
            </a:r>
          </a:p>
          <a:p>
            <a:r>
              <a:rPr lang="en-US" sz="1200" kern="1200" dirty="0" smtClean="0">
                <a:solidFill>
                  <a:schemeClr val="tx1"/>
                </a:solidFill>
                <a:effectLst/>
                <a:latin typeface="+mn-lt"/>
                <a:ea typeface="+mn-ea"/>
                <a:cs typeface="+mn-cs"/>
              </a:rPr>
              <a:t>“I called in this colleague” (L-11)</a:t>
            </a:r>
          </a:p>
          <a:p>
            <a:endParaRPr lang="en-US" baseline="0" dirty="0" smtClean="0"/>
          </a:p>
          <a:p>
            <a:r>
              <a:rPr lang="en-US" baseline="0" dirty="0" smtClean="0"/>
              <a:t>On collaboration:</a:t>
            </a:r>
          </a:p>
          <a:p>
            <a:r>
              <a:rPr lang="en-US" sz="1200" kern="1200" dirty="0" smtClean="0">
                <a:solidFill>
                  <a:schemeClr val="tx1"/>
                </a:solidFill>
                <a:effectLst/>
                <a:latin typeface="+mn-lt"/>
                <a:ea typeface="+mn-ea"/>
                <a:cs typeface="+mn-cs"/>
              </a:rPr>
              <a:t>“We kind of play off of each other so we come up with new things to try. I think it's successful because we understand the need, the question, and trying different sources and keywords. It's been my experience that if you bring in another reference librarian on a question, they won't quit either” (L-61)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Unable to 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had a request from a student trying to find these citations to articles and wanted to find the articles. Unfortunately, one article was in Russian, one was in Japanese. I wound up talking to another librarian here and she showed me how to use the CASSI Index, and from that we could determine that at least the Russian article had a translation as part of another journal series. The Japanese article not so much, these were from the 60s and 70s. This particular colleague showed me how to use CASI to see if the translation was available, [and] then get…the ISSN number and OCLC number to put it into ILL to get the patron the article. Getting the patron what they needed was the success. Success to me is if I can't get them the exact information they want, to get them the information of someone that can help them.” (L-42)</a:t>
            </a:r>
          </a:p>
          <a:p>
            <a:endParaRPr lang="en-US" dirty="0" smtClean="0"/>
          </a:p>
          <a:p>
            <a:r>
              <a:rPr lang="en-US" dirty="0" smtClean="0"/>
              <a:t>Shared expertise: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did get a question not too long ago from a staff member at the university who was researching something in the field of education, and I had to email our education librarian to get her to collaborate with me because it kind of bridged something both of us should answer (because of what I do at the university) and it just so happened that our education librarian was unavailable at that time. I think what was successful was remaining in contact with the patron, I'd done some education librarian stuff before in a previous job so I knew the databases, and I was able to email the patron and CC the education librarian with some tips and help to get her started, but told her she needed to talk with the subject librarian. It was pretty straightforward, but it was all done by email.” (L-33)</a:t>
            </a:r>
          </a:p>
          <a:p>
            <a:endParaRPr lang="en-US" dirty="0" smtClean="0"/>
          </a:p>
          <a:p>
            <a:r>
              <a:rPr lang="en-US" dirty="0" smtClean="0"/>
              <a:t>User:</a:t>
            </a:r>
          </a:p>
          <a:p>
            <a:endParaRPr lang="en-US" dirty="0" smtClean="0"/>
          </a:p>
          <a:p>
            <a:r>
              <a:rPr lang="en-US" dirty="0" smtClean="0"/>
              <a:t>Most questions</a:t>
            </a:r>
            <a:r>
              <a:rPr lang="en-US" baseline="0" dirty="0" smtClean="0"/>
              <a:t> answered on </a:t>
            </a:r>
            <a:r>
              <a:rPr lang="en-US" baseline="0" dirty="0" err="1" smtClean="0"/>
              <a:t>Yahoo!Answers</a:t>
            </a:r>
            <a:r>
              <a:rPr lang="en-US" baseline="0" dirty="0" smtClean="0"/>
              <a:t> (9, 53%)</a:t>
            </a:r>
          </a:p>
          <a:p>
            <a:endParaRPr lang="en-US" baseline="0" dirty="0" smtClean="0"/>
          </a:p>
          <a:p>
            <a:r>
              <a:rPr lang="en-US" baseline="0" dirty="0" smtClean="0"/>
              <a:t>Altruism (practical):</a:t>
            </a:r>
          </a:p>
          <a:p>
            <a:r>
              <a:rPr lang="en-US" sz="1200" kern="1200" dirty="0" smtClean="0">
                <a:solidFill>
                  <a:schemeClr val="tx1"/>
                </a:solidFill>
                <a:effectLst/>
                <a:latin typeface="+mn-lt"/>
                <a:ea typeface="+mn-ea"/>
                <a:cs typeface="+mn-cs"/>
              </a:rPr>
              <a:t>Practical altruism refers to the answer’s desire to “help the [asker] out” (VS17) because they are certain that they know the answer (VS22, VS17). A few also mentioned that they posted because another answerer had provided “the wrong answer” (VS68).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Altruism (emotional):</a:t>
            </a:r>
          </a:p>
          <a:p>
            <a:r>
              <a:rPr lang="en-US" sz="1200" kern="1200" dirty="0" smtClean="0">
                <a:solidFill>
                  <a:schemeClr val="tx1"/>
                </a:solidFill>
                <a:effectLst/>
                <a:latin typeface="+mn-lt"/>
                <a:ea typeface="+mn-ea"/>
                <a:cs typeface="+mn-cs"/>
              </a:rPr>
              <a:t>“I just thought, ‘This is so awful! This poor girl!’ and I thought just maybe she’d listen to my answer reassuring her” (VS26). </a:t>
            </a:r>
            <a:endParaRPr lang="en-US" sz="1200" kern="1200" baseline="0" dirty="0" smtClean="0">
              <a:solidFill>
                <a:schemeClr val="tx1"/>
              </a:solidFill>
              <a:effectLst/>
              <a:latin typeface="+mn-lt"/>
              <a:ea typeface="+mn-ea"/>
              <a:cs typeface="+mn-cs"/>
            </a:endParaRPr>
          </a:p>
          <a:p>
            <a:endParaRPr lang="en-US" baseline="0" dirty="0" smtClean="0"/>
          </a:p>
          <a:p>
            <a:r>
              <a:rPr lang="en-US" dirty="0" smtClean="0"/>
              <a:t>Belongingness</a:t>
            </a:r>
            <a:r>
              <a:rPr lang="en-US" baseline="0" dirty="0" smtClean="0"/>
              <a:t> (site):</a:t>
            </a:r>
          </a:p>
          <a:p>
            <a:r>
              <a:rPr lang="en-US" sz="1200" kern="1200" dirty="0" smtClean="0">
                <a:solidFill>
                  <a:schemeClr val="tx1"/>
                </a:solidFill>
                <a:effectLst/>
                <a:latin typeface="+mn-lt"/>
                <a:ea typeface="+mn-ea"/>
                <a:cs typeface="+mn-cs"/>
              </a:rPr>
              <a:t>“[return] the favor and [help] someone with their questions” (VS50) and answer to “[try] to be a part of the community” (VS32)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Belongingness (topic):</a:t>
            </a:r>
          </a:p>
          <a:p>
            <a:r>
              <a:rPr lang="en-US" sz="1200" kern="1200" dirty="0" smtClean="0">
                <a:solidFill>
                  <a:schemeClr val="tx1"/>
                </a:solidFill>
                <a:effectLst/>
                <a:latin typeface="+mn-lt"/>
                <a:ea typeface="+mn-ea"/>
                <a:cs typeface="+mn-cs"/>
              </a:rPr>
              <a:t>aviation history buffs (VS3) and new mothers (VS42)</a:t>
            </a:r>
            <a:endParaRPr lang="en-US" dirty="0" smtClean="0"/>
          </a:p>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16</a:t>
            </a:fld>
            <a:endParaRPr lang="en-US"/>
          </a:p>
        </p:txBody>
      </p:sp>
    </p:spTree>
    <p:extLst>
      <p:ext uri="{BB962C8B-B14F-4D97-AF65-F5344CB8AC3E}">
        <p14:creationId xmlns:p14="http://schemas.microsoft.com/office/powerpoint/2010/main" val="19601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http://imconfident.files.wordpress.com/2013/02/1-hand.jpg</a:t>
            </a:r>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17</a:t>
            </a:fld>
            <a:endParaRPr lang="en-US"/>
          </a:p>
        </p:txBody>
      </p:sp>
    </p:spTree>
    <p:extLst>
      <p:ext uri="{BB962C8B-B14F-4D97-AF65-F5344CB8AC3E}">
        <p14:creationId xmlns:p14="http://schemas.microsoft.com/office/powerpoint/2010/main" val="13758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http://smallbiztrends.com/wp-content/uploads/2010/06/five-steps.jpg</a:t>
            </a:r>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18</a:t>
            </a:fld>
            <a:endParaRPr lang="en-US"/>
          </a:p>
        </p:txBody>
      </p:sp>
    </p:spTree>
    <p:extLst>
      <p:ext uri="{BB962C8B-B14F-4D97-AF65-F5344CB8AC3E}">
        <p14:creationId xmlns:p14="http://schemas.microsoft.com/office/powerpoint/2010/main" val="2287163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20</a:t>
            </a:fld>
            <a:endParaRPr lang="en-US"/>
          </a:p>
        </p:txBody>
      </p:sp>
    </p:spTree>
    <p:extLst>
      <p:ext uri="{BB962C8B-B14F-4D97-AF65-F5344CB8AC3E}">
        <p14:creationId xmlns:p14="http://schemas.microsoft.com/office/powerpoint/2010/main" val="263017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http://calgary-executive-coaching.com/wp-content/uploads/2011/12/develop-interview-questions-answers.jpg</a:t>
            </a:r>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3</a:t>
            </a:fld>
            <a:endParaRPr lang="en-US"/>
          </a:p>
        </p:txBody>
      </p:sp>
    </p:spTree>
    <p:extLst>
      <p:ext uri="{BB962C8B-B14F-4D97-AF65-F5344CB8AC3E}">
        <p14:creationId xmlns:p14="http://schemas.microsoft.com/office/powerpoint/2010/main" val="35640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Yahoo</a:t>
            </a:r>
            <a:r>
              <a:rPr lang="en-US" baseline="0" dirty="0" smtClean="0"/>
              <a:t> Image: http://2.bp.blogspot.com/-zZIk3M1fIHI/TZGPM6Q01fI/AAAAAAAARqA/suYWUCTzzdE/s1600/Yahoo+Y+logo.JPG</a:t>
            </a:r>
          </a:p>
          <a:p>
            <a:endParaRPr lang="en-US" baseline="0" dirty="0" smtClean="0"/>
          </a:p>
          <a:p>
            <a:r>
              <a:rPr lang="en-US" baseline="0" dirty="0" smtClean="0"/>
              <a:t>Wiki Image: http://img2.wikia.nocookie.net/__cb20121014011703/logopedia/images/1/10/Images_jh.jpg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AnswerBag</a:t>
            </a:r>
            <a:r>
              <a:rPr lang="en-US" baseline="0" dirty="0" smtClean="0"/>
              <a:t> Image: http://media-cache-ec0.pinimg.com/avatars/answerbag_1344540149_140.jpg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4</a:t>
            </a:fld>
            <a:endParaRPr lang="en-US"/>
          </a:p>
        </p:txBody>
      </p:sp>
    </p:spTree>
    <p:extLst>
      <p:ext uri="{BB962C8B-B14F-4D97-AF65-F5344CB8AC3E}">
        <p14:creationId xmlns:p14="http://schemas.microsoft.com/office/powerpoint/2010/main" val="363877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http://jobs.theguardian.com/getasset/?uiAssetID=732c1776-d8f7-4c20-bddc-a0475b62a939</a:t>
            </a:r>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6</a:t>
            </a:fld>
            <a:endParaRPr lang="en-US"/>
          </a:p>
        </p:txBody>
      </p:sp>
    </p:spTree>
    <p:extLst>
      <p:ext uri="{BB962C8B-B14F-4D97-AF65-F5344CB8AC3E}">
        <p14:creationId xmlns:p14="http://schemas.microsoft.com/office/powerpoint/2010/main" val="216857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Flanagan, J.C. (1954). The critical incident technique, </a:t>
            </a:r>
            <a:r>
              <a:rPr lang="en-US" sz="1200" b="0" i="1" kern="1200" dirty="0" smtClean="0">
                <a:solidFill>
                  <a:schemeClr val="tx1"/>
                </a:solidFill>
                <a:effectLst/>
                <a:latin typeface="+mn-lt"/>
                <a:ea typeface="+mn-ea"/>
                <a:cs typeface="+mn-cs"/>
              </a:rPr>
              <a:t>Psychological Bulletin, 51</a:t>
            </a:r>
            <a:r>
              <a:rPr lang="en-US" sz="1200" b="0" i="0" kern="1200" dirty="0" smtClean="0">
                <a:solidFill>
                  <a:schemeClr val="tx1"/>
                </a:solidFill>
                <a:effectLst/>
                <a:latin typeface="+mn-lt"/>
                <a:ea typeface="+mn-ea"/>
                <a:cs typeface="+mn-cs"/>
              </a:rPr>
              <a:t>(4), 327</a:t>
            </a:r>
          </a:p>
          <a:p>
            <a:r>
              <a:rPr lang="en-US" sz="1200" b="0" i="0" kern="1200" dirty="0" smtClean="0">
                <a:solidFill>
                  <a:schemeClr val="tx1"/>
                </a:solidFill>
                <a:effectLst/>
                <a:latin typeface="+mn-lt"/>
                <a:ea typeface="+mn-ea"/>
                <a:cs typeface="+mn-cs"/>
              </a:rPr>
              <a:t>358.</a:t>
            </a:r>
            <a:br>
              <a:rPr lang="en-US" sz="1200" b="0" i="0" kern="1200" dirty="0" smtClean="0">
                <a:solidFill>
                  <a:schemeClr val="tx1"/>
                </a:solidFill>
                <a:effectLst/>
                <a:latin typeface="+mn-lt"/>
                <a:ea typeface="+mn-ea"/>
                <a:cs typeface="+mn-cs"/>
              </a:rPr>
            </a:br>
            <a:r>
              <a:rPr lang="en-US" dirty="0" smtClean="0"/>
              <a:t/>
            </a:r>
            <a:br>
              <a:rPr lang="en-US" dirty="0" smtClean="0"/>
            </a:br>
            <a:r>
              <a:rPr lang="en-US" sz="1200" b="0" i="0" kern="1200" dirty="0" smtClean="0">
                <a:solidFill>
                  <a:schemeClr val="tx1"/>
                </a:solidFill>
                <a:effectLst/>
                <a:latin typeface="+mn-lt"/>
                <a:ea typeface="+mn-ea"/>
                <a:cs typeface="+mn-cs"/>
              </a:rPr>
              <a:t>Radford, M. L. (summer, 2006). The critical incident technique and the qualitative evaluation of the Connecting Libraries and Schools Project. </a:t>
            </a:r>
            <a:r>
              <a:rPr lang="en-US" sz="1200" b="0" i="1" kern="1200" dirty="0" smtClean="0">
                <a:solidFill>
                  <a:schemeClr val="tx1"/>
                </a:solidFill>
                <a:effectLst/>
                <a:latin typeface="+mn-lt"/>
                <a:ea typeface="+mn-ea"/>
                <a:cs typeface="+mn-cs"/>
              </a:rPr>
              <a:t>Library Trends 54</a:t>
            </a:r>
            <a:r>
              <a:rPr lang="en-US" sz="1200" b="0" i="0" kern="1200" dirty="0" smtClean="0">
                <a:solidFill>
                  <a:schemeClr val="tx1"/>
                </a:solidFill>
                <a:effectLst/>
                <a:latin typeface="+mn-lt"/>
                <a:ea typeface="+mn-ea"/>
                <a:cs typeface="+mn-cs"/>
              </a:rPr>
              <a:t>(1), 46-64.</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7</a:t>
            </a:fld>
            <a:endParaRPr lang="en-US"/>
          </a:p>
        </p:txBody>
      </p:sp>
    </p:spTree>
    <p:extLst>
      <p:ext uri="{BB962C8B-B14F-4D97-AF65-F5344CB8AC3E}">
        <p14:creationId xmlns:p14="http://schemas.microsoft.com/office/powerpoint/2010/main" val="426577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http://elearningtemplates.com/files/2013/12/wholer_business_people.png</a:t>
            </a:r>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8</a:t>
            </a:fld>
            <a:endParaRPr lang="en-US"/>
          </a:p>
        </p:txBody>
      </p:sp>
    </p:spTree>
    <p:extLst>
      <p:ext uri="{BB962C8B-B14F-4D97-AF65-F5344CB8AC3E}">
        <p14:creationId xmlns:p14="http://schemas.microsoft.com/office/powerpoint/2010/main" val="188513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Image:</a:t>
            </a:r>
            <a:r>
              <a:rPr lang="en-US" sz="1200" baseline="0" dirty="0" smtClean="0"/>
              <a:t> http://regmedia.co.uk/2014/03/07/woman_computer_happy_shutterstock.jpg</a:t>
            </a:r>
            <a:endParaRPr lang="en-US" sz="1200" dirty="0" smtClean="0"/>
          </a:p>
          <a:p>
            <a:endParaRPr lang="en-US" sz="1200" dirty="0" smtClean="0"/>
          </a:p>
          <a:p>
            <a:r>
              <a:rPr lang="en-US" sz="1200" dirty="0" smtClean="0"/>
              <a:t>Remember a time when you had a difficult face-to-face or virtual reference question that required subject knowledge within your expertise that you successfully answered. Describe this interaction and why you felt it was successful.”</a:t>
            </a:r>
          </a:p>
          <a:p>
            <a:pPr marL="0" indent="0">
              <a:buNone/>
            </a:pPr>
            <a:endParaRPr lang="en-US" sz="1200" dirty="0" smtClean="0"/>
          </a:p>
          <a:p>
            <a:r>
              <a:rPr lang="en-US" sz="1200" dirty="0" smtClean="0"/>
              <a:t>“Please recall one specific virtual reference interaction that was in an area outside of your expertise that you would consider successful and describe. What in particular made this interaction successful for you?”</a:t>
            </a:r>
          </a:p>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10</a:t>
            </a:fld>
            <a:endParaRPr lang="en-US"/>
          </a:p>
        </p:txBody>
      </p:sp>
    </p:spTree>
    <p:extLst>
      <p:ext uri="{BB962C8B-B14F-4D97-AF65-F5344CB8AC3E}">
        <p14:creationId xmlns:p14="http://schemas.microsoft.com/office/powerpoint/2010/main" val="326836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Image: http://blog.cerge-ei.cz/wp-content/uploads/2013/02/magnifying-glass-1024x768.jpg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Librarian: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Finding info, positive relationship, convenience (content), user satisfied (direct):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successful because I was able to answer the question with my personal background on the subject and with the databases we had in our collection. He was a business student and had to do a paper on merger and acquisition activities, and I knew we had an M&amp;A database, but the New York Times also published a M&amp;A activities page, so he could get trended data back and very current information from the New York times. I explained to him he could find a current topic of interest from New York Times and historical perspective from the database. I knew it was successful because the student told me that was exactly what he wanted. This guy was adamant that it was exactly what he wanted.” (L-38)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Convenience</a:t>
            </a:r>
            <a:r>
              <a:rPr lang="en-US" sz="1200" kern="1200" baseline="0" dirty="0" smtClean="0">
                <a:solidFill>
                  <a:schemeClr val="tx1"/>
                </a:solidFill>
                <a:effectLst/>
                <a:latin typeface="+mn-lt"/>
                <a:ea typeface="+mn-ea"/>
                <a:cs typeface="+mn-cs"/>
              </a:rPr>
              <a:t> (system) &amp; instruction: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felt like because I was familiar with the resource beforehand and show them pretty early on in the chat how to navigate and find what they were looking for. Because it took me less time to locate the information, I was able to spend more time in the teaching. “ (L-3)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Positive relationship: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patron appreciated that his question was difficult and it received time and attention up until he was able to walk away with an answer” (L-1)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User satisfied (indirect):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were lots of happy faces, so the user seemed pleased” (L-09)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133DE8-397C-4225-B704-80EF02227EDE}" type="slidenum">
              <a:rPr lang="en-US" smtClean="0"/>
              <a:pPr/>
              <a:t>11</a:t>
            </a:fld>
            <a:endParaRPr lang="en-US"/>
          </a:p>
        </p:txBody>
      </p:sp>
    </p:spTree>
    <p:extLst>
      <p:ext uri="{BB962C8B-B14F-4D97-AF65-F5344CB8AC3E}">
        <p14:creationId xmlns:p14="http://schemas.microsoft.com/office/powerpoint/2010/main" val="204331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Convenience</a:t>
            </a:r>
            <a:r>
              <a:rPr lang="en-US" sz="1200" kern="1200" baseline="0" dirty="0" smtClean="0">
                <a:solidFill>
                  <a:schemeClr val="tx1"/>
                </a:solidFill>
                <a:effectLst/>
                <a:latin typeface="+mn-lt"/>
                <a:ea typeface="+mn-ea"/>
                <a:cs typeface="+mn-cs"/>
              </a:rPr>
              <a:t> (fast, easy, good hours):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“very successful because it’s so fast rather than searching on Google” (VS22)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fact that it was late at night and I was in a bind and it was quick and convenient” (VS66)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“was successful because [the librarian] wouldn’t stop helping me until I understood it and could reiterate it back to [the librarian]” (VS6)</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133DE8-397C-4225-B704-80EF02227EDE}" type="slidenum">
              <a:rPr lang="en-US" smtClean="0"/>
              <a:pPr/>
              <a:t>12</a:t>
            </a:fld>
            <a:endParaRPr lang="en-US"/>
          </a:p>
        </p:txBody>
      </p:sp>
    </p:spTree>
    <p:extLst>
      <p:ext uri="{BB962C8B-B14F-4D97-AF65-F5344CB8AC3E}">
        <p14:creationId xmlns:p14="http://schemas.microsoft.com/office/powerpoint/2010/main" val="3316266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518350"/>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4274125"/>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41CED-E56F-4C0E-928D-74C9DDA3523D}"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361827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AAF4F3-BF8A-4B52-98C3-799FE3E8C495}"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670894" y="6492147"/>
            <a:ext cx="2133600" cy="365125"/>
          </a:xfrm>
        </p:spPr>
        <p:txBody>
          <a:bodyPr/>
          <a:lstStyle>
            <a:lvl1pPr>
              <a:defRPr sz="800"/>
            </a:lvl1pPr>
          </a:lstStyle>
          <a:p>
            <a:fld id="{B4C01F8A-293C-0449-9F59-319B2D6B96CA}"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090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67713"/>
            <a:ext cx="4038600" cy="3883706"/>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67713"/>
            <a:ext cx="4038600" cy="3883706"/>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FFF2FC2-6B5E-490E-BDE2-7760DC671F50}" type="datetime1">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670894" y="6455935"/>
            <a:ext cx="2133600" cy="365125"/>
          </a:xfrm>
        </p:spPr>
        <p:txBody>
          <a:bodyPr/>
          <a:lstStyle>
            <a:lvl1pPr>
              <a:defRPr sz="800"/>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2523211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67712"/>
            <a:ext cx="4040188" cy="3951288"/>
          </a:xfrm>
        </p:spPr>
        <p:txBody>
          <a:bodyPr>
            <a:normAutofit/>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7712"/>
            <a:ext cx="4041775" cy="3951288"/>
          </a:xfrm>
        </p:spPr>
        <p:txBody>
          <a:bodyPr>
            <a:normAutofit/>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E0451E2-481B-4980-A73D-D72100486EF8}" type="datetime1">
              <a:rPr lang="en-US" smtClean="0"/>
              <a:pPr/>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01F8A-293C-0449-9F59-319B2D6B96CA}" type="slidenum">
              <a:rPr lang="en-US" smtClean="0"/>
              <a:pPr/>
              <a:t>‹#›</a:t>
            </a:fld>
            <a:endParaRPr lang="en-US"/>
          </a:p>
        </p:txBody>
      </p:sp>
    </p:spTree>
    <p:extLst>
      <p:ext uri="{BB962C8B-B14F-4D97-AF65-F5344CB8AC3E}">
        <p14:creationId xmlns:p14="http://schemas.microsoft.com/office/powerpoint/2010/main" val="287278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58903-275A-4A32-9FEB-ACBF3271162F}" type="datetime1">
              <a:rPr lang="en-US" smtClean="0"/>
              <a:pPr/>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01F8A-293C-0449-9F59-319B2D6B96CA}" type="slidenum">
              <a:rPr lang="en-US" smtClean="0"/>
              <a:pPr/>
              <a:t>‹#›</a:t>
            </a:fld>
            <a:endParaRPr lang="en-US"/>
          </a:p>
        </p:txBody>
      </p:sp>
    </p:spTree>
    <p:extLst>
      <p:ext uri="{BB962C8B-B14F-4D97-AF65-F5344CB8AC3E}">
        <p14:creationId xmlns:p14="http://schemas.microsoft.com/office/powerpoint/2010/main" val="63083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2B4F4-90CC-4655-BD5C-1A808CF0D413}" type="datetime1">
              <a:rPr lang="en-US" smtClean="0"/>
              <a:pPr/>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01F8A-293C-0449-9F59-319B2D6B96CA}" type="slidenum">
              <a:rPr lang="en-US" smtClean="0"/>
              <a:pPr/>
              <a:t>‹#›</a:t>
            </a:fld>
            <a:endParaRPr lang="en-US"/>
          </a:p>
        </p:txBody>
      </p:sp>
    </p:spTree>
    <p:extLst>
      <p:ext uri="{BB962C8B-B14F-4D97-AF65-F5344CB8AC3E}">
        <p14:creationId xmlns:p14="http://schemas.microsoft.com/office/powerpoint/2010/main" val="419844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a:lstStyle/>
          <a:p>
            <a:endParaRPr lang="en-US"/>
          </a:p>
        </p:txBody>
      </p:sp>
      <p:sp>
        <p:nvSpPr>
          <p:cNvPr id="2" name="Date Placeholder 1"/>
          <p:cNvSpPr>
            <a:spLocks noGrp="1"/>
          </p:cNvSpPr>
          <p:nvPr>
            <p:ph type="dt" sz="half" idx="10"/>
          </p:nvPr>
        </p:nvSpPr>
        <p:spPr/>
        <p:txBody>
          <a:bodyPr/>
          <a:lstStyle/>
          <a:p>
            <a:fld id="{AD42B4F4-90CC-4655-BD5C-1A808CF0D413}" type="datetime1">
              <a:rPr lang="en-US" smtClean="0"/>
              <a:pPr/>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2795344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hank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D42B4F4-90CC-4655-BD5C-1A808CF0D413}" type="datetime1">
              <a:rPr lang="en-US" smtClean="0"/>
              <a:pPr/>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3418543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I_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BAFF18-5AB4-4DA9-BC49-878D772AAD29}" type="datetime1">
              <a:rPr lang="en-US" smtClean="0"/>
              <a:pPr/>
              <a:t>7/23/2015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C01F8A-293C-0449-9F59-319B2D6B96CA}" type="slidenum">
              <a:rPr lang="en-US" smtClean="0"/>
              <a:pPr/>
              <a:t>‹#›</a:t>
            </a:fld>
            <a:endParaRPr lang="en-US" dirty="0"/>
          </a:p>
        </p:txBody>
      </p:sp>
      <p:sp>
        <p:nvSpPr>
          <p:cNvPr id="7" name="Slide Number Placeholder 1"/>
          <p:cNvSpPr txBox="1">
            <a:spLocks/>
          </p:cNvSpPr>
          <p:nvPr userDrawn="1"/>
        </p:nvSpPr>
        <p:spPr>
          <a:xfrm>
            <a:off x="6652783" y="649214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C01F8A-293C-0449-9F59-319B2D6B96CA}" type="slidenum">
              <a:rPr lang="en-US" smtClean="0"/>
              <a:pPr/>
              <a:t>‹#›</a:t>
            </a:fld>
            <a:endParaRPr lang="en-US"/>
          </a:p>
        </p:txBody>
      </p:sp>
      <p:pic>
        <p:nvPicPr>
          <p:cNvPr id="8" name="Picture 7" descr="SCIBox_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53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97036"/>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4652811"/>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41CED-E56F-4C0E-928D-74C9DDA3523D}"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260354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2564"/>
            <a:ext cx="7772400" cy="1470025"/>
          </a:xfrm>
        </p:spPr>
        <p:txBody>
          <a:bodyPr/>
          <a:lstStyle>
            <a:lvl1pPr algn="ctr">
              <a:defRPr>
                <a:solidFill>
                  <a:schemeClr val="accent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93154"/>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B241CED-E56F-4C0E-928D-74C9DDA3523D}"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581567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blue lines">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2673" y="953648"/>
            <a:ext cx="7772400" cy="1470025"/>
          </a:xfrm>
        </p:spPr>
        <p:txBody>
          <a:bodyPr>
            <a:normAutofit/>
          </a:bodyPr>
          <a:lstStyle>
            <a:lvl1pPr algn="l">
              <a:defRPr sz="3200">
                <a:solidFill>
                  <a:schemeClr val="accent4"/>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870524" y="1856252"/>
            <a:ext cx="7467600" cy="938728"/>
          </a:xfrm>
        </p:spPr>
        <p:txBody>
          <a:bodyPr anchor="b" anchorCtr="0">
            <a:noAutofit/>
          </a:bodyPr>
          <a:lstStyle>
            <a:lvl1pPr marL="0" indent="0" algn="l">
              <a:buNone/>
              <a:defRPr sz="2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B241CED-E56F-4C0E-928D-74C9DDA3523D}"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C01F8A-293C-0449-9F59-319B2D6B96CA}"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44" y="2672036"/>
            <a:ext cx="9144000" cy="928687"/>
          </a:xfrm>
          <a:prstGeom prst="rect">
            <a:avLst/>
          </a:prstGeom>
        </p:spPr>
      </p:pic>
    </p:spTree>
    <p:extLst>
      <p:ext uri="{BB962C8B-B14F-4D97-AF65-F5344CB8AC3E}">
        <p14:creationId xmlns:p14="http://schemas.microsoft.com/office/powerpoint/2010/main" val="2956775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4652811"/>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41CED-E56F-4C0E-928D-74C9DDA3523D}"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333496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4652811"/>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41CED-E56F-4C0E-928D-74C9DDA3523D}"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283201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normAutofit/>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buClr>
                <a:schemeClr val="tx2"/>
              </a:buClr>
              <a:buSzPct val="95000"/>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05A25B4-AB54-42CB-B62D-3B76E9C5521C}"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70894" y="6492147"/>
            <a:ext cx="2133600" cy="365125"/>
          </a:xfrm>
        </p:spPr>
        <p:txBody>
          <a:bodyPr/>
          <a:lstStyle>
            <a:lvl1pPr>
              <a:defRPr sz="800"/>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1717321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normAutofit/>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89021"/>
            <a:ext cx="8067964" cy="1001961"/>
          </a:xfrm>
        </p:spPr>
        <p:txBody>
          <a:bodyPr>
            <a:normAutofit/>
          </a:bodyPr>
          <a:lstStyle>
            <a:lvl1pPr>
              <a:buClr>
                <a:schemeClr val="tx2"/>
              </a:buClr>
              <a:buSzPct val="95000"/>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05A25B4-AB54-42CB-B62D-3B76E9C5521C}"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70894" y="6492147"/>
            <a:ext cx="2133600" cy="365125"/>
          </a:xfrm>
        </p:spPr>
        <p:txBody>
          <a:bodyPr/>
          <a:lstStyle>
            <a:lvl1pPr>
              <a:defRPr sz="800"/>
            </a:lvl1pPr>
          </a:lstStyle>
          <a:p>
            <a:fld id="{B4C01F8A-293C-0449-9F59-319B2D6B96CA}" type="slidenum">
              <a:rPr lang="en-US" smtClean="0"/>
              <a:pPr/>
              <a:t>‹#›</a:t>
            </a:fld>
            <a:endParaRPr lang="en-US"/>
          </a:p>
        </p:txBody>
      </p:sp>
      <p:sp>
        <p:nvSpPr>
          <p:cNvPr id="14" name="Chart Placeholder 13"/>
          <p:cNvSpPr>
            <a:spLocks noGrp="1"/>
          </p:cNvSpPr>
          <p:nvPr>
            <p:ph type="chart" sz="quarter" idx="13"/>
          </p:nvPr>
        </p:nvSpPr>
        <p:spPr>
          <a:xfrm>
            <a:off x="1274763" y="3001963"/>
            <a:ext cx="6991350" cy="3354387"/>
          </a:xfrm>
        </p:spPr>
        <p:txBody>
          <a:bodyPr/>
          <a:lstStyle/>
          <a:p>
            <a:endParaRPr lang="en-US"/>
          </a:p>
        </p:txBody>
      </p:sp>
    </p:spTree>
    <p:extLst>
      <p:ext uri="{BB962C8B-B14F-4D97-AF65-F5344CB8AC3E}">
        <p14:creationId xmlns:p14="http://schemas.microsoft.com/office/powerpoint/2010/main" val="21295243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Content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43063"/>
          </a:xfrm>
          <a:prstGeom prst="rect">
            <a:avLst/>
          </a:prstGeom>
        </p:spPr>
      </p:pic>
      <p:sp>
        <p:nvSpPr>
          <p:cNvPr id="8" name="Picture Placeholder 7"/>
          <p:cNvSpPr>
            <a:spLocks noGrp="1"/>
          </p:cNvSpPr>
          <p:nvPr>
            <p:ph type="pic" sz="quarter" idx="13"/>
          </p:nvPr>
        </p:nvSpPr>
        <p:spPr>
          <a:xfrm>
            <a:off x="5630688" y="1616273"/>
            <a:ext cx="3513312" cy="4875874"/>
          </a:xfrm>
          <a:ln>
            <a:noFill/>
          </a:ln>
        </p:spPr>
        <p:txBody>
          <a:bodyPr/>
          <a:lstStyle/>
          <a:p>
            <a:endParaRPr lang="en-US"/>
          </a:p>
        </p:txBody>
      </p:sp>
      <p:sp>
        <p:nvSpPr>
          <p:cNvPr id="2" name="Title 1"/>
          <p:cNvSpPr>
            <a:spLocks noGrp="1"/>
          </p:cNvSpPr>
          <p:nvPr>
            <p:ph type="title"/>
          </p:nvPr>
        </p:nvSpPr>
        <p:spPr/>
        <p:txBody>
          <a:bodyPr anchor="b" anchorCtr="0">
            <a:normAutofit/>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67712"/>
            <a:ext cx="4151745" cy="3890003"/>
          </a:xfrm>
        </p:spPr>
        <p:txBody>
          <a:bodyPr>
            <a:normAutofit/>
          </a:bodyPr>
          <a:lstStyle>
            <a:lvl1pPr>
              <a:buClr>
                <a:schemeClr val="tx2"/>
              </a:buClr>
              <a:buSzPct val="95000"/>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05A25B4-AB54-42CB-B62D-3B76E9C5521C}"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70894" y="6492147"/>
            <a:ext cx="2133600" cy="365125"/>
          </a:xfrm>
        </p:spPr>
        <p:txBody>
          <a:bodyPr/>
          <a:lstStyle>
            <a:lvl1pPr>
              <a:defRPr sz="800"/>
            </a:lvl1pPr>
          </a:lstStyle>
          <a:p>
            <a:fld id="{B4C01F8A-293C-0449-9F59-319B2D6B96CA}" type="slidenum">
              <a:rPr lang="en-US" smtClean="0"/>
              <a:pPr/>
              <a:t>‹#›</a:t>
            </a:fld>
            <a:endParaRPr lang="en-US"/>
          </a:p>
        </p:txBody>
      </p:sp>
    </p:spTree>
    <p:extLst>
      <p:ext uri="{BB962C8B-B14F-4D97-AF65-F5344CB8AC3E}">
        <p14:creationId xmlns:p14="http://schemas.microsoft.com/office/powerpoint/2010/main" val="207279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164306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7712"/>
            <a:ext cx="8229600" cy="38900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CBAFF18-5AB4-4DA9-BC49-878D772AAD29}" type="datetime1">
              <a:rPr lang="en-US" smtClean="0"/>
              <a:pPr/>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652783" y="6492149"/>
            <a:ext cx="2133600" cy="365125"/>
          </a:xfrm>
          <a:prstGeom prst="rect">
            <a:avLst/>
          </a:prstGeom>
        </p:spPr>
        <p:txBody>
          <a:bodyPr vert="horz" lIns="91440" tIns="45720" rIns="91440" bIns="45720" rtlCol="0" anchor="ctr"/>
          <a:lstStyle>
            <a:lvl1pPr algn="r">
              <a:defRPr sz="800">
                <a:solidFill>
                  <a:schemeClr val="accent6"/>
                </a:solidFill>
                <a:latin typeface="Arial" panose="020B0604020202020204" pitchFamily="34" charset="0"/>
                <a:cs typeface="Arial" panose="020B0604020202020204" pitchFamily="34" charset="0"/>
              </a:defRPr>
            </a:lvl1pPr>
          </a:lstStyle>
          <a:p>
            <a:fld id="{B4C01F8A-293C-0449-9F59-319B2D6B96CA}" type="slidenum">
              <a:rPr lang="en-US" smtClean="0"/>
              <a:pPr/>
              <a:t>‹#›</a:t>
            </a:fld>
            <a:endParaRPr lang="en-US" dirty="0"/>
          </a:p>
        </p:txBody>
      </p:sp>
    </p:spTree>
    <p:extLst>
      <p:ext uri="{BB962C8B-B14F-4D97-AF65-F5344CB8AC3E}">
        <p14:creationId xmlns:p14="http://schemas.microsoft.com/office/powerpoint/2010/main" val="34056944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7" r:id="rId3"/>
    <p:sldLayoutId id="2147483668" r:id="rId4"/>
    <p:sldLayoutId id="2147483661" r:id="rId5"/>
    <p:sldLayoutId id="2147483662" r:id="rId6"/>
    <p:sldLayoutId id="2147483650" r:id="rId7"/>
    <p:sldLayoutId id="2147483664" r:id="rId8"/>
    <p:sldLayoutId id="2147483663" r:id="rId9"/>
    <p:sldLayoutId id="2147483651" r:id="rId10"/>
    <p:sldLayoutId id="2147483652" r:id="rId11"/>
    <p:sldLayoutId id="2147483653" r:id="rId12"/>
    <p:sldLayoutId id="2147483654" r:id="rId13"/>
    <p:sldLayoutId id="2147483655" r:id="rId14"/>
    <p:sldLayoutId id="2147483666" r:id="rId15"/>
    <p:sldLayoutId id="2147483665" r:id="rId16"/>
    <p:sldLayoutId id="2147483669" r:id="rId17"/>
  </p:sldLayoutIdLst>
  <p:hf hdr="0" ftr="0" dt="0"/>
  <p:txStyles>
    <p:titleStyle>
      <a:lvl1pPr algn="l" defTabSz="4572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chemeClr val="tx2"/>
        </a:buClr>
        <a:buSzPct val="95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accent6"/>
        </a:buClr>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C01F8A-293C-0449-9F59-319B2D6B96CA}" type="slidenum">
              <a:rPr lang="en-US" smtClean="0"/>
              <a:pPr/>
              <a:t>1</a:t>
            </a:fld>
            <a:endParaRPr lang="en-US" dirty="0"/>
          </a:p>
        </p:txBody>
      </p:sp>
      <p:sp>
        <p:nvSpPr>
          <p:cNvPr id="3" name="Title 6"/>
          <p:cNvSpPr txBox="1">
            <a:spLocks/>
          </p:cNvSpPr>
          <p:nvPr/>
        </p:nvSpPr>
        <p:spPr>
          <a:xfrm>
            <a:off x="685800" y="1755648"/>
            <a:ext cx="7772400" cy="1211958"/>
          </a:xfrm>
          <a:prstGeom prst="rect">
            <a:avLst/>
          </a:prstGeom>
        </p:spPr>
        <p:txBody>
          <a:bodyPr/>
          <a:lstStyle>
            <a:lvl1pPr algn="l" defTabSz="4572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algn="ctr"/>
            <a:r>
              <a:rPr lang="en-US" dirty="0"/>
              <a:t>Collaboration and Crowdsourcing: Synergistic Solutions for Sustainable Virtual Reference, an Analysis of Critical Incidents</a:t>
            </a:r>
          </a:p>
        </p:txBody>
      </p:sp>
      <p:sp>
        <p:nvSpPr>
          <p:cNvPr id="4" name="Subtitle 7"/>
          <p:cNvSpPr txBox="1">
            <a:spLocks/>
          </p:cNvSpPr>
          <p:nvPr/>
        </p:nvSpPr>
        <p:spPr>
          <a:xfrm>
            <a:off x="1371600" y="3653339"/>
            <a:ext cx="6400800" cy="2361567"/>
          </a:xfrm>
          <a:prstGeom prst="rect">
            <a:avLst/>
          </a:prstGeom>
        </p:spPr>
        <p:txBody>
          <a:bodyPr/>
          <a:lstStyle>
            <a:lvl1pPr marL="342900" indent="-342900" algn="l" defTabSz="457200" rtl="0" eaLnBrk="1" latinLnBrk="0" hangingPunct="1">
              <a:spcBef>
                <a:spcPct val="20000"/>
              </a:spcBef>
              <a:buClr>
                <a:schemeClr val="tx2"/>
              </a:buClr>
              <a:buSzPct val="95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accent6"/>
              </a:buClr>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bg1"/>
                </a:solidFill>
              </a:rPr>
              <a:t>Marie </a:t>
            </a:r>
            <a:r>
              <a:rPr lang="en-US" dirty="0" smtClean="0">
                <a:solidFill>
                  <a:schemeClr val="bg1"/>
                </a:solidFill>
              </a:rPr>
              <a:t>L. Radford, Ph.D., Rutgers University</a:t>
            </a:r>
            <a:endParaRPr lang="en-US" dirty="0">
              <a:solidFill>
                <a:schemeClr val="bg1"/>
              </a:solidFill>
            </a:endParaRPr>
          </a:p>
          <a:p>
            <a:pPr marL="0" indent="0" algn="ctr">
              <a:buNone/>
            </a:pPr>
            <a:r>
              <a:rPr lang="en-US" dirty="0">
                <a:solidFill>
                  <a:schemeClr val="bg1"/>
                </a:solidFill>
              </a:rPr>
              <a:t>Lynn </a:t>
            </a:r>
            <a:r>
              <a:rPr lang="en-US" dirty="0" err="1">
                <a:solidFill>
                  <a:schemeClr val="bg1"/>
                </a:solidFill>
              </a:rPr>
              <a:t>Silipigni</a:t>
            </a:r>
            <a:r>
              <a:rPr lang="en-US" dirty="0">
                <a:solidFill>
                  <a:schemeClr val="bg1"/>
                </a:solidFill>
              </a:rPr>
              <a:t> </a:t>
            </a:r>
            <a:r>
              <a:rPr lang="en-US" dirty="0" smtClean="0">
                <a:solidFill>
                  <a:schemeClr val="bg1"/>
                </a:solidFill>
              </a:rPr>
              <a:t>Connaway, Ph.D., OCLC</a:t>
            </a:r>
            <a:endParaRPr lang="en-US" dirty="0">
              <a:solidFill>
                <a:schemeClr val="bg1"/>
              </a:solidFill>
            </a:endParaRPr>
          </a:p>
          <a:p>
            <a:pPr marL="0" indent="0" algn="ctr">
              <a:buNone/>
            </a:pPr>
            <a:r>
              <a:rPr lang="en-US" dirty="0">
                <a:solidFill>
                  <a:schemeClr val="bg1"/>
                </a:solidFill>
              </a:rPr>
              <a:t>Stephanie </a:t>
            </a:r>
            <a:r>
              <a:rPr lang="en-US" dirty="0" err="1" smtClean="0">
                <a:solidFill>
                  <a:schemeClr val="bg1"/>
                </a:solidFill>
              </a:rPr>
              <a:t>Mikitish</a:t>
            </a:r>
            <a:r>
              <a:rPr lang="en-US" dirty="0" smtClean="0">
                <a:solidFill>
                  <a:schemeClr val="bg1"/>
                </a:solidFill>
              </a:rPr>
              <a:t>, Rutgers University</a:t>
            </a: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rPr>
              <a:t>Library Research Seminar VI</a:t>
            </a:r>
          </a:p>
          <a:p>
            <a:pPr marL="0" indent="0" algn="ctr">
              <a:buNone/>
            </a:pPr>
            <a:r>
              <a:rPr lang="en-US" dirty="0">
                <a:solidFill>
                  <a:schemeClr val="bg1"/>
                </a:solidFill>
              </a:rPr>
              <a:t>October 7-9, 2014</a:t>
            </a:r>
          </a:p>
          <a:p>
            <a:pPr marL="0" indent="0" algn="ctr">
              <a:buNone/>
            </a:pPr>
            <a:r>
              <a:rPr lang="en-US" dirty="0">
                <a:solidFill>
                  <a:schemeClr val="bg1"/>
                </a:solidFill>
              </a:rPr>
              <a:t>University of Illinois at Urbana-Champaign</a:t>
            </a:r>
          </a:p>
        </p:txBody>
      </p:sp>
    </p:spTree>
    <p:extLst>
      <p:ext uri="{BB962C8B-B14F-4D97-AF65-F5344CB8AC3E}">
        <p14:creationId xmlns:p14="http://schemas.microsoft.com/office/powerpoint/2010/main" val="3464698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 Questions re:</a:t>
            </a:r>
            <a:br>
              <a:rPr lang="en-US" dirty="0"/>
            </a:br>
            <a:r>
              <a:rPr lang="en-US" dirty="0" smtClean="0"/>
              <a:t>Successful </a:t>
            </a:r>
            <a:r>
              <a:rPr lang="en-US" dirty="0"/>
              <a:t>Interactions</a:t>
            </a:r>
          </a:p>
        </p:txBody>
      </p:sp>
      <p:sp>
        <p:nvSpPr>
          <p:cNvPr id="4" name="Slide Number Placeholder 3"/>
          <p:cNvSpPr>
            <a:spLocks noGrp="1"/>
          </p:cNvSpPr>
          <p:nvPr>
            <p:ph type="sldNum" sz="quarter" idx="12"/>
          </p:nvPr>
        </p:nvSpPr>
        <p:spPr/>
        <p:txBody>
          <a:bodyPr/>
          <a:lstStyle/>
          <a:p>
            <a:fld id="{B4C01F8A-293C-0449-9F59-319B2D6B96CA}" type="slidenum">
              <a:rPr lang="en-US" smtClean="0"/>
              <a:pPr/>
              <a:t>10</a:t>
            </a:fld>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ttp://regmedia.co.uk/2014/03/07/woman_computer_happy_shutterstock.jpg"/>
          <p:cNvPicPr>
            <a:picLocks noChangeAspect="1" noChangeArrowheads="1"/>
          </p:cNvPicPr>
          <p:nvPr/>
        </p:nvPicPr>
        <p:blipFill>
          <a:blip r:embed="rId4"/>
          <a:srcRect/>
          <a:stretch>
            <a:fillRect/>
          </a:stretch>
        </p:blipFill>
        <p:spPr bwMode="auto">
          <a:xfrm>
            <a:off x="1200602" y="1704102"/>
            <a:ext cx="6542109" cy="5153170"/>
          </a:xfrm>
          <a:prstGeom prst="rect">
            <a:avLst/>
          </a:prstGeom>
          <a:noFill/>
        </p:spPr>
      </p:pic>
    </p:spTree>
    <p:extLst>
      <p:ext uri="{BB962C8B-B14F-4D97-AF65-F5344CB8AC3E}">
        <p14:creationId xmlns:p14="http://schemas.microsoft.com/office/powerpoint/2010/main" val="120101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http://blog.cerge-ei.cz/wp-content/uploads/2013/02/magnifying-glass-1024x768.jpg"/>
          <p:cNvPicPr>
            <a:picLocks noChangeAspect="1" noChangeArrowheads="1"/>
          </p:cNvPicPr>
          <p:nvPr/>
        </p:nvPicPr>
        <p:blipFill>
          <a:blip r:embed="rId3"/>
          <a:srcRect/>
          <a:stretch>
            <a:fillRect/>
          </a:stretch>
        </p:blipFill>
        <p:spPr bwMode="auto">
          <a:xfrm>
            <a:off x="93475" y="4543143"/>
            <a:ext cx="3086476" cy="2314857"/>
          </a:xfrm>
          <a:prstGeom prst="rect">
            <a:avLst/>
          </a:prstGeom>
          <a:noFill/>
        </p:spPr>
      </p:pic>
      <p:sp>
        <p:nvSpPr>
          <p:cNvPr id="2" name="Title 1"/>
          <p:cNvSpPr>
            <a:spLocks noGrp="1"/>
          </p:cNvSpPr>
          <p:nvPr>
            <p:ph type="title"/>
          </p:nvPr>
        </p:nvSpPr>
        <p:spPr/>
        <p:txBody>
          <a:bodyPr/>
          <a:lstStyle/>
          <a:p>
            <a:r>
              <a:rPr lang="en-US" dirty="0"/>
              <a:t>CIT Results </a:t>
            </a:r>
            <a:r>
              <a:rPr lang="en-US" dirty="0" smtClean="0"/>
              <a:t>- Successful </a:t>
            </a:r>
            <a:r>
              <a:rPr lang="en-US" dirty="0"/>
              <a:t>VRS</a:t>
            </a:r>
          </a:p>
        </p:txBody>
      </p:sp>
      <p:sp>
        <p:nvSpPr>
          <p:cNvPr id="3" name="Content Placeholder 2"/>
          <p:cNvSpPr>
            <a:spLocks noGrp="1"/>
          </p:cNvSpPr>
          <p:nvPr>
            <p:ph idx="1"/>
          </p:nvPr>
        </p:nvSpPr>
        <p:spPr>
          <a:xfrm>
            <a:off x="457200" y="1746504"/>
            <a:ext cx="8229600" cy="3775961"/>
          </a:xfrm>
        </p:spPr>
        <p:txBody>
          <a:bodyPr>
            <a:noAutofit/>
          </a:bodyPr>
          <a:lstStyle/>
          <a:p>
            <a:r>
              <a:rPr lang="en-US" sz="2800" dirty="0"/>
              <a:t>Librarian themes (n = 50 </a:t>
            </a:r>
            <a:r>
              <a:rPr lang="en-US" sz="2800" dirty="0" smtClean="0"/>
              <a:t>CIs)</a:t>
            </a:r>
            <a:endParaRPr lang="en-US" sz="2800" dirty="0"/>
          </a:p>
          <a:p>
            <a:pPr marL="0" indent="0">
              <a:buNone/>
            </a:pPr>
            <a:endParaRPr lang="en-US" sz="2800" dirty="0"/>
          </a:p>
          <a:p>
            <a:endParaRPr lang="en-US" sz="2800" dirty="0" smtClean="0"/>
          </a:p>
          <a:p>
            <a:endParaRPr lang="en-US" sz="2800" dirty="0"/>
          </a:p>
          <a:p>
            <a:endParaRPr lang="en-US" sz="2800" dirty="0" smtClean="0"/>
          </a:p>
        </p:txBody>
      </p:sp>
      <p:sp>
        <p:nvSpPr>
          <p:cNvPr id="4" name="Slide Number Placeholder 3"/>
          <p:cNvSpPr>
            <a:spLocks noGrp="1"/>
          </p:cNvSpPr>
          <p:nvPr>
            <p:ph type="sldNum" sz="quarter" idx="12"/>
          </p:nvPr>
        </p:nvSpPr>
        <p:spPr/>
        <p:txBody>
          <a:bodyPr/>
          <a:lstStyle/>
          <a:p>
            <a:fld id="{B4C01F8A-293C-0449-9F59-319B2D6B96CA}" type="slidenum">
              <a:rPr lang="en-US" smtClean="0"/>
              <a:pPr/>
              <a:t>11</a:t>
            </a:fld>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2553194"/>
            <a:ext cx="587057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174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 Results </a:t>
            </a:r>
            <a:r>
              <a:rPr lang="en-US" dirty="0" smtClean="0"/>
              <a:t>- Successful </a:t>
            </a:r>
            <a:r>
              <a:rPr lang="en-US" dirty="0"/>
              <a:t>VRS</a:t>
            </a:r>
          </a:p>
        </p:txBody>
      </p:sp>
      <p:sp>
        <p:nvSpPr>
          <p:cNvPr id="3" name="Content Placeholder 2"/>
          <p:cNvSpPr>
            <a:spLocks noGrp="1"/>
          </p:cNvSpPr>
          <p:nvPr>
            <p:ph idx="1"/>
          </p:nvPr>
        </p:nvSpPr>
        <p:spPr>
          <a:xfrm>
            <a:off x="457200" y="1622837"/>
            <a:ext cx="8229600" cy="3890003"/>
          </a:xfrm>
        </p:spPr>
        <p:txBody>
          <a:bodyPr>
            <a:normAutofit/>
          </a:bodyPr>
          <a:lstStyle/>
          <a:p>
            <a:r>
              <a:rPr lang="en-US" sz="2800" dirty="0"/>
              <a:t>User themes (n = 20  Successful </a:t>
            </a:r>
            <a:r>
              <a:rPr lang="en-US" sz="2800" dirty="0" smtClean="0"/>
              <a:t>CIs, </a:t>
            </a:r>
            <a:r>
              <a:rPr lang="en-US" sz="2800" dirty="0"/>
              <a:t>38% of 52 interviewed)</a:t>
            </a:r>
          </a:p>
          <a:p>
            <a:endParaRPr lang="en-US" sz="2800"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12</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503" y="2667330"/>
            <a:ext cx="58705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thinkla.files.wordpress.com/2012/10/dark_laptop.jpg"/>
          <p:cNvPicPr>
            <a:picLocks noChangeAspect="1" noChangeArrowheads="1"/>
          </p:cNvPicPr>
          <p:nvPr/>
        </p:nvPicPr>
        <p:blipFill>
          <a:blip r:embed="rId5"/>
          <a:srcRect t="19632"/>
          <a:stretch>
            <a:fillRect/>
          </a:stretch>
        </p:blipFill>
        <p:spPr bwMode="auto">
          <a:xfrm>
            <a:off x="2538776" y="4517051"/>
            <a:ext cx="3883726" cy="2340949"/>
          </a:xfrm>
          <a:prstGeom prst="rect">
            <a:avLst/>
          </a:prstGeom>
          <a:noFill/>
        </p:spPr>
      </p:pic>
      <p:sp>
        <p:nvSpPr>
          <p:cNvPr id="8" name="TextBox 7"/>
          <p:cNvSpPr txBox="1"/>
          <p:nvPr/>
        </p:nvSpPr>
        <p:spPr>
          <a:xfrm>
            <a:off x="6422502" y="5512840"/>
            <a:ext cx="2531493"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47706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 Questions re:</a:t>
            </a:r>
            <a:br>
              <a:rPr lang="en-US" dirty="0"/>
            </a:br>
            <a:r>
              <a:rPr lang="en-US" dirty="0" smtClean="0"/>
              <a:t>Difficult/unsuccessful </a:t>
            </a:r>
            <a:r>
              <a:rPr lang="en-US" dirty="0"/>
              <a:t>Interactions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4C01F8A-293C-0449-9F59-319B2D6B96CA}" type="slidenum">
              <a:rPr lang="en-US" smtClean="0"/>
              <a:pPr/>
              <a:t>13</a:t>
            </a:fld>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thecatutoringsolution.com/wp-content/uploads/2013/01/failing-student1.jpg"/>
          <p:cNvPicPr>
            <a:picLocks noChangeAspect="1" noChangeArrowheads="1"/>
          </p:cNvPicPr>
          <p:nvPr/>
        </p:nvPicPr>
        <p:blipFill>
          <a:blip r:embed="rId4"/>
          <a:srcRect/>
          <a:stretch>
            <a:fillRect/>
          </a:stretch>
        </p:blipFill>
        <p:spPr bwMode="auto">
          <a:xfrm>
            <a:off x="997752" y="1898405"/>
            <a:ext cx="7006218" cy="4273795"/>
          </a:xfrm>
          <a:prstGeom prst="rect">
            <a:avLst/>
          </a:prstGeom>
          <a:noFill/>
        </p:spPr>
      </p:pic>
    </p:spTree>
    <p:extLst>
      <p:ext uri="{BB962C8B-B14F-4D97-AF65-F5344CB8AC3E}">
        <p14:creationId xmlns:p14="http://schemas.microsoft.com/office/powerpoint/2010/main" val="1961750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 Results </a:t>
            </a:r>
            <a:r>
              <a:rPr lang="en-US" dirty="0" smtClean="0"/>
              <a:t/>
            </a:r>
            <a:br>
              <a:rPr lang="en-US" dirty="0" smtClean="0"/>
            </a:br>
            <a:r>
              <a:rPr lang="en-US" dirty="0" smtClean="0"/>
              <a:t>Difficult/unsuccessful </a:t>
            </a:r>
            <a:r>
              <a:rPr lang="en-US" dirty="0"/>
              <a:t>interactions</a:t>
            </a:r>
          </a:p>
        </p:txBody>
      </p:sp>
      <p:sp>
        <p:nvSpPr>
          <p:cNvPr id="3" name="Content Placeholder 2"/>
          <p:cNvSpPr>
            <a:spLocks noGrp="1"/>
          </p:cNvSpPr>
          <p:nvPr>
            <p:ph idx="1"/>
          </p:nvPr>
        </p:nvSpPr>
        <p:spPr>
          <a:xfrm>
            <a:off x="457200" y="1632462"/>
            <a:ext cx="8229600" cy="3890003"/>
          </a:xfrm>
        </p:spPr>
        <p:txBody>
          <a:bodyPr>
            <a:noAutofit/>
          </a:bodyPr>
          <a:lstStyle/>
          <a:p>
            <a:r>
              <a:rPr lang="en-US" sz="2800" dirty="0"/>
              <a:t>Key themes for librarians (n = 50)</a:t>
            </a:r>
          </a:p>
          <a:p>
            <a:endParaRPr lang="en-US" sz="2800" dirty="0"/>
          </a:p>
          <a:p>
            <a:pPr marL="0" indent="0">
              <a:buNone/>
            </a:pPr>
            <a:endParaRPr lang="en-US" sz="2800" dirty="0" smtClean="0"/>
          </a:p>
          <a:p>
            <a:pPr marL="0" indent="0">
              <a:buNone/>
            </a:pPr>
            <a:endParaRPr lang="en-US" sz="2800" dirty="0"/>
          </a:p>
          <a:p>
            <a:pPr marL="0" indent="0">
              <a:buNone/>
            </a:pPr>
            <a:endParaRPr lang="en-US" sz="2800" dirty="0"/>
          </a:p>
          <a:p>
            <a:r>
              <a:rPr lang="en-US" sz="2800" dirty="0"/>
              <a:t>Key themes for users (n = 20, 38% of 52 interviewed</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14</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713" y="2088438"/>
            <a:ext cx="5870575"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5082963"/>
            <a:ext cx="58705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69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 Questions re:</a:t>
            </a:r>
            <a:br>
              <a:rPr lang="en-US" dirty="0" smtClean="0"/>
            </a:br>
            <a:r>
              <a:rPr lang="en-US" dirty="0" smtClean="0"/>
              <a:t>Answering </a:t>
            </a:r>
            <a:r>
              <a:rPr lang="en-US" dirty="0"/>
              <a:t>Q</a:t>
            </a:r>
            <a:r>
              <a:rPr lang="en-US" dirty="0" smtClean="0"/>
              <a:t>uestions</a:t>
            </a:r>
            <a:endParaRPr lang="en-US"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15</a:t>
            </a:fld>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www.unlockourminds.com/wp-content/uploads/2010/12/door-knock.jpg"/>
          <p:cNvPicPr>
            <a:picLocks noChangeAspect="1" noChangeArrowheads="1"/>
          </p:cNvPicPr>
          <p:nvPr/>
        </p:nvPicPr>
        <p:blipFill>
          <a:blip r:embed="rId4"/>
          <a:srcRect/>
          <a:stretch>
            <a:fillRect/>
          </a:stretch>
        </p:blipFill>
        <p:spPr bwMode="auto">
          <a:xfrm>
            <a:off x="915391" y="1836557"/>
            <a:ext cx="7029202" cy="4335643"/>
          </a:xfrm>
          <a:prstGeom prst="rect">
            <a:avLst/>
          </a:prstGeom>
          <a:noFill/>
        </p:spPr>
      </p:pic>
    </p:spTree>
    <p:extLst>
      <p:ext uri="{BB962C8B-B14F-4D97-AF65-F5344CB8AC3E}">
        <p14:creationId xmlns:p14="http://schemas.microsoft.com/office/powerpoint/2010/main" val="410215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awyernomics.avvo.com/files/2012/06/chat.jpg"/>
          <p:cNvPicPr>
            <a:picLocks noChangeAspect="1" noChangeArrowheads="1"/>
          </p:cNvPicPr>
          <p:nvPr/>
        </p:nvPicPr>
        <p:blipFill>
          <a:blip r:embed="rId3"/>
          <a:srcRect/>
          <a:stretch>
            <a:fillRect/>
          </a:stretch>
        </p:blipFill>
        <p:spPr bwMode="auto">
          <a:xfrm>
            <a:off x="249433" y="4140751"/>
            <a:ext cx="3457390" cy="2716521"/>
          </a:xfrm>
          <a:prstGeom prst="rect">
            <a:avLst/>
          </a:prstGeom>
          <a:noFill/>
        </p:spPr>
      </p:pic>
      <p:sp>
        <p:nvSpPr>
          <p:cNvPr id="2" name="Title 1"/>
          <p:cNvSpPr>
            <a:spLocks noGrp="1"/>
          </p:cNvSpPr>
          <p:nvPr>
            <p:ph type="title"/>
          </p:nvPr>
        </p:nvSpPr>
        <p:spPr/>
        <p:txBody>
          <a:bodyPr/>
          <a:lstStyle/>
          <a:p>
            <a:r>
              <a:rPr lang="en-US" dirty="0"/>
              <a:t>CIT Results </a:t>
            </a:r>
            <a:r>
              <a:rPr lang="en-US" dirty="0" smtClean="0"/>
              <a:t/>
            </a:r>
            <a:br>
              <a:rPr lang="en-US" dirty="0" smtClean="0"/>
            </a:br>
            <a:r>
              <a:rPr lang="en-US" dirty="0" smtClean="0"/>
              <a:t>Answering Questions</a:t>
            </a:r>
            <a:endParaRPr lang="en-US" dirty="0"/>
          </a:p>
        </p:txBody>
      </p:sp>
      <p:sp>
        <p:nvSpPr>
          <p:cNvPr id="3" name="Content Placeholder 2"/>
          <p:cNvSpPr>
            <a:spLocks noGrp="1"/>
          </p:cNvSpPr>
          <p:nvPr>
            <p:ph idx="1"/>
          </p:nvPr>
        </p:nvSpPr>
        <p:spPr>
          <a:xfrm>
            <a:off x="457200" y="1632462"/>
            <a:ext cx="8229600" cy="3890003"/>
          </a:xfrm>
        </p:spPr>
        <p:txBody>
          <a:bodyPr>
            <a:normAutofit/>
          </a:bodyPr>
          <a:lstStyle/>
          <a:p>
            <a:r>
              <a:rPr lang="en-US" sz="2800" dirty="0"/>
              <a:t>Key themes for librarians (n = 50)</a:t>
            </a:r>
          </a:p>
          <a:p>
            <a:endParaRPr lang="en-US" sz="2800" dirty="0"/>
          </a:p>
          <a:p>
            <a:endParaRPr lang="en-US" sz="2800" dirty="0"/>
          </a:p>
          <a:p>
            <a:pPr marL="0" indent="0">
              <a:buNone/>
            </a:pPr>
            <a:endParaRPr lang="en-US" sz="2800" dirty="0"/>
          </a:p>
          <a:p>
            <a:pPr marL="0"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16</a:t>
            </a:fld>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2263818"/>
            <a:ext cx="58705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446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confident.files.wordpress.com/2013/02/1-hand.jpg"/>
          <p:cNvPicPr>
            <a:picLocks noChangeAspect="1" noChangeArrowheads="1"/>
          </p:cNvPicPr>
          <p:nvPr/>
        </p:nvPicPr>
        <p:blipFill>
          <a:blip r:embed="rId3"/>
          <a:srcRect l="5455"/>
          <a:stretch>
            <a:fillRect/>
          </a:stretch>
        </p:blipFill>
        <p:spPr bwMode="auto">
          <a:xfrm>
            <a:off x="262755" y="3957195"/>
            <a:ext cx="3548235" cy="2900077"/>
          </a:xfrm>
          <a:prstGeom prst="rect">
            <a:avLst/>
          </a:prstGeom>
          <a:noFill/>
        </p:spPr>
      </p:pic>
      <p:sp>
        <p:nvSpPr>
          <p:cNvPr id="2" name="Title 1"/>
          <p:cNvSpPr>
            <a:spLocks noGrp="1"/>
          </p:cNvSpPr>
          <p:nvPr>
            <p:ph type="title"/>
          </p:nvPr>
        </p:nvSpPr>
        <p:spPr/>
        <p:txBody>
          <a:bodyPr/>
          <a:lstStyle/>
          <a:p>
            <a:r>
              <a:rPr lang="en-US" dirty="0"/>
              <a:t>CIT Results </a:t>
            </a:r>
            <a:br>
              <a:rPr lang="en-US" dirty="0"/>
            </a:br>
            <a:r>
              <a:rPr lang="en-US" dirty="0"/>
              <a:t>Answering questions</a:t>
            </a:r>
          </a:p>
        </p:txBody>
      </p:sp>
      <p:sp>
        <p:nvSpPr>
          <p:cNvPr id="3" name="Content Placeholder 2"/>
          <p:cNvSpPr>
            <a:spLocks noGrp="1"/>
          </p:cNvSpPr>
          <p:nvPr>
            <p:ph idx="1"/>
          </p:nvPr>
        </p:nvSpPr>
        <p:spPr>
          <a:xfrm>
            <a:off x="457200" y="1632462"/>
            <a:ext cx="8229600" cy="3890003"/>
          </a:xfrm>
        </p:spPr>
        <p:txBody>
          <a:bodyPr>
            <a:normAutofit/>
          </a:bodyPr>
          <a:lstStyle/>
          <a:p>
            <a:r>
              <a:rPr lang="en-US" sz="2800" dirty="0"/>
              <a:t>Key themes for users (n = 20, 38% of 52 interviewed)</a:t>
            </a:r>
          </a:p>
          <a:p>
            <a:endParaRPr lang="en-US" sz="2800"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17</a:t>
            </a:fld>
            <a:endParaRPr lang="en-US"/>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2523025"/>
            <a:ext cx="58705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23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t>
            </a:r>
            <a:r>
              <a:rPr lang="en-US" dirty="0"/>
              <a:t>S</a:t>
            </a:r>
            <a:r>
              <a:rPr lang="en-US" dirty="0" smtClean="0"/>
              <a:t>teps</a:t>
            </a:r>
            <a:endParaRPr lang="en-US"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18</a:t>
            </a:fld>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smallbiztrends.com/wp-content/uploads/2010/06/five-steps.jpg"/>
          <p:cNvPicPr>
            <a:picLocks noChangeAspect="1" noChangeArrowheads="1"/>
          </p:cNvPicPr>
          <p:nvPr/>
        </p:nvPicPr>
        <p:blipFill>
          <a:blip r:embed="rId4"/>
          <a:srcRect/>
          <a:stretch>
            <a:fillRect/>
          </a:stretch>
        </p:blipFill>
        <p:spPr bwMode="auto">
          <a:xfrm>
            <a:off x="781929" y="1615044"/>
            <a:ext cx="7147676" cy="5242228"/>
          </a:xfrm>
          <a:prstGeom prst="rect">
            <a:avLst/>
          </a:prstGeom>
          <a:noFill/>
        </p:spPr>
      </p:pic>
      <p:sp>
        <p:nvSpPr>
          <p:cNvPr id="7" name="TextBox 6"/>
          <p:cNvSpPr txBox="1"/>
          <p:nvPr/>
        </p:nvSpPr>
        <p:spPr>
          <a:xfrm>
            <a:off x="7683335" y="6152615"/>
            <a:ext cx="112115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25860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74638"/>
            <a:ext cx="6986016" cy="1535874"/>
          </a:xfrm>
        </p:spPr>
        <p:txBody>
          <a:bodyPr>
            <a:normAutofit fontScale="90000"/>
          </a:bodyPr>
          <a:lstStyle/>
          <a:p>
            <a:r>
              <a:rPr lang="en-US" dirty="0" smtClean="0"/>
              <a:t>Cyber </a:t>
            </a:r>
            <a:r>
              <a:rPr lang="en-US" dirty="0" err="1" smtClean="0"/>
              <a:t>Synergy</a:t>
            </a:r>
            <a:r>
              <a:rPr lang="en-US" dirty="0" err="1"/>
              <a:t>Seeking</a:t>
            </a:r>
            <a:r>
              <a:rPr lang="en-US" dirty="0"/>
              <a:t> Sustainability through Collaboration between Virtual Reference &amp;</a:t>
            </a:r>
            <a:r>
              <a:rPr lang="en-US" dirty="0" smtClean="0"/>
              <a:t> </a:t>
            </a:r>
            <a:r>
              <a:rPr lang="en-US" dirty="0"/>
              <a:t>Social Q &amp; A Sites</a:t>
            </a:r>
            <a:br>
              <a:rPr lang="en-US" dirty="0"/>
            </a:br>
            <a:endParaRPr lang="en-US" dirty="0"/>
          </a:p>
        </p:txBody>
      </p:sp>
      <p:sp>
        <p:nvSpPr>
          <p:cNvPr id="3" name="Content Placeholder 2"/>
          <p:cNvSpPr>
            <a:spLocks noGrp="1"/>
          </p:cNvSpPr>
          <p:nvPr>
            <p:ph idx="1"/>
          </p:nvPr>
        </p:nvSpPr>
        <p:spPr>
          <a:xfrm>
            <a:off x="457200" y="1632462"/>
            <a:ext cx="8229600" cy="3890003"/>
          </a:xfrm>
        </p:spPr>
        <p:txBody>
          <a:bodyPr>
            <a:noAutofit/>
          </a:bodyPr>
          <a:lstStyle/>
          <a:p>
            <a:pPr marL="0" indent="0">
              <a:lnSpc>
                <a:spcPct val="100000"/>
              </a:lnSpc>
              <a:spcBef>
                <a:spcPts val="0"/>
              </a:spcBef>
            </a:pPr>
            <a:r>
              <a:rPr lang="en-US" sz="2800" dirty="0" smtClean="0"/>
              <a:t>This research is one outcome from the Cyber Synergy grant project.</a:t>
            </a:r>
          </a:p>
          <a:p>
            <a:pPr marL="0" indent="0">
              <a:lnSpc>
                <a:spcPct val="100000"/>
              </a:lnSpc>
              <a:spcBef>
                <a:spcPts val="0"/>
              </a:spcBef>
            </a:pPr>
            <a:endParaRPr lang="en-US" sz="2800" dirty="0"/>
          </a:p>
          <a:p>
            <a:pPr marL="0" indent="0">
              <a:lnSpc>
                <a:spcPct val="100000"/>
              </a:lnSpc>
              <a:spcBef>
                <a:spcPts val="0"/>
              </a:spcBef>
            </a:pPr>
            <a:r>
              <a:rPr lang="en-US" sz="2800" dirty="0" smtClean="0"/>
              <a:t>$250,000 </a:t>
            </a:r>
            <a:r>
              <a:rPr lang="en-US" sz="2800" dirty="0"/>
              <a:t>grant funded by IMLS, OCLC, &amp;</a:t>
            </a:r>
            <a:r>
              <a:rPr lang="en-US" sz="2800" dirty="0" smtClean="0"/>
              <a:t> </a:t>
            </a:r>
            <a:r>
              <a:rPr lang="en-US" sz="2800" dirty="0"/>
              <a:t>Rutgers </a:t>
            </a:r>
            <a:r>
              <a:rPr lang="en-US" sz="2800" dirty="0" smtClean="0"/>
              <a:t>University</a:t>
            </a:r>
          </a:p>
          <a:p>
            <a:pPr marL="0" indent="0">
              <a:lnSpc>
                <a:spcPct val="100000"/>
              </a:lnSpc>
              <a:spcBef>
                <a:spcPts val="0"/>
              </a:spcBef>
            </a:pPr>
            <a:endParaRPr lang="en-US" sz="2800" dirty="0"/>
          </a:p>
          <a:p>
            <a:r>
              <a:rPr lang="en-US" sz="2800" dirty="0"/>
              <a:t>Co-PIs</a:t>
            </a:r>
          </a:p>
          <a:p>
            <a:pPr lvl="1">
              <a:lnSpc>
                <a:spcPct val="100000"/>
              </a:lnSpc>
            </a:pPr>
            <a:r>
              <a:rPr lang="en-US" sz="2400" dirty="0"/>
              <a:t>Marie L. Radford, Rutgers University</a:t>
            </a:r>
          </a:p>
          <a:p>
            <a:pPr lvl="1">
              <a:lnSpc>
                <a:spcPct val="100000"/>
              </a:lnSpc>
            </a:pPr>
            <a:r>
              <a:rPr lang="en-US" sz="2400" dirty="0"/>
              <a:t>Lynn </a:t>
            </a:r>
            <a:r>
              <a:rPr lang="en-US" sz="2400" dirty="0" err="1"/>
              <a:t>Silipigni</a:t>
            </a:r>
            <a:r>
              <a:rPr lang="en-US" sz="2400" dirty="0"/>
              <a:t> </a:t>
            </a:r>
            <a:r>
              <a:rPr lang="en-US" sz="2400" dirty="0" err="1"/>
              <a:t>Connaway</a:t>
            </a:r>
            <a:r>
              <a:rPr lang="en-US" sz="2400" dirty="0"/>
              <a:t>, OCLC</a:t>
            </a:r>
          </a:p>
          <a:p>
            <a:pPr lvl="1">
              <a:lnSpc>
                <a:spcPct val="100000"/>
              </a:lnSpc>
            </a:pPr>
            <a:r>
              <a:rPr lang="en-US" sz="2400" dirty="0"/>
              <a:t>Chirag Shah, Rutgers </a:t>
            </a:r>
            <a:r>
              <a:rPr lang="en-US" sz="2400" dirty="0" smtClean="0"/>
              <a:t>University</a:t>
            </a:r>
            <a:endParaRPr lang="en-US" sz="2400"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19</a:t>
            </a:fld>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57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tle_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616273"/>
          </a:xfrm>
          <a:prstGeom prst="rect">
            <a:avLst/>
          </a:prstGeom>
        </p:spPr>
      </p:pic>
      <p:sp>
        <p:nvSpPr>
          <p:cNvPr id="8" name="Title 7"/>
          <p:cNvSpPr>
            <a:spLocks noGrp="1"/>
          </p:cNvSpPr>
          <p:nvPr>
            <p:ph type="title"/>
          </p:nvPr>
        </p:nvSpPr>
        <p:spPr/>
        <p:txBody>
          <a:bodyPr/>
          <a:lstStyle/>
          <a:p>
            <a:r>
              <a:rPr lang="en-US" dirty="0"/>
              <a:t>Cyber Synergy</a:t>
            </a:r>
          </a:p>
        </p:txBody>
      </p:sp>
      <p:sp>
        <p:nvSpPr>
          <p:cNvPr id="4" name="Content Placeholder 3"/>
          <p:cNvSpPr>
            <a:spLocks noGrp="1"/>
          </p:cNvSpPr>
          <p:nvPr>
            <p:ph idx="1"/>
          </p:nvPr>
        </p:nvSpPr>
        <p:spPr>
          <a:xfrm>
            <a:off x="314325" y="2108712"/>
            <a:ext cx="8229600" cy="3890003"/>
          </a:xfrm>
        </p:spPr>
        <p:txBody>
          <a:bodyPr>
            <a:normAutofit/>
          </a:bodyPr>
          <a:lstStyle/>
          <a:p>
            <a:r>
              <a:rPr lang="en-US" sz="2800" dirty="0"/>
              <a:t>$250K Grant from IMLS</a:t>
            </a:r>
          </a:p>
          <a:p>
            <a:r>
              <a:rPr lang="en-US" sz="2800" dirty="0"/>
              <a:t>Rutgers University &amp; OCLC Collaboration</a:t>
            </a:r>
          </a:p>
          <a:p>
            <a:r>
              <a:rPr lang="en-US" sz="2800" dirty="0"/>
              <a:t>Research Q</a:t>
            </a:r>
            <a:r>
              <a:rPr lang="en-US" sz="2800" dirty="0" smtClean="0"/>
              <a:t>uestions:</a:t>
            </a:r>
            <a:endParaRPr lang="en-US" sz="2800" dirty="0"/>
          </a:p>
          <a:p>
            <a:pPr lvl="1"/>
            <a:r>
              <a:rPr lang="en-US" sz="2400" dirty="0"/>
              <a:t>How can Virtual Reference Service </a:t>
            </a:r>
            <a:r>
              <a:rPr lang="en-US" sz="2400" dirty="0" smtClean="0"/>
              <a:t>(VRS) </a:t>
            </a:r>
            <a:r>
              <a:rPr lang="en-US" sz="2400" dirty="0"/>
              <a:t>become more collaborative, </a:t>
            </a:r>
            <a:r>
              <a:rPr lang="en-US" sz="2400" dirty="0" smtClean="0"/>
              <a:t>within/between </a:t>
            </a:r>
            <a:r>
              <a:rPr lang="en-US" sz="2400" dirty="0"/>
              <a:t>libraries, &amp;</a:t>
            </a:r>
            <a:r>
              <a:rPr lang="en-US" sz="2400" dirty="0" smtClean="0"/>
              <a:t> </a:t>
            </a:r>
            <a:r>
              <a:rPr lang="en-US" sz="2400" dirty="0"/>
              <a:t>tap more effectively into librarian’s subject expertise?</a:t>
            </a:r>
          </a:p>
          <a:p>
            <a:pPr lvl="1"/>
            <a:r>
              <a:rPr lang="en-US" sz="2400" dirty="0" smtClean="0"/>
              <a:t>In what ways could VRS become </a:t>
            </a:r>
            <a:r>
              <a:rPr lang="en-US" sz="2400" dirty="0"/>
              <a:t>more sustainable through collaboration with </a:t>
            </a:r>
            <a:r>
              <a:rPr lang="en-US" sz="2400" dirty="0" smtClean="0"/>
              <a:t>Social Question &amp; Answer (SQA) </a:t>
            </a:r>
            <a:r>
              <a:rPr lang="en-US" sz="2400" dirty="0"/>
              <a:t>services</a:t>
            </a:r>
            <a:r>
              <a:rPr lang="en-US" sz="2400" dirty="0" smtClean="0"/>
              <a:t>?</a:t>
            </a:r>
          </a:p>
          <a:p>
            <a:endParaRPr lang="en-US" sz="2800" dirty="0"/>
          </a:p>
        </p:txBody>
      </p:sp>
      <p:sp>
        <p:nvSpPr>
          <p:cNvPr id="3" name="Slide Number Placeholder 2"/>
          <p:cNvSpPr>
            <a:spLocks noGrp="1"/>
          </p:cNvSpPr>
          <p:nvPr>
            <p:ph type="sldNum" sz="quarter" idx="12"/>
          </p:nvPr>
        </p:nvSpPr>
        <p:spPr/>
        <p:txBody>
          <a:bodyPr/>
          <a:lstStyle/>
          <a:p>
            <a:fld id="{B4C01F8A-293C-0449-9F59-319B2D6B96CA}" type="slidenum">
              <a:rPr lang="en-US" smtClean="0"/>
              <a:pPr/>
              <a:t>2</a:t>
            </a:fld>
            <a:endParaRPr lang="en-US"/>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erasis.com/wp-content/uploads/2014/01/logistics-collabor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7587" y="1690886"/>
            <a:ext cx="1709738" cy="170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98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20</a:t>
            </a:fld>
            <a:endParaRPr lang="en-US"/>
          </a:p>
        </p:txBody>
      </p:sp>
      <p:sp>
        <p:nvSpPr>
          <p:cNvPr id="5" name="TextBox 4"/>
          <p:cNvSpPr txBox="1"/>
          <p:nvPr/>
        </p:nvSpPr>
        <p:spPr>
          <a:xfrm>
            <a:off x="304800" y="1637100"/>
            <a:ext cx="5821680" cy="1631216"/>
          </a:xfrm>
          <a:prstGeom prst="rect">
            <a:avLst/>
          </a:prstGeom>
          <a:noFill/>
        </p:spPr>
        <p:txBody>
          <a:bodyPr wrap="square" rtlCol="0">
            <a:spAutoFit/>
          </a:bodyPr>
          <a:lstStyle/>
          <a:p>
            <a:r>
              <a:rPr lang="en-US" sz="2000" dirty="0"/>
              <a:t>Marie L. Radford, Ph.D</a:t>
            </a:r>
            <a:r>
              <a:rPr lang="en-US" sz="2000" dirty="0" smtClean="0"/>
              <a:t>.</a:t>
            </a:r>
          </a:p>
          <a:p>
            <a:r>
              <a:rPr lang="en-US" sz="2000" dirty="0" smtClean="0"/>
              <a:t>Director, Ph.D. Program, Rutgers University, NJ</a:t>
            </a:r>
          </a:p>
          <a:p>
            <a:r>
              <a:rPr lang="en-US" sz="2000" dirty="0" smtClean="0"/>
              <a:t>mradford@rutgers.edu</a:t>
            </a:r>
          </a:p>
          <a:p>
            <a:r>
              <a:rPr lang="en-US" sz="2000" dirty="0" smtClean="0"/>
              <a:t>@</a:t>
            </a:r>
            <a:r>
              <a:rPr lang="en-US" sz="2000" dirty="0" err="1" smtClean="0"/>
              <a:t>MarieLRadford</a:t>
            </a:r>
            <a:endParaRPr lang="en-US" sz="2000" dirty="0" smtClean="0"/>
          </a:p>
          <a:p>
            <a:endParaRPr lang="en-US" sz="2000" dirty="0"/>
          </a:p>
        </p:txBody>
      </p:sp>
      <p:sp>
        <p:nvSpPr>
          <p:cNvPr id="6" name="TextBox 5"/>
          <p:cNvSpPr txBox="1"/>
          <p:nvPr/>
        </p:nvSpPr>
        <p:spPr>
          <a:xfrm>
            <a:off x="335280" y="3424552"/>
            <a:ext cx="6065520" cy="1323439"/>
          </a:xfrm>
          <a:prstGeom prst="rect">
            <a:avLst/>
          </a:prstGeom>
          <a:noFill/>
        </p:spPr>
        <p:txBody>
          <a:bodyPr wrap="square" rtlCol="0">
            <a:spAutoFit/>
          </a:bodyPr>
          <a:lstStyle/>
          <a:p>
            <a:r>
              <a:rPr lang="en-US" sz="2000" dirty="0" smtClean="0"/>
              <a:t>Lynn </a:t>
            </a:r>
            <a:r>
              <a:rPr lang="en-US" sz="2000" dirty="0" err="1" smtClean="0"/>
              <a:t>Silipigni</a:t>
            </a:r>
            <a:r>
              <a:rPr lang="en-US" sz="2000" dirty="0" smtClean="0"/>
              <a:t> </a:t>
            </a:r>
            <a:r>
              <a:rPr lang="en-US" sz="2000" dirty="0" err="1" smtClean="0"/>
              <a:t>Connaway</a:t>
            </a:r>
            <a:r>
              <a:rPr lang="en-US" sz="2000" dirty="0" smtClean="0"/>
              <a:t>, </a:t>
            </a:r>
            <a:r>
              <a:rPr lang="en-US" sz="2000" dirty="0"/>
              <a:t>Ph.D</a:t>
            </a:r>
            <a:r>
              <a:rPr lang="en-US" sz="2000" dirty="0" smtClean="0"/>
              <a:t>.</a:t>
            </a:r>
          </a:p>
          <a:p>
            <a:r>
              <a:rPr lang="en-US" sz="2000" dirty="0" smtClean="0"/>
              <a:t>Senior Research Scientist, OCLC</a:t>
            </a:r>
          </a:p>
          <a:p>
            <a:r>
              <a:rPr lang="en-US" sz="2000" dirty="0" smtClean="0"/>
              <a:t>connawal@oclc.org</a:t>
            </a:r>
          </a:p>
          <a:p>
            <a:r>
              <a:rPr lang="en-US" sz="2000" dirty="0" smtClean="0"/>
              <a:t>@</a:t>
            </a:r>
            <a:r>
              <a:rPr lang="en-US" sz="2000" dirty="0" err="1" smtClean="0"/>
              <a:t>LynnConnaway</a:t>
            </a:r>
            <a:endParaRPr lang="en-US" sz="2000"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5279" y="5313437"/>
            <a:ext cx="7294245" cy="1015663"/>
          </a:xfrm>
          <a:prstGeom prst="rect">
            <a:avLst/>
          </a:prstGeom>
        </p:spPr>
        <p:txBody>
          <a:bodyPr wrap="square">
            <a:spAutoFit/>
          </a:bodyPr>
          <a:lstStyle/>
          <a:p>
            <a:r>
              <a:rPr lang="en-US" sz="2000" dirty="0" smtClean="0"/>
              <a:t>Stephanie E. </a:t>
            </a:r>
            <a:r>
              <a:rPr lang="en-US" sz="2000" dirty="0" err="1" smtClean="0"/>
              <a:t>Mikitish</a:t>
            </a:r>
            <a:r>
              <a:rPr lang="en-US" sz="2000" dirty="0" smtClean="0"/>
              <a:t>, M.L.I.S.</a:t>
            </a:r>
            <a:endParaRPr lang="en-US" sz="2000" dirty="0"/>
          </a:p>
          <a:p>
            <a:r>
              <a:rPr lang="en-US" sz="2000" dirty="0" smtClean="0"/>
              <a:t>Doctoral Candidate, </a:t>
            </a:r>
            <a:r>
              <a:rPr lang="en-US" sz="2000" dirty="0"/>
              <a:t>Ph.D. Program, Rutgers University, NJ</a:t>
            </a:r>
          </a:p>
          <a:p>
            <a:r>
              <a:rPr lang="en-US" sz="2000" dirty="0" smtClean="0"/>
              <a:t>mikitish@rutgers.edu</a:t>
            </a:r>
            <a:endParaRPr lang="en-US" sz="2000" dirty="0"/>
          </a:p>
        </p:txBody>
      </p:sp>
    </p:spTree>
    <p:extLst>
      <p:ext uri="{BB962C8B-B14F-4D97-AF65-F5344CB8AC3E}">
        <p14:creationId xmlns:p14="http://schemas.microsoft.com/office/powerpoint/2010/main" val="194514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algary-executive-coaching.com/wp-content/uploads/2011/12/develop-interview-questions-answ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2830512"/>
            <a:ext cx="2857500" cy="22479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112645"/>
            <a:ext cx="8229600" cy="3409720"/>
          </a:xfrm>
        </p:spPr>
        <p:txBody>
          <a:bodyPr>
            <a:noAutofit/>
          </a:bodyPr>
          <a:lstStyle/>
          <a:p>
            <a:r>
              <a:rPr lang="en-US" sz="2400" dirty="0"/>
              <a:t>F</a:t>
            </a:r>
            <a:r>
              <a:rPr lang="en-US" sz="2400" dirty="0" smtClean="0"/>
              <a:t>ree services via library websites</a:t>
            </a:r>
          </a:p>
          <a:p>
            <a:r>
              <a:rPr lang="en-US" sz="2400" dirty="0"/>
              <a:t>L</a:t>
            </a:r>
            <a:r>
              <a:rPr lang="en-US" sz="2400" dirty="0" smtClean="0"/>
              <a:t>ibrarians answer questions, sometimes only available to affiliated members</a:t>
            </a:r>
          </a:p>
          <a:p>
            <a:r>
              <a:rPr lang="en-US" sz="2400" dirty="0" smtClean="0"/>
              <a:t>Enabled </a:t>
            </a:r>
            <a:r>
              <a:rPr lang="en-US" sz="2400" dirty="0"/>
              <a:t>by </a:t>
            </a:r>
            <a:r>
              <a:rPr lang="en-US" sz="2400" dirty="0" smtClean="0"/>
              <a:t>technology</a:t>
            </a:r>
          </a:p>
          <a:p>
            <a:r>
              <a:rPr lang="en-US" sz="2400" dirty="0" smtClean="0"/>
              <a:t>Threatened </a:t>
            </a:r>
            <a:r>
              <a:rPr lang="en-US" sz="2400" dirty="0"/>
              <a:t>by budget cuts</a:t>
            </a:r>
          </a:p>
          <a:p>
            <a:pPr lvl="1"/>
            <a:r>
              <a:rPr lang="en-US" sz="2000" dirty="0"/>
              <a:t>Reduction in reference hours &amp;</a:t>
            </a:r>
            <a:r>
              <a:rPr lang="en-US" sz="2000" dirty="0" smtClean="0"/>
              <a:t> </a:t>
            </a:r>
            <a:r>
              <a:rPr lang="en-US" sz="2000" dirty="0"/>
              <a:t>staff</a:t>
            </a:r>
          </a:p>
          <a:p>
            <a:pPr lvl="1"/>
            <a:r>
              <a:rPr lang="en-US" sz="2000" dirty="0"/>
              <a:t>Greater strain on remaining librarians &amp;</a:t>
            </a:r>
            <a:r>
              <a:rPr lang="en-US" sz="2000" dirty="0" smtClean="0"/>
              <a:t> </a:t>
            </a:r>
            <a:r>
              <a:rPr lang="en-US" sz="2000" dirty="0"/>
              <a:t>consortia</a:t>
            </a:r>
          </a:p>
          <a:p>
            <a:r>
              <a:rPr lang="en-US" sz="2400" dirty="0"/>
              <a:t>Possible solutions</a:t>
            </a:r>
          </a:p>
          <a:p>
            <a:pPr lvl="1"/>
            <a:r>
              <a:rPr lang="en-US" sz="2000" dirty="0"/>
              <a:t>Wider </a:t>
            </a:r>
            <a:r>
              <a:rPr lang="en-US" sz="2000" dirty="0" smtClean="0"/>
              <a:t>participation in </a:t>
            </a:r>
            <a:r>
              <a:rPr lang="en-US" sz="2000" dirty="0"/>
              <a:t>reference services, similar to </a:t>
            </a:r>
            <a:r>
              <a:rPr lang="en-US" sz="2000" dirty="0" smtClean="0"/>
              <a:t>SQA</a:t>
            </a:r>
            <a:r>
              <a:rPr lang="en-US" sz="2000" dirty="0"/>
              <a:t> </a:t>
            </a:r>
            <a:r>
              <a:rPr lang="en-US" sz="2000" dirty="0" smtClean="0"/>
              <a:t>sites</a:t>
            </a:r>
            <a:endParaRPr lang="en-US" sz="2000" dirty="0"/>
          </a:p>
          <a:p>
            <a:endParaRPr lang="en-US" sz="2400" dirty="0"/>
          </a:p>
        </p:txBody>
      </p:sp>
      <p:sp>
        <p:nvSpPr>
          <p:cNvPr id="2" name="Title 1"/>
          <p:cNvSpPr>
            <a:spLocks noGrp="1"/>
          </p:cNvSpPr>
          <p:nvPr>
            <p:ph type="title"/>
          </p:nvPr>
        </p:nvSpPr>
        <p:spPr/>
        <p:txBody>
          <a:bodyPr/>
          <a:lstStyle/>
          <a:p>
            <a:r>
              <a:rPr lang="en-US" dirty="0"/>
              <a:t>Virtual Reference Services (VRS)</a:t>
            </a:r>
          </a:p>
        </p:txBody>
      </p:sp>
      <p:sp>
        <p:nvSpPr>
          <p:cNvPr id="4" name="Slide Number Placeholder 3"/>
          <p:cNvSpPr>
            <a:spLocks noGrp="1"/>
          </p:cNvSpPr>
          <p:nvPr>
            <p:ph type="sldNum" sz="quarter" idx="12"/>
          </p:nvPr>
        </p:nvSpPr>
        <p:spPr/>
        <p:txBody>
          <a:bodyPr/>
          <a:lstStyle/>
          <a:p>
            <a:fld id="{B4C01F8A-293C-0449-9F59-319B2D6B96CA}" type="slidenum">
              <a:rPr lang="en-US" smtClean="0"/>
              <a:pPr/>
              <a:t>3</a:t>
            </a:fld>
            <a:endParaRPr lang="en-US"/>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img2.wikia.nocookie.net/__cb20121014011703/logopedia/images/1/10/Images_jh.jpg"/>
          <p:cNvPicPr>
            <a:picLocks noChangeAspect="1" noChangeArrowheads="1"/>
          </p:cNvPicPr>
          <p:nvPr/>
        </p:nvPicPr>
        <p:blipFill>
          <a:blip r:embed="rId3"/>
          <a:srcRect/>
          <a:stretch>
            <a:fillRect/>
          </a:stretch>
        </p:blipFill>
        <p:spPr bwMode="auto">
          <a:xfrm>
            <a:off x="2956522" y="4375213"/>
            <a:ext cx="3063278" cy="2294503"/>
          </a:xfrm>
          <a:prstGeom prst="rect">
            <a:avLst/>
          </a:prstGeom>
          <a:noFill/>
        </p:spPr>
      </p:pic>
      <p:sp>
        <p:nvSpPr>
          <p:cNvPr id="2" name="Title 1"/>
          <p:cNvSpPr>
            <a:spLocks noGrp="1"/>
          </p:cNvSpPr>
          <p:nvPr>
            <p:ph type="title"/>
          </p:nvPr>
        </p:nvSpPr>
        <p:spPr/>
        <p:txBody>
          <a:bodyPr/>
          <a:lstStyle/>
          <a:p>
            <a:r>
              <a:rPr lang="en-US" dirty="0"/>
              <a:t>Social </a:t>
            </a:r>
            <a:r>
              <a:rPr lang="en-US" dirty="0" smtClean="0"/>
              <a:t>Question &amp; Answer </a:t>
            </a:r>
            <a:r>
              <a:rPr lang="en-US" dirty="0"/>
              <a:t>(SQA)</a:t>
            </a:r>
          </a:p>
        </p:txBody>
      </p:sp>
      <p:sp>
        <p:nvSpPr>
          <p:cNvPr id="3" name="Content Placeholder 2"/>
          <p:cNvSpPr>
            <a:spLocks noGrp="1"/>
          </p:cNvSpPr>
          <p:nvPr>
            <p:ph idx="1"/>
          </p:nvPr>
        </p:nvSpPr>
        <p:spPr>
          <a:xfrm>
            <a:off x="457200" y="1632462"/>
            <a:ext cx="8229600" cy="3890003"/>
          </a:xfrm>
        </p:spPr>
        <p:txBody>
          <a:bodyPr>
            <a:normAutofit/>
          </a:bodyPr>
          <a:lstStyle/>
          <a:p>
            <a:endParaRPr lang="en-US" sz="2800" dirty="0" smtClean="0"/>
          </a:p>
          <a:p>
            <a:r>
              <a:rPr lang="en-US" sz="2800" dirty="0" smtClean="0"/>
              <a:t>SQA </a:t>
            </a:r>
            <a:r>
              <a:rPr lang="en-US" sz="2800" dirty="0"/>
              <a:t>are free social reference </a:t>
            </a:r>
            <a:r>
              <a:rPr lang="en-US" sz="2800" dirty="0" smtClean="0"/>
              <a:t>websites </a:t>
            </a:r>
            <a:r>
              <a:rPr lang="en-US" sz="2800" dirty="0"/>
              <a:t>where anyone may </a:t>
            </a:r>
            <a:r>
              <a:rPr lang="en-US" sz="2800" dirty="0" smtClean="0"/>
              <a:t>answer questions </a:t>
            </a:r>
            <a:r>
              <a:rPr lang="en-US" sz="2800" dirty="0"/>
              <a:t>(</a:t>
            </a:r>
            <a:r>
              <a:rPr lang="en-US" sz="2800" dirty="0" err="1"/>
              <a:t>Schachaf</a:t>
            </a:r>
            <a:r>
              <a:rPr lang="en-US" sz="2800" dirty="0"/>
              <a:t>, 2009</a:t>
            </a:r>
            <a:r>
              <a:rPr lang="en-US" sz="2800" dirty="0" smtClean="0"/>
              <a:t>)</a:t>
            </a:r>
            <a:endParaRPr lang="en-US" sz="2800" dirty="0"/>
          </a:p>
          <a:p>
            <a:pPr lvl="1"/>
            <a:r>
              <a:rPr lang="en-US" sz="2600" dirty="0"/>
              <a:t>Ex. Yahoo! Answers, </a:t>
            </a:r>
            <a:r>
              <a:rPr lang="en-US" sz="2600" dirty="0" err="1"/>
              <a:t>WikiAnswers</a:t>
            </a:r>
            <a:r>
              <a:rPr lang="en-US" sz="2600" dirty="0"/>
              <a:t>, </a:t>
            </a:r>
            <a:r>
              <a:rPr lang="en-US" sz="2600" dirty="0" err="1" smtClean="0"/>
              <a:t>AnswerBag</a:t>
            </a:r>
            <a:endParaRPr lang="en-US" sz="2600" dirty="0" smtClean="0"/>
          </a:p>
          <a:p>
            <a:pPr marL="457200" lvl="1" indent="0">
              <a:buNone/>
            </a:pPr>
            <a:endParaRPr lang="en-US" sz="2600" dirty="0"/>
          </a:p>
          <a:p>
            <a:r>
              <a:rPr lang="en-US" sz="2800" dirty="0"/>
              <a:t>SQA research usually focuses on answer quality &amp; user </a:t>
            </a:r>
            <a:r>
              <a:rPr lang="en-US" sz="2800" dirty="0" smtClean="0"/>
              <a:t>satisfaction</a:t>
            </a:r>
            <a:endParaRPr lang="en-US" sz="2800"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4</a:t>
            </a:fld>
            <a:endParaRPr lang="en-US"/>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http://2.bp.blogspot.com/-zZIk3M1fIHI/TZGPM6Q01fI/AAAAAAAARqA/suYWUCTzzdE/s1600/Yahoo+Y+logo.JPG"/>
          <p:cNvPicPr>
            <a:picLocks noChangeAspect="1" noChangeArrowheads="1"/>
          </p:cNvPicPr>
          <p:nvPr/>
        </p:nvPicPr>
        <p:blipFill>
          <a:blip r:embed="rId5"/>
          <a:srcRect/>
          <a:stretch>
            <a:fillRect/>
          </a:stretch>
        </p:blipFill>
        <p:spPr bwMode="auto">
          <a:xfrm>
            <a:off x="1235191" y="5337888"/>
            <a:ext cx="1187428" cy="712457"/>
          </a:xfrm>
          <a:prstGeom prst="rect">
            <a:avLst/>
          </a:prstGeom>
          <a:noFill/>
        </p:spPr>
      </p:pic>
      <p:pic>
        <p:nvPicPr>
          <p:cNvPr id="26630" name="Picture 6" descr="http://media-cache-ec0.pinimg.com/avatars/answerbag_1344540149_140.jpg"/>
          <p:cNvPicPr>
            <a:picLocks noChangeAspect="1" noChangeArrowheads="1"/>
          </p:cNvPicPr>
          <p:nvPr/>
        </p:nvPicPr>
        <p:blipFill>
          <a:blip r:embed="rId6"/>
          <a:srcRect/>
          <a:stretch>
            <a:fillRect/>
          </a:stretch>
        </p:blipFill>
        <p:spPr bwMode="auto">
          <a:xfrm>
            <a:off x="6670894" y="5216033"/>
            <a:ext cx="834311" cy="834312"/>
          </a:xfrm>
          <a:prstGeom prst="rect">
            <a:avLst/>
          </a:prstGeom>
          <a:noFill/>
        </p:spPr>
      </p:pic>
    </p:spTree>
    <p:extLst>
      <p:ext uri="{BB962C8B-B14F-4D97-AF65-F5344CB8AC3E}">
        <p14:creationId xmlns:p14="http://schemas.microsoft.com/office/powerpoint/2010/main" val="429249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VRS &amp; SQA </a:t>
            </a:r>
            <a:r>
              <a:rPr lang="en-US" dirty="0" smtClean="0"/>
              <a:t>Compared</a:t>
            </a:r>
            <a:endParaRPr lang="en-US" dirty="0"/>
          </a:p>
        </p:txBody>
      </p:sp>
      <p:sp>
        <p:nvSpPr>
          <p:cNvPr id="3" name="Content Placeholder 2"/>
          <p:cNvSpPr>
            <a:spLocks noGrp="1"/>
          </p:cNvSpPr>
          <p:nvPr>
            <p:ph idx="1"/>
          </p:nvPr>
        </p:nvSpPr>
        <p:spPr>
          <a:xfrm>
            <a:off x="457200" y="1632462"/>
            <a:ext cx="8229600" cy="3890003"/>
          </a:xfrm>
        </p:spPr>
        <p:txBody>
          <a:bodyPr>
            <a:normAutofit/>
          </a:bodyPr>
          <a:lstStyle/>
          <a:p>
            <a:r>
              <a:rPr lang="en-US" sz="2400" dirty="0"/>
              <a:t>Different paradigms for answering questions </a:t>
            </a:r>
            <a:r>
              <a:rPr lang="en-US" sz="2000" dirty="0"/>
              <a:t>(</a:t>
            </a:r>
            <a:r>
              <a:rPr lang="en-US" sz="2000" dirty="0" err="1"/>
              <a:t>Schachaf</a:t>
            </a:r>
            <a:r>
              <a:rPr lang="en-US" sz="2000" dirty="0"/>
              <a:t>, 2009; Horowitz &amp; </a:t>
            </a:r>
            <a:r>
              <a:rPr lang="en-US" sz="2000" dirty="0" err="1"/>
              <a:t>Kamvar</a:t>
            </a:r>
            <a:r>
              <a:rPr lang="en-US" sz="2000" dirty="0"/>
              <a:t>, 2012; </a:t>
            </a:r>
            <a:r>
              <a:rPr lang="en-US" sz="2000" dirty="0" err="1"/>
              <a:t>Mansilla</a:t>
            </a:r>
            <a:r>
              <a:rPr lang="en-US" sz="2000" dirty="0"/>
              <a:t> &amp; </a:t>
            </a:r>
            <a:r>
              <a:rPr lang="en-US" sz="2000" dirty="0" err="1"/>
              <a:t>Esteva</a:t>
            </a:r>
            <a:r>
              <a:rPr lang="en-US" sz="2000" dirty="0"/>
              <a:t>, 2013)</a:t>
            </a:r>
            <a:endParaRPr lang="en-US" sz="2400" dirty="0"/>
          </a:p>
          <a:p>
            <a:pPr lvl="1"/>
            <a:endParaRPr lang="en-US" sz="2400" dirty="0"/>
          </a:p>
          <a:p>
            <a:endParaRPr lang="en-US" sz="2400"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2599451"/>
            <a:ext cx="8156575"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58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a:xfrm>
            <a:off x="457200" y="2075688"/>
            <a:ext cx="8229600" cy="3446777"/>
          </a:xfrm>
        </p:spPr>
        <p:txBody>
          <a:bodyPr>
            <a:noAutofit/>
          </a:bodyPr>
          <a:lstStyle/>
          <a:p>
            <a:r>
              <a:rPr lang="en-US" sz="2800" dirty="0"/>
              <a:t>In-depth phone interviews</a:t>
            </a:r>
          </a:p>
          <a:p>
            <a:pPr lvl="1"/>
            <a:r>
              <a:rPr lang="en-US" sz="2400" dirty="0"/>
              <a:t>50 VRS librarians &amp; 52 VRS/SQA users</a:t>
            </a:r>
          </a:p>
          <a:p>
            <a:pPr lvl="1"/>
            <a:r>
              <a:rPr lang="en-US" sz="2400" dirty="0"/>
              <a:t>Recruited via LIS </a:t>
            </a:r>
            <a:r>
              <a:rPr lang="en-US" sz="2400" dirty="0" err="1"/>
              <a:t>listservs</a:t>
            </a:r>
            <a:r>
              <a:rPr lang="en-US" sz="2400" dirty="0"/>
              <a:t>, personal contacts, OCLC’s </a:t>
            </a:r>
            <a:r>
              <a:rPr lang="en-US" sz="2400" dirty="0" err="1"/>
              <a:t>QuestionPoint</a:t>
            </a:r>
            <a:r>
              <a:rPr lang="en-US" sz="2400" dirty="0"/>
              <a:t> blog</a:t>
            </a:r>
          </a:p>
          <a:p>
            <a:pPr lvl="1"/>
            <a:r>
              <a:rPr lang="en-US" sz="2400" dirty="0"/>
              <a:t>Demographics, direct quotations, &amp;</a:t>
            </a:r>
            <a:r>
              <a:rPr lang="en-US" sz="2400" dirty="0" smtClean="0"/>
              <a:t> </a:t>
            </a:r>
            <a:r>
              <a:rPr lang="en-US" sz="2400" dirty="0"/>
              <a:t>notes recorded in Survey Monkey</a:t>
            </a:r>
          </a:p>
          <a:p>
            <a:endParaRPr lang="en-US" sz="2800"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6</a:t>
            </a:fld>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descr="http://jobs.theguardian.com/getasset/?uiAssetID=732c1776-d8f7-4c20-bddc-a0475b62a939"/>
          <p:cNvPicPr>
            <a:picLocks noChangeAspect="1" noChangeArrowheads="1"/>
          </p:cNvPicPr>
          <p:nvPr/>
        </p:nvPicPr>
        <p:blipFill>
          <a:blip r:embed="rId4"/>
          <a:srcRect/>
          <a:stretch>
            <a:fillRect/>
          </a:stretch>
        </p:blipFill>
        <p:spPr bwMode="auto">
          <a:xfrm>
            <a:off x="0" y="4923450"/>
            <a:ext cx="3223037" cy="1933822"/>
          </a:xfrm>
          <a:prstGeom prst="rect">
            <a:avLst/>
          </a:prstGeom>
          <a:noFill/>
        </p:spPr>
      </p:pic>
    </p:spTree>
    <p:extLst>
      <p:ext uri="{BB962C8B-B14F-4D97-AF65-F5344CB8AC3E}">
        <p14:creationId xmlns:p14="http://schemas.microsoft.com/office/powerpoint/2010/main" val="139906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 y="274638"/>
            <a:ext cx="8357616" cy="978090"/>
          </a:xfrm>
        </p:spPr>
        <p:txBody>
          <a:bodyPr/>
          <a:lstStyle/>
          <a:p>
            <a:r>
              <a:rPr lang="en-US" dirty="0" smtClean="0"/>
              <a:t>Methodology - Critical Incident Technique (CIT)</a:t>
            </a:r>
            <a:endParaRPr lang="en-US" dirty="0"/>
          </a:p>
        </p:txBody>
      </p:sp>
      <p:sp>
        <p:nvSpPr>
          <p:cNvPr id="3" name="Content Placeholder 2"/>
          <p:cNvSpPr>
            <a:spLocks noGrp="1"/>
          </p:cNvSpPr>
          <p:nvPr>
            <p:ph idx="1"/>
          </p:nvPr>
        </p:nvSpPr>
        <p:spPr>
          <a:xfrm>
            <a:off x="457200" y="2286000"/>
            <a:ext cx="8229600" cy="3977640"/>
          </a:xfrm>
        </p:spPr>
        <p:txBody>
          <a:bodyPr>
            <a:normAutofit lnSpcReduction="10000"/>
          </a:bodyPr>
          <a:lstStyle/>
          <a:p>
            <a:r>
              <a:rPr lang="en-US" sz="2800" dirty="0" smtClean="0"/>
              <a:t>Critical Incident Technique (CIT) (</a:t>
            </a:r>
            <a:r>
              <a:rPr lang="en-US" sz="2000" dirty="0" smtClean="0"/>
              <a:t>Flanagan</a:t>
            </a:r>
            <a:r>
              <a:rPr lang="en-US" sz="2000" dirty="0"/>
              <a:t>, </a:t>
            </a:r>
            <a:r>
              <a:rPr lang="en-US" sz="2000" dirty="0" smtClean="0"/>
              <a:t>1954; 			Radford, 2006)</a:t>
            </a:r>
            <a:endParaRPr lang="en-US" sz="2800" dirty="0"/>
          </a:p>
          <a:p>
            <a:pPr lvl="1">
              <a:buFont typeface="Calibri" panose="020F0502020204030204" pitchFamily="34" charset="0"/>
              <a:buChar char="–"/>
            </a:pPr>
            <a:r>
              <a:rPr lang="en-US" altLang="en-US" sz="2400" dirty="0"/>
              <a:t>Qualitative technique</a:t>
            </a:r>
          </a:p>
          <a:p>
            <a:pPr lvl="1">
              <a:buFont typeface="Calibri" panose="020F0502020204030204" pitchFamily="34" charset="0"/>
              <a:buChar char="–"/>
            </a:pPr>
            <a:r>
              <a:rPr lang="en-US" altLang="en-US" sz="2400" dirty="0"/>
              <a:t>Focuses on </a:t>
            </a:r>
            <a:r>
              <a:rPr lang="en-US" altLang="en-US" sz="2400" dirty="0">
                <a:solidFill>
                  <a:schemeClr val="tx2"/>
                </a:solidFill>
              </a:rPr>
              <a:t>most memorable </a:t>
            </a:r>
            <a:r>
              <a:rPr lang="en-US" altLang="en-US" sz="2400" dirty="0"/>
              <a:t>event/experience of participants.</a:t>
            </a:r>
          </a:p>
          <a:p>
            <a:pPr lvl="1">
              <a:buFont typeface="Calibri" panose="020F0502020204030204" pitchFamily="34" charset="0"/>
              <a:buChar char="–"/>
            </a:pPr>
            <a:r>
              <a:rPr lang="en-US" altLang="en-US" sz="2400" dirty="0"/>
              <a:t>Allows categories or themes to </a:t>
            </a:r>
            <a:r>
              <a:rPr lang="en-US" altLang="en-US" sz="2400" dirty="0">
                <a:solidFill>
                  <a:schemeClr val="tx2"/>
                </a:solidFill>
              </a:rPr>
              <a:t>emerge</a:t>
            </a:r>
            <a:r>
              <a:rPr lang="en-US" altLang="en-US" sz="2400" dirty="0"/>
              <a:t> rather than </a:t>
            </a:r>
            <a:r>
              <a:rPr lang="en-US" altLang="en-US" sz="2400" dirty="0" smtClean="0"/>
              <a:t>to be </a:t>
            </a:r>
            <a:r>
              <a:rPr lang="en-US" altLang="en-US" sz="2400" dirty="0">
                <a:solidFill>
                  <a:schemeClr val="tx2"/>
                </a:solidFill>
              </a:rPr>
              <a:t>imposed</a:t>
            </a:r>
            <a:r>
              <a:rPr lang="en-US" altLang="en-US" sz="2400" dirty="0" smtClean="0">
                <a:solidFill>
                  <a:schemeClr val="tx2"/>
                </a:solidFill>
              </a:rPr>
              <a:t>.</a:t>
            </a:r>
          </a:p>
          <a:p>
            <a:r>
              <a:rPr lang="en-US" sz="2800" kern="0" dirty="0">
                <a:ea typeface="ＭＳ Ｐゴシック" pitchFamily="-112" charset="-128"/>
                <a:cs typeface="ＭＳ Ｐゴシック" charset="-128"/>
              </a:rPr>
              <a:t>CIs sorted into themes via constant comparative method</a:t>
            </a:r>
          </a:p>
          <a:p>
            <a:pPr lvl="1"/>
            <a:r>
              <a:rPr lang="en-US" sz="2400" kern="0" dirty="0">
                <a:ea typeface="ＭＳ Ｐゴシック" pitchFamily="-112" charset="-128"/>
                <a:cs typeface="ＭＳ Ｐゴシック" charset="-128"/>
              </a:rPr>
              <a:t>Themes expanded &amp; merged into CI Coding Scheme</a:t>
            </a:r>
          </a:p>
          <a:p>
            <a:pPr lvl="1">
              <a:buFont typeface="Calibri" panose="020F0502020204030204" pitchFamily="34" charset="0"/>
              <a:buChar char="–"/>
            </a:pPr>
            <a:endParaRPr lang="en-US" altLang="en-US" sz="2400" baseline="30000" dirty="0">
              <a:solidFill>
                <a:schemeClr val="tx2"/>
              </a:solidFill>
            </a:endParaRPr>
          </a:p>
        </p:txBody>
      </p:sp>
      <p:sp>
        <p:nvSpPr>
          <p:cNvPr id="4" name="Slide Number Placeholder 3"/>
          <p:cNvSpPr>
            <a:spLocks noGrp="1"/>
          </p:cNvSpPr>
          <p:nvPr>
            <p:ph type="sldNum" sz="quarter" idx="12"/>
          </p:nvPr>
        </p:nvSpPr>
        <p:spPr/>
        <p:txBody>
          <a:bodyPr/>
          <a:lstStyle/>
          <a:p>
            <a:fld id="{B4C01F8A-293C-0449-9F59-319B2D6B96CA}" type="slidenum">
              <a:rPr lang="en-US" smtClean="0"/>
              <a:pPr/>
              <a:t>7</a:t>
            </a:fld>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84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9530"/>
          </a:xfrm>
        </p:spPr>
        <p:txBody>
          <a:bodyPr/>
          <a:lstStyle/>
          <a:p>
            <a:r>
              <a:rPr lang="en-US" dirty="0" smtClean="0"/>
              <a:t>Demographics - Librarians</a:t>
            </a:r>
            <a:endParaRPr lang="en-US" dirty="0"/>
          </a:p>
        </p:txBody>
      </p:sp>
      <p:sp>
        <p:nvSpPr>
          <p:cNvPr id="3" name="Content Placeholder 2"/>
          <p:cNvSpPr>
            <a:spLocks noGrp="1"/>
          </p:cNvSpPr>
          <p:nvPr>
            <p:ph idx="1"/>
          </p:nvPr>
        </p:nvSpPr>
        <p:spPr>
          <a:xfrm>
            <a:off x="457200" y="1632462"/>
            <a:ext cx="8229600" cy="3890003"/>
          </a:xfrm>
        </p:spPr>
        <p:txBody>
          <a:bodyPr>
            <a:normAutofit/>
          </a:bodyPr>
          <a:lstStyle/>
          <a:p>
            <a:pPr marL="0" indent="0">
              <a:buNone/>
            </a:pPr>
            <a:endParaRPr lang="en-US" sz="2800"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2303733"/>
            <a:ext cx="708977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19800" y="5512840"/>
            <a:ext cx="2784694"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pic>
        <p:nvPicPr>
          <p:cNvPr id="21506" name="Picture 2" descr="http://elearningtemplates.com/files/2013/12/wholer_business_people.png"/>
          <p:cNvPicPr>
            <a:picLocks noChangeAspect="1" noChangeArrowheads="1"/>
          </p:cNvPicPr>
          <p:nvPr/>
        </p:nvPicPr>
        <p:blipFill>
          <a:blip r:embed="rId5"/>
          <a:srcRect/>
          <a:stretch>
            <a:fillRect/>
          </a:stretch>
        </p:blipFill>
        <p:spPr bwMode="auto">
          <a:xfrm>
            <a:off x="1472539" y="5178623"/>
            <a:ext cx="6213694" cy="1679377"/>
          </a:xfrm>
          <a:prstGeom prst="rect">
            <a:avLst/>
          </a:prstGeom>
          <a:noFill/>
        </p:spPr>
      </p:pic>
    </p:spTree>
    <p:extLst>
      <p:ext uri="{BB962C8B-B14F-4D97-AF65-F5344CB8AC3E}">
        <p14:creationId xmlns:p14="http://schemas.microsoft.com/office/powerpoint/2010/main" val="414622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824"/>
            <a:ext cx="8229600" cy="466344"/>
          </a:xfrm>
        </p:spPr>
        <p:txBody>
          <a:bodyPr>
            <a:noAutofit/>
          </a:bodyPr>
          <a:lstStyle/>
          <a:p>
            <a:r>
              <a:rPr lang="en-US" dirty="0" smtClean="0"/>
              <a:t/>
            </a:r>
            <a:br>
              <a:rPr lang="en-US" dirty="0" smtClean="0"/>
            </a:br>
            <a:r>
              <a:rPr lang="en-US" dirty="0"/>
              <a:t/>
            </a:r>
            <a:br>
              <a:rPr lang="en-US" dirty="0"/>
            </a:br>
            <a:r>
              <a:rPr lang="en-US" dirty="0"/>
              <a:t/>
            </a:r>
            <a:br>
              <a:rPr lang="en-US" dirty="0"/>
            </a:br>
            <a:r>
              <a:rPr lang="en-US" dirty="0"/>
              <a:t>Demographics - VRS &amp; SQA users</a:t>
            </a:r>
          </a:p>
        </p:txBody>
      </p:sp>
      <p:sp>
        <p:nvSpPr>
          <p:cNvPr id="3" name="Content Placeholder 2"/>
          <p:cNvSpPr>
            <a:spLocks noGrp="1"/>
          </p:cNvSpPr>
          <p:nvPr>
            <p:ph idx="1"/>
          </p:nvPr>
        </p:nvSpPr>
        <p:spPr>
          <a:xfrm>
            <a:off x="457200" y="1632462"/>
            <a:ext cx="8229600" cy="3890003"/>
          </a:xfrm>
        </p:spPr>
        <p:txBody>
          <a:bodyPr>
            <a:normAutofit/>
          </a:bodyPr>
          <a:lstStyle/>
          <a:p>
            <a:pPr marL="0" indent="0">
              <a:buNone/>
            </a:pPr>
            <a:endParaRPr lang="en-US" sz="2800" dirty="0"/>
          </a:p>
        </p:txBody>
      </p:sp>
      <p:sp>
        <p:nvSpPr>
          <p:cNvPr id="4" name="Slide Number Placeholder 3"/>
          <p:cNvSpPr>
            <a:spLocks noGrp="1"/>
          </p:cNvSpPr>
          <p:nvPr>
            <p:ph type="sldNum" sz="quarter" idx="12"/>
          </p:nvPr>
        </p:nvSpPr>
        <p:spPr/>
        <p:txBody>
          <a:bodyPr/>
          <a:lstStyle/>
          <a:p>
            <a:fld id="{B4C01F8A-293C-0449-9F59-319B2D6B96CA}" type="slidenum">
              <a:rPr lang="en-US" smtClean="0"/>
              <a:pPr/>
              <a:t>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71450"/>
            <a:ext cx="65532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72200"/>
            <a:ext cx="2695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316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utgers">
      <a:dk1>
        <a:sysClr val="windowText" lastClr="000000"/>
      </a:dk1>
      <a:lt1>
        <a:sysClr val="window" lastClr="FFFFFF"/>
      </a:lt1>
      <a:dk2>
        <a:srgbClr val="CF0A2C"/>
      </a:dk2>
      <a:lt2>
        <a:srgbClr val="EEECE1"/>
      </a:lt2>
      <a:accent1>
        <a:srgbClr val="007298"/>
      </a:accent1>
      <a:accent2>
        <a:srgbClr val="63B0BB"/>
      </a:accent2>
      <a:accent3>
        <a:srgbClr val="F2E4B1"/>
      </a:accent3>
      <a:accent4>
        <a:srgbClr val="FF9E15"/>
      </a:accent4>
      <a:accent5>
        <a:srgbClr val="263645"/>
      </a:accent5>
      <a:accent6>
        <a:srgbClr val="A3A9AC"/>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779</TotalTime>
  <Words>2315</Words>
  <Application>Microsoft Office PowerPoint</Application>
  <PresentationFormat>On-screen Show (4:3)</PresentationFormat>
  <Paragraphs>242</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Wingdings</vt:lpstr>
      <vt:lpstr>Office Theme</vt:lpstr>
      <vt:lpstr>PowerPoint Presentation</vt:lpstr>
      <vt:lpstr>Cyber Synergy</vt:lpstr>
      <vt:lpstr>Virtual Reference Services (VRS)</vt:lpstr>
      <vt:lpstr>Social Question &amp; Answer (SQA)</vt:lpstr>
      <vt:lpstr>VRS &amp; SQA Compared</vt:lpstr>
      <vt:lpstr>Data Collection</vt:lpstr>
      <vt:lpstr>Methodology - Critical Incident Technique (CIT)</vt:lpstr>
      <vt:lpstr>Demographics - Librarians</vt:lpstr>
      <vt:lpstr>   Demographics - VRS &amp; SQA users</vt:lpstr>
      <vt:lpstr>CIT Questions re: Successful Interactions</vt:lpstr>
      <vt:lpstr>CIT Results - Successful VRS</vt:lpstr>
      <vt:lpstr>CIT Results - Successful VRS</vt:lpstr>
      <vt:lpstr>CIT Questions re: Difficult/unsuccessful Interactions</vt:lpstr>
      <vt:lpstr>CIT Results  Difficult/unsuccessful interactions</vt:lpstr>
      <vt:lpstr>CIT Questions re: Answering Questions</vt:lpstr>
      <vt:lpstr>CIT Results  Answering Questions</vt:lpstr>
      <vt:lpstr>CIT Results  Answering questions</vt:lpstr>
      <vt:lpstr>Future Steps</vt:lpstr>
      <vt:lpstr>Cyber SynergySeeking Sustainability through Collaboration between Virtual Reference &amp; Social Q &amp; A Sites </vt:lpstr>
      <vt:lpstr>Questions?</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Crowdsourcing: Synergistic Solutions for Sustainable Virtual Reference, an Analysis of Critical Incidents</dc:title>
  <dc:creator>Marie L. Radford, Lynn Silipigni Connaway, Stephanie Mikitish</dc:creator>
  <cp:keywords>virtual, reference, service, vrs, social, q&amp;a, sqa, yahoo!answers, wikianswers, answerbag, critical incident technique, cit, librarians, users, cyber synergy</cp:keywords>
  <cp:lastModifiedBy>Confer,Patrick</cp:lastModifiedBy>
  <cp:revision>63</cp:revision>
  <dcterms:created xsi:type="dcterms:W3CDTF">2014-07-16T21:03:07Z</dcterms:created>
  <dcterms:modified xsi:type="dcterms:W3CDTF">2015-07-23T18:35:29Z</dcterms:modified>
</cp:coreProperties>
</file>