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8" r:id="rId4"/>
    <p:sldMasterId id="2147483762" r:id="rId5"/>
    <p:sldMasterId id="2147483781" r:id="rId6"/>
    <p:sldMasterId id="2147483826" r:id="rId7"/>
    <p:sldMasterId id="2147483840" r:id="rId8"/>
    <p:sldMasterId id="2147483852" r:id="rId9"/>
  </p:sldMasterIdLst>
  <p:notesMasterIdLst>
    <p:notesMasterId r:id="rId61"/>
  </p:notesMasterIdLst>
  <p:sldIdLst>
    <p:sldId id="262" r:id="rId10"/>
    <p:sldId id="390" r:id="rId11"/>
    <p:sldId id="373" r:id="rId12"/>
    <p:sldId id="374" r:id="rId13"/>
    <p:sldId id="375" r:id="rId14"/>
    <p:sldId id="376" r:id="rId15"/>
    <p:sldId id="377" r:id="rId16"/>
    <p:sldId id="402" r:id="rId17"/>
    <p:sldId id="403" r:id="rId18"/>
    <p:sldId id="353" r:id="rId19"/>
    <p:sldId id="354" r:id="rId20"/>
    <p:sldId id="355" r:id="rId21"/>
    <p:sldId id="352" r:id="rId22"/>
    <p:sldId id="382" r:id="rId23"/>
    <p:sldId id="383" r:id="rId24"/>
    <p:sldId id="387" r:id="rId25"/>
    <p:sldId id="357" r:id="rId26"/>
    <p:sldId id="404" r:id="rId27"/>
    <p:sldId id="405" r:id="rId28"/>
    <p:sldId id="388" r:id="rId29"/>
    <p:sldId id="389" r:id="rId30"/>
    <p:sldId id="356" r:id="rId31"/>
    <p:sldId id="358" r:id="rId32"/>
    <p:sldId id="406" r:id="rId33"/>
    <p:sldId id="366" r:id="rId34"/>
    <p:sldId id="368" r:id="rId35"/>
    <p:sldId id="412" r:id="rId36"/>
    <p:sldId id="362" r:id="rId37"/>
    <p:sldId id="363" r:id="rId38"/>
    <p:sldId id="364" r:id="rId39"/>
    <p:sldId id="369" r:id="rId40"/>
    <p:sldId id="407" r:id="rId41"/>
    <p:sldId id="361" r:id="rId42"/>
    <p:sldId id="350" r:id="rId43"/>
    <p:sldId id="384" r:id="rId44"/>
    <p:sldId id="385" r:id="rId45"/>
    <p:sldId id="408" r:id="rId46"/>
    <p:sldId id="295" r:id="rId47"/>
    <p:sldId id="317" r:id="rId48"/>
    <p:sldId id="409" r:id="rId49"/>
    <p:sldId id="341" r:id="rId50"/>
    <p:sldId id="379" r:id="rId51"/>
    <p:sldId id="386" r:id="rId52"/>
    <p:sldId id="400" r:id="rId53"/>
    <p:sldId id="393" r:id="rId54"/>
    <p:sldId id="399" r:id="rId55"/>
    <p:sldId id="394" r:id="rId56"/>
    <p:sldId id="401" r:id="rId57"/>
    <p:sldId id="380" r:id="rId58"/>
    <p:sldId id="411" r:id="rId59"/>
    <p:sldId id="34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psey,Lorcan" initials="D" lastIdx="1" clrIdx="0">
    <p:extLst>
      <p:ext uri="{19B8F6BF-5375-455C-9EA6-DF929625EA0E}">
        <p15:presenceInfo xmlns:p15="http://schemas.microsoft.com/office/powerpoint/2012/main" xmlns="" userId="S-1-5-21-2132901703-1472156187-1681070327-183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3300"/>
    <a:srgbClr val="D9D9D9"/>
    <a:srgbClr val="C52127"/>
    <a:srgbClr val="2178B5"/>
    <a:srgbClr val="000000"/>
    <a:srgbClr val="7F7F7F"/>
    <a:srgbClr val="A6A6A6"/>
    <a:srgbClr val="E7E7E7"/>
    <a:srgbClr val="C0C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848" autoAdjust="0"/>
    <p:restoredTop sz="94660"/>
  </p:normalViewPr>
  <p:slideViewPr>
    <p:cSldViewPr>
      <p:cViewPr varScale="1">
        <p:scale>
          <a:sx n="118" d="100"/>
          <a:sy n="118" d="100"/>
        </p:scale>
        <p:origin x="-23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2C7AC-7073-47B2-9F39-BD34EE3CE0EE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743E3-0DB5-4840-B44F-70C4D8426A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98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lc.org/research/activities/vandr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viantart.com/morelikethis/211376699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allblog.conted.ox.ac.uk/index.php/2008/07/23/not-natives-immigrants-but-visitors-residents/" TargetMode="External"/><Relationship Id="rId4" Type="http://schemas.openxmlformats.org/officeDocument/2006/relationships/hyperlink" Target="http://firstmonday.org/htbin/cgiwrap/bin/ojs/index.php/fm/article/viewArticle/3171/304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743E3-0DB5-4840-B44F-70C4D8426A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982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This is a continuum and individuals may be display visitor or resident characteristics in different contexts and situations.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Visitors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functional use of technology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often linked to formal need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less visible/more passive online presence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more likely to favor  face- to- face interactions  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Residents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significant online presence and usage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high level of collaborative activity online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contributions to the online environment in the form of uploading materials, photos, videos.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White, David S., and Lynn Silipigni Connaway. 2011-2014.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Visitors &amp; Residents: What Motivates Engagement with the Digital Information Environment.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Funded by JISC, OCLC, and Oxford University. </a:t>
            </a:r>
            <a:r>
              <a:rPr lang="en-US" sz="1400" u="sng" dirty="0" smtClean="0">
                <a:latin typeface="Arial" pitchFamily="34" charset="0"/>
                <a:cs typeface="Arial" pitchFamily="34" charset="0"/>
                <a:hlinkClick r:id="rId3"/>
              </a:rPr>
              <a:t>http://www.oclc.org/research/activities/vandr/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C837-5377-6648-AD34-4D4FC0F568FB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26923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6DB2-E89C-4D7D-ACAD-FFE0749D561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2064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" y="3429003"/>
            <a:ext cx="6856413" cy="5713412"/>
          </a:xfrm>
        </p:spPr>
        <p:txBody>
          <a:bodyPr>
            <a:noAutofit/>
          </a:bodyPr>
          <a:lstStyle/>
          <a:p>
            <a:pPr indent="-233291">
              <a:spcBef>
                <a:spcPts val="900"/>
              </a:spcBef>
              <a:defRPr/>
            </a:pP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Image: </a:t>
            </a:r>
            <a:r>
              <a:rPr lang="en-US" sz="1100" dirty="0" smtClean="0">
                <a:latin typeface="Arial" pitchFamily="34" charset="0"/>
                <a:cs typeface="Arial" pitchFamily="34" charset="0"/>
                <a:hlinkClick r:id="rId3"/>
              </a:rPr>
              <a:t>http://www.deviantart.com/morelikethis/211376699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indent="-233291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Covert online study habits</a:t>
            </a:r>
          </a:p>
          <a:p>
            <a:pPr lvl="1" indent="-233291">
              <a:buFont typeface="Arial" pitchFamily="34" charset="0"/>
              <a:buChar char="•"/>
              <a:defRPr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Wikipedia</a:t>
            </a:r>
          </a:p>
          <a:p>
            <a:pPr lvl="1" indent="-233291">
              <a:buFont typeface="Arial" pitchFamily="34" charset="0"/>
              <a:buChar char="•"/>
              <a:defRPr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Don’t cite</a:t>
            </a:r>
          </a:p>
          <a:p>
            <a:pPr lvl="1" indent="-233291">
              <a:buFont typeface="Arial" pitchFamily="34" charset="0"/>
              <a:buChar char="•"/>
              <a:defRPr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Widely used</a:t>
            </a:r>
          </a:p>
          <a:p>
            <a:pPr lvl="1" indent="-233291">
              <a:buFont typeface="Arial" pitchFamily="34" charset="0"/>
              <a:buChar char="•"/>
              <a:defRPr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Guilt</a:t>
            </a:r>
          </a:p>
          <a:p>
            <a:pPr indent="-233291">
              <a:buFont typeface="Arial" pitchFamily="34" charset="0"/>
              <a:buChar char="•"/>
              <a:defRPr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Students &amp; teachers disagree</a:t>
            </a:r>
          </a:p>
          <a:p>
            <a:pPr lvl="1" indent="-233291">
              <a:buFont typeface="Arial" pitchFamily="34" charset="0"/>
              <a:buChar char="•"/>
              <a:defRPr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Quality sources</a:t>
            </a:r>
          </a:p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There is a “Learning Black Market”: learners use non-traditional sources but feel they cannot talk about them in an institutional context. Wikipedia usage is an example of this. (White &amp; Connaway, 2011)</a:t>
            </a:r>
          </a:p>
          <a:p>
            <a:pPr marL="455882" indent="-455882">
              <a:defRPr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455882" indent="-455882">
              <a:defRPr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Connaway, Lynn Silipigni, Donna Lanclos, and Erin M. Hood. 2013. “I find Google a lot easier than going to the library website.” Imagine ways to innovate and inspire students to use the academic library.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Proceedings of the Association of College &amp; Research Libraries (ACRL) 2013 conference, April 10-13, 2013, Indianapolis, IN. </a:t>
            </a:r>
            <a:r>
              <a:rPr lang="en-US" sz="1100" u="sng" dirty="0" smtClean="0">
                <a:latin typeface="Arial" pitchFamily="34" charset="0"/>
                <a:cs typeface="Arial" pitchFamily="34" charset="0"/>
                <a:hlinkClick r:id="rId4"/>
              </a:rPr>
              <a:t>http://www.ala.org/acrl/sites/ala.org.acrl/files/content/conferences/confsandpreconfs/2013/papers/Connaway_Google.pdf.</a:t>
            </a: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454325" indent="-454325"/>
            <a:r>
              <a:rPr lang="en-US" sz="1100" dirty="0" smtClean="0">
                <a:latin typeface="Arial" pitchFamily="34" charset="0"/>
                <a:cs typeface="Arial" pitchFamily="34" charset="0"/>
              </a:rPr>
              <a:t>White, David. 2008. Not “natives’”&amp; “immigrants” but “visitors’ &amp; “residents.” TALL Blog: Online Education with the University of Oxford, April 23, </a:t>
            </a:r>
            <a:r>
              <a:rPr lang="en-US" sz="1100" dirty="0" smtClean="0">
                <a:latin typeface="Arial" pitchFamily="34" charset="0"/>
                <a:cs typeface="Arial" pitchFamily="34" charset="0"/>
                <a:hlinkClick r:id="rId5"/>
              </a:rPr>
              <a:t>http://tallblog.conted.ox.ac.uk/index.php/2008/07/23/not-natives-immigrants-but-visitors-residents/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Saunders also found that faculty are “concerned with students’ reliance on Google and Wikipedia for information.” This may help to explain why many of the Emerging stage participants expressed a reluctance to acknowledge or cite Wikipedia in their work for fear of being ridiculed by faculty, or be given a lower grade. This is referred to as the Learning Black Market, which is discussed in more detail in Connaway, Lanclos, and Hood and White’s 2011 blog entry. </a:t>
            </a: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454325" indent="-454325"/>
            <a:r>
              <a:rPr lang="en-US" sz="1100" dirty="0" smtClean="0">
                <a:latin typeface="Arial" pitchFamily="34" charset="0"/>
                <a:cs typeface="Arial" pitchFamily="34" charset="0"/>
              </a:rPr>
              <a:t>Saunders, Laura. 2012. Faculty perspectives on information literacy as a student learning outcome.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The Journal of Academic Librarianship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38, no. 4 (2012): 231.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096002" y="8839199"/>
            <a:ext cx="760413" cy="303213"/>
          </a:xfrm>
        </p:spPr>
        <p:txBody>
          <a:bodyPr/>
          <a:lstStyle/>
          <a:p>
            <a:fld id="{AE921901-2D7D-404F-83CF-0310337D82A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4711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just about ‘special’ collections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8E1CA-D777-4AFC-8925-EA301F6DEEB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6644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958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5625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8567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21901-2D7D-404F-83CF-0310337D82A5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39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2020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JULAC</a:t>
            </a:r>
            <a:r>
              <a:rPr lang="en-US" baseline="0" dirty="0" smtClean="0"/>
              <a:t> Jura – U Hong Kong is the lead organization.  Shared ASRS storage facility completion anticipated in 2017.</a:t>
            </a:r>
          </a:p>
          <a:p>
            <a:r>
              <a:rPr lang="en-US" baseline="0" dirty="0" smtClean="0"/>
              <a:t>CONZUL – single copy shared journal archive with preservation and access assured by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Crown Records Management.</a:t>
            </a:r>
            <a:endParaRPr lang="en-US" baseline="0" dirty="0" smtClean="0"/>
          </a:p>
          <a:p>
            <a:r>
              <a:rPr lang="en-US" baseline="0" dirty="0" smtClean="0"/>
              <a:t>CAVAL CARM offers shared collections storage and also a shared ownership collection of early 20C titles contributed by member libraries.</a:t>
            </a:r>
          </a:p>
          <a:p>
            <a:r>
              <a:rPr lang="en-US" baseline="0" dirty="0" smtClean="0"/>
              <a:t>Several efforts underway in Japan – Chiba, </a:t>
            </a:r>
            <a:r>
              <a:rPr lang="en-US" baseline="0" dirty="0" err="1" smtClean="0"/>
              <a:t>Ochanomizu</a:t>
            </a:r>
            <a:r>
              <a:rPr lang="en-US" baseline="0" dirty="0" smtClean="0"/>
              <a:t> and Yokohama Universities (3 national, i.e. public universities) have established a shared journal archive of Springer titles.  A group of public and private universities in Tokyo is currently developing plans for a regional shared print program. Additional initiatives are taking shape in other regions of Japan.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DF14A-B3E9-4DB0-AA6B-35942D28F0E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542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7C2CE-1464-4214-A85F-BCE3212A8B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744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are the most widely-held (globally popular) Chinese-Japanese</a:t>
            </a:r>
            <a:r>
              <a:rPr lang="en-US" baseline="0" dirty="0" smtClean="0"/>
              <a:t>-Korean-language materials that were published within the Asia-Pacific region.</a:t>
            </a:r>
          </a:p>
          <a:p>
            <a:r>
              <a:rPr lang="en-US" baseline="0" dirty="0" smtClean="0"/>
              <a:t>As it turned out, all five are films.</a:t>
            </a:r>
          </a:p>
          <a:p>
            <a:r>
              <a:rPr lang="en-US" baseline="0" dirty="0" smtClean="0"/>
              <a:t>All were originally released in either Chinese, Japanese, or Korean.</a:t>
            </a:r>
          </a:p>
          <a:p>
            <a:r>
              <a:rPr lang="en-US" dirty="0" smtClean="0"/>
              <a:t>[Note: these are distinct manifestations , not works; in other words, the ranking is based on individual </a:t>
            </a:r>
            <a:r>
              <a:rPr lang="en-US" dirty="0" err="1" smtClean="0"/>
              <a:t>WorldCat</a:t>
            </a:r>
            <a:r>
              <a:rPr lang="en-US" dirty="0" smtClean="0"/>
              <a:t> records, not clusters.  A work-based</a:t>
            </a:r>
            <a:r>
              <a:rPr lang="en-US" baseline="0" dirty="0" smtClean="0"/>
              <a:t> ranking may be different.]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7C2CE-1464-4214-A85F-BCE3212A8B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8219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Evidence of</a:t>
            </a:r>
            <a:r>
              <a:rPr lang="en-US" baseline="0" dirty="0" smtClean="0"/>
              <a:t> strong Asia Pacific engagement with OCLC (contributions to </a:t>
            </a:r>
            <a:r>
              <a:rPr lang="en-US" baseline="0" dirty="0" err="1" smtClean="0"/>
              <a:t>WorldCat</a:t>
            </a:r>
            <a:r>
              <a:rPr lang="en-US" baseline="0" dirty="0" smtClean="0"/>
              <a:t>) in robust regional coverage of literature related to Hong Kong.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DF14A-B3E9-4DB0-AA6B-35942D28F0E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0781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 most of the North American university libraries on this list are known centers for scholarship on East Asia, particularly Korea.</a:t>
            </a:r>
            <a:r>
              <a:rPr lang="en-US" baseline="0" dirty="0" smtClean="0"/>
              <a:t>  They are part of a network of federally funded area studies centers that receiving support for acquiring and cataloging East Asian collections.</a:t>
            </a:r>
          </a:p>
          <a:p>
            <a:r>
              <a:rPr lang="en-US" baseline="0" dirty="0" smtClean="0"/>
              <a:t>The deep holdings at Library of Congress reflect political interests of US.</a:t>
            </a:r>
          </a:p>
          <a:p>
            <a:r>
              <a:rPr lang="en-US" baseline="0" dirty="0" smtClean="0"/>
              <a:t>With increased participation of Korean libraries in OCLC and growth in Korean contributions to </a:t>
            </a:r>
            <a:r>
              <a:rPr lang="en-US" baseline="0" dirty="0" err="1" smtClean="0"/>
              <a:t>WorldCat</a:t>
            </a:r>
            <a:r>
              <a:rPr lang="en-US" baseline="0" dirty="0" smtClean="0"/>
              <a:t>, we expect to see this balance shift.  (At present, Korean libraries are mostly cataloging Western language materials in </a:t>
            </a:r>
            <a:r>
              <a:rPr lang="en-US" baseline="0" dirty="0" err="1" smtClean="0"/>
              <a:t>WorldCat</a:t>
            </a:r>
            <a:r>
              <a:rPr lang="en-US" baseline="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DF14A-B3E9-4DB0-AA6B-35942D28F0E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6783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These are topics for which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HKU holds more related titles than any other library in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WorldCat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HKU Library is the </a:t>
            </a:r>
            <a:r>
              <a:rPr lang="en-US" sz="1200" b="1" i="0" u="none" strike="noStrike" baseline="0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oldest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academic library in Hong Kong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(est. 1912)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dirty="0" smtClean="0">
              <a:solidFill>
                <a:srgbClr val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 smtClean="0">
              <a:solidFill>
                <a:srgbClr val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Zhongguo</a:t>
            </a:r>
            <a:r>
              <a:rPr lang="en-US" sz="1200" b="0" i="0" u="none" strike="noStrike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gong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chan</a:t>
            </a:r>
            <a:r>
              <a:rPr lang="en-US" sz="1200" b="0" i="0" u="none" strike="noStrike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dang = Chinese Communist Party]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DF14A-B3E9-4DB0-AA6B-35942D28F0E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24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4409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05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75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creativecommons.org/licenses/by/3.0/" TargetMode="Externa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creativecommons.org/licenses/by/3.0/" TargetMode="Externa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emf"/><Relationship Id="rId4" Type="http://schemas.openxmlformats.org/officeDocument/2006/relationships/image" Target="../media/image18.jpeg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creativecommons.org/licenses/by/3.0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creativecommons.org/licenses/by/3.0/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creativecommons.org/licenses/by/3.0/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creativecommons.org/licenses/by/3.0/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8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1143009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rgbClr val="FFFFFF">
                    <a:lumMod val="85000"/>
                  </a:srgb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Q</a:t>
            </a:r>
            <a:endParaRPr lang="en-US" sz="28700" dirty="0">
              <a:solidFill>
                <a:srgbClr val="FFFFFF">
                  <a:lumMod val="85000"/>
                </a:srgb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628" y="740231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10/13/2014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10/13/2014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6482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447800"/>
            <a:ext cx="7772400" cy="1143000"/>
          </a:xfrm>
        </p:spPr>
        <p:txBody>
          <a:bodyPr>
            <a:noAutofit/>
          </a:bodyPr>
          <a:lstStyle>
            <a:lvl1pPr>
              <a:defRPr sz="6000">
                <a:latin typeface="Segoe UI Semi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10/13/2014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10/13/2014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: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548887"/>
            <a:ext cx="7772400" cy="1115690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31474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B1E104-BC7D-484E-ABAC-6D10CC4E7F79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07F76C-6320-4F52-BE43-8A143DEF8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30928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850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20783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1"/>
            <a:ext cx="7702550" cy="3549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6" y="1936758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36758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876800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1"/>
            <a:ext cx="7702550" cy="35496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6206" y="147646"/>
            <a:ext cx="1997075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81" y="147646"/>
            <a:ext cx="5838825" cy="599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96324" y="5849121"/>
            <a:ext cx="2789108" cy="510046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530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Expl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pic>
        <p:nvPicPr>
          <p:cNvPr id="14" name="Picture 13" descr="explore-title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96324" y="5849121"/>
            <a:ext cx="2789108" cy="5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845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Magn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pic>
        <p:nvPicPr>
          <p:cNvPr id="14" name="Picture 13" descr="explore-title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2" name="Picture 1" descr="blue-magnify-background_v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96324" y="5849121"/>
            <a:ext cx="2789108" cy="5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18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548887"/>
            <a:ext cx="7772400" cy="1115690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>
            <a:noAutofit/>
          </a:bodyPr>
          <a:lstStyle>
            <a:lvl1pPr algn="l">
              <a:defRPr sz="6600" b="0" i="0" cap="none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273" y="2120900"/>
            <a:ext cx="77724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>
                    <a:alpha val="65000"/>
                  </a:schemeClr>
                </a:solidFill>
                <a:latin typeface="+mn-lt"/>
              </a:defRPr>
            </a:lvl1pPr>
            <a:lvl2pPr marL="4572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2pPr>
            <a:lvl3pPr marL="9144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3716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4pPr>
            <a:lvl5pPr marL="1828800" indent="0">
              <a:buNone/>
              <a:defRPr sz="3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71455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766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5105400"/>
            <a:ext cx="1066800" cy="1169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452880" y="0"/>
            <a:ext cx="2062480" cy="6872124"/>
          </a:xfrm>
          <a:prstGeom prst="rect">
            <a:avLst/>
          </a:prstGeom>
        </p:spPr>
      </p:pic>
      <p:pic>
        <p:nvPicPr>
          <p:cNvPr id="5" name="Picture 4" descr="teacher-duo.jp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653276" cy="68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06552" y="0"/>
            <a:ext cx="1653276" cy="687212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3418524"/>
            <a:ext cx="9144000" cy="1508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376201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 smtClean="0">
                <a:solidFill>
                  <a:prstClr val="white"/>
                </a:solidFill>
                <a:latin typeface="Calibri Light"/>
                <a:cs typeface="Calibri Light"/>
              </a:rPr>
              <a:t>Explore. Share. Magnify.</a:t>
            </a:r>
            <a:endParaRPr lang="en-US" sz="4000" dirty="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06720" y="5668495"/>
            <a:ext cx="2529840" cy="46263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74640" y="482150"/>
            <a:ext cx="3179763" cy="461665"/>
          </a:xfrm>
          <a:prstGeom prst="rect">
            <a:avLst/>
          </a:prstGeom>
        </p:spPr>
        <p:txBody>
          <a:bodyPr vert="horz" anchor="b" anchorCtr="0">
            <a:spAutoFit/>
          </a:bodyPr>
          <a:lstStyle>
            <a:lvl1pPr marL="0" indent="0">
              <a:buNone/>
              <a:defRPr sz="2400" b="1">
                <a:latin typeface="+mn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40" y="888734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5374640" y="1625875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E-mail Address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374640" y="1995207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@Twitter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997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A3B502-4F63-425A-A681-47A5BC23D991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6F405D-EFD9-44CA-9EB5-688818BD1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4467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A3B502-4F63-425A-A681-47A5BC23D991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6F405D-EFD9-44CA-9EB5-688818BD1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47967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A3B502-4F63-425A-A681-47A5BC23D991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6F405D-EFD9-44CA-9EB5-688818BD1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195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762000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0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1143000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FFFF">
                    <a:lumMod val="85000"/>
                  </a:srgbClr>
                </a:solidFill>
                <a:latin typeface="Segoe UI Light" pitchFamily="34" charset="0"/>
                <a:ea typeface="Open Sans Semibold" pitchFamily="34" charset="0"/>
                <a:cs typeface="Open Sans Semibold" pitchFamily="34" charset="0"/>
              </a:rPr>
              <a:t>Q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646464"/>
                </a:solidFill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628" y="740229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038600"/>
            <a:ext cx="7772400" cy="4572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800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6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5181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6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912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60960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4008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219200"/>
            <a:ext cx="5105400" cy="1143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400" y="381000"/>
            <a:ext cx="1066800" cy="116984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913" y="720694"/>
            <a:ext cx="1250116" cy="137086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OCLC-RESEARCH_H_M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q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543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590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chemeClr val="bg1">
                  <a:lumMod val="85000"/>
                </a:schemeClr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  <p:pic>
        <p:nvPicPr>
          <p:cNvPr id="7" name="Picture 6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8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0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581400" y="1143000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FFFF">
                    <a:lumMod val="85000"/>
                  </a:srgbClr>
                </a:solidFill>
                <a:latin typeface="Segoe UI Light" pitchFamily="34" charset="0"/>
                <a:ea typeface="Open Sans Semibold" pitchFamily="34" charset="0"/>
                <a:cs typeface="Open Sans Semibold" pitchFamily="34" charset="0"/>
              </a:rPr>
              <a:t>Q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rgbClr val="646464"/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rgbClr val="646464"/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334000" cy="19812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rgbClr val="646464"/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rgbClr val="646464"/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334000" cy="19812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913" y="720694"/>
            <a:ext cx="1250116" cy="137086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876800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10/13/2014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35032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10/13/2014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10/13/2014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10/13/2014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10/13/2014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10/13/2014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857" y="735779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766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200" y="533400"/>
            <a:ext cx="1066800" cy="1169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  <p:pic>
        <p:nvPicPr>
          <p:cNvPr id="5" name="Picture 4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762003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8.jpe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0CA01-27B1-4D8E-8DC2-C8099C818E0A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Segoe UI Semibold" pitchFamily="34" charset="0"/>
          <a:ea typeface="Segoe UI" pitchFamily="34" charset="0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77" r:id="rId18"/>
    <p:sldLayoutId id="2147483778" r:id="rId19"/>
    <p:sldLayoutId id="2147483864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Segoe UI Semibold" pitchFamily="34" charset="0"/>
          <a:ea typeface="Segoe UI Semibold" pitchFamily="34" charset="0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31" r:id="rId10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  <p:sldLayoutId id="2147483808" r:id="rId27"/>
    <p:sldLayoutId id="2147483809" r:id="rId28"/>
    <p:sldLayoutId id="2147483810" r:id="rId2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7" r:id="rId10"/>
    <p:sldLayoutId id="2147483838" r:id="rId11"/>
    <p:sldLayoutId id="2147483839" r:id="rId12"/>
    <p:sldLayoutId id="2147483862" r:id="rId13"/>
    <p:sldLayoutId id="2147483863" r:id="rId14"/>
    <p:sldLayoutId id="2147483866" r:id="rId15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pt-blue.jpg"/>
          <p:cNvPicPr>
            <a:picLocks noChangeAspect="1"/>
          </p:cNvPicPr>
          <p:nvPr userDrawn="1"/>
        </p:nvPicPr>
        <p:blipFill>
          <a:blip r:embed="rId13" cstate="print"/>
          <a:srcRect t="23331" b="17316"/>
          <a:stretch>
            <a:fillRect/>
          </a:stretch>
        </p:blipFill>
        <p:spPr bwMode="auto">
          <a:xfrm>
            <a:off x="9530" y="57151"/>
            <a:ext cx="9134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lite border to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8" descr="lite border botto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715125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914400"/>
            <a:ext cx="6989762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0" name="Picture 19" descr="lite border lef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446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0" descr="lite border righ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97925" y="0"/>
            <a:ext cx="446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2" descr="EMEA-Regional-Council.pn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0525" y="5367341"/>
            <a:ext cx="47625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9pPr>
    </p:titleStyle>
    <p:bodyStyle>
      <a:lvl1pPr marL="238125" indent="-225425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900" b="1">
          <a:solidFill>
            <a:schemeClr val="tx1"/>
          </a:solidFill>
          <a:latin typeface="+mn-lt"/>
        </a:defRPr>
      </a:lvl2pPr>
      <a:lvl3pPr marL="11509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700" b="1">
          <a:solidFill>
            <a:schemeClr val="tx1"/>
          </a:solidFill>
          <a:latin typeface="+mn-lt"/>
        </a:defRPr>
      </a:lvl3pPr>
      <a:lvl4pPr marL="16081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500" b="1">
          <a:solidFill>
            <a:schemeClr val="tx1"/>
          </a:solidFill>
          <a:latin typeface="+mn-lt"/>
        </a:defRPr>
      </a:lvl4pPr>
      <a:lvl5pPr marL="20637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5pPr>
      <a:lvl6pPr marL="25209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6pPr>
      <a:lvl7pPr marL="2978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7pPr>
      <a:lvl8pPr marL="34353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8pPr>
      <a:lvl9pPr marL="38925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1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60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.xml"/><Relationship Id="rId4" Type="http://schemas.openxmlformats.org/officeDocument/2006/relationships/hyperlink" Target="http://goo.gl/vxUMR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46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46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Princess_Mononoke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25.png"/><Relationship Id="rId4" Type="http://schemas.openxmlformats.org/officeDocument/2006/relationships/image" Target="../media/image27.jpeg"/><Relationship Id="rId9" Type="http://schemas.openxmlformats.org/officeDocument/2006/relationships/hyperlink" Target="http://en.wikipedia.org/wiki/Departures_(film)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gif"/><Relationship Id="rId13" Type="http://schemas.openxmlformats.org/officeDocument/2006/relationships/image" Target="../media/image107.gif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97.jpeg"/><Relationship Id="rId21" Type="http://schemas.openxmlformats.org/officeDocument/2006/relationships/image" Target="../media/image115.png"/><Relationship Id="rId34" Type="http://schemas.openxmlformats.org/officeDocument/2006/relationships/image" Target="../media/image128.gif"/><Relationship Id="rId7" Type="http://schemas.openxmlformats.org/officeDocument/2006/relationships/image" Target="../media/image101.gif"/><Relationship Id="rId12" Type="http://schemas.openxmlformats.org/officeDocument/2006/relationships/image" Target="../media/image106.gif"/><Relationship Id="rId17" Type="http://schemas.openxmlformats.org/officeDocument/2006/relationships/image" Target="../media/image111.png"/><Relationship Id="rId25" Type="http://schemas.openxmlformats.org/officeDocument/2006/relationships/image" Target="../media/image119.jpeg"/><Relationship Id="rId33" Type="http://schemas.openxmlformats.org/officeDocument/2006/relationships/image" Target="../media/image127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0.png"/><Relationship Id="rId20" Type="http://schemas.openxmlformats.org/officeDocument/2006/relationships/image" Target="../media/image114.jpe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00.gif"/><Relationship Id="rId11" Type="http://schemas.openxmlformats.org/officeDocument/2006/relationships/image" Target="../media/image105.gif"/><Relationship Id="rId24" Type="http://schemas.openxmlformats.org/officeDocument/2006/relationships/image" Target="../media/image118.png"/><Relationship Id="rId32" Type="http://schemas.openxmlformats.org/officeDocument/2006/relationships/image" Target="../media/image126.png"/><Relationship Id="rId5" Type="http://schemas.openxmlformats.org/officeDocument/2006/relationships/image" Target="../media/image99.png"/><Relationship Id="rId15" Type="http://schemas.openxmlformats.org/officeDocument/2006/relationships/image" Target="../media/image109.gif"/><Relationship Id="rId23" Type="http://schemas.openxmlformats.org/officeDocument/2006/relationships/image" Target="../media/image117.gif"/><Relationship Id="rId28" Type="http://schemas.openxmlformats.org/officeDocument/2006/relationships/image" Target="../media/image122.gif"/><Relationship Id="rId36" Type="http://schemas.openxmlformats.org/officeDocument/2006/relationships/image" Target="../media/image130.png"/><Relationship Id="rId10" Type="http://schemas.openxmlformats.org/officeDocument/2006/relationships/image" Target="../media/image104.gif"/><Relationship Id="rId19" Type="http://schemas.openxmlformats.org/officeDocument/2006/relationships/image" Target="../media/image113.png"/><Relationship Id="rId31" Type="http://schemas.openxmlformats.org/officeDocument/2006/relationships/image" Target="../media/image125.jpeg"/><Relationship Id="rId4" Type="http://schemas.openxmlformats.org/officeDocument/2006/relationships/image" Target="../media/image98.png"/><Relationship Id="rId9" Type="http://schemas.openxmlformats.org/officeDocument/2006/relationships/image" Target="../media/image103.gif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12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clc.org/content/dam/research/publications/library/2014/oclcresearch-collection-directions-preprint-2014.pdf" TargetMode="External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87000" cy="70321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63642" y="5741741"/>
            <a:ext cx="4495800" cy="1111247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" y="4191000"/>
            <a:ext cx="2895600" cy="1371600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66700" y="267925"/>
            <a:ext cx="8382000" cy="1763158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" y="267925"/>
            <a:ext cx="8953500" cy="1362110"/>
          </a:xfrm>
        </p:spPr>
        <p:txBody>
          <a:bodyPr/>
          <a:lstStyle/>
          <a:p>
            <a:r>
              <a:rPr lang="en-US" sz="6600" dirty="0" err="1" smtClean="0">
                <a:solidFill>
                  <a:schemeClr val="bg1"/>
                </a:solidFill>
              </a:rPr>
              <a:t>CollectionDirections</a:t>
            </a:r>
            <a:r>
              <a:rPr lang="en-US" sz="6600" dirty="0" smtClean="0">
                <a:solidFill>
                  <a:schemeClr val="bg1"/>
                </a:solidFill>
              </a:rPr>
              <a:t>: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2505" y="1396848"/>
            <a:ext cx="8998042" cy="125041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Towards the collective (print) collection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4343400"/>
            <a:ext cx="4343400" cy="8382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@</a:t>
            </a:r>
            <a:r>
              <a:rPr lang="en-US" sz="2400" b="1" dirty="0" err="1" smtClean="0">
                <a:solidFill>
                  <a:schemeClr val="bg1"/>
                </a:solidFill>
              </a:rPr>
              <a:t>LorcanD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Lorcan Dempsey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09600" y="5181600"/>
            <a:ext cx="4343400" cy="381000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OCLC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85800" y="5791200"/>
            <a:ext cx="4343400" cy="304800"/>
          </a:xfrm>
        </p:spPr>
        <p:txBody>
          <a:bodyPr>
            <a:normAutofit fontScale="92500" lnSpcReduction="10000"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13 – 14 October 2014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85800" y="6096000"/>
            <a:ext cx="4343400" cy="304800"/>
          </a:xfrm>
        </p:spPr>
        <p:txBody>
          <a:bodyPr>
            <a:normAutofit fontScale="85000" lnSpcReduction="10000"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Asia Pacific Regional Council 2014 Membership Conference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85800" y="6400800"/>
            <a:ext cx="4343400" cy="304800"/>
          </a:xfrm>
        </p:spPr>
        <p:txBody>
          <a:bodyPr>
            <a:no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Jeju</a:t>
            </a:r>
            <a:r>
              <a:rPr lang="en-US" sz="1600" b="1" dirty="0" smtClean="0">
                <a:solidFill>
                  <a:schemeClr val="bg1"/>
                </a:solidFill>
              </a:rPr>
              <a:t> City, Republic of Korea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6158" y="6427113"/>
            <a:ext cx="32880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</a:rPr>
              <a:t>eLjeProks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Grandma divers head out to sea. </a:t>
            </a:r>
            <a:r>
              <a:rPr lang="en-US" sz="1000" b="1" dirty="0">
                <a:solidFill>
                  <a:schemeClr val="bg1"/>
                </a:solidFill>
              </a:rPr>
              <a:t>CC BY-NC 2.0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The evolving scholarly record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759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Framing the Scholarly Record …</a:t>
            </a:r>
            <a:endParaRPr lang="en-US" sz="3200" dirty="0"/>
          </a:p>
        </p:txBody>
      </p:sp>
      <p:pic>
        <p:nvPicPr>
          <p:cNvPr id="1026" name="Picture 2" descr="H:\NSR\cni2014\outcome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477000" cy="5072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9143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NSR\cni2014\outcomes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209800"/>
            <a:ext cx="3886200" cy="3043214"/>
          </a:xfrm>
          <a:prstGeom prst="rect">
            <a:avLst/>
          </a:prstGeom>
          <a:noFill/>
        </p:spPr>
      </p:pic>
      <p:pic>
        <p:nvPicPr>
          <p:cNvPr id="14342" name="Picture 6" descr="http://www.digital-science.com/system/images/W1siZiIsIjIwMTIvMDUvMDkvMTcvNDIvMzEvNTU0L3Byb2R1Y3RfZmlnc2hhcmVfbGFyZ2UucG5nIl1d/product-figshare-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5410200"/>
            <a:ext cx="1828799" cy="554182"/>
          </a:xfrm>
          <a:prstGeom prst="rect">
            <a:avLst/>
          </a:prstGeom>
          <a:noFill/>
        </p:spPr>
      </p:pic>
      <p:pic>
        <p:nvPicPr>
          <p:cNvPr id="14350" name="Picture 14" descr="http://wiki.datadryad.org/wg/dryad/images/9/91/Dryad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219200"/>
            <a:ext cx="1371600" cy="766646"/>
          </a:xfrm>
          <a:prstGeom prst="rect">
            <a:avLst/>
          </a:prstGeom>
          <a:noFill/>
        </p:spPr>
      </p:pic>
      <p:pic>
        <p:nvPicPr>
          <p:cNvPr id="14358" name="Picture 22" descr="http://inside-bigdata.com/wp-content/uploads/2013/12/arxi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143000"/>
            <a:ext cx="1143000" cy="965200"/>
          </a:xfrm>
          <a:prstGeom prst="rect">
            <a:avLst/>
          </a:prstGeom>
          <a:noFill/>
        </p:spPr>
      </p:pic>
      <p:pic>
        <p:nvPicPr>
          <p:cNvPr id="14360" name="Picture 24" descr="http://www.elsevier.com/__data/assets/image/0020/174062/MethodsX-logotagline-fc-2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676400"/>
            <a:ext cx="1828800" cy="458124"/>
          </a:xfrm>
          <a:prstGeom prst="rect">
            <a:avLst/>
          </a:prstGeom>
          <a:noFill/>
        </p:spPr>
      </p:pic>
      <p:pic>
        <p:nvPicPr>
          <p:cNvPr id="14368" name="Picture 32" descr="http://patrickpowers.net/wp-content/uploads/2010/11/slideshare_550x1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876800"/>
            <a:ext cx="2235198" cy="609600"/>
          </a:xfrm>
          <a:prstGeom prst="rect">
            <a:avLst/>
          </a:prstGeom>
          <a:noFill/>
        </p:spPr>
      </p:pic>
      <p:pic>
        <p:nvPicPr>
          <p:cNvPr id="14369" name="Picture 33" descr="H:\NSR\cni2014\wn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4800600"/>
            <a:ext cx="1814945" cy="1111043"/>
          </a:xfrm>
          <a:prstGeom prst="rect">
            <a:avLst/>
          </a:prstGeom>
          <a:noFill/>
        </p:spPr>
      </p:pic>
      <p:pic>
        <p:nvPicPr>
          <p:cNvPr id="13" name="Picture 6" descr="http://www.digital-science.com/system/images/W1siZiIsIjIwMTIvMDUvMDkvMTcvNDIvMzEvNTU0L3Byb2R1Y3RfZmlnc2hhcmVfbGFyZ2UucG5nIl1d/product-figshare-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2811" y="431632"/>
            <a:ext cx="1828799" cy="55418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57850" y="5997575"/>
            <a:ext cx="1600200" cy="390525"/>
          </a:xfrm>
          <a:prstGeom prst="rect">
            <a:avLst/>
          </a:prstGeom>
        </p:spPr>
      </p:pic>
      <p:pic>
        <p:nvPicPr>
          <p:cNvPr id="11266" name="Picture 2" descr="Mendele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1979" y="708723"/>
            <a:ext cx="717472" cy="7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724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Grid: collection attention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51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219200"/>
            <a:ext cx="6553200" cy="4495800"/>
          </a:xfrm>
          <a:prstGeom prst="rect">
            <a:avLst/>
          </a:prstGeom>
          <a:solidFill>
            <a:schemeClr val="tx1">
              <a:lumMod val="85000"/>
              <a:alpha val="27059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 rot="16200000" flipH="1">
            <a:off x="2324101" y="3467100"/>
            <a:ext cx="44958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 rot="10800000" flipH="1">
            <a:off x="1295400" y="3467100"/>
            <a:ext cx="655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52400" y="3186113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Low Stewardship</a:t>
            </a:r>
          </a:p>
        </p:txBody>
      </p:sp>
      <p:sp>
        <p:nvSpPr>
          <p:cNvPr id="19" name="Oval 18"/>
          <p:cNvSpPr/>
          <p:nvPr/>
        </p:nvSpPr>
        <p:spPr>
          <a:xfrm>
            <a:off x="3598843" y="5334000"/>
            <a:ext cx="1905000" cy="866631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FFFFFF"/>
                </a:solidFill>
              </a:rPr>
              <a:t>Institutional In </a:t>
            </a:r>
            <a:r>
              <a:rPr lang="en-US" sz="1700" b="1" dirty="0">
                <a:solidFill>
                  <a:srgbClr val="FFFFFF"/>
                </a:solidFill>
              </a:rPr>
              <a:t>few collections</a:t>
            </a:r>
          </a:p>
        </p:txBody>
      </p:sp>
      <p:sp>
        <p:nvSpPr>
          <p:cNvPr id="20" name="Oval 19"/>
          <p:cNvSpPr/>
          <p:nvPr/>
        </p:nvSpPr>
        <p:spPr>
          <a:xfrm>
            <a:off x="3581400" y="685800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In many collections</a:t>
            </a:r>
          </a:p>
        </p:txBody>
      </p:sp>
      <p:sp>
        <p:nvSpPr>
          <p:cNvPr id="15369" name="Rectangular Callout 15"/>
          <p:cNvSpPr>
            <a:spLocks noChangeArrowheads="1"/>
          </p:cNvSpPr>
          <p:nvPr/>
        </p:nvSpPr>
        <p:spPr bwMode="auto">
          <a:xfrm>
            <a:off x="617863" y="5468138"/>
            <a:ext cx="1752600" cy="1219200"/>
          </a:xfrm>
          <a:prstGeom prst="wedgeRectCallout">
            <a:avLst>
              <a:gd name="adj1" fmla="val 37319"/>
              <a:gd name="adj2" fmla="val -59275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Research &amp; Learning Materials 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342900" y="342900"/>
            <a:ext cx="1752600" cy="685800"/>
          </a:xfrm>
          <a:prstGeom prst="wedgeRectCallout">
            <a:avLst>
              <a:gd name="adj1" fmla="val 31217"/>
              <a:gd name="adj2" fmla="val 107412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Open Web Resources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6781800" y="267198"/>
            <a:ext cx="1752600" cy="838200"/>
          </a:xfrm>
          <a:prstGeom prst="wedgeRectCallout">
            <a:avLst>
              <a:gd name="adj1" fmla="val -26545"/>
              <a:gd name="adj2" fmla="val 93090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‘Published’ materials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372" name="Rectangular Callout 21"/>
          <p:cNvSpPr>
            <a:spLocks noChangeArrowheads="1"/>
          </p:cNvSpPr>
          <p:nvPr/>
        </p:nvSpPr>
        <p:spPr bwMode="auto">
          <a:xfrm>
            <a:off x="7086602" y="5544338"/>
            <a:ext cx="1752600" cy="1143000"/>
          </a:xfrm>
          <a:prstGeom prst="wedgeRectCallout">
            <a:avLst>
              <a:gd name="adj1" fmla="val -47619"/>
              <a:gd name="adj2" fmla="val -73523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Special Collections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Local Digitization</a:t>
            </a:r>
          </a:p>
        </p:txBody>
      </p:sp>
      <p:sp>
        <p:nvSpPr>
          <p:cNvPr id="15377" name="Line 22"/>
          <p:cNvSpPr>
            <a:spLocks noChangeShapeType="1"/>
          </p:cNvSpPr>
          <p:nvPr/>
        </p:nvSpPr>
        <p:spPr bwMode="auto">
          <a:xfrm flipH="1" flipV="1">
            <a:off x="4662898" y="1273176"/>
            <a:ext cx="3200400" cy="20574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6417575" y="1495218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Licensed</a:t>
            </a:r>
          </a:p>
        </p:txBody>
      </p:sp>
      <p:sp>
        <p:nvSpPr>
          <p:cNvPr id="15379" name="Text Box 24"/>
          <p:cNvSpPr txBox="1">
            <a:spLocks noChangeArrowheads="1"/>
          </p:cNvSpPr>
          <p:nvPr/>
        </p:nvSpPr>
        <p:spPr bwMode="auto">
          <a:xfrm>
            <a:off x="4674596" y="2984147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Purchased</a:t>
            </a:r>
          </a:p>
        </p:txBody>
      </p:sp>
      <p:pic>
        <p:nvPicPr>
          <p:cNvPr id="22" name="Picture 48" descr="booksjourn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4354" y="1709033"/>
            <a:ext cx="17383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high-lo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2009" y="3919666"/>
            <a:ext cx="1716462" cy="11272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2306" y="4092576"/>
            <a:ext cx="1622868" cy="1051672"/>
          </a:xfrm>
          <a:prstGeom prst="rect">
            <a:avLst/>
          </a:prstGeom>
        </p:spPr>
      </p:pic>
      <p:pic>
        <p:nvPicPr>
          <p:cNvPr id="29" name="Picture 28" descr="low-lo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0442" y="1896659"/>
            <a:ext cx="1738029" cy="114143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219721" y="3160711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High Stewardship</a:t>
            </a:r>
          </a:p>
        </p:txBody>
      </p:sp>
    </p:spTree>
    <p:extLst>
      <p:ext uri="{BB962C8B-B14F-4D97-AF65-F5344CB8AC3E}">
        <p14:creationId xmlns:p14="http://schemas.microsoft.com/office/powerpoint/2010/main" xmlns="" val="14362756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animBg="1"/>
      <p:bldP spid="20" grpId="0" animBg="1"/>
      <p:bldP spid="15369" grpId="0" animBg="1"/>
      <p:bldP spid="17" grpId="0" animBg="1"/>
      <p:bldP spid="21" grpId="0" animBg="1"/>
      <p:bldP spid="15372" grpId="0" animBg="1"/>
      <p:bldP spid="15377" grpId="0" animBg="1"/>
      <p:bldP spid="15378" grpId="0"/>
      <p:bldP spid="15379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8" descr="booksjourn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17383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667777" y="3657600"/>
            <a:ext cx="6017436" cy="43850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Journals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667777" y="4324710"/>
            <a:ext cx="6017436" cy="230469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Licensed materials are now the larger part of academic library budgets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Publishers looking to research workflow (Elsevier – </a:t>
            </a:r>
            <a:r>
              <a:rPr lang="en-US" dirty="0" err="1" smtClean="0"/>
              <a:t>Mendeley</a:t>
            </a:r>
            <a:r>
              <a:rPr lang="en-US" dirty="0" smtClean="0"/>
              <a:t>, Pure)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National science/research policy and open access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part only of the scholarly record.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2667001" y="228600"/>
            <a:ext cx="6019800" cy="639762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Monographs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2667001" y="1096964"/>
            <a:ext cx="6019800" cy="242331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Emergence of ‘e’ (platform)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Shift to demand driven acquisition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Digital corpora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Disciplinary differences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Growing difference </a:t>
            </a:r>
            <a:r>
              <a:rPr lang="en-US" dirty="0" err="1">
                <a:solidFill>
                  <a:schemeClr val="accent2"/>
                </a:solidFill>
              </a:rPr>
              <a:t>beween</a:t>
            </a:r>
            <a:r>
              <a:rPr lang="en-US" dirty="0">
                <a:solidFill>
                  <a:schemeClr val="accent2"/>
                </a:solidFill>
              </a:rPr>
              <a:t> commodity and non-commodity (e.g. area studies)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Managing down print - shared </a:t>
            </a:r>
            <a:r>
              <a:rPr lang="en-US" dirty="0">
                <a:solidFill>
                  <a:schemeClr val="accent2"/>
                </a:solidFill>
              </a:rPr>
              <a:t>print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2594922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667777" y="3657600"/>
            <a:ext cx="6017436" cy="43850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Special collections, archives, …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667777" y="4324710"/>
            <a:ext cx="6017436" cy="230469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Release more value through digitization, exhibitions, …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Streamlining processing, production, …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Network level aggregation for scale and utility – DPLA, </a:t>
            </a:r>
            <a:r>
              <a:rPr lang="en-US" dirty="0" err="1" smtClean="0"/>
              <a:t>Europeana</a:t>
            </a:r>
            <a:r>
              <a:rPr lang="en-US" dirty="0" smtClean="0"/>
              <a:t>, Pacific rim digital library,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2667001" y="228600"/>
            <a:ext cx="6019800" cy="639762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Research and learning material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2667001" y="1096964"/>
            <a:ext cx="6019800" cy="242331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Evolving scholarly record: research data, </a:t>
            </a:r>
            <a:r>
              <a:rPr lang="en-US" dirty="0" err="1" smtClean="0"/>
              <a:t>eprints</a:t>
            </a:r>
            <a:r>
              <a:rPr lang="en-US" dirty="0" smtClean="0"/>
              <a:t>, ..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IR – role and content?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Research information management (profiles, outputs, …)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Support for digital scholarship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Support for open access publishing</a:t>
            </a:r>
          </a:p>
          <a:p>
            <a:endParaRPr lang="en-US" dirty="0" smtClean="0"/>
          </a:p>
        </p:txBody>
      </p:sp>
      <p:pic>
        <p:nvPicPr>
          <p:cNvPr id="7" name="Picture 6" descr="high-l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548481"/>
            <a:ext cx="1716462" cy="112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713" y="3657600"/>
            <a:ext cx="1622868" cy="10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46867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0093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130855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802" y="0"/>
            <a:ext cx="8077798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5486400"/>
            <a:ext cx="274870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Compare: Kenning Arlitsch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“New knowledge work”.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257800" y="3581400"/>
            <a:ext cx="762000" cy="182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39704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" y="-26645"/>
            <a:ext cx="8791575" cy="68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08428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Preamble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25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Collections as a service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Collection directions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1685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66800" y="3124200"/>
            <a:ext cx="6705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543800" y="2895600"/>
            <a:ext cx="457200" cy="457200"/>
          </a:xfrm>
          <a:prstGeom prst="ellipse">
            <a:avLst/>
          </a:prstGeom>
          <a:solidFill>
            <a:schemeClr val="accent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8200" y="2895600"/>
            <a:ext cx="457200" cy="45720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ular Callout 7"/>
          <p:cNvSpPr/>
          <p:nvPr/>
        </p:nvSpPr>
        <p:spPr>
          <a:xfrm>
            <a:off x="457200" y="457200"/>
            <a:ext cx="1981200" cy="1295400"/>
          </a:xfrm>
          <a:prstGeom prst="wedgeRectCallout">
            <a:avLst>
              <a:gd name="adj1" fmla="val -20833"/>
              <a:gd name="adj2" fmla="val 11778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The ‘owned’ collection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6781800" y="457200"/>
            <a:ext cx="1981200" cy="1295400"/>
          </a:xfrm>
          <a:prstGeom prst="wedgeRectCallout">
            <a:avLst>
              <a:gd name="adj1" fmla="val 1409"/>
              <a:gd name="adj2" fmla="val 123733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The ‘facilitated’ collection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048000" y="3938989"/>
            <a:ext cx="1525836" cy="800099"/>
          </a:xfrm>
          <a:prstGeom prst="wedgeRectCallout">
            <a:avLst>
              <a:gd name="adj1" fmla="val -11380"/>
              <a:gd name="adj2" fmla="val -12715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‘licensed’ collection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860714" y="1652989"/>
            <a:ext cx="1580920" cy="914400"/>
          </a:xfrm>
          <a:prstGeom prst="wedgeRectCallout">
            <a:avLst>
              <a:gd name="adj1" fmla="val -43439"/>
              <a:gd name="adj2" fmla="val 97499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‘borrowed’ collection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4876800"/>
            <a:ext cx="3343992" cy="17543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Pointing people at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Google Scholar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Including freely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available </a:t>
            </a:r>
            <a:r>
              <a:rPr lang="en-US" dirty="0" err="1" smtClean="0">
                <a:solidFill>
                  <a:schemeClr val="accent1"/>
                </a:solidFill>
              </a:rPr>
              <a:t>ebooks</a:t>
            </a:r>
            <a:r>
              <a:rPr lang="en-US" dirty="0" smtClean="0">
                <a:solidFill>
                  <a:schemeClr val="accent1"/>
                </a:solidFill>
              </a:rPr>
              <a:t> in the catalog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Creating resource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guides for web resources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07" y="4876800"/>
            <a:ext cx="2024785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Purchased and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physically stored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5498" y="3124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 collections spectrum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4848799" y="1652989"/>
            <a:ext cx="1525836" cy="914400"/>
          </a:xfrm>
          <a:prstGeom prst="wedgeRectCallout">
            <a:avLst>
              <a:gd name="adj1" fmla="val -6326"/>
              <a:gd name="adj2" fmla="val 10055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‘demand-driven’ collection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66800" y="3493532"/>
            <a:ext cx="0" cy="1154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772400" y="3493532"/>
            <a:ext cx="0" cy="12455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ular Callout 20"/>
          <p:cNvSpPr/>
          <p:nvPr/>
        </p:nvSpPr>
        <p:spPr>
          <a:xfrm>
            <a:off x="5029199" y="3938989"/>
            <a:ext cx="1525836" cy="800099"/>
          </a:xfrm>
          <a:prstGeom prst="wedgeRectCallout">
            <a:avLst>
              <a:gd name="adj1" fmla="val -64810"/>
              <a:gd name="adj2" fmla="val -139545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‘shared print’ collection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7198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5" grpId="1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is the new content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Collection directions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1527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903" y="338104"/>
            <a:ext cx="608907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arXiv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SSRN, </a:t>
            </a: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RePEc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PubMed Central (</a:t>
            </a:r>
            <a:r>
              <a:rPr lang="en-US" dirty="0">
                <a:solidFill>
                  <a:schemeClr val="accent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disciplinary repositories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that have become important discovery hubs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Google Scholar, Google Books, Amazon  (ubiquitous </a:t>
            </a:r>
            <a:r>
              <a:rPr lang="en-US" dirty="0">
                <a:solidFill>
                  <a:schemeClr val="accent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discovery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and fulfillment hubs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Mendeley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dirty="0" err="1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ResearchGate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(services for </a:t>
            </a:r>
            <a:r>
              <a:rPr lang="en-US" dirty="0">
                <a:solidFill>
                  <a:schemeClr val="accent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social discovery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and scholarly reputation management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Goodreads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LibraryThing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(social description/reading sites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Wikipedia, Yahoo Answers, Khan Academy (hubs for open </a:t>
            </a:r>
            <a:r>
              <a:rPr lang="en-US" dirty="0">
                <a:solidFill>
                  <a:schemeClr val="accent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research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reference, and teaching materials).  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/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GalaxyZoo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FigShare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OpenRefine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(</a:t>
            </a:r>
            <a:r>
              <a:rPr lang="en-US" dirty="0">
                <a:solidFill>
                  <a:schemeClr val="accent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data storage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and manipulation tools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</a:t>
            </a:r>
            <a:b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US" dirty="0" smtClean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Symbol" panose="05050102010706020507" pitchFamily="18" charset="2"/>
              <a:buChar char=""/>
            </a:pPr>
            <a:r>
              <a:rPr lang="en-US" dirty="0" err="1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Github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(</a:t>
            </a:r>
            <a:r>
              <a:rPr lang="en-US" dirty="0" smtClean="0">
                <a:solidFill>
                  <a:schemeClr val="accent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software </a:t>
            </a:r>
            <a:r>
              <a:rPr lang="en-US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management)</a:t>
            </a:r>
            <a:endParaRPr lang="en-US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894" y="542738"/>
            <a:ext cx="781032" cy="26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6956" y="399804"/>
            <a:ext cx="1173860" cy="3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6956" y="1096951"/>
            <a:ext cx="2490990" cy="22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6914" y="1738433"/>
            <a:ext cx="914400" cy="32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3791" y="61722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2663" y="2528391"/>
            <a:ext cx="96252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3886" y="2908386"/>
            <a:ext cx="1600200" cy="30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576" y="2367093"/>
            <a:ext cx="1290385" cy="32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9976" y="3845742"/>
            <a:ext cx="1073888" cy="2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43140" y="3544706"/>
            <a:ext cx="1141675" cy="21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https://encrypted-tbn3.gstatic.com/images?q=tbn:ANd9GcR8LXb_uP9fb2tyPjH-FnnMlm7TYmg3hZSgR2CgKCu67QnV-liYVxLVYbh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743" y="4488114"/>
            <a:ext cx="108857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Wikipedia-logo-v2-ko.sv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8936" y="4374846"/>
            <a:ext cx="727075" cy="8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upload.wikimedia.org/wikipedia/en/a/aa/Figshare_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5463" y="5418263"/>
            <a:ext cx="1196610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Galaxy Zo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687" y="5470651"/>
            <a:ext cx="94748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0550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-304800"/>
            <a:ext cx="9839325" cy="7553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5486400"/>
            <a:ext cx="2858090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Wouter</a:t>
            </a:r>
            <a:r>
              <a:rPr lang="en-US" dirty="0" smtClean="0"/>
              <a:t> </a:t>
            </a:r>
            <a:r>
              <a:rPr lang="en-US" dirty="0" err="1" smtClean="0"/>
              <a:t>Haak</a:t>
            </a:r>
            <a:endParaRPr lang="en-US" dirty="0" smtClean="0"/>
          </a:p>
          <a:p>
            <a:r>
              <a:rPr lang="en-US" dirty="0" smtClean="0"/>
              <a:t>Elsevier, VP Product Strategy</a:t>
            </a:r>
          </a:p>
          <a:p>
            <a:r>
              <a:rPr lang="en-US" dirty="0" smtClean="0"/>
              <a:t>LIBER, Riga,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5363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66990"/>
            <a:ext cx="5334000" cy="67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9298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743200"/>
            <a:ext cx="4991100" cy="3619500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1219200" y="3048000"/>
            <a:ext cx="28194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219200" y="3048000"/>
            <a:ext cx="39624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219200" y="3048000"/>
            <a:ext cx="48768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Zote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2867025" cy="638175"/>
          </a:xfrm>
          <a:prstGeom prst="rect">
            <a:avLst/>
          </a:prstGeom>
          <a:noFill/>
        </p:spPr>
      </p:pic>
      <p:pic>
        <p:nvPicPr>
          <p:cNvPr id="13316" name="Picture 4" descr="Mendeley reference manager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3286125" cy="77152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609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07508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Visitors &amp; Residents Framework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15/07/2014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11" name="Picture 2" descr="paperChar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378" y="2471991"/>
            <a:ext cx="7993062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75040" y="3320319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(White and Le Cornu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7092" y="4485296"/>
            <a:ext cx="5704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#</a:t>
            </a:r>
            <a:r>
              <a:rPr lang="en-GB" b="1" dirty="0" err="1"/>
              <a:t>vandr</a:t>
            </a:r>
            <a:endParaRPr lang="en-GB" b="1" dirty="0"/>
          </a:p>
          <a:p>
            <a:r>
              <a:rPr lang="en-GB" b="1" dirty="0"/>
              <a:t>Visitors and Residents resources </a:t>
            </a:r>
            <a:r>
              <a:rPr lang="en-GB" b="1" dirty="0">
                <a:hlinkClick r:id="rId4"/>
              </a:rPr>
              <a:t>http://goo.gl/vxUMRD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727117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863" y="260205"/>
            <a:ext cx="9029354" cy="405178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284026" y="1839285"/>
            <a:ext cx="1859973" cy="748051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3710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268B04-BFEB-4233-88D0-3BF23CCF295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Share Mysel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010" y="1385454"/>
            <a:ext cx="5506453" cy="4121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10943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Korea\apa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6115050" cy="59912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53000" y="381000"/>
            <a:ext cx="3857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Asia-Pacific Membership</a:t>
            </a:r>
          </a:p>
          <a:p>
            <a:pPr algn="ctr"/>
            <a:r>
              <a:rPr lang="en-US" sz="2800" b="1" dirty="0" smtClean="0"/>
              <a:t>in WorldCat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1981200"/>
            <a:ext cx="4323491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120.3 million holdings</a:t>
            </a:r>
          </a:p>
          <a:p>
            <a:pPr algn="ctr"/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on</a:t>
            </a: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41.5 million distinct publications</a:t>
            </a:r>
          </a:p>
          <a:p>
            <a:pPr algn="ctr"/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462 languages</a:t>
            </a:r>
          </a:p>
          <a:p>
            <a:pPr algn="ctr"/>
            <a:r>
              <a:rPr lang="en-US" sz="1600" b="1" dirty="0" smtClean="0">
                <a:solidFill>
                  <a:srgbClr val="7030A0"/>
                </a:solidFill>
              </a:rPr>
              <a:t>(Top 5 non-English: Chinese, Japanese,</a:t>
            </a:r>
          </a:p>
          <a:p>
            <a:pPr algn="ctr"/>
            <a:r>
              <a:rPr lang="en-US" sz="1600" b="1" dirty="0" smtClean="0">
                <a:solidFill>
                  <a:srgbClr val="7030A0"/>
                </a:solidFill>
              </a:rPr>
              <a:t>German, French, Thai)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5181600"/>
            <a:ext cx="4268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19.5 million contributed records</a:t>
            </a:r>
          </a:p>
          <a:p>
            <a:pPr algn="ctr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supporting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37.4 million global holdings</a:t>
            </a:r>
          </a:p>
        </p:txBody>
      </p:sp>
      <p:pic>
        <p:nvPicPr>
          <p:cNvPr id="1030" name="Picture 6" descr="http://www.oclc.org/content/dam/oclc/common/images/logos/new/WorldCat/WorldCat_Logo_V_Col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114800"/>
            <a:ext cx="1371600" cy="1524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4800" y="6400800"/>
            <a:ext cx="220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Data current as of July 2014</a:t>
            </a:r>
            <a:endParaRPr lang="en-US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10200" y="1524000"/>
            <a:ext cx="2822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Collective collection: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4724400"/>
            <a:ext cx="1895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Contribution: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5305052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8946573" cy="5775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252" y="1792246"/>
            <a:ext cx="6432321" cy="47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936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25" y="862446"/>
            <a:ext cx="7468729" cy="4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533587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is the new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en-US" sz="2800" dirty="0" smtClean="0"/>
              <a:t>In a print world, researchers and learners organized their workflow around the library. </a:t>
            </a:r>
          </a:p>
          <a:p>
            <a:r>
              <a:rPr lang="en-US" sz="2800" dirty="0" smtClean="0"/>
              <a:t>The library had limited interaction with the full process.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en-US" sz="2800" dirty="0" smtClean="0"/>
              <a:t>In a digital world, the library needs to organize itself around the workflows of research and learners.</a:t>
            </a:r>
          </a:p>
          <a:p>
            <a:r>
              <a:rPr lang="en-US" sz="2800" dirty="0" smtClean="0"/>
              <a:t>Workflows generate and consume information resources.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13257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ode\Downloads\large_8239607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226629"/>
          </a:xfrm>
          <a:prstGeom prst="rect">
            <a:avLst/>
          </a:prstGeom>
          <a:noFill/>
        </p:spPr>
      </p:pic>
      <p:pic>
        <p:nvPicPr>
          <p:cNvPr id="1026" name="Picture 2" descr="http://th02.deviantart.net/fs70/200H/f/2011/183/2/f/underground_market_by_dariocoelho-d3ksat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77371" y="4386935"/>
            <a:ext cx="8316686" cy="1665514"/>
          </a:xfrm>
          <a:prstGeom prst="rect">
            <a:avLst/>
          </a:prstGeom>
        </p:spPr>
        <p:txBody>
          <a:bodyPr vert="horz" lIns="89381" tIns="44691" rIns="89381" bIns="44691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Arial"/>
              </a:rPr>
              <a:t>“It’s like a taboo I guess with all teachers, they just all say – you know, when they explain the paper they always say,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Arial"/>
              </a:rPr>
              <a:t>‘Don’t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Arial"/>
              </a:rPr>
              <a:t>use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Arial"/>
              </a:rPr>
              <a:t>Wikipedia.’”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cs typeface="Arial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Arial"/>
              </a:rPr>
              <a:t>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Arial"/>
              </a:rPr>
              <a:t>(USU7, Female, Age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Arial"/>
              </a:rPr>
              <a:t>19, Political Science)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97170" y="286808"/>
            <a:ext cx="7549662" cy="1136153"/>
          </a:xfrm>
          <a:prstGeom prst="rect">
            <a:avLst/>
          </a:prstGeom>
        </p:spPr>
        <p:txBody>
          <a:bodyPr vert="horz" lIns="89381" tIns="44691" rIns="89381" bIns="44691" rtlCol="0">
            <a:no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Arial"/>
              </a:rPr>
              <a:t>The Learning Black Market</a:t>
            </a:r>
            <a:endParaRPr lang="en-US" sz="4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2896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The inside out collection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146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219200"/>
            <a:ext cx="6553200" cy="4495800"/>
          </a:xfrm>
          <a:prstGeom prst="rect">
            <a:avLst/>
          </a:prstGeom>
          <a:solidFill>
            <a:schemeClr val="bg1">
              <a:lumMod val="85000"/>
              <a:alpha val="27059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 rot="16200000" flipH="1">
            <a:off x="2324101" y="3467100"/>
            <a:ext cx="4495800" cy="31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 rot="10800000" flipH="1">
            <a:off x="1295400" y="3467100"/>
            <a:ext cx="65532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086600" y="312420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Low Stewardship</a:t>
            </a:r>
          </a:p>
        </p:txBody>
      </p:sp>
      <p:sp>
        <p:nvSpPr>
          <p:cNvPr id="18" name="Oval 17"/>
          <p:cNvSpPr/>
          <p:nvPr/>
        </p:nvSpPr>
        <p:spPr>
          <a:xfrm>
            <a:off x="152400" y="312420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High Stewardship</a:t>
            </a:r>
          </a:p>
        </p:txBody>
      </p:sp>
      <p:sp>
        <p:nvSpPr>
          <p:cNvPr id="19" name="Oval 18"/>
          <p:cNvSpPr/>
          <p:nvPr/>
        </p:nvSpPr>
        <p:spPr>
          <a:xfrm>
            <a:off x="3581400" y="563880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In few collections</a:t>
            </a:r>
          </a:p>
        </p:txBody>
      </p:sp>
      <p:sp>
        <p:nvSpPr>
          <p:cNvPr id="20" name="Oval 19"/>
          <p:cNvSpPr/>
          <p:nvPr/>
        </p:nvSpPr>
        <p:spPr>
          <a:xfrm>
            <a:off x="3581400" y="68580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In many collections</a:t>
            </a:r>
          </a:p>
        </p:txBody>
      </p:sp>
      <p:sp>
        <p:nvSpPr>
          <p:cNvPr id="15368" name="TextBox 36"/>
          <p:cNvSpPr txBox="1">
            <a:spLocks noChangeArrowheads="1"/>
          </p:cNvSpPr>
          <p:nvPr/>
        </p:nvSpPr>
        <p:spPr bwMode="auto">
          <a:xfrm>
            <a:off x="228600" y="228600"/>
            <a:ext cx="2395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itchFamily="34" charset="0"/>
              </a:rPr>
              <a:t>OCLC Collections </a:t>
            </a:r>
            <a:r>
              <a:rPr lang="en-US" dirty="0">
                <a:latin typeface="Segoe UI Light" pitchFamily="34" charset="0"/>
              </a:rPr>
              <a:t>Grid </a:t>
            </a:r>
          </a:p>
        </p:txBody>
      </p:sp>
      <p:sp>
        <p:nvSpPr>
          <p:cNvPr id="15369" name="Rectangular Callout 15"/>
          <p:cNvSpPr>
            <a:spLocks noChangeArrowheads="1"/>
          </p:cNvSpPr>
          <p:nvPr/>
        </p:nvSpPr>
        <p:spPr bwMode="auto">
          <a:xfrm>
            <a:off x="6858000" y="5257800"/>
            <a:ext cx="1752600" cy="1219200"/>
          </a:xfrm>
          <a:prstGeom prst="wedgeRectCallout">
            <a:avLst>
              <a:gd name="adj1" fmla="val -87773"/>
              <a:gd name="adj2" fmla="val -62889"/>
            </a:avLst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Calibri" pitchFamily="34" charset="0"/>
              </a:rPr>
              <a:t>Research &amp; Learning Materials 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6781800" y="685800"/>
            <a:ext cx="1752600" cy="685800"/>
          </a:xfrm>
          <a:prstGeom prst="wedgeRectCallout">
            <a:avLst>
              <a:gd name="adj1" fmla="val -67473"/>
              <a:gd name="adj2" fmla="val 13311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Open Web Resources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685800" y="685800"/>
            <a:ext cx="1752600" cy="838200"/>
          </a:xfrm>
          <a:prstGeom prst="wedgeRectCallout">
            <a:avLst>
              <a:gd name="adj1" fmla="val 67117"/>
              <a:gd name="adj2" fmla="val 7337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Purchased Materials</a:t>
            </a:r>
          </a:p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Licensed E-Resources</a:t>
            </a:r>
          </a:p>
        </p:txBody>
      </p:sp>
      <p:sp>
        <p:nvSpPr>
          <p:cNvPr id="15372" name="Rectangular Callout 21"/>
          <p:cNvSpPr>
            <a:spLocks noChangeArrowheads="1"/>
          </p:cNvSpPr>
          <p:nvPr/>
        </p:nvSpPr>
        <p:spPr bwMode="auto">
          <a:xfrm>
            <a:off x="685800" y="5334000"/>
            <a:ext cx="1752600" cy="1143000"/>
          </a:xfrm>
          <a:prstGeom prst="wedgeRectCallout">
            <a:avLst>
              <a:gd name="adj1" fmla="val 80616"/>
              <a:gd name="adj2" fmla="val -79306"/>
            </a:avLst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Calibri" pitchFamily="34" charset="0"/>
              </a:rPr>
              <a:t>Special Collections</a:t>
            </a:r>
          </a:p>
          <a:p>
            <a:pPr algn="ctr"/>
            <a:r>
              <a:rPr lang="en-US" sz="1400">
                <a:solidFill>
                  <a:srgbClr val="FFFFFF"/>
                </a:solidFill>
                <a:latin typeface="Calibri" pitchFamily="34" charset="0"/>
              </a:rPr>
              <a:t>Local Digitization</a:t>
            </a:r>
          </a:p>
        </p:txBody>
      </p:sp>
      <p:pic>
        <p:nvPicPr>
          <p:cNvPr id="35" name="Picture 50" descr="researchandlearning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181600" y="3886200"/>
            <a:ext cx="2127542" cy="1417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44" descr="WebResources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0200" y="1828800"/>
            <a:ext cx="1227138" cy="1227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51" descr="specialcollections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905000" y="3886200"/>
            <a:ext cx="1919288" cy="1279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48" descr="booksjournal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911349" y="1530350"/>
            <a:ext cx="2400301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77" name="Line 22"/>
          <p:cNvSpPr>
            <a:spLocks noChangeShapeType="1"/>
          </p:cNvSpPr>
          <p:nvPr/>
        </p:nvSpPr>
        <p:spPr bwMode="auto">
          <a:xfrm flipH="1" flipV="1">
            <a:off x="1371600" y="1371600"/>
            <a:ext cx="3200400" cy="20574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3032125" y="1484313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Licensed</a:t>
            </a:r>
          </a:p>
        </p:txBody>
      </p:sp>
      <p:sp>
        <p:nvSpPr>
          <p:cNvPr id="15379" name="Text Box 24"/>
          <p:cNvSpPr txBox="1">
            <a:spLocks noChangeArrowheads="1"/>
          </p:cNvSpPr>
          <p:nvPr/>
        </p:nvSpPr>
        <p:spPr bwMode="auto">
          <a:xfrm>
            <a:off x="1447800" y="28194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Purchased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33600" y="3611940"/>
            <a:ext cx="4821513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>
                    <a:lumMod val="6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Scarcity</a:t>
            </a:r>
            <a:endParaRPr lang="en-US" sz="9600" dirty="0">
              <a:solidFill>
                <a:schemeClr val="bg1">
                  <a:lumMod val="6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4468" y="1554540"/>
            <a:ext cx="6091732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Abundance</a:t>
            </a:r>
            <a:endParaRPr lang="en-US" sz="9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498101"/>
      </p:ext>
    </p:extLst>
  </p:cSld>
  <p:clrMapOvr>
    <a:masterClrMapping/>
  </p:clrMapOvr>
  <p:transition spd="slow" advTm="45942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3581400" y="563880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In few collections</a:t>
            </a:r>
          </a:p>
        </p:txBody>
      </p:sp>
      <p:sp>
        <p:nvSpPr>
          <p:cNvPr id="30" name="Oval 29"/>
          <p:cNvSpPr/>
          <p:nvPr/>
        </p:nvSpPr>
        <p:spPr>
          <a:xfrm>
            <a:off x="3581400" y="68580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In many collections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1219200"/>
            <a:ext cx="6553200" cy="4495800"/>
          </a:xfrm>
          <a:prstGeom prst="rect">
            <a:avLst/>
          </a:prstGeom>
          <a:solidFill>
            <a:schemeClr val="bg1">
              <a:lumMod val="85000"/>
              <a:alpha val="27059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 rot="16200000" flipH="1">
            <a:off x="2324101" y="3467100"/>
            <a:ext cx="4495800" cy="31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 rot="10800000" flipH="1">
            <a:off x="1295400" y="3467100"/>
            <a:ext cx="65532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0" descr="researchandlearning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29560" y="3732913"/>
            <a:ext cx="2127542" cy="1417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44" descr="WebResources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37533" y="1840123"/>
            <a:ext cx="1227138" cy="1227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51" descr="specialcollections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46748" y="3805396"/>
            <a:ext cx="1919288" cy="1279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77" name="Line 22"/>
          <p:cNvSpPr>
            <a:spLocks noChangeShapeType="1"/>
          </p:cNvSpPr>
          <p:nvPr/>
        </p:nvSpPr>
        <p:spPr bwMode="auto">
          <a:xfrm flipH="1" flipV="1">
            <a:off x="4724400" y="1457657"/>
            <a:ext cx="3200400" cy="20574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6550029" y="1330204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Licensed</a:t>
            </a:r>
          </a:p>
        </p:txBody>
      </p:sp>
      <p:sp>
        <p:nvSpPr>
          <p:cNvPr id="15379" name="Text Box 24"/>
          <p:cNvSpPr txBox="1">
            <a:spLocks noChangeArrowheads="1"/>
          </p:cNvSpPr>
          <p:nvPr/>
        </p:nvSpPr>
        <p:spPr bwMode="auto">
          <a:xfrm>
            <a:off x="4796271" y="2918337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Purchased</a:t>
            </a:r>
          </a:p>
        </p:txBody>
      </p:sp>
      <p:sp>
        <p:nvSpPr>
          <p:cNvPr id="24" name="Down Arrow Callout 23"/>
          <p:cNvSpPr/>
          <p:nvPr/>
        </p:nvSpPr>
        <p:spPr>
          <a:xfrm>
            <a:off x="2590800" y="533400"/>
            <a:ext cx="4038600" cy="1371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Segoe UI Light" pitchFamily="34" charset="0"/>
              </a:rPr>
              <a:t>Outside, in</a:t>
            </a:r>
            <a:endParaRPr lang="en-US" sz="4400" dirty="0">
              <a:latin typeface="Segoe UI Light" pitchFamily="34" charset="0"/>
            </a:endParaRPr>
          </a:p>
        </p:txBody>
      </p:sp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228600" y="228600"/>
            <a:ext cx="2395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itchFamily="34" charset="0"/>
              </a:rPr>
              <a:t>OCLC Collections </a:t>
            </a:r>
            <a:r>
              <a:rPr lang="en-US" dirty="0">
                <a:latin typeface="Segoe UI Light" pitchFamily="34" charset="0"/>
              </a:rPr>
              <a:t>Grid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99343" y="3856665"/>
            <a:ext cx="4821513" cy="120032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Distinctive</a:t>
            </a:r>
            <a:endParaRPr lang="en-US" sz="72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8600" y="914400"/>
            <a:ext cx="26452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egoe UI Light" pitchFamily="34" charset="0"/>
              </a:rPr>
              <a:t>Library as broker</a:t>
            </a:r>
          </a:p>
          <a:p>
            <a:r>
              <a:rPr lang="en-US" sz="2400" dirty="0" smtClean="0">
                <a:solidFill>
                  <a:schemeClr val="accent6"/>
                </a:solidFill>
                <a:latin typeface="Segoe UI Light" pitchFamily="34" charset="0"/>
              </a:rPr>
              <a:t>Maximise efficiency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228600"/>
            <a:ext cx="990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egoe UI Light" pitchFamily="34" charset="0"/>
              </a:rPr>
              <a:t>Then</a:t>
            </a:r>
            <a:endParaRPr lang="en-US" sz="2400" b="1" dirty="0" smtClean="0">
              <a:solidFill>
                <a:schemeClr val="accent6"/>
              </a:solidFill>
              <a:latin typeface="Segoe UI Ligh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78" y="3213893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Low Stewardship</a:t>
            </a:r>
          </a:p>
        </p:txBody>
      </p:sp>
      <p:sp>
        <p:nvSpPr>
          <p:cNvPr id="28" name="Oval 27"/>
          <p:cNvSpPr/>
          <p:nvPr/>
        </p:nvSpPr>
        <p:spPr>
          <a:xfrm>
            <a:off x="7394851" y="3190870"/>
            <a:ext cx="1905000" cy="582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High Stewardship</a:t>
            </a:r>
          </a:p>
        </p:txBody>
      </p:sp>
      <p:pic>
        <p:nvPicPr>
          <p:cNvPr id="33" name="Picture 48" descr="booksjournals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45220" y="1328616"/>
            <a:ext cx="2400301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/>
          <p:cNvSpPr txBox="1"/>
          <p:nvPr/>
        </p:nvSpPr>
        <p:spPr>
          <a:xfrm>
            <a:off x="2216791" y="1875469"/>
            <a:ext cx="4333238" cy="1107996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Commodity</a:t>
            </a:r>
            <a:endParaRPr lang="en-US" sz="6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Down Arrow Callout 25"/>
          <p:cNvSpPr/>
          <p:nvPr/>
        </p:nvSpPr>
        <p:spPr>
          <a:xfrm>
            <a:off x="2594733" y="5486400"/>
            <a:ext cx="4038600" cy="1371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Segoe UI Light" pitchFamily="34" charset="0"/>
              </a:rPr>
              <a:t>Inside, out</a:t>
            </a:r>
            <a:endParaRPr lang="en-US" sz="4400" dirty="0"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09333" y="4884003"/>
            <a:ext cx="368780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 Light" pitchFamily="34" charset="0"/>
              </a:rPr>
              <a:t>Library as provider</a:t>
            </a:r>
          </a:p>
          <a:p>
            <a:r>
              <a:rPr lang="en-US" sz="2400" dirty="0" err="1" smtClean="0">
                <a:solidFill>
                  <a:schemeClr val="accent6"/>
                </a:solidFill>
                <a:latin typeface="Segoe UI Light" pitchFamily="34" charset="0"/>
              </a:rPr>
              <a:t>Maximise</a:t>
            </a:r>
            <a:r>
              <a:rPr lang="en-US" sz="2400" dirty="0" smtClean="0">
                <a:solidFill>
                  <a:schemeClr val="accent6"/>
                </a:solidFill>
                <a:latin typeface="Segoe UI Light" pitchFamily="34" charset="0"/>
              </a:rPr>
              <a:t> discoverability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7533" y="6125614"/>
            <a:ext cx="914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egoe UI Light" pitchFamily="34" charset="0"/>
              </a:rPr>
              <a:t>Now</a:t>
            </a:r>
            <a:endParaRPr lang="en-US" sz="2400" b="1" dirty="0" smtClean="0">
              <a:solidFill>
                <a:schemeClr val="accent6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637564"/>
      </p:ext>
    </p:extLst>
  </p:cSld>
  <p:clrMapOvr>
    <a:masterClrMapping/>
  </p:clrMapOvr>
  <p:transition spd="slow" advTm="13180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19" grpId="0" animBg="1"/>
      <p:bldP spid="26" grpId="0" animBg="1"/>
      <p:bldP spid="3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From curation to creation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212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5334000" y="533400"/>
            <a:ext cx="2971800" cy="70104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U Minnesota, ARL Institutional profile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5410200" y="1752600"/>
            <a:ext cx="2971800" cy="39624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“In alignment with the University's strategic positioning, the University Libraries have re-conceived goals,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shifting from a collection-centric focus to one that is engagement-based.”</a:t>
            </a:r>
          </a:p>
          <a:p>
            <a:endParaRPr lang="en-US" dirty="0"/>
          </a:p>
        </p:txBody>
      </p:sp>
      <p:pic>
        <p:nvPicPr>
          <p:cNvPr id="64514" name="Picture 2" descr="http://umcf.umn.edu/awards/2006/images/margo_library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0867"/>
            <a:ext cx="4724400" cy="70039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50223"/>
            <a:ext cx="4724400" cy="30777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http://</a:t>
            </a:r>
            <a:r>
              <a:rPr lang="en-US" sz="12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umcf.umn.edu/awards/2006/images/margo_library_lg.jpg</a:t>
            </a:r>
            <a:endParaRPr lang="en-US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4683125" cy="45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-45720"/>
            <a:ext cx="46577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5156202"/>
            <a:ext cx="1914525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2" y="5156202"/>
            <a:ext cx="513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itchFamily="34" charset="0"/>
              </a:rPr>
              <a:t>Transformation of the academic library</a:t>
            </a:r>
          </a:p>
          <a:p>
            <a:r>
              <a:rPr lang="en-US" dirty="0" smtClean="0">
                <a:latin typeface="Segoe UI Light" pitchFamily="34" charset="0"/>
              </a:rPr>
              <a:t>Kurt de </a:t>
            </a:r>
            <a:r>
              <a:rPr lang="en-US" dirty="0" err="1" smtClean="0">
                <a:latin typeface="Segoe UI Light" pitchFamily="34" charset="0"/>
              </a:rPr>
              <a:t>Belder</a:t>
            </a:r>
            <a:endParaRPr lang="en-US" dirty="0" smtClean="0">
              <a:latin typeface="Segoe UI Light" pitchFamily="34" charset="0"/>
            </a:endParaRPr>
          </a:p>
          <a:p>
            <a:r>
              <a:rPr lang="en-US" sz="1200" dirty="0" smtClean="0"/>
              <a:t>http://www.oclc.org/content/dam/research/events/dss/ppt/dss_debelder.pptx</a:t>
            </a:r>
            <a:endParaRPr lang="en-US" sz="12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1066800"/>
            <a:ext cx="4232692" cy="1641021"/>
            <a:chOff x="228600" y="1066800"/>
            <a:chExt cx="4232692" cy="1641021"/>
          </a:xfrm>
        </p:grpSpPr>
        <p:pic>
          <p:nvPicPr>
            <p:cNvPr id="1026" name="Picture 2" descr="Crouching tiger, hidden drag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1066800"/>
              <a:ext cx="1143000" cy="1641021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1371600" y="1371600"/>
              <a:ext cx="30896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臥虎藏龍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i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Crouching Tiger, Hidden Dragon </a:t>
              </a:r>
              <a:endPara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Chinese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2400" y="152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 the movies … Most widely-held Chinese-Japanese-Korean-language materials published within Asia-Pacific region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14800" y="3124200"/>
            <a:ext cx="3904422" cy="1676400"/>
            <a:chOff x="4114800" y="3124200"/>
            <a:chExt cx="3904422" cy="1676400"/>
          </a:xfrm>
        </p:grpSpPr>
        <p:pic>
          <p:nvPicPr>
            <p:cNvPr id="1034" name="Picture 10" descr="Man cheng jin dai huang jin jia = Curse of the golden flow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3124200"/>
              <a:ext cx="1150470" cy="16764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5334000" y="3429000"/>
              <a:ext cx="2685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滿城盡帶黃金甲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i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Curse of the Golden Flower </a:t>
              </a:r>
              <a:endPara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Chinese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38400" y="4572000"/>
            <a:ext cx="5173014" cy="1641021"/>
            <a:chOff x="2438400" y="4572000"/>
            <a:chExt cx="5173014" cy="1641021"/>
          </a:xfrm>
        </p:grpSpPr>
        <p:sp>
          <p:nvSpPr>
            <p:cNvPr id="12" name="TextBox 11"/>
            <p:cNvSpPr txBox="1"/>
            <p:nvPr/>
          </p:nvSpPr>
          <p:spPr>
            <a:xfrm>
              <a:off x="3581400" y="4953000"/>
              <a:ext cx="40300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봄 </a:t>
              </a:r>
              <a:r>
                <a:rPr lang="en-US" sz="1600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여름</a:t>
              </a:r>
              <a:r>
                <a:rPr lang="en-US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가을</a:t>
              </a:r>
              <a:r>
                <a:rPr lang="en-US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겨울</a:t>
              </a:r>
              <a:r>
                <a:rPr lang="en-US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그리고</a:t>
              </a:r>
              <a:r>
                <a:rPr lang="en-US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봄</a:t>
              </a:r>
            </a:p>
            <a:p>
              <a:r>
                <a:rPr lang="en-US" sz="1600" i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Spring, Summer, Fall, Winter … and Spring </a:t>
              </a:r>
              <a:endPara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Korean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6" name="Picture 12" descr="Bom yeoreum gaeul gyeoul geurigo bom = Spring, summer, fall, winter-- and spri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38400" y="4572000"/>
              <a:ext cx="1143000" cy="1641021"/>
            </a:xfrm>
            <a:prstGeom prst="rect">
              <a:avLst/>
            </a:prstGeom>
            <a:noFill/>
          </p:spPr>
        </p:pic>
      </p:grpSp>
      <p:grpSp>
        <p:nvGrpSpPr>
          <p:cNvPr id="6" name="Group 5"/>
          <p:cNvGrpSpPr/>
          <p:nvPr/>
        </p:nvGrpSpPr>
        <p:grpSpPr>
          <a:xfrm>
            <a:off x="762000" y="2971800"/>
            <a:ext cx="2369041" cy="1600200"/>
            <a:chOff x="762000" y="2971800"/>
            <a:chExt cx="2369041" cy="1600200"/>
          </a:xfrm>
        </p:grpSpPr>
        <p:pic>
          <p:nvPicPr>
            <p:cNvPr id="1032" name="Picture 8" descr="http://upload.wikimedia.org/wikipedia/en/e/e1/Okuribito_%282008%29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00" y="2971800"/>
              <a:ext cx="1132635" cy="16002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905000" y="3276600"/>
              <a:ext cx="12260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おくりびと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i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Departures </a:t>
              </a:r>
              <a:endPara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Japanese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05000" y="3048000"/>
              <a:ext cx="3465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70C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[2]</a:t>
              </a:r>
              <a:endParaRPr lang="en-US" sz="11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57800" y="1295400"/>
            <a:ext cx="3231853" cy="1626872"/>
            <a:chOff x="5257800" y="1295400"/>
            <a:chExt cx="3231853" cy="1626872"/>
          </a:xfrm>
        </p:grpSpPr>
        <p:sp>
          <p:nvSpPr>
            <p:cNvPr id="5" name="TextBox 4"/>
            <p:cNvSpPr txBox="1"/>
            <p:nvPr/>
          </p:nvSpPr>
          <p:spPr>
            <a:xfrm>
              <a:off x="6493466" y="1676400"/>
              <a:ext cx="19961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もののけ姫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i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Princess </a:t>
              </a:r>
              <a:r>
                <a:rPr lang="en-US" sz="1600" i="1" dirty="0" err="1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Mononoke</a:t>
              </a:r>
              <a:r>
                <a:rPr lang="en-US" sz="1600" i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16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Japanese</a:t>
              </a:r>
              <a:endPara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0" name="Picture 6" descr="http://upload.wikimedia.org/wikipedia/en/2/24/Princess_Mononoke_Japanese_Poster_%28Movie%2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57800" y="1295400"/>
              <a:ext cx="1143000" cy="1626872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6400800" y="1295400"/>
              <a:ext cx="3465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70C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[1]</a:t>
              </a:r>
              <a:endParaRPr lang="en-US" sz="11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2400" y="6306979"/>
            <a:ext cx="6627135" cy="444044"/>
            <a:chOff x="152400" y="6306979"/>
            <a:chExt cx="6627135" cy="444044"/>
          </a:xfrm>
        </p:grpSpPr>
        <p:sp>
          <p:nvSpPr>
            <p:cNvPr id="15" name="TextBox 14"/>
            <p:cNvSpPr txBox="1"/>
            <p:nvPr/>
          </p:nvSpPr>
          <p:spPr>
            <a:xfrm>
              <a:off x="152400" y="6306979"/>
              <a:ext cx="66271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[1] Image source: </a:t>
              </a:r>
              <a:r>
                <a:rPr lang="en-US" sz="8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hlinkClick r:id="rId8"/>
                </a:rPr>
                <a:t>http://en.wikipedia.org/wiki/Princess_Mononoke#mediaviewer/File:Princess_Mononoke_Japanese_Poster_%28Movie%29.jpg</a:t>
              </a:r>
              <a:r>
                <a:rPr lang="en-US" sz="8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2400" y="6535579"/>
              <a:ext cx="55210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[2] Image source: </a:t>
              </a:r>
              <a:r>
                <a:rPr lang="en-US" sz="8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hlinkClick r:id="rId9"/>
                </a:rPr>
                <a:t>http://en.wikipedia.org/wiki/Departures_%28film%29#mediaviewer/File:Okuribito_%282008%29.jpg</a:t>
              </a:r>
              <a:r>
                <a:rPr lang="en-US" sz="8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pic>
        <p:nvPicPr>
          <p:cNvPr id="23" name="Picture 6" descr="http://www.oclc.org/content/dam/oclc/common/images/logos/new/WorldCat/WorldCat_Logo_V_Colo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0" y="5021997"/>
            <a:ext cx="13716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43612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607" y="-238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3445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19209"/>
            <a:ext cx="9144000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Segoe UI Semibold" pitchFamily="34" charset="0"/>
              </a:rPr>
              <a:t>People should think not so much of the books that have gone </a:t>
            </a:r>
            <a:r>
              <a:rPr lang="en-US" sz="2400" dirty="0" smtClean="0">
                <a:solidFill>
                  <a:srgbClr val="000000"/>
                </a:solidFill>
                <a:latin typeface="Segoe UI Semibold" pitchFamily="34" charset="0"/>
              </a:rPr>
              <a:t>into</a:t>
            </a:r>
            <a:r>
              <a:rPr lang="en-US" sz="2400" b="1" dirty="0" smtClean="0">
                <a:solidFill>
                  <a:srgbClr val="000000"/>
                </a:solidFill>
                <a:latin typeface="Segoe UI Semibold" pitchFamily="34" charset="0"/>
              </a:rPr>
              <a:t> the … Library but rather of the books that have come out of it.   </a:t>
            </a:r>
            <a:r>
              <a:rPr lang="en-US" sz="2400" b="1" dirty="0" err="1" smtClean="0">
                <a:solidFill>
                  <a:srgbClr val="000000"/>
                </a:solidFill>
                <a:latin typeface="Segoe UI Semibold" pitchFamily="34" charset="0"/>
              </a:rPr>
              <a:t>Seán</a:t>
            </a:r>
            <a:r>
              <a:rPr lang="en-US" sz="2400" b="1" dirty="0" smtClean="0">
                <a:solidFill>
                  <a:srgbClr val="000000"/>
                </a:solidFill>
                <a:latin typeface="Segoe UI Semibold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Segoe UI Semibold" pitchFamily="34" charset="0"/>
              </a:rPr>
              <a:t>O'Faoláin</a:t>
            </a:r>
            <a:endParaRPr lang="en-US" sz="2400" b="1" dirty="0">
              <a:solidFill>
                <a:srgbClr val="000000"/>
              </a:solidFill>
              <a:latin typeface="Segoe UI Semi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52400"/>
            <a:ext cx="6096000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By </a:t>
            </a:r>
            <a:r>
              <a:rPr lang="en-US" sz="900" dirty="0" err="1" smtClean="0">
                <a:solidFill>
                  <a:srgbClr val="000000"/>
                </a:solidFill>
              </a:rPr>
              <a:t>Ardfern</a:t>
            </a:r>
            <a:r>
              <a:rPr lang="en-US" sz="900" dirty="0" smtClean="0">
                <a:solidFill>
                  <a:srgbClr val="000000"/>
                </a:solidFill>
              </a:rPr>
              <a:t> (Own work) [CC-BY-SA-3.0 (</a:t>
            </a:r>
            <a:r>
              <a:rPr lang="en-US" sz="900" dirty="0" smtClean="0">
                <a:solidFill>
                  <a:srgbClr val="000000"/>
                </a:solidFill>
                <a:hlinkClick r:id="rId3"/>
              </a:rPr>
              <a:t>http://creativecommons.org/licenses/by-sa/3.0</a:t>
            </a:r>
            <a:r>
              <a:rPr lang="en-US" sz="900" dirty="0" smtClean="0">
                <a:solidFill>
                  <a:srgbClr val="000000"/>
                </a:solidFill>
              </a:rPr>
              <a:t>) via Wikimedia Commons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2091687"/>
            <a:ext cx="7772400" cy="1115690"/>
          </a:xfrm>
        </p:spPr>
        <p:txBody>
          <a:bodyPr/>
          <a:lstStyle/>
          <a:p>
            <a:r>
              <a:rPr lang="en-US" sz="8800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Towards the collective (print) collection</a:t>
            </a:r>
            <a:endParaRPr lang="en-US" sz="88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447800"/>
            <a:ext cx="7772400" cy="781050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093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44614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Warning:</a:t>
            </a:r>
          </a:p>
          <a:p>
            <a:endParaRPr lang="en-US" sz="6000" dirty="0">
              <a:solidFill>
                <a:schemeClr val="bg1"/>
              </a:solidFill>
            </a:endParaRPr>
          </a:p>
          <a:p>
            <a:r>
              <a:rPr lang="en-US" sz="6000" dirty="0" smtClean="0">
                <a:solidFill>
                  <a:schemeClr val="bg1"/>
                </a:solidFill>
              </a:rPr>
              <a:t>Provocation </a:t>
            </a:r>
          </a:p>
          <a:p>
            <a:r>
              <a:rPr lang="en-US" sz="6000" dirty="0" smtClean="0">
                <a:solidFill>
                  <a:schemeClr val="bg1"/>
                </a:solidFill>
              </a:rPr>
              <a:t>ahead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2052" name="Picture 4" descr="The pig and the python : how to prosper from the aging baby b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1676400" cy="25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58373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Institution: opportunity costs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Growing misalignment between level of </a:t>
            </a:r>
            <a:r>
              <a:rPr lang="en-US" dirty="0" smtClean="0">
                <a:solidFill>
                  <a:srgbClr val="C00000"/>
                </a:solidFill>
              </a:rPr>
              <a:t>investment</a:t>
            </a:r>
            <a:r>
              <a:rPr lang="en-US" dirty="0" smtClean="0"/>
              <a:t> in print collections and their use within changing practices of research and learning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Reconfigure space around </a:t>
            </a:r>
            <a:r>
              <a:rPr lang="en-US" dirty="0" smtClean="0">
                <a:solidFill>
                  <a:srgbClr val="C00000"/>
                </a:solidFill>
              </a:rPr>
              <a:t>engagement</a:t>
            </a:r>
            <a:r>
              <a:rPr lang="en-US" dirty="0" smtClean="0"/>
              <a:t> rather than around collections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Stewardship and </a:t>
            </a:r>
            <a:r>
              <a:rPr lang="en-US" dirty="0" smtClean="0">
                <a:solidFill>
                  <a:srgbClr val="C00000"/>
                </a:solidFill>
              </a:rPr>
              <a:t>efficient access </a:t>
            </a:r>
            <a:r>
              <a:rPr lang="en-US" dirty="0" smtClean="0"/>
              <a:t>remain important.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 err="1" smtClean="0"/>
              <a:t>Systemwide</a:t>
            </a:r>
            <a:r>
              <a:rPr lang="en-US" b="1" dirty="0" smtClean="0"/>
              <a:t>: balance contributions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Manage down </a:t>
            </a:r>
            <a:r>
              <a:rPr lang="en-US" dirty="0" smtClean="0"/>
              <a:t>institutional collections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Collectively</a:t>
            </a:r>
            <a:r>
              <a:rPr lang="en-US" dirty="0" smtClean="0"/>
              <a:t> manage regional, national collections based on existing/emerging infrastructure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 smtClean="0"/>
              <a:t>Recognizebbbbbbb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different obligations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/>
              <a:t>– different levels of ‘responsibility’ to print record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Recognize </a:t>
            </a:r>
            <a:r>
              <a:rPr lang="en-US" dirty="0" smtClean="0">
                <a:solidFill>
                  <a:srgbClr val="C00000"/>
                </a:solidFill>
              </a:rPr>
              <a:t>distinctive</a:t>
            </a:r>
            <a:r>
              <a:rPr lang="en-US" dirty="0" smtClean="0"/>
              <a:t> contributions. </a:t>
            </a:r>
          </a:p>
        </p:txBody>
      </p:sp>
    </p:spTree>
    <p:extLst>
      <p:ext uri="{BB962C8B-B14F-4D97-AF65-F5344CB8AC3E}">
        <p14:creationId xmlns:p14="http://schemas.microsoft.com/office/powerpoint/2010/main" xmlns="" val="6306542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Shared print- collective collection</a:t>
            </a:r>
            <a:b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Value relates to depth and breadth of local collection. </a:t>
            </a:r>
            <a:b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</a:t>
            </a: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Value relates to 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systemwide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curation of and access to print collections – ‘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rightscaling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’.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z="1050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45</a:t>
            </a:fld>
            <a:endParaRPr lang="en-US" sz="105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Find in a library with WorldC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86400"/>
            <a:ext cx="2095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20381" y="5486017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 support through</a:t>
            </a:r>
            <a:br>
              <a:rPr lang="en-US" dirty="0" smtClean="0"/>
            </a:br>
            <a:r>
              <a:rPr lang="en-US" dirty="0" smtClean="0"/>
              <a:t>shared data.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800" y="5334000"/>
            <a:ext cx="4953000" cy="7983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17503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724400" cy="3433807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37444"/>
            <a:ext cx="4724399" cy="3433807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5105400" y="457200"/>
            <a:ext cx="350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WorldCat</a:t>
            </a:r>
            <a: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Holdings Distribution </a:t>
            </a:r>
            <a:b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for Titles Held by </a:t>
            </a:r>
          </a:p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University of Melbourne Library (UMV) - March 2013 </a:t>
            </a:r>
            <a:endParaRPr lang="en-US" dirty="0">
              <a:solidFill>
                <a:schemeClr val="accent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3581400"/>
            <a:ext cx="32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WorldCat</a:t>
            </a:r>
            <a: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Holdings </a:t>
            </a:r>
            <a:b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Distribution </a:t>
            </a:r>
            <a:b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for Titles Held by </a:t>
            </a:r>
          </a:p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University of Tasmania Library (LT0) - March 2013 </a:t>
            </a:r>
            <a:endParaRPr lang="en-US" dirty="0">
              <a:solidFill>
                <a:schemeClr val="accent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Picture 14" descr="The University of Melbourne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86000"/>
            <a:ext cx="1981199" cy="51951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 descr="UTAS 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5410200"/>
            <a:ext cx="1676400" cy="62026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39894602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NorthAmerican\Blog\MR-publications-upd-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91400" y="6096000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178B5">
                    <a:lumMod val="50000"/>
                  </a:srgbClr>
                </a:solidFill>
              </a:rPr>
              <a:t>OCLC Research, 2013</a:t>
            </a:r>
            <a:endParaRPr lang="en-US" sz="1400" b="1" dirty="0">
              <a:solidFill>
                <a:srgbClr val="2178B5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81600"/>
            <a:ext cx="4206240" cy="1123712"/>
          </a:xfrm>
          <a:prstGeom prst="roundRect">
            <a:avLst/>
          </a:prstGeom>
          <a:solidFill>
            <a:schemeClr val="accent6">
              <a:lumMod val="7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</a:rPr>
              <a:t>North American print book resource:</a:t>
            </a:r>
            <a:endParaRPr lang="en-US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</a:rPr>
              <a:t>  45.7 million distinct publications</a:t>
            </a:r>
            <a:endParaRPr lang="en-US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</a:rPr>
              <a:t>  889.5 million total library holdings</a:t>
            </a:r>
            <a:endParaRPr lang="en-US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8387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003" r="4107"/>
          <a:stretch>
            <a:fillRect/>
          </a:stretch>
        </p:blipFill>
        <p:spPr bwMode="auto">
          <a:xfrm>
            <a:off x="-225468" y="381000"/>
            <a:ext cx="9443580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28800" y="304800"/>
            <a:ext cx="5410200" cy="510778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Mega-regions &amp; Shared Print Initiatives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34200" y="6550223"/>
            <a:ext cx="173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OCLC Research, 2013</a:t>
            </a:r>
            <a:endParaRPr lang="en-US" sz="1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81000" y="10668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</a:rPr>
              <a:t>Orbis</a:t>
            </a:r>
            <a:r>
              <a:rPr lang="en-US" sz="1000" b="1" dirty="0" smtClean="0">
                <a:solidFill>
                  <a:schemeClr val="tx1"/>
                </a:solidFill>
              </a:rPr>
              <a:t>-Cascade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38800" y="27432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CIC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2200" y="41910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ASERL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5866" y="34290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SCELC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4800" y="19812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MSCS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86600" y="33528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WRLC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48400" y="20574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OCUL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57400" y="37338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GWLA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4800" y="22860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WEST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05600" y="5410200"/>
            <a:ext cx="9906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FLARE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638800"/>
            <a:ext cx="5183688" cy="92333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 expect that in 5-7 years the larger part of </a:t>
            </a:r>
            <a:br>
              <a:rPr lang="en-US" b="1" dirty="0" smtClean="0"/>
            </a:br>
            <a:r>
              <a:rPr lang="en-US" b="1" dirty="0" smtClean="0"/>
              <a:t>the North American ‘collective collection’</a:t>
            </a:r>
            <a:br>
              <a:rPr lang="en-US" b="1" dirty="0" smtClean="0"/>
            </a:br>
            <a:r>
              <a:rPr lang="en-US" b="1" dirty="0" smtClean="0"/>
              <a:t>will have moved into shared management.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8798006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15240"/>
            <a:ext cx="9144000" cy="1280160"/>
          </a:xfrm>
        </p:spPr>
        <p:txBody>
          <a:bodyPr/>
          <a:lstStyle/>
          <a:p>
            <a:r>
              <a:rPr lang="en-US" sz="5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Shared Print in Asia Pacific</a:t>
            </a:r>
            <a:endParaRPr lang="en-US" sz="5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http://www.julac.org/wp-content/themes/julacTheme/images/headers/banner.jpg"/>
          <p:cNvPicPr>
            <a:picLocks noChangeAspect="1" noChangeArrowheads="1"/>
          </p:cNvPicPr>
          <p:nvPr/>
        </p:nvPicPr>
        <p:blipFill>
          <a:blip r:embed="rId3" cstate="print"/>
          <a:srcRect t="10000" r="68511" b="50000"/>
          <a:stretch>
            <a:fillRect/>
          </a:stretch>
        </p:blipFill>
        <p:spPr bwMode="auto">
          <a:xfrm>
            <a:off x="228600" y="1447800"/>
            <a:ext cx="2819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4" name="Picture 20" descr="Universities New Zealand - Te Pōkai Ta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90800"/>
            <a:ext cx="2867025" cy="1057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64" name="Picture 40" descr="http://www.caval.edu.au/assets/images/logo.png"/>
          <p:cNvPicPr>
            <a:picLocks noChangeAspect="1" noChangeArrowheads="1"/>
          </p:cNvPicPr>
          <p:nvPr/>
        </p:nvPicPr>
        <p:blipFill>
          <a:blip r:embed="rId5" cstate="print"/>
          <a:srcRect b="36508"/>
          <a:stretch>
            <a:fillRect/>
          </a:stretch>
        </p:blipFill>
        <p:spPr bwMode="auto">
          <a:xfrm>
            <a:off x="866775" y="3886200"/>
            <a:ext cx="1495425" cy="762000"/>
          </a:xfrm>
          <a:prstGeom prst="rect">
            <a:avLst/>
          </a:prstGeom>
          <a:noFill/>
        </p:spPr>
      </p:pic>
      <p:grpSp>
        <p:nvGrpSpPr>
          <p:cNvPr id="70" name="Group 69"/>
          <p:cNvGrpSpPr/>
          <p:nvPr/>
        </p:nvGrpSpPr>
        <p:grpSpPr>
          <a:xfrm>
            <a:off x="3352800" y="1219200"/>
            <a:ext cx="5562600" cy="1295400"/>
            <a:chOff x="3352800" y="1219200"/>
            <a:chExt cx="5562600" cy="1295400"/>
          </a:xfrm>
        </p:grpSpPr>
        <p:pic>
          <p:nvPicPr>
            <p:cNvPr id="14" name="Picture 4" descr="http://www.julac.org/wp-content/images/ulogo-hku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52800" y="1371600"/>
              <a:ext cx="666750" cy="476250"/>
            </a:xfrm>
            <a:prstGeom prst="rect">
              <a:avLst/>
            </a:prstGeom>
            <a:noFill/>
          </p:spPr>
        </p:pic>
        <p:grpSp>
          <p:nvGrpSpPr>
            <p:cNvPr id="51" name="Group 50"/>
            <p:cNvGrpSpPr/>
            <p:nvPr/>
          </p:nvGrpSpPr>
          <p:grpSpPr>
            <a:xfrm>
              <a:off x="3429000" y="1371600"/>
              <a:ext cx="3946325" cy="990600"/>
              <a:chOff x="3200400" y="1371600"/>
              <a:chExt cx="5181600" cy="128373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200400" y="1981200"/>
                <a:ext cx="3952236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Joint Universities Research Archive</a:t>
                </a:r>
                <a:endParaRPr lang="en-US" b="1" dirty="0">
                  <a:solidFill>
                    <a:schemeClr val="accent3">
                      <a:lumMod val="75000"/>
                    </a:scheme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36" name="Picture 12" descr="http://www.julac.org/wp-content/images/ulogo-ied.g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72150" y="1371600"/>
                <a:ext cx="666750" cy="476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8" name="Picture 14" descr="http://www.julac.org/wp-content/images/ulogo-polyu.g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067550" y="1371600"/>
                <a:ext cx="666750" cy="476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0" name="Picture 16" descr="http://www.julac.org/wp-content/images/ulogo-ust.gif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419850" y="1371600"/>
                <a:ext cx="666750" cy="476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2" name="Picture 18" descr="http://www.julac.org/wp-content/images/ulogo-lu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715250" y="1371600"/>
                <a:ext cx="666750" cy="4762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200400" y="2286000"/>
                <a:ext cx="3579057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http://www.julac.org/?page_id=258</a:t>
                </a:r>
                <a:endParaRPr lang="en-US" dirty="0"/>
              </a:p>
            </p:txBody>
          </p:sp>
          <p:pic>
            <p:nvPicPr>
              <p:cNvPr id="15" name="Picture 6" descr="http://www.julac.org/wp-content/images/ulogo-cu.gif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29050" y="1371600"/>
                <a:ext cx="666750" cy="476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Picture 8" descr="http://www.julac.org/wp-content/images/ulogo-cityu.gif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476750" y="1371600"/>
                <a:ext cx="666750" cy="476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Picture 10" descr="http://www.julac.org/wp-content/images/ulogo-bu.gif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1600" y="1371600"/>
                <a:ext cx="666750" cy="476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3" name="Rectangle 62"/>
            <p:cNvSpPr/>
            <p:nvPr/>
          </p:nvSpPr>
          <p:spPr>
            <a:xfrm>
              <a:off x="3352800" y="1219200"/>
              <a:ext cx="5562600" cy="129540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352800" y="2607733"/>
            <a:ext cx="5562600" cy="1066800"/>
            <a:chOff x="3352800" y="2514600"/>
            <a:chExt cx="5562600" cy="1066800"/>
          </a:xfrm>
        </p:grpSpPr>
        <p:grpSp>
          <p:nvGrpSpPr>
            <p:cNvPr id="50" name="Group 49"/>
            <p:cNvGrpSpPr/>
            <p:nvPr/>
          </p:nvGrpSpPr>
          <p:grpSpPr>
            <a:xfrm>
              <a:off x="3429000" y="2577086"/>
              <a:ext cx="3806581" cy="928114"/>
              <a:chOff x="3200400" y="2971800"/>
              <a:chExt cx="4998115" cy="12192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200400" y="3821668"/>
                <a:ext cx="41884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http://www.universitiesnz.ac.nz/node/683</a:t>
                </a:r>
                <a:endParaRPr lang="en-US" dirty="0"/>
              </a:p>
            </p:txBody>
          </p:sp>
          <p:pic>
            <p:nvPicPr>
              <p:cNvPr id="1048" name="Picture 24" descr="University of Waikato logo.sv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145157" y="2971800"/>
                <a:ext cx="410225" cy="475488"/>
              </a:xfrm>
              <a:prstGeom prst="rect">
                <a:avLst/>
              </a:prstGeom>
              <a:noFill/>
            </p:spPr>
          </p:pic>
          <p:pic>
            <p:nvPicPr>
              <p:cNvPr id="1050" name="Picture 26" descr="Massey University logo.gif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714999" y="2971800"/>
                <a:ext cx="475488" cy="475488"/>
              </a:xfrm>
              <a:prstGeom prst="rect">
                <a:avLst/>
              </a:prstGeom>
              <a:noFill/>
            </p:spPr>
          </p:pic>
          <p:pic>
            <p:nvPicPr>
              <p:cNvPr id="1052" name="Picture 28" descr="University of Canterbury Coat of Arms.pn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571999" y="2971800"/>
                <a:ext cx="392502" cy="475488"/>
              </a:xfrm>
              <a:prstGeom prst="rect">
                <a:avLst/>
              </a:prstGeom>
              <a:noFill/>
            </p:spPr>
          </p:pic>
          <p:pic>
            <p:nvPicPr>
              <p:cNvPr id="1056" name="Picture 32" descr="Vuw-shield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162799" y="2971800"/>
                <a:ext cx="1035716" cy="475488"/>
              </a:xfrm>
              <a:prstGeom prst="rect">
                <a:avLst/>
              </a:prstGeom>
              <a:noFill/>
            </p:spPr>
          </p:pic>
          <p:pic>
            <p:nvPicPr>
              <p:cNvPr id="1058" name="Picture 34" descr="Auckland University of Technology logo.sv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324599" y="2971800"/>
                <a:ext cx="689113" cy="475488"/>
              </a:xfrm>
              <a:prstGeom prst="rect">
                <a:avLst/>
              </a:prstGeom>
              <a:noFill/>
            </p:spPr>
          </p:pic>
          <p:pic>
            <p:nvPicPr>
              <p:cNvPr id="29" name="Picture 22" descr="University of Auckland Coat of Arms.pn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276600" y="2971800"/>
                <a:ext cx="403889" cy="475488"/>
              </a:xfrm>
              <a:prstGeom prst="rect">
                <a:avLst/>
              </a:prstGeom>
              <a:noFill/>
            </p:spPr>
          </p:pic>
          <p:pic>
            <p:nvPicPr>
              <p:cNvPr id="30" name="Picture 30" descr="Lincoln University Coat of Arms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114800" y="2971800"/>
                <a:ext cx="400411" cy="475488"/>
              </a:xfrm>
              <a:prstGeom prst="rect">
                <a:avLst/>
              </a:prstGeom>
              <a:noFill/>
            </p:spPr>
          </p:pic>
          <p:pic>
            <p:nvPicPr>
              <p:cNvPr id="31" name="Picture 36" descr="University of Otago Coat of Arms.pn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733801" y="2971800"/>
                <a:ext cx="327171" cy="475488"/>
              </a:xfrm>
              <a:prstGeom prst="rect">
                <a:avLst/>
              </a:prstGeom>
              <a:noFill/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3200400" y="3516868"/>
                <a:ext cx="42638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2FD0E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CONZUL Shared Print Journal Archive</a:t>
                </a:r>
                <a:endParaRPr lang="en-US" b="1" dirty="0">
                  <a:solidFill>
                    <a:srgbClr val="2FD0E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3352800" y="2514600"/>
              <a:ext cx="5562600" cy="1066800"/>
            </a:xfrm>
            <a:prstGeom prst="rect">
              <a:avLst/>
            </a:prstGeom>
            <a:noFill/>
            <a:ln>
              <a:solidFill>
                <a:srgbClr val="2FD0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352800" y="3767666"/>
            <a:ext cx="5562600" cy="1549400"/>
            <a:chOff x="3352800" y="3657600"/>
            <a:chExt cx="5562600" cy="1371600"/>
          </a:xfrm>
        </p:grpSpPr>
        <p:grpSp>
          <p:nvGrpSpPr>
            <p:cNvPr id="58" name="Group 57"/>
            <p:cNvGrpSpPr/>
            <p:nvPr/>
          </p:nvGrpSpPr>
          <p:grpSpPr>
            <a:xfrm>
              <a:off x="3429000" y="3733800"/>
              <a:ext cx="4436919" cy="1295400"/>
              <a:chOff x="3048000" y="4114799"/>
              <a:chExt cx="4800600" cy="1436133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048000" y="4114799"/>
                <a:ext cx="4800600" cy="1117337"/>
                <a:chOff x="3031727" y="4267200"/>
                <a:chExt cx="5825761" cy="1478377"/>
              </a:xfrm>
            </p:grpSpPr>
            <p:pic>
              <p:nvPicPr>
                <p:cNvPr id="1066" name="Picture 42" descr="The University of Melbourne logo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124201" y="4343400"/>
                  <a:ext cx="1828797" cy="4754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68" name="Picture 44" descr="Deakin University Worldly Logo.gif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8382000" y="4343400"/>
                  <a:ext cx="475488" cy="4754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0" name="Picture 46" descr="RMITVietnamlogo.png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5036697" y="4343400"/>
                  <a:ext cx="1364103" cy="4754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2" name="Picture 48" descr="http://upload.wikimedia.org/wikipedia/en/thumb/c/cc/ACU_logo_2014.jpg/220px-ACU_logo_2014.jpg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6399" b="19872"/>
                <a:stretch>
                  <a:fillRect/>
                </a:stretch>
              </p:blipFill>
              <p:spPr bwMode="auto">
                <a:xfrm>
                  <a:off x="7467600" y="4343400"/>
                  <a:ext cx="304800" cy="381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4" name="Picture 50" descr="La Trobe University logo.svg"/>
                <p:cNvPicPr>
                  <a:picLocks noChangeAspect="1" noChangeArrowheads="1"/>
                </p:cNvPicPr>
                <p:nvPr/>
              </p:nvPicPr>
              <p:blipFill>
                <a:blip r:embed="rId26" cstate="print"/>
                <a:srcRect/>
                <a:stretch>
                  <a:fillRect/>
                </a:stretch>
              </p:blipFill>
              <p:spPr bwMode="auto">
                <a:xfrm>
                  <a:off x="5638800" y="4876800"/>
                  <a:ext cx="1447800" cy="412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6" name="Picture 52" descr="Monash logo.png"/>
                <p:cNvPicPr>
                  <a:picLocks noChangeAspect="1" noChangeArrowheads="1"/>
                </p:cNvPicPr>
                <p:nvPr/>
              </p:nvPicPr>
              <p:blipFill>
                <a:blip r:embed="rId27" cstate="print"/>
                <a:srcRect r="88604" b="3846"/>
                <a:stretch>
                  <a:fillRect/>
                </a:stretch>
              </p:blipFill>
              <p:spPr bwMode="auto">
                <a:xfrm>
                  <a:off x="6934200" y="4267200"/>
                  <a:ext cx="381000" cy="4572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8" name="Picture 54" descr="http://federation.edu.au/__data/assets/image/0007/131479/feduni-logo.gif?v=0.9.5"/>
                <p:cNvPicPr>
                  <a:picLocks noChangeAspect="1" noChangeArrowheads="1"/>
                </p:cNvPicPr>
                <p:nvPr/>
              </p:nvPicPr>
              <p:blipFill>
                <a:blip r:embed="rId28" cstate="print"/>
                <a:srcRect/>
                <a:stretch>
                  <a:fillRect/>
                </a:stretch>
              </p:blipFill>
              <p:spPr bwMode="auto">
                <a:xfrm>
                  <a:off x="7162800" y="4876800"/>
                  <a:ext cx="1600200" cy="29383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80" name="Picture 56" descr="Logoswin.png"/>
                <p:cNvPicPr>
                  <a:picLocks noChangeAspect="1" noChangeArrowheads="1"/>
                </p:cNvPicPr>
                <p:nvPr/>
              </p:nvPicPr>
              <p:blipFill>
                <a:blip r:embed="rId29" cstate="print"/>
                <a:srcRect/>
                <a:stretch>
                  <a:fillRect/>
                </a:stretch>
              </p:blipFill>
              <p:spPr bwMode="auto">
                <a:xfrm>
                  <a:off x="4687825" y="4876800"/>
                  <a:ext cx="950975" cy="4754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82" name="Picture 58" descr="Victoria University.svg"/>
                <p:cNvPicPr>
                  <a:picLocks noChangeAspect="1" noChangeArrowheads="1"/>
                </p:cNvPicPr>
                <p:nvPr/>
              </p:nvPicPr>
              <p:blipFill>
                <a:blip r:embed="rId30" cstate="print"/>
                <a:srcRect/>
                <a:stretch>
                  <a:fillRect/>
                </a:stretch>
              </p:blipFill>
              <p:spPr bwMode="auto">
                <a:xfrm>
                  <a:off x="3200400" y="4876800"/>
                  <a:ext cx="1358535" cy="4754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84" name="Picture 60" descr="University of Tasmania logo.jpg"/>
                <p:cNvPicPr>
                  <a:picLocks noChangeAspect="1" noChangeArrowheads="1"/>
                </p:cNvPicPr>
                <p:nvPr/>
              </p:nvPicPr>
              <p:blipFill>
                <a:blip r:embed="rId31" cstate="print"/>
                <a:srcRect/>
                <a:stretch>
                  <a:fillRect/>
                </a:stretch>
              </p:blipFill>
              <p:spPr bwMode="auto">
                <a:xfrm>
                  <a:off x="7924800" y="4343400"/>
                  <a:ext cx="374400" cy="4754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86" name="Picture 62" descr="UNSW coat of arms.png"/>
                <p:cNvPicPr>
                  <a:picLocks noChangeAspect="1" noChangeArrowheads="1"/>
                </p:cNvPicPr>
                <p:nvPr/>
              </p:nvPicPr>
              <p:blipFill>
                <a:blip r:embed="rId32" cstate="print"/>
                <a:srcRect/>
                <a:stretch>
                  <a:fillRect/>
                </a:stretch>
              </p:blipFill>
              <p:spPr bwMode="auto">
                <a:xfrm>
                  <a:off x="6477000" y="4343400"/>
                  <a:ext cx="454288" cy="475488"/>
                </a:xfrm>
                <a:prstGeom prst="rect">
                  <a:avLst/>
                </a:prstGeom>
                <a:noFill/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3031727" y="5376245"/>
                  <a:ext cx="50156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3898B2"/>
                      </a:solidFill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CARM Shared Storage and Shared Collection</a:t>
                  </a:r>
                  <a:endParaRPr lang="en-US" b="1" dirty="0">
                    <a:solidFill>
                      <a:srgbClr val="3898B2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3048000" y="5181600"/>
                <a:ext cx="35809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http://www.caval.edu.au/carm.html</a:t>
                </a:r>
                <a:endParaRPr lang="en-US" dirty="0"/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3352800" y="3657600"/>
              <a:ext cx="5562600" cy="1371600"/>
            </a:xfrm>
            <a:prstGeom prst="rect">
              <a:avLst/>
            </a:prstGeom>
            <a:noFill/>
            <a:ln>
              <a:solidFill>
                <a:srgbClr val="3898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52800" y="5410200"/>
            <a:ext cx="5562600" cy="1219200"/>
            <a:chOff x="3352800" y="5186083"/>
            <a:chExt cx="5562600" cy="1290918"/>
          </a:xfrm>
        </p:grpSpPr>
        <p:grpSp>
          <p:nvGrpSpPr>
            <p:cNvPr id="60" name="Group 59"/>
            <p:cNvGrpSpPr/>
            <p:nvPr/>
          </p:nvGrpSpPr>
          <p:grpSpPr>
            <a:xfrm>
              <a:off x="3429001" y="5257800"/>
              <a:ext cx="4648200" cy="685800"/>
              <a:chOff x="3429000" y="5334000"/>
              <a:chExt cx="5521147" cy="826532"/>
            </a:xfrm>
          </p:grpSpPr>
          <p:pic>
            <p:nvPicPr>
              <p:cNvPr id="1088" name="Picture 64" descr="Chiba.jpg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3429000" y="5334000"/>
                <a:ext cx="847233" cy="475488"/>
              </a:xfrm>
              <a:prstGeom prst="rect">
                <a:avLst/>
              </a:prstGeom>
              <a:noFill/>
            </p:spPr>
          </p:pic>
          <p:pic>
            <p:nvPicPr>
              <p:cNvPr id="1090" name="Picture 66" descr="お茶の水女子大学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4343400" y="5334000"/>
                <a:ext cx="2445367" cy="475488"/>
              </a:xfrm>
              <a:prstGeom prst="rect">
                <a:avLst/>
              </a:prstGeom>
              <a:noFill/>
            </p:spPr>
          </p:pic>
          <p:pic>
            <p:nvPicPr>
              <p:cNvPr id="1092" name="Picture 68" descr="横浜国立大学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 l="41722" b="-11111"/>
              <a:stretch>
                <a:fillRect/>
              </a:stretch>
            </p:blipFill>
            <p:spPr bwMode="auto">
              <a:xfrm>
                <a:off x="6858000" y="5334000"/>
                <a:ext cx="2092147" cy="475488"/>
              </a:xfrm>
              <a:prstGeom prst="rect">
                <a:avLst/>
              </a:prstGeom>
              <a:noFill/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3429000" y="5791200"/>
                <a:ext cx="38466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accent4">
                        <a:lumMod val="50000"/>
                      </a:schemeClr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Shared Journal Archive (Springer)</a:t>
                </a:r>
                <a:endParaRPr lang="en-US" b="1" dirty="0">
                  <a:solidFill>
                    <a:schemeClr val="accent4">
                      <a:lumMod val="50000"/>
                    </a:scheme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3429000" y="5943600"/>
              <a:ext cx="43234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Tokai Regional Shared Print Program </a:t>
              </a:r>
              <a:endParaRPr lang="en-US" sz="1600" b="1" dirty="0">
                <a:solidFill>
                  <a:schemeClr val="accent2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352800" y="5186083"/>
              <a:ext cx="5562600" cy="129091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57200" y="5181600"/>
            <a:ext cx="1981200" cy="1379974"/>
            <a:chOff x="838200" y="5257800"/>
            <a:chExt cx="1981200" cy="1379974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36" cstate="print"/>
            <a:srcRect l="16455" t="28614" r="78730" b="62666"/>
            <a:stretch>
              <a:fillRect/>
            </a:stretch>
          </p:blipFill>
          <p:spPr bwMode="auto">
            <a:xfrm>
              <a:off x="1600200" y="5257800"/>
              <a:ext cx="1219200" cy="13799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" name="TextBox 60"/>
            <p:cNvSpPr txBox="1"/>
            <p:nvPr/>
          </p:nvSpPr>
          <p:spPr>
            <a:xfrm>
              <a:off x="838200" y="5334000"/>
              <a:ext cx="11837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In Japan…</a:t>
              </a:r>
              <a:endParaRPr lang="en-US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360630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667957" cy="630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6629400" y="1524000"/>
            <a:ext cx="1980359" cy="613744"/>
            <a:chOff x="7696200" y="4191000"/>
            <a:chExt cx="2136121" cy="728821"/>
          </a:xfrm>
        </p:grpSpPr>
        <p:sp>
          <p:nvSpPr>
            <p:cNvPr id="4" name="Rounded Rectangle 3"/>
            <p:cNvSpPr/>
            <p:nvPr/>
          </p:nvSpPr>
          <p:spPr>
            <a:xfrm>
              <a:off x="7696200" y="4191000"/>
              <a:ext cx="381000" cy="3048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53400" y="4191000"/>
              <a:ext cx="16789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North America</a:t>
              </a:r>
              <a:endParaRPr lang="en-US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696200" y="4572000"/>
              <a:ext cx="381000" cy="3048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53400" y="4550489"/>
              <a:ext cx="13057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Asia Pacific</a:t>
              </a:r>
              <a:endParaRPr lang="en-US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6626" name="Picture 2" descr="A red circular emblem, with a white 5-petalled flower design in the centre, and surrounded by the words &quot;Hong Kong&quot; and &quot;中華人民共和國香港特別行政區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753" y="149352"/>
            <a:ext cx="1069847" cy="1069848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9448800" y="2590800"/>
            <a:ext cx="3782290" cy="2971800"/>
            <a:chOff x="7620000" y="2286000"/>
            <a:chExt cx="3782290" cy="2971800"/>
          </a:xfrm>
        </p:grpSpPr>
        <p:grpSp>
          <p:nvGrpSpPr>
            <p:cNvPr id="18" name="Group 17"/>
            <p:cNvGrpSpPr/>
            <p:nvPr/>
          </p:nvGrpSpPr>
          <p:grpSpPr>
            <a:xfrm>
              <a:off x="7620000" y="2286000"/>
              <a:ext cx="3782290" cy="2971800"/>
              <a:chOff x="5105400" y="2362200"/>
              <a:chExt cx="3782290" cy="2971800"/>
            </a:xfrm>
          </p:grpSpPr>
          <p:pic>
            <p:nvPicPr>
              <p:cNvPr id="2662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9048" t="38857" r="64286" b="27619"/>
              <a:stretch>
                <a:fillRect/>
              </a:stretch>
            </p:blipFill>
            <p:spPr bwMode="auto">
              <a:xfrm>
                <a:off x="5105400" y="2362200"/>
                <a:ext cx="3782290" cy="2971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105400" y="35168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105400" y="49646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105400" y="29072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620000" y="2983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6" descr="http://www.oclc.org/content/dam/oclc/common/images/logos/new/WorldCat/WorldCat_Logo_V_Colo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592064"/>
            <a:ext cx="914400" cy="10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7738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09600"/>
            <a:ext cx="3048000" cy="394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76800" y="6011396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@</a:t>
            </a:r>
            <a:r>
              <a:rPr lang="en-US" sz="2400" dirty="0" err="1" smtClean="0">
                <a:solidFill>
                  <a:srgbClr val="FFFFFF"/>
                </a:solidFill>
              </a:rPr>
              <a:t>LorcanD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http://www.oclc.org/research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75452412"/>
              </p:ext>
            </p:extLst>
          </p:nvPr>
        </p:nvGraphicFramePr>
        <p:xfrm>
          <a:off x="4800600" y="549836"/>
          <a:ext cx="3124199" cy="4043452"/>
        </p:xfrm>
        <a:graphic>
          <a:graphicData uri="http://schemas.openxmlformats.org/presentationml/2006/ole">
            <p:oleObj spid="_x0000_s1054" name="Acrobat Document" r:id="rId4" imgW="7766280" imgH="1007424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719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My thinking here is based on ongoing shared work and discussion with colleagues, in particular in this area with Constance </a:t>
            </a:r>
            <a:r>
              <a:rPr lang="en-US" dirty="0" err="1" smtClean="0"/>
              <a:t>Malpas</a:t>
            </a:r>
            <a:r>
              <a:rPr lang="en-US" dirty="0" smtClean="0"/>
              <a:t> and Brian Lavoie (who provide some of the data analysis). Thanks to my colleague JD </a:t>
            </a:r>
            <a:r>
              <a:rPr lang="en-US" dirty="0" err="1" smtClean="0"/>
              <a:t>Shipengrover</a:t>
            </a:r>
            <a:r>
              <a:rPr lang="en-US" dirty="0" smtClean="0"/>
              <a:t> for graphics.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The evolving scholarly record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latin typeface="+mj-lt"/>
              </a:rPr>
              <a:t>http://oclc.org/content/dam/research/publications/library/2014/oclcresearch-evolving-scholarly-record-2014.pdf</a:t>
            </a:r>
            <a:endParaRPr lang="en-US" dirty="0" smtClean="0">
              <a:latin typeface="+mj-lt"/>
            </a:endParaRPr>
          </a:p>
          <a:p>
            <a:r>
              <a:rPr lang="en-US" dirty="0">
                <a:solidFill>
                  <a:schemeClr val="accent2"/>
                </a:solidFill>
              </a:rPr>
              <a:t>Collective collection</a:t>
            </a:r>
            <a:r>
              <a:rPr lang="en-US" dirty="0"/>
              <a:t/>
            </a:r>
            <a:br>
              <a:rPr lang="en-US" dirty="0"/>
            </a:br>
            <a:r>
              <a:rPr lang="en-US" sz="1500" dirty="0">
                <a:latin typeface="+mj-lt"/>
              </a:rPr>
              <a:t>http://</a:t>
            </a:r>
            <a:r>
              <a:rPr lang="en-US" sz="1500" dirty="0" smtClean="0">
                <a:latin typeface="+mj-lt"/>
              </a:rPr>
              <a:t>oclc.org/research/publications/library/2013/2013-09r.html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Collection Directions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500" u="sng" dirty="0">
                <a:latin typeface="+mj-lt"/>
                <a:hlinkClick r:id="rId2"/>
              </a:rPr>
              <a:t>http://www.oclc.org/content/dam/research/publications/library/2014/oclcresearch-collection-directions-preprint-2014.pdf</a:t>
            </a:r>
            <a:endParaRPr lang="en-US" sz="1500" dirty="0" smtClean="0">
              <a:latin typeface="+mj-lt"/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Visitors </a:t>
            </a:r>
            <a:r>
              <a:rPr lang="en-US" dirty="0">
                <a:solidFill>
                  <a:schemeClr val="accent2"/>
                </a:solidFill>
              </a:rPr>
              <a:t>and residents</a:t>
            </a:r>
            <a:r>
              <a:rPr lang="en-US" dirty="0"/>
              <a:t/>
            </a:r>
            <a:br>
              <a:rPr lang="en-US" dirty="0"/>
            </a:br>
            <a:r>
              <a:rPr lang="en-US" sz="1500" dirty="0">
                <a:latin typeface="+mj-lt"/>
              </a:rPr>
              <a:t>http://oclc.org/research/activities/vandr.html</a:t>
            </a:r>
            <a:endParaRPr lang="en-US" sz="1500" dirty="0" smtClean="0"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98201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280988"/>
            <a:ext cx="8670925" cy="630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6858000" y="1600200"/>
            <a:ext cx="2057400" cy="916472"/>
            <a:chOff x="7696200" y="4191000"/>
            <a:chExt cx="2219221" cy="1088310"/>
          </a:xfrm>
        </p:grpSpPr>
        <p:sp>
          <p:nvSpPr>
            <p:cNvPr id="4" name="Rounded Rectangle 3"/>
            <p:cNvSpPr/>
            <p:nvPr/>
          </p:nvSpPr>
          <p:spPr>
            <a:xfrm>
              <a:off x="7696200" y="4191000"/>
              <a:ext cx="381000" cy="3048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53400" y="4191000"/>
              <a:ext cx="16789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North America</a:t>
              </a:r>
              <a:endParaRPr lang="en-US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696200" y="4572000"/>
              <a:ext cx="381000" cy="3048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696200" y="4953000"/>
              <a:ext cx="381000" cy="3048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53400" y="4550489"/>
              <a:ext cx="13057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Asia Pacific</a:t>
              </a:r>
              <a:endParaRPr lang="en-US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53400" y="4909978"/>
              <a:ext cx="17620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Digital Libraries</a:t>
              </a:r>
              <a:endParaRPr lang="en-US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7412" name="Picture 4" descr="http://upload.wikimedia.org/wikipedia/commons/thumb/9/96/Emblem_of_South_Korea.svg/640px-Emblem_of_South_Korea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152400"/>
            <a:ext cx="1066800" cy="1070134"/>
          </a:xfrm>
          <a:prstGeom prst="rect">
            <a:avLst/>
          </a:prstGeom>
          <a:noFill/>
        </p:spPr>
      </p:pic>
      <p:pic>
        <p:nvPicPr>
          <p:cNvPr id="11" name="Picture 6" descr="http://www.oclc.org/content/dam/oclc/common/images/logos/new/WorldCat/WorldCat_Logo_V_Col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256" y="5842000"/>
            <a:ext cx="914400" cy="10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98263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5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University of Hong Kong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4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Library Centers of Distinction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76400" y="1752600"/>
          <a:ext cx="5562600" cy="4121700"/>
        </p:xfrm>
        <a:graphic>
          <a:graphicData uri="http://schemas.openxmlformats.org/drawingml/2006/table">
            <a:tbl>
              <a:tblPr/>
              <a:tblGrid>
                <a:gridCol w="3810000"/>
                <a:gridCol w="1752600"/>
              </a:tblGrid>
              <a:tr h="339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Topic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Titles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China</a:t>
                      </a: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300,785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70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Hong Kong</a:t>
                      </a:r>
                      <a:endParaRPr lang="it-IT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90,200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Taiwan</a:t>
                      </a: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31,558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Chinese medicine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17,604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Chinese literature</a:t>
                      </a: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17,248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Chinese poetry</a:t>
                      </a: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14,499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Chinese language</a:t>
                      </a: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8,830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Chinese fiction</a:t>
                      </a: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8,588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87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Zhongguo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gong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chan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dang</a:t>
                      </a: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8,017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Calligraphy, Chinese</a:t>
                      </a: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7,542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7540" marR="7540" marT="75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8434" name="AutoShape 2" descr="Image result for university of hong k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Image result for university of hong k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Image result for university of hong k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 cstate="print"/>
          <a:srcRect r="4509"/>
          <a:stretch>
            <a:fillRect/>
          </a:stretch>
        </p:blipFill>
        <p:spPr bwMode="auto">
          <a:xfrm>
            <a:off x="381000" y="228600"/>
            <a:ext cx="11430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152400" y="2514600"/>
            <a:ext cx="7239000" cy="2031325"/>
            <a:chOff x="152400" y="2514600"/>
            <a:chExt cx="7239000" cy="2031325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371600" y="3200400"/>
              <a:ext cx="228600" cy="2286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152400" y="2514600"/>
              <a:ext cx="7239000" cy="2031325"/>
              <a:chOff x="0" y="2590800"/>
              <a:chExt cx="7239000" cy="203132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447800" y="3352800"/>
                <a:ext cx="5791200" cy="381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0" y="2590800"/>
                <a:ext cx="1447799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Hong Kong College of Medicine for Chinese</a:t>
                </a:r>
                <a:r>
                  <a:rPr lang="en-US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, est. 1887, absorbed by HKU in 1910</a:t>
                </a:r>
                <a:endParaRPr lang="en-US" dirty="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1600200" y="3657600"/>
            <a:ext cx="5791200" cy="1447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295400" y="4876800"/>
            <a:ext cx="7772400" cy="1858833"/>
            <a:chOff x="1143000" y="4953000"/>
            <a:chExt cx="7772400" cy="1858833"/>
          </a:xfrm>
        </p:grpSpPr>
        <p:sp>
          <p:nvSpPr>
            <p:cNvPr id="17" name="Rectangle 16"/>
            <p:cNvSpPr/>
            <p:nvPr/>
          </p:nvSpPr>
          <p:spPr>
            <a:xfrm>
              <a:off x="1981200" y="5934670"/>
              <a:ext cx="6934200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b="1" dirty="0" smtClean="0">
                  <a:solidFill>
                    <a:srgbClr val="4376B3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Fung Ping Shan Library </a:t>
              </a:r>
              <a:r>
                <a:rPr lang="en-US" sz="17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of Chinese language materials, est. 1932, a cornerstone of HKU history- HKUL </a:t>
              </a:r>
              <a:r>
                <a:rPr lang="en-US" sz="17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is the largest contributor of original cataloging in </a:t>
              </a:r>
              <a:r>
                <a:rPr lang="en-US" sz="1700" b="1" dirty="0" err="1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WorldCat</a:t>
              </a:r>
              <a:r>
                <a:rPr lang="en-US" sz="17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sz="17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for Chinese materials</a:t>
              </a:r>
              <a:endParaRPr lang="en-US" sz="17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1143000" y="4953000"/>
              <a:ext cx="304800" cy="12954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1143000" y="6248400"/>
              <a:ext cx="838200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6" descr="http://www.oclc.org/content/dam/oclc/common/images/logos/new/WorldCat/WorldCat_Logo_V_Col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584" y="5524500"/>
            <a:ext cx="914400" cy="10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22798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Segoe UI Light" panose="020B0502040204020203" pitchFamily="34" charset="0"/>
              </a:rPr>
              <a:t>Overview</a:t>
            </a:r>
            <a:endParaRPr lang="en-US" sz="8800" dirty="0">
              <a:latin typeface="Segoe UI Light" panose="020B05020402040202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46273" y="1905000"/>
            <a:ext cx="7772400" cy="781050"/>
          </a:xfrm>
        </p:spPr>
        <p:txBody>
          <a:bodyPr/>
          <a:lstStyle/>
          <a:p>
            <a:r>
              <a:rPr lang="en-US" sz="4400" dirty="0" smtClean="0">
                <a:latin typeface="Segoe UI Light" panose="020B0502040204020203" pitchFamily="34" charset="0"/>
              </a:rPr>
              <a:t>Collection directions</a:t>
            </a:r>
          </a:p>
          <a:p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1609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52963" y="2619410"/>
            <a:ext cx="148706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10160">
                  <a:noFill/>
                  <a:prstDash val="solid"/>
                </a:ln>
                <a:solidFill>
                  <a:srgbClr val="C0504D">
                    <a:lumMod val="20000"/>
                    <a:lumOff val="80000"/>
                  </a:srgbClr>
                </a:solidFill>
              </a:rPr>
              <a:t>2</a:t>
            </a:r>
            <a:endParaRPr lang="en-US" sz="20000" b="1" dirty="0">
              <a:ln w="10160">
                <a:noFill/>
                <a:prstDash val="solid"/>
              </a:ln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4538" y="2695610"/>
            <a:ext cx="148706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10160">
                  <a:noFill/>
                  <a:prstDash val="solid"/>
                </a:ln>
                <a:solidFill>
                  <a:srgbClr val="C0504D">
                    <a:lumMod val="20000"/>
                    <a:lumOff val="80000"/>
                  </a:srgbClr>
                </a:solidFill>
              </a:rPr>
              <a:t>3</a:t>
            </a:r>
            <a:endParaRPr lang="en-US" sz="20000" b="1" dirty="0">
              <a:ln w="10160">
                <a:noFill/>
                <a:prstDash val="solid"/>
              </a:ln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5875" y="304800"/>
            <a:ext cx="148706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10160">
                  <a:noFill/>
                  <a:prstDash val="solid"/>
                </a:ln>
                <a:solidFill>
                  <a:srgbClr val="C0504D">
                    <a:lumMod val="20000"/>
                    <a:lumOff val="80000"/>
                  </a:srgbClr>
                </a:solidFill>
              </a:rPr>
              <a:t>1</a:t>
            </a:r>
            <a:endParaRPr lang="en-US" sz="20000" b="1" dirty="0">
              <a:ln w="10160">
                <a:noFill/>
                <a:prstDash val="solid"/>
              </a:ln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801723"/>
            <a:ext cx="4040188" cy="639762"/>
          </a:xfrm>
        </p:spPr>
        <p:txBody>
          <a:bodyPr/>
          <a:lstStyle/>
          <a:p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441485"/>
            <a:ext cx="4040188" cy="3951288"/>
          </a:xfrm>
        </p:spPr>
        <p:txBody>
          <a:bodyPr>
            <a:normAutofit fontScale="92500"/>
          </a:bodyPr>
          <a:lstStyle/>
          <a:p>
            <a:pPr>
              <a:buClr>
                <a:srgbClr val="C00000"/>
              </a:buClr>
            </a:pPr>
            <a:r>
              <a:rPr lang="en-US" dirty="0" smtClean="0"/>
              <a:t>The evolving scholarly record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Collection attention: collections grid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Trends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Inside-out collections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Collections as a service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From curation to creation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Workflow is the new content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24437" y="828309"/>
            <a:ext cx="4041775" cy="639762"/>
          </a:xfrm>
        </p:spPr>
        <p:txBody>
          <a:bodyPr/>
          <a:lstStyle/>
          <a:p>
            <a:r>
              <a:rPr lang="en-US" dirty="0" smtClean="0"/>
              <a:t>Collection directions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181600" y="3457609"/>
            <a:ext cx="3505200" cy="1935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Towards the collective (print) collection</a:t>
            </a:r>
            <a:br>
              <a:rPr lang="en-US" b="1" dirty="0" smtClean="0"/>
            </a:br>
            <a:r>
              <a:rPr lang="en-US" dirty="0" smtClean="0"/>
              <a:t>How we will manage print collections … differently.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>
            <a:off x="4191000" y="801723"/>
            <a:ext cx="685800" cy="4591050"/>
          </a:xfrm>
          <a:prstGeom prst="rightBrace">
            <a:avLst>
              <a:gd name="adj1" fmla="val 8333"/>
              <a:gd name="adj2" fmla="val 106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019800" y="1933610"/>
            <a:ext cx="685800" cy="990600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4452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rcanresearch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LC-Research-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CLC-Research-Template-2014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lorcanresearch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and Sections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lorcanresearchtemplate</Template>
  <TotalTime>6361</TotalTime>
  <Words>1946</Words>
  <Application>Microsoft Office PowerPoint</Application>
  <PresentationFormat>On-screen Show (4:3)</PresentationFormat>
  <Paragraphs>350</Paragraphs>
  <Slides>51</Slides>
  <Notes>19</Notes>
  <HiddenSlides>1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lorcanresearchtemplate</vt:lpstr>
      <vt:lpstr>OCLC-Research-Template</vt:lpstr>
      <vt:lpstr>OCLC-Research-Template-2014</vt:lpstr>
      <vt:lpstr>2_TS102467440</vt:lpstr>
      <vt:lpstr>3_TS102467440</vt:lpstr>
      <vt:lpstr>2_lorcanresearchtemplate</vt:lpstr>
      <vt:lpstr>1_TS102467440</vt:lpstr>
      <vt:lpstr>1_Default Design</vt:lpstr>
      <vt:lpstr>Title and Sections</vt:lpstr>
      <vt:lpstr>Acrobat Document</vt:lpstr>
      <vt:lpstr>CollectionDirections:</vt:lpstr>
      <vt:lpstr>Preamble</vt:lpstr>
      <vt:lpstr>Slide 3</vt:lpstr>
      <vt:lpstr>Slide 4</vt:lpstr>
      <vt:lpstr>Slide 5</vt:lpstr>
      <vt:lpstr>Slide 6</vt:lpstr>
      <vt:lpstr>University of Hong Kong Library Centers of Distinction </vt:lpstr>
      <vt:lpstr>Overview</vt:lpstr>
      <vt:lpstr>Slide 9</vt:lpstr>
      <vt:lpstr>The evolving scholarly record</vt:lpstr>
      <vt:lpstr>Framing the Scholarly Record …</vt:lpstr>
      <vt:lpstr>Slide 12</vt:lpstr>
      <vt:lpstr>Grid: collection attention</vt:lpstr>
      <vt:lpstr>Slide 14</vt:lpstr>
      <vt:lpstr>Slide 15</vt:lpstr>
      <vt:lpstr>Slide 16</vt:lpstr>
      <vt:lpstr>Slide 17</vt:lpstr>
      <vt:lpstr>Slide 18</vt:lpstr>
      <vt:lpstr>Slide 19</vt:lpstr>
      <vt:lpstr>Collections as a service</vt:lpstr>
      <vt:lpstr>Slide 21</vt:lpstr>
      <vt:lpstr>Workflow is the new content</vt:lpstr>
      <vt:lpstr>Slide 23</vt:lpstr>
      <vt:lpstr>Slide 24</vt:lpstr>
      <vt:lpstr>Slide 25</vt:lpstr>
      <vt:lpstr>Slide 26</vt:lpstr>
      <vt:lpstr>Visitors &amp; Residents Framework</vt:lpstr>
      <vt:lpstr>Slide 28</vt:lpstr>
      <vt:lpstr>Slide 29</vt:lpstr>
      <vt:lpstr>Slide 30</vt:lpstr>
      <vt:lpstr>Slide 31</vt:lpstr>
      <vt:lpstr>Workflow is the new content</vt:lpstr>
      <vt:lpstr>Slide 33</vt:lpstr>
      <vt:lpstr>The inside out collection</vt:lpstr>
      <vt:lpstr>Slide 35</vt:lpstr>
      <vt:lpstr>Slide 36</vt:lpstr>
      <vt:lpstr>From curation to creation</vt:lpstr>
      <vt:lpstr>Slide 38</vt:lpstr>
      <vt:lpstr>Slide 39</vt:lpstr>
      <vt:lpstr>Slide 40</vt:lpstr>
      <vt:lpstr>Slide 41</vt:lpstr>
      <vt:lpstr>Towards the collective (print) collection</vt:lpstr>
      <vt:lpstr>Slide 43</vt:lpstr>
      <vt:lpstr>Slide 44</vt:lpstr>
      <vt:lpstr>Shared print- collective collection  Then:  Value relates to depth and breadth of local collection.   Now: Value relates to systemwide curation of and access to print collections – ‘rightscaling’.</vt:lpstr>
      <vt:lpstr>Slide 46</vt:lpstr>
      <vt:lpstr>Slide 47</vt:lpstr>
      <vt:lpstr>Slide 48</vt:lpstr>
      <vt:lpstr>Shared Print in Asia Pacific</vt:lpstr>
      <vt:lpstr>Slide 50</vt:lpstr>
      <vt:lpstr>Credits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 Directions: Towards the Collective (print) Collection</dc:title>
  <dc:creator>Lorcan Dempsey</dc:creator>
  <cp:keywords>evolving scholarly record, collective collection, collection attention, collections, collections as a service, workflow, inside out collection</cp:keywords>
  <cp:lastModifiedBy>Windows User</cp:lastModifiedBy>
  <cp:revision>216</cp:revision>
  <dcterms:created xsi:type="dcterms:W3CDTF">2014-02-25T01:00:48Z</dcterms:created>
  <dcterms:modified xsi:type="dcterms:W3CDTF">2014-10-13T15:02:26Z</dcterms:modified>
</cp:coreProperties>
</file>