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25"/>
  </p:notesMasterIdLst>
  <p:handoutMasterIdLst>
    <p:handoutMasterId r:id="rId26"/>
  </p:handoutMasterIdLst>
  <p:sldIdLst>
    <p:sldId id="587" r:id="rId5"/>
    <p:sldId id="589" r:id="rId6"/>
    <p:sldId id="590" r:id="rId7"/>
    <p:sldId id="575" r:id="rId8"/>
    <p:sldId id="598" r:id="rId9"/>
    <p:sldId id="588" r:id="rId10"/>
    <p:sldId id="577" r:id="rId11"/>
    <p:sldId id="578" r:id="rId12"/>
    <p:sldId id="579" r:id="rId13"/>
    <p:sldId id="580" r:id="rId14"/>
    <p:sldId id="600" r:id="rId15"/>
    <p:sldId id="582" r:id="rId16"/>
    <p:sldId id="592" r:id="rId17"/>
    <p:sldId id="593" r:id="rId18"/>
    <p:sldId id="594" r:id="rId19"/>
    <p:sldId id="595" r:id="rId20"/>
    <p:sldId id="583" r:id="rId21"/>
    <p:sldId id="599" r:id="rId22"/>
    <p:sldId id="576" r:id="rId23"/>
    <p:sldId id="59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key Hawk" initials="MLH"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A9316F"/>
    <a:srgbClr val="419A3C"/>
    <a:srgbClr val="0B7CCB"/>
    <a:srgbClr val="FF7600"/>
    <a:srgbClr val="E18100"/>
    <a:srgbClr val="CCFF66"/>
    <a:srgbClr val="2F41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0249" autoAdjust="0"/>
  </p:normalViewPr>
  <p:slideViewPr>
    <p:cSldViewPr snapToObjects="1" showGuides="1">
      <p:cViewPr>
        <p:scale>
          <a:sx n="80" d="100"/>
          <a:sy n="80" d="100"/>
        </p:scale>
        <p:origin x="-996" y="-78"/>
      </p:cViewPr>
      <p:guideLst>
        <p:guide orient="horz" pos="672"/>
        <p:guide/>
      </p:guideLst>
    </p:cSldViewPr>
  </p:slideViewPr>
  <p:outlineViewPr>
    <p:cViewPr>
      <p:scale>
        <a:sx n="33" d="100"/>
        <a:sy n="33" d="100"/>
      </p:scale>
      <p:origin x="0" y="117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590B96-037A-504A-977E-B6542BD6CBD5}" type="datetimeFigureOut">
              <a:rPr lang="en-US" smtClean="0"/>
              <a:pPr/>
              <a:t>4/29/2013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2E670E-6968-D546-96D3-BA97EA7DE81D}" type="slidenum">
              <a:rPr lang="en-US" smtClean="0"/>
              <a:pPr/>
              <a:t>‹#›</a:t>
            </a:fld>
            <a:endParaRPr lang="en-US" dirty="0"/>
          </a:p>
        </p:txBody>
      </p:sp>
    </p:spTree>
    <p:extLst>
      <p:ext uri="{BB962C8B-B14F-4D97-AF65-F5344CB8AC3E}">
        <p14:creationId xmlns:p14="http://schemas.microsoft.com/office/powerpoint/2010/main" xmlns="" val="1700019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5C79E4-531B-094F-B0E0-0AB1940632EE}" type="datetimeFigureOut">
              <a:rPr lang="en-US" smtClean="0"/>
              <a:pPr/>
              <a:t>4/29/2013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21901-2D7D-404F-83CF-0310337D82A5}" type="slidenum">
              <a:rPr lang="en-US" smtClean="0"/>
              <a:pPr/>
              <a:t>‹#›</a:t>
            </a:fld>
            <a:endParaRPr lang="en-US" dirty="0"/>
          </a:p>
        </p:txBody>
      </p:sp>
    </p:spTree>
    <p:extLst>
      <p:ext uri="{BB962C8B-B14F-4D97-AF65-F5344CB8AC3E}">
        <p14:creationId xmlns:p14="http://schemas.microsoft.com/office/powerpoint/2010/main" xmlns="" val="30532723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r>
              <a:rPr lang="en-US" sz="1200" dirty="0" smtClean="0"/>
              <a:t>A 2009 survey of special collections and archives in the US and Canada</a:t>
            </a:r>
            <a:r>
              <a:rPr lang="en-US" sz="1200" baseline="30000" dirty="0" smtClean="0"/>
              <a:t> </a:t>
            </a:r>
            <a:r>
              <a:rPr lang="en-US" sz="1200" dirty="0" smtClean="0"/>
              <a:t>shows that digitization of special collections and increasing user access to those collections are of critical importance to research libraries. </a:t>
            </a:r>
          </a:p>
          <a:p>
            <a:pPr eaLnBrk="1" hangingPunct="1"/>
            <a:endParaRPr lang="en-US" sz="1200" dirty="0" smtClean="0"/>
          </a:p>
          <a:p>
            <a:pPr eaLnBrk="1" hangingPunct="1"/>
            <a:r>
              <a:rPr lang="en-US" sz="1200" dirty="0" smtClean="0"/>
              <a:t>The survey was a follow up to the 1998 ARL survey led directly to many high-profile initiatives to "expose hidden collections.“  </a:t>
            </a:r>
          </a:p>
          <a:p>
            <a:pPr eaLnBrk="1" hangingPunct="1"/>
            <a:endParaRPr lang="en-US" sz="1200" dirty="0" smtClean="0"/>
          </a:p>
          <a:p>
            <a:pPr eaLnBrk="1" hangingPunct="1"/>
            <a:r>
              <a:rPr lang="en-US" sz="1200" dirty="0" smtClean="0"/>
              <a:t>We updated ARL’s survey instrument and extended the subject population to encompass the 275 libraries in the following five overlapping membership organizations:</a:t>
            </a:r>
          </a:p>
          <a:p>
            <a:pPr eaLnBrk="1" hangingPunct="1"/>
            <a:r>
              <a:rPr lang="en-US" sz="1200" dirty="0" smtClean="0"/>
              <a:t>• Association of Research Libraries (124 universities and others)</a:t>
            </a:r>
          </a:p>
          <a:p>
            <a:pPr eaLnBrk="1" hangingPunct="1"/>
            <a:r>
              <a:rPr lang="en-US" sz="1200" dirty="0" smtClean="0"/>
              <a:t>• Canadian Academic and Research Libraries (30 universities and others)</a:t>
            </a:r>
          </a:p>
          <a:p>
            <a:pPr eaLnBrk="1" hangingPunct="1"/>
            <a:r>
              <a:rPr lang="en-US" sz="1200" dirty="0" smtClean="0"/>
              <a:t>• Independent Research Libraries Association (19 private research libraries)</a:t>
            </a:r>
          </a:p>
          <a:p>
            <a:pPr eaLnBrk="1" hangingPunct="1"/>
            <a:r>
              <a:rPr lang="en-US" sz="1200" dirty="0" smtClean="0"/>
              <a:t>• Oberlin Group (80 liberal arts colleges)</a:t>
            </a:r>
          </a:p>
          <a:p>
            <a:pPr eaLnBrk="1" hangingPunct="1"/>
            <a:r>
              <a:rPr lang="en-US" sz="1200" dirty="0" smtClean="0"/>
              <a:t>• RLG Partnership, U.S. and Canadian members (85 research institutions)</a:t>
            </a:r>
          </a:p>
          <a:p>
            <a:pPr eaLnBrk="1" hangingPunct="1"/>
            <a:r>
              <a:rPr lang="en-US" sz="1200" dirty="0" smtClean="0"/>
              <a:t>The rate of response was 61% (169 responses).</a:t>
            </a:r>
          </a:p>
          <a:p>
            <a:pPr eaLnBrk="1" hangingPunct="1"/>
            <a:endParaRPr lang="en-US" dirty="0" smtClean="0"/>
          </a:p>
          <a:p>
            <a:pPr eaLnBrk="1" hangingPunct="1"/>
            <a:endParaRPr lang="en-US" dirty="0" smtClean="0"/>
          </a:p>
          <a:p>
            <a:pPr eaLnBrk="1" hangingPunct="1"/>
            <a:endParaRPr lang="en-US" dirty="0" smtClean="0"/>
          </a:p>
          <a:p>
            <a:pPr eaLnBrk="1" hangingPunct="1"/>
            <a:r>
              <a:rPr lang="en-US" sz="1100" i="1" dirty="0" smtClean="0"/>
              <a:t>http://commons.wikimedia.org/wiki/File:Stethoscope_1.jpg</a:t>
            </a:r>
          </a:p>
          <a:p>
            <a:pPr eaLnBrk="1" hangingPunct="1"/>
            <a:r>
              <a:rPr lang="en-US" sz="1100" i="1" dirty="0" smtClean="0"/>
              <a:t>Stethoscope.  Public domain.</a:t>
            </a:r>
          </a:p>
          <a:p>
            <a:pPr eaLnBrk="1" hangingPunct="1"/>
            <a:endParaRPr lang="en-US" i="1" dirty="0" smtClean="0"/>
          </a:p>
          <a:p>
            <a:pPr eaLnBrk="1" hangingPunct="1"/>
            <a:endParaRPr lang="en-US" i="1" dirty="0" smtClean="0"/>
          </a:p>
        </p:txBody>
      </p:sp>
      <p:sp>
        <p:nvSpPr>
          <p:cNvPr id="61444" name="Slide Number Placeholder 3"/>
          <p:cNvSpPr>
            <a:spLocks noGrp="1"/>
          </p:cNvSpPr>
          <p:nvPr>
            <p:ph type="sldNum" sz="quarter" idx="5"/>
          </p:nvPr>
        </p:nvSpPr>
        <p:spPr>
          <a:noFill/>
        </p:spPr>
        <p:txBody>
          <a:bodyPr/>
          <a:lstStyle/>
          <a:p>
            <a:fld id="{3436B79C-7ADF-4613-99DC-533803EAD5BA}" type="slidenum">
              <a:rPr lang="en-US" smtClean="0"/>
              <a:pPr/>
              <a:t>2</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21901-2D7D-404F-83CF-0310337D82A5}" type="slidenum">
              <a:rPr lang="en-US" smtClean="0"/>
              <a:pPr/>
              <a:t>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second report, </a:t>
            </a:r>
            <a:r>
              <a:rPr lang="en-US" sz="1200" b="0" i="1" kern="1200" dirty="0" smtClean="0">
                <a:solidFill>
                  <a:schemeClr val="tx1"/>
                </a:solidFill>
                <a:latin typeface="+mn-lt"/>
                <a:ea typeface="+mn-ea"/>
                <a:cs typeface="+mn-cs"/>
              </a:rPr>
              <a:t>Swatting the Long Tail of Digital Media: A Call for Collaboration</a:t>
            </a:r>
            <a:r>
              <a:rPr lang="en-US" sz="1200" b="0" i="0" kern="1200" dirty="0" smtClean="0">
                <a:solidFill>
                  <a:schemeClr val="tx1"/>
                </a:solidFill>
                <a:latin typeface="+mn-lt"/>
                <a:ea typeface="+mn-ea"/>
                <a:cs typeface="+mn-cs"/>
              </a:rPr>
              <a:t>, urges a collaborative approach for conversion of content on various types of digital media. As with First Steps, the document refers only to born-digital material on physical media. This essay is intended for managers who are making decisions on where to invest their born-digital time and money. It should help them understand that any expectations that local staff will be able to handle everything are probably impractical. We hope it’ll also help archivists (and others) in the trenches breathe a sigh of relief to think that perhaps they won’t have to deal with an array of obsolete media all on their own. </a:t>
            </a:r>
            <a:endParaRPr lang="en-US" dirty="0"/>
          </a:p>
        </p:txBody>
      </p:sp>
      <p:sp>
        <p:nvSpPr>
          <p:cNvPr id="4" name="Slide Number Placeholder 3"/>
          <p:cNvSpPr>
            <a:spLocks noGrp="1"/>
          </p:cNvSpPr>
          <p:nvPr>
            <p:ph type="sldNum" sz="quarter" idx="10"/>
          </p:nvPr>
        </p:nvSpPr>
        <p:spPr/>
        <p:txBody>
          <a:bodyPr/>
          <a:lstStyle/>
          <a:p>
            <a:fld id="{AE921901-2D7D-404F-83CF-0310337D82A5}"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4" name="Title 1"/>
          <p:cNvSpPr>
            <a:spLocks noGrp="1"/>
          </p:cNvSpPr>
          <p:nvPr>
            <p:ph type="ctrTitle"/>
          </p:nvPr>
        </p:nvSpPr>
        <p:spPr>
          <a:xfrm>
            <a:off x="685800" y="1523999"/>
            <a:ext cx="7772400" cy="2732725"/>
          </a:xfrm>
        </p:spPr>
        <p:txBody>
          <a:bodyPr wrap="square" tIns="0" bIns="0" anchor="t">
            <a:normAutofit/>
          </a:bodyPr>
          <a:lstStyle>
            <a:lvl1pPr algn="l">
              <a:defRPr sz="6000">
                <a:solidFill>
                  <a:schemeClr val="bg1"/>
                </a:solidFill>
              </a:defRPr>
            </a:lvl1pPr>
          </a:lstStyle>
          <a:p>
            <a:r>
              <a:rPr lang="en-US" smtClean="0"/>
              <a:t>Click to edit Master title style</a:t>
            </a:r>
            <a:endParaRPr lang="en-US" dirty="0"/>
          </a:p>
        </p:txBody>
      </p:sp>
      <p:sp>
        <p:nvSpPr>
          <p:cNvPr id="15" name="Subtitle 2"/>
          <p:cNvSpPr>
            <a:spLocks noGrp="1"/>
          </p:cNvSpPr>
          <p:nvPr>
            <p:ph type="subTitle" idx="1"/>
          </p:nvPr>
        </p:nvSpPr>
        <p:spPr>
          <a:xfrm>
            <a:off x="685800" y="990216"/>
            <a:ext cx="7772400" cy="533784"/>
          </a:xfrm>
        </p:spPr>
        <p:txBody>
          <a:bodyPr anchor="t">
            <a:norm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ext Placeholder 15"/>
          <p:cNvSpPr>
            <a:spLocks noGrp="1"/>
          </p:cNvSpPr>
          <p:nvPr>
            <p:ph type="body" sz="quarter" idx="14" hasCustomPrompt="1"/>
          </p:nvPr>
        </p:nvSpPr>
        <p:spPr>
          <a:xfrm>
            <a:off x="685800" y="245651"/>
            <a:ext cx="8153400" cy="491741"/>
          </a:xfrm>
        </p:spPr>
        <p:txBody>
          <a:bodyPr>
            <a:normAutofit/>
          </a:bodyPr>
          <a:lstStyle>
            <a:lvl1pPr marL="0" indent="0" algn="r">
              <a:spcBef>
                <a:spcPts val="1200"/>
              </a:spcBef>
              <a:buNone/>
              <a:defRPr sz="1400" baseline="0">
                <a:solidFill>
                  <a:srgbClr val="FFFFFF"/>
                </a:solidFill>
              </a:defRPr>
            </a:lvl1pPr>
          </a:lstStyle>
          <a:p>
            <a:r>
              <a:rPr lang="en-US" dirty="0" smtClean="0">
                <a:solidFill>
                  <a:schemeClr val="tx1">
                    <a:lumMod val="65000"/>
                    <a:lumOff val="35000"/>
                  </a:schemeClr>
                </a:solidFill>
                <a:latin typeface="Arial"/>
                <a:cs typeface="Arial"/>
              </a:rPr>
              <a:t>Venue or location, date</a:t>
            </a:r>
            <a:br>
              <a:rPr lang="en-US" dirty="0" smtClean="0">
                <a:solidFill>
                  <a:schemeClr val="tx1">
                    <a:lumMod val="65000"/>
                    <a:lumOff val="35000"/>
                  </a:schemeClr>
                </a:solidFill>
                <a:latin typeface="Arial"/>
                <a:cs typeface="Arial"/>
              </a:rPr>
            </a:br>
            <a:r>
              <a:rPr lang="en-US" dirty="0" smtClean="0">
                <a:solidFill>
                  <a:schemeClr val="tx1">
                    <a:lumMod val="65000"/>
                    <a:lumOff val="35000"/>
                  </a:schemeClr>
                </a:solidFill>
                <a:latin typeface="Arial"/>
                <a:cs typeface="Arial"/>
              </a:rPr>
              <a:t>Twitter </a:t>
            </a:r>
            <a:r>
              <a:rPr lang="en-US" dirty="0" err="1" smtClean="0">
                <a:solidFill>
                  <a:schemeClr val="tx1">
                    <a:lumMod val="65000"/>
                    <a:lumOff val="35000"/>
                  </a:schemeClr>
                </a:solidFill>
                <a:latin typeface="Arial"/>
                <a:cs typeface="Arial"/>
              </a:rPr>
              <a:t>hashtag</a:t>
            </a:r>
            <a:endParaRPr lang="en-US" dirty="0" smtClean="0">
              <a:solidFill>
                <a:schemeClr val="tx1">
                  <a:lumMod val="65000"/>
                  <a:lumOff val="35000"/>
                </a:schemeClr>
              </a:solidFill>
              <a:latin typeface="Arial"/>
              <a:cs typeface="Arial"/>
            </a:endParaRPr>
          </a:p>
          <a:p>
            <a:pPr lvl="0"/>
            <a:endParaRPr lang="en-US" dirty="0"/>
          </a:p>
        </p:txBody>
      </p:sp>
      <p:sp>
        <p:nvSpPr>
          <p:cNvPr id="17" name="Text Placeholder 15"/>
          <p:cNvSpPr>
            <a:spLocks noGrp="1"/>
          </p:cNvSpPr>
          <p:nvPr>
            <p:ph type="body" sz="quarter" idx="13" hasCustomPrompt="1"/>
          </p:nvPr>
        </p:nvSpPr>
        <p:spPr>
          <a:xfrm>
            <a:off x="685800" y="4256725"/>
            <a:ext cx="3693697" cy="457200"/>
          </a:xfrm>
        </p:spPr>
        <p:txBody>
          <a:bodyPr>
            <a:normAutofit/>
          </a:bodyPr>
          <a:lstStyle>
            <a:lvl1pPr marL="0" indent="0">
              <a:spcBef>
                <a:spcPts val="1200"/>
              </a:spcBef>
              <a:buNone/>
              <a:defRPr sz="2000">
                <a:solidFill>
                  <a:schemeClr val="bg1"/>
                </a:solidFill>
              </a:defRPr>
            </a:lvl1pPr>
          </a:lstStyle>
          <a:p>
            <a:r>
              <a:rPr lang="en-US" dirty="0" smtClean="0">
                <a:solidFill>
                  <a:schemeClr val="tx1">
                    <a:lumMod val="65000"/>
                    <a:lumOff val="35000"/>
                  </a:schemeClr>
                </a:solidFill>
                <a:latin typeface="Arial"/>
                <a:cs typeface="Arial"/>
              </a:rPr>
              <a:t>Presenter name</a:t>
            </a:r>
            <a:endParaRPr lang="en-US" dirty="0"/>
          </a:p>
        </p:txBody>
      </p:sp>
      <p:sp>
        <p:nvSpPr>
          <p:cNvPr id="18" name="Text Placeholder 15"/>
          <p:cNvSpPr>
            <a:spLocks noGrp="1"/>
          </p:cNvSpPr>
          <p:nvPr>
            <p:ph type="body" sz="quarter" idx="15" hasCustomPrompt="1"/>
          </p:nvPr>
        </p:nvSpPr>
        <p:spPr>
          <a:xfrm>
            <a:off x="685800" y="4713925"/>
            <a:ext cx="3693697" cy="1305875"/>
          </a:xfrm>
        </p:spPr>
        <p:txBody>
          <a:bodyPr>
            <a:normAutofit/>
          </a:bodyPr>
          <a:lstStyle>
            <a:lvl1pPr marL="0" indent="0">
              <a:spcBef>
                <a:spcPts val="1200"/>
              </a:spcBef>
              <a:buNone/>
              <a:defRPr sz="1400">
                <a:solidFill>
                  <a:schemeClr val="bg1"/>
                </a:solidFill>
              </a:defRPr>
            </a:lvl1pPr>
          </a:lstStyle>
          <a:p>
            <a:r>
              <a:rPr lang="en-US" dirty="0" smtClean="0">
                <a:solidFill>
                  <a:schemeClr val="tx1">
                    <a:lumMod val="65000"/>
                    <a:lumOff val="35000"/>
                  </a:schemeClr>
                </a:solidFill>
                <a:latin typeface="Arial"/>
                <a:cs typeface="Arial"/>
              </a:rPr>
              <a:t>Title</a:t>
            </a:r>
            <a:br>
              <a:rPr lang="en-US" dirty="0" smtClean="0">
                <a:solidFill>
                  <a:schemeClr val="tx1">
                    <a:lumMod val="65000"/>
                    <a:lumOff val="35000"/>
                  </a:schemeClr>
                </a:solidFill>
                <a:latin typeface="Arial"/>
                <a:cs typeface="Arial"/>
              </a:rPr>
            </a:br>
            <a:r>
              <a:rPr lang="en-US" dirty="0" smtClean="0">
                <a:solidFill>
                  <a:schemeClr val="tx1">
                    <a:lumMod val="65000"/>
                    <a:lumOff val="35000"/>
                  </a:schemeClr>
                </a:solidFill>
                <a:latin typeface="Arial"/>
                <a:cs typeface="Arial"/>
              </a:rPr>
              <a:t>Organization</a:t>
            </a:r>
          </a:p>
          <a:p>
            <a:r>
              <a:rPr lang="en-US" dirty="0" smtClean="0">
                <a:solidFill>
                  <a:schemeClr val="tx1">
                    <a:lumMod val="65000"/>
                    <a:lumOff val="35000"/>
                  </a:schemeClr>
                </a:solidFill>
                <a:latin typeface="Arial"/>
                <a:cs typeface="Arial"/>
              </a:rPr>
              <a:t>Presenter’s Twitter</a:t>
            </a:r>
            <a:r>
              <a:rPr lang="en-US" baseline="0" dirty="0" smtClean="0">
                <a:solidFill>
                  <a:schemeClr val="tx1">
                    <a:lumMod val="65000"/>
                    <a:lumOff val="35000"/>
                  </a:schemeClr>
                </a:solidFill>
                <a:latin typeface="Arial"/>
                <a:cs typeface="Arial"/>
              </a:rPr>
              <a:t> ID or other info</a:t>
            </a:r>
          </a:p>
        </p:txBody>
      </p:sp>
      <p:pic>
        <p:nvPicPr>
          <p:cNvPr id="19" name="Picture 18" descr="oclclogo-rings-transparent.png"/>
          <p:cNvPicPr>
            <a:picLocks noChangeAspect="1"/>
          </p:cNvPicPr>
          <p:nvPr userDrawn="1"/>
        </p:nvPicPr>
        <p:blipFill>
          <a:blip r:embed="rId2" cstate="screen">
            <a:alphaModFix amt="30000"/>
          </a:blip>
          <a:srcRect/>
          <a:stretch>
            <a:fillRect/>
          </a:stretch>
        </p:blipFill>
        <p:spPr>
          <a:xfrm>
            <a:off x="5325434" y="2853375"/>
            <a:ext cx="3513766" cy="3395025"/>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 and Open Layout">
    <p:spTree>
      <p:nvGrpSpPr>
        <p:cNvPr id="1" name=""/>
        <p:cNvGrpSpPr/>
        <p:nvPr/>
      </p:nvGrpSpPr>
      <p:grpSpPr>
        <a:xfrm>
          <a:off x="0" y="0"/>
          <a:ext cx="0" cy="0"/>
          <a:chOff x="0" y="0"/>
          <a:chExt cx="0" cy="0"/>
        </a:xfrm>
      </p:grpSpPr>
      <p:grpSp>
        <p:nvGrpSpPr>
          <p:cNvPr id="12"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ll Head and Big Text">
    <p:spTree>
      <p:nvGrpSpPr>
        <p:cNvPr id="1" name=""/>
        <p:cNvGrpSpPr/>
        <p:nvPr/>
      </p:nvGrpSpPr>
      <p:grpSpPr>
        <a:xfrm>
          <a:off x="0" y="0"/>
          <a:ext cx="0" cy="0"/>
          <a:chOff x="0" y="0"/>
          <a:chExt cx="0" cy="0"/>
        </a:xfrm>
      </p:grpSpPr>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anchor="ctr">
            <a:noAutofit/>
          </a:bodyPr>
          <a:lstStyle>
            <a:lvl1pPr marL="0" indent="0" algn="ctr">
              <a:lnSpc>
                <a:spcPct val="100000"/>
              </a:lnSpc>
              <a:spcBef>
                <a:spcPts val="1200"/>
              </a:spcBef>
              <a:buNone/>
              <a:defRPr sz="66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mall Head and Big Text-Blu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66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Text-Blu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solidFill>
                  <a:srgbClr val="FFFFFF"/>
                </a:soli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Head and Chart-Blu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5"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r>
              <a:rPr lang="en-US" smtClean="0"/>
              <a:t>Click icon to add chart</a:t>
            </a:r>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ig Head and Conten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ig Head and Open Layou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Whit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hart">
    <p:spTree>
      <p:nvGrpSpPr>
        <p:cNvPr id="1" name=""/>
        <p:cNvGrpSpPr/>
        <p:nvPr/>
      </p:nvGrpSpPr>
      <p:grpSpPr>
        <a:xfrm>
          <a:off x="0" y="0"/>
          <a:ext cx="0" cy="0"/>
          <a:chOff x="0" y="0"/>
          <a:chExt cx="0" cy="0"/>
        </a:xfrm>
      </p:grpSpPr>
      <p:sp>
        <p:nvSpPr>
          <p:cNvPr id="10" name="Rectangle 9"/>
          <p:cNvSpPr/>
          <p:nvPr/>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bg1"/>
                </a:solidFill>
              </a:defRPr>
            </a:lvl1pPr>
            <a:lvl2pPr>
              <a:defRPr sz="2000">
                <a:solidFill>
                  <a:schemeClr val="bg1"/>
                </a:solidFill>
              </a:defRPr>
            </a:lvl2pPr>
            <a:lvl3pPr marL="914400" indent="-228600">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r>
              <a:rPr lang="en-US" smtClean="0"/>
              <a:t>Click icon to add chart</a:t>
            </a:r>
            <a:endParaRPr lang="en-US" dirty="0"/>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6">
                  <a:lumMod val="50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r>
              <a:rPr lang="en-US" smtClean="0"/>
              <a:t>Click icon to add chart</a:t>
            </a:r>
            <a:endParaRPr lang="en-US" dirty="0"/>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3">
                  <a:lumMod val="50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r>
              <a:rPr lang="en-US" smtClean="0"/>
              <a:t>Click icon to add chart</a:t>
            </a:r>
            <a:endParaRPr lang="en-US" dirty="0"/>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Big text with titl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1" name="Group 11"/>
          <p:cNvGrpSpPr/>
          <p:nvPr userDrawn="1"/>
        </p:nvGrpSpPr>
        <p:grpSpPr>
          <a:xfrm>
            <a:off x="0" y="0"/>
            <a:ext cx="9144000" cy="855144"/>
            <a:chOff x="0" y="0"/>
            <a:chExt cx="9144000" cy="855144"/>
          </a:xfrm>
        </p:grpSpPr>
        <p:sp>
          <p:nvSpPr>
            <p:cNvPr id="15" name="Rounded Rectangle 14"/>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6" name="Isosceles Triangle 15"/>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6">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hart">
    <p:spTree>
      <p:nvGrpSpPr>
        <p:cNvPr id="1" name=""/>
        <p:cNvGrpSpPr/>
        <p:nvPr/>
      </p:nvGrpSpPr>
      <p:grpSpPr>
        <a:xfrm>
          <a:off x="0" y="0"/>
          <a:ext cx="0" cy="0"/>
          <a:chOff x="0" y="0"/>
          <a:chExt cx="0" cy="0"/>
        </a:xfrm>
      </p:grpSpPr>
      <p:grpSp>
        <p:nvGrpSpPr>
          <p:cNvPr id="10" name="Group 11"/>
          <p:cNvGrpSpPr/>
          <p:nvPr userDrawn="1"/>
        </p:nvGrpSpPr>
        <p:grpSpPr>
          <a:xfrm>
            <a:off x="0" y="0"/>
            <a:ext cx="9144000" cy="855144"/>
            <a:chOff x="0" y="0"/>
            <a:chExt cx="9144000" cy="855144"/>
          </a:xfrm>
        </p:grpSpPr>
        <p:sp>
          <p:nvSpPr>
            <p:cNvPr id="11" name="Rounded Rectangle 10"/>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2" name="Isosceles Triangle 11"/>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r>
              <a:rPr lang="en-US" smtClean="0"/>
              <a:t>Click icon to add chart</a:t>
            </a:r>
            <a:endParaRPr lang="en-US" dirty="0"/>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mall Title Bar">
    <p:spTree>
      <p:nvGrpSpPr>
        <p:cNvPr id="1" name=""/>
        <p:cNvGrpSpPr/>
        <p:nvPr/>
      </p:nvGrpSpPr>
      <p:grpSpPr>
        <a:xfrm>
          <a:off x="0" y="0"/>
          <a:ext cx="0" cy="0"/>
          <a:chOff x="0" y="0"/>
          <a:chExt cx="0" cy="0"/>
        </a:xfrm>
      </p:grpSpPr>
      <p:grpSp>
        <p:nvGrpSpPr>
          <p:cNvPr id="3"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arge Head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ig text with titl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1" name="Group 11"/>
          <p:cNvGrpSpPr/>
          <p:nvPr userDrawn="1"/>
        </p:nvGrpSpPr>
        <p:grpSpPr>
          <a:xfrm>
            <a:off x="0" y="0"/>
            <a:ext cx="9144000" cy="855144"/>
            <a:chOff x="0" y="0"/>
            <a:chExt cx="9144000" cy="855144"/>
          </a:xfrm>
        </p:grpSpPr>
        <p:sp>
          <p:nvSpPr>
            <p:cNvPr id="12" name="Rounded Rectangle 11"/>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4" name="Isosceles Triangle 13"/>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3">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hart">
    <p:spTree>
      <p:nvGrpSpPr>
        <p:cNvPr id="1" name=""/>
        <p:cNvGrpSpPr/>
        <p:nvPr/>
      </p:nvGrpSpPr>
      <p:grpSpPr>
        <a:xfrm>
          <a:off x="0" y="0"/>
          <a:ext cx="0" cy="0"/>
          <a:chOff x="0" y="0"/>
          <a:chExt cx="0" cy="0"/>
        </a:xfrm>
      </p:grpSpPr>
      <p:grpSp>
        <p:nvGrpSpPr>
          <p:cNvPr id="10" name="Group 11"/>
          <p:cNvGrpSpPr/>
          <p:nvPr userDrawn="1"/>
        </p:nvGrpSpPr>
        <p:grpSpPr>
          <a:xfrm>
            <a:off x="0" y="0"/>
            <a:ext cx="9144000" cy="855144"/>
            <a:chOff x="0" y="0"/>
            <a:chExt cx="9144000" cy="855144"/>
          </a:xfrm>
        </p:grpSpPr>
        <p:sp>
          <p:nvSpPr>
            <p:cNvPr id="11" name="Rounded Rectangle 10"/>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2" name="Isosceles Triangle 11"/>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r>
              <a:rPr lang="en-US" smtClean="0"/>
              <a:t>Click icon to add chart</a:t>
            </a:r>
            <a:endParaRPr lang="en-US" dirty="0"/>
          </a:p>
        </p:txBody>
      </p:sp>
    </p:spTree>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Small Title Bar">
    <p:spTree>
      <p:nvGrpSpPr>
        <p:cNvPr id="1" name=""/>
        <p:cNvGrpSpPr/>
        <p:nvPr/>
      </p:nvGrpSpPr>
      <p:grpSpPr>
        <a:xfrm>
          <a:off x="0" y="0"/>
          <a:ext cx="0" cy="0"/>
          <a:chOff x="0" y="0"/>
          <a:chExt cx="0" cy="0"/>
        </a:xfrm>
      </p:grpSpPr>
      <p:grpSp>
        <p:nvGrpSpPr>
          <p:cNvPr id="3"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Kicker and Content">
    <p:spTree>
      <p:nvGrpSpPr>
        <p:cNvPr id="1" name=""/>
        <p:cNvGrpSpPr/>
        <p:nvPr/>
      </p:nvGrpSpPr>
      <p:grpSpPr>
        <a:xfrm>
          <a:off x="0" y="0"/>
          <a:ext cx="0" cy="0"/>
          <a:chOff x="0" y="0"/>
          <a:chExt cx="0" cy="0"/>
        </a:xfrm>
      </p:grpSpPr>
      <p:grpSp>
        <p:nvGrpSpPr>
          <p:cNvPr id="7"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4">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Slide title and body text">
    <p:spTree>
      <p:nvGrpSpPr>
        <p:cNvPr id="1" name=""/>
        <p:cNvGrpSpPr/>
        <p:nvPr/>
      </p:nvGrpSpPr>
      <p:grpSpPr>
        <a:xfrm>
          <a:off x="0" y="0"/>
          <a:ext cx="0" cy="0"/>
          <a:chOff x="0" y="0"/>
          <a:chExt cx="0" cy="0"/>
        </a:xfrm>
      </p:grpSpPr>
      <p:sp>
        <p:nvSpPr>
          <p:cNvPr id="2" name="Title 1"/>
          <p:cNvSpPr>
            <a:spLocks noGrp="1"/>
          </p:cNvSpPr>
          <p:nvPr>
            <p:ph type="title"/>
          </p:nvPr>
        </p:nvSpPr>
        <p:spPr>
          <a:xfrm>
            <a:off x="434977" y="147641"/>
            <a:ext cx="8023223" cy="995360"/>
          </a:xfrm>
        </p:spPr>
        <p:txBody>
          <a:bodyPr/>
          <a:lstStyle>
            <a:lvl1pPr>
              <a:defRPr sz="3200"/>
            </a:lvl1pPr>
          </a:lstStyle>
          <a:p>
            <a:r>
              <a:rPr lang="en-US" dirty="0" smtClean="0"/>
              <a:t>Click to edit Master title style</a:t>
            </a:r>
            <a:endParaRPr lang="en-US" dirty="0"/>
          </a:p>
        </p:txBody>
      </p:sp>
      <p:sp>
        <p:nvSpPr>
          <p:cNvPr id="4" name="Content Placeholder 2"/>
          <p:cNvSpPr>
            <a:spLocks noGrp="1"/>
          </p:cNvSpPr>
          <p:nvPr>
            <p:ph idx="10"/>
          </p:nvPr>
        </p:nvSpPr>
        <p:spPr>
          <a:xfrm>
            <a:off x="434977" y="1371600"/>
            <a:ext cx="8001000" cy="4495800"/>
          </a:xfrm>
        </p:spPr>
        <p:txBody>
          <a:bodyPr/>
          <a:lstStyle>
            <a:lvl1pPr marL="0" indent="12700">
              <a:spcAft>
                <a:spcPts val="600"/>
              </a:spcAft>
              <a:buClr>
                <a:srgbClr val="2178B5"/>
              </a:buClr>
              <a:buFont typeface="Arial" pitchFamily="34" charset="0"/>
              <a:buNone/>
              <a:defRPr b="0"/>
            </a:lvl1pPr>
            <a:lvl2pPr>
              <a:spcAft>
                <a:spcPts val="600"/>
              </a:spcAft>
              <a:buClr>
                <a:srgbClr val="2178B5"/>
              </a:buClr>
              <a:defRPr b="0"/>
            </a:lvl2pPr>
            <a:lvl3pPr>
              <a:spcAft>
                <a:spcPts val="600"/>
              </a:spcAft>
              <a:buClr>
                <a:srgbClr val="2178B5"/>
              </a:buClr>
              <a:defRPr b="0"/>
            </a:lvl3pPr>
            <a:lvl4pPr>
              <a:spcAft>
                <a:spcPts val="600"/>
              </a:spcAft>
              <a:buClr>
                <a:srgbClr val="2178B5"/>
              </a:buClr>
              <a:defRPr b="0"/>
            </a:lvl4pPr>
            <a:lvl5pPr>
              <a:spcAft>
                <a:spcPts val="600"/>
              </a:spcAft>
              <a:buClr>
                <a:srgbClr val="2178B5"/>
              </a:buClr>
              <a:defRPr b="0"/>
            </a:lvl5pPr>
          </a:lstStyle>
          <a:p>
            <a:pPr lvl="0"/>
            <a:r>
              <a:rPr lang="en-US" dirty="0" smtClean="0"/>
              <a:t>Click to edit Master text styles</a:t>
            </a:r>
            <a:endParaRPr lang="en-US" dirty="0"/>
          </a:p>
        </p:txBody>
      </p:sp>
    </p:spTree>
    <p:extLst>
      <p:ext uri="{BB962C8B-B14F-4D97-AF65-F5344CB8AC3E}">
        <p14:creationId xmlns:p14="http://schemas.microsoft.com/office/powerpoint/2010/main" xmlns="" val="96460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Head,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3" name="Rounded Rectangle 12"/>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Isosceles Triangle 13"/>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rgbClr val="CDE5F6"/>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Head and Two Content">
    <p:spTree>
      <p:nvGrpSpPr>
        <p:cNvPr id="1" name=""/>
        <p:cNvGrpSpPr/>
        <p:nvPr/>
      </p:nvGrpSpPr>
      <p:grpSpPr>
        <a:xfrm>
          <a:off x="0" y="0"/>
          <a:ext cx="0" cy="0"/>
          <a:chOff x="0" y="0"/>
          <a:chExt cx="0" cy="0"/>
        </a:xfrm>
      </p:grpSpPr>
      <p:grpSp>
        <p:nvGrpSpPr>
          <p:cNvPr id="2" name="Group 7"/>
          <p:cNvGrpSpPr/>
          <p:nvPr userDrawn="1"/>
        </p:nvGrpSpPr>
        <p:grpSpPr>
          <a:xfrm>
            <a:off x="0" y="0"/>
            <a:ext cx="9144000" cy="1759220"/>
            <a:chOff x="228600" y="228600"/>
            <a:chExt cx="9144000" cy="1759220"/>
          </a:xfrm>
          <a:solidFill>
            <a:srgbClr val="195A88"/>
          </a:solidFill>
        </p:grpSpPr>
        <p:sp>
          <p:nvSpPr>
            <p:cNvPr id="6" name="Rounded Rectangle 5"/>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Isosceles Triangle 6"/>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sz="half" idx="1"/>
          </p:nvPr>
        </p:nvSpPr>
        <p:spPr>
          <a:xfrm>
            <a:off x="714375" y="2000250"/>
            <a:ext cx="3714751"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4875" y="2000250"/>
            <a:ext cx="3714750"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457200" y="381000"/>
            <a:ext cx="8229600" cy="914400"/>
          </a:xfrm>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Head, Person Photo and Inf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a:p>
        </p:txBody>
      </p:sp>
      <p:grpSp>
        <p:nvGrpSpPr>
          <p:cNvPr id="3" name="Group 7"/>
          <p:cNvGrpSpPr/>
          <p:nvPr/>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11" name="Picture Placeholder 6"/>
          <p:cNvSpPr>
            <a:spLocks noGrp="1"/>
          </p:cNvSpPr>
          <p:nvPr>
            <p:ph type="pic" sz="quarter" idx="13"/>
          </p:nvPr>
        </p:nvSpPr>
        <p:spPr>
          <a:xfrm>
            <a:off x="914400" y="21336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buNone/>
              <a:defRPr/>
            </a:lvl1pPr>
          </a:lstStyle>
          <a:p>
            <a:r>
              <a:rPr lang="en-US" smtClean="0"/>
              <a:t>Click icon to add picture</a:t>
            </a:r>
            <a:endParaRPr lang="en-US"/>
          </a:p>
        </p:txBody>
      </p:sp>
      <p:sp>
        <p:nvSpPr>
          <p:cNvPr id="13" name="Text Placeholder 12"/>
          <p:cNvSpPr>
            <a:spLocks noGrp="1"/>
          </p:cNvSpPr>
          <p:nvPr>
            <p:ph type="body" sz="quarter" idx="14" hasCustomPrompt="1"/>
          </p:nvPr>
        </p:nvSpPr>
        <p:spPr>
          <a:xfrm>
            <a:off x="3429000" y="2133600"/>
            <a:ext cx="5181600" cy="838200"/>
          </a:xfrm>
        </p:spPr>
        <p:txBody>
          <a:bodyPr>
            <a:normAutofit/>
          </a:bodyPr>
          <a:lstStyle>
            <a:lvl1pPr>
              <a:buNone/>
              <a:defRPr sz="4000"/>
            </a:lvl1pPr>
          </a:lstStyle>
          <a:p>
            <a:pPr lvl="0"/>
            <a:r>
              <a:rPr lang="en-US" dirty="0" smtClean="0"/>
              <a:t>Name</a:t>
            </a:r>
            <a:endParaRPr lang="en-US" dirty="0"/>
          </a:p>
        </p:txBody>
      </p:sp>
      <p:sp>
        <p:nvSpPr>
          <p:cNvPr id="14" name="Text Placeholder 12"/>
          <p:cNvSpPr>
            <a:spLocks noGrp="1"/>
          </p:cNvSpPr>
          <p:nvPr>
            <p:ph type="body" sz="quarter" idx="15" hasCustomPrompt="1"/>
          </p:nvPr>
        </p:nvSpPr>
        <p:spPr>
          <a:xfrm>
            <a:off x="3429000" y="2971800"/>
            <a:ext cx="5181600" cy="838200"/>
          </a:xfrm>
        </p:spPr>
        <p:txBody>
          <a:bodyPr>
            <a:normAutofit/>
          </a:bodyPr>
          <a:lstStyle>
            <a:lvl1pPr>
              <a:buNone/>
              <a:defRPr sz="2400"/>
            </a:lvl1pPr>
          </a:lstStyle>
          <a:p>
            <a:pPr lvl="0"/>
            <a:r>
              <a:rPr lang="en-US" dirty="0" smtClean="0"/>
              <a:t>Position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50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fade">
                                      <p:cBhvr>
                                        <p:cTn id="13"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 Head, Text and Content">
    <p:spTree>
      <p:nvGrpSpPr>
        <p:cNvPr id="1" name=""/>
        <p:cNvGrpSpPr/>
        <p:nvPr/>
      </p:nvGrpSpPr>
      <p:grpSpPr>
        <a:xfrm>
          <a:off x="0" y="0"/>
          <a:ext cx="0" cy="0"/>
          <a:chOff x="0" y="0"/>
          <a:chExt cx="0" cy="0"/>
        </a:xfrm>
      </p:grpSpPr>
      <p:grpSp>
        <p:nvGrpSpPr>
          <p:cNvPr id="3" name="Group 14"/>
          <p:cNvGrpSpPr/>
          <p:nvPr/>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tx1"/>
                </a:solidFill>
              </a:defRPr>
            </a:lvl1pPr>
            <a:lvl2pPr>
              <a:defRPr sz="2000">
                <a:solidFill>
                  <a:schemeClr val="tx1"/>
                </a:solidFill>
              </a:defRPr>
            </a:lvl2pPr>
            <a:lvl3pPr marL="914400" indent="-228600">
              <a:defRPr sz="1800">
                <a:solidFill>
                  <a:schemeClr val="tx1"/>
                </a:solidFill>
              </a:defRPr>
            </a:lvl3pPr>
            <a:lvl4pPr>
              <a:defRPr sz="16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Head and Three People">
    <p:spTree>
      <p:nvGrpSpPr>
        <p:cNvPr id="1" name=""/>
        <p:cNvGrpSpPr/>
        <p:nvPr/>
      </p:nvGrpSpPr>
      <p:grpSpPr>
        <a:xfrm>
          <a:off x="0" y="0"/>
          <a:ext cx="0" cy="0"/>
          <a:chOff x="0" y="0"/>
          <a:chExt cx="0" cy="0"/>
        </a:xfrm>
      </p:grpSpPr>
      <p:grpSp>
        <p:nvGrpSpPr>
          <p:cNvPr id="2" name="Group 14"/>
          <p:cNvGrpSpPr/>
          <p:nvPr userDrawn="1"/>
        </p:nvGrpSpPr>
        <p:grpSpPr>
          <a:xfrm>
            <a:off x="0" y="0"/>
            <a:ext cx="9144000" cy="855144"/>
            <a:chOff x="0" y="0"/>
            <a:chExt cx="9144000" cy="855144"/>
          </a:xfrm>
        </p:grpSpPr>
        <p:sp>
          <p:nvSpPr>
            <p:cNvPr id="15" name="Rounded Rectangle 14"/>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a:solidFill>
                  <a:schemeClr val="lt1"/>
                </a:solidFill>
                <a:latin typeface="+mn-lt"/>
                <a:ea typeface="+mn-ea"/>
                <a:cs typeface="+mn-cs"/>
              </a:endParaRPr>
            </a:p>
          </p:txBody>
        </p:sp>
        <p:sp>
          <p:nvSpPr>
            <p:cNvPr id="16" name="Isosceles Triangle 15"/>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a:solidFill>
                  <a:schemeClr val="lt1"/>
                </a:solidFill>
                <a:latin typeface="+mn-lt"/>
                <a:ea typeface="+mn-ea"/>
                <a:cs typeface="+mn-cs"/>
              </a:endParaRPr>
            </a:p>
          </p:txBody>
        </p:sp>
      </p:grpSp>
      <p:sp>
        <p:nvSpPr>
          <p:cNvPr id="17"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9" name="Text Placeholder 18"/>
          <p:cNvSpPr>
            <a:spLocks noGrp="1"/>
          </p:cNvSpPr>
          <p:nvPr>
            <p:ph type="body" sz="quarter" idx="16"/>
          </p:nvPr>
        </p:nvSpPr>
        <p:spPr>
          <a:xfrm>
            <a:off x="914400" y="4876800"/>
            <a:ext cx="7315200" cy="1219200"/>
          </a:xfrm>
        </p:spPr>
        <p:txBody>
          <a:bodyPr anchor="t"/>
          <a:lstStyle>
            <a:lvl1pPr marL="0" indent="0" algn="ctr">
              <a:buNone/>
              <a:defRPr/>
            </a:lvl1pPr>
          </a:lstStyle>
          <a:p>
            <a:pPr lvl="0"/>
            <a:r>
              <a:rPr lang="en-US" smtClean="0"/>
              <a:t>Click to edit Master text styles</a:t>
            </a:r>
          </a:p>
        </p:txBody>
      </p:sp>
      <p:sp>
        <p:nvSpPr>
          <p:cNvPr id="13" name="Picture Placeholder 6"/>
          <p:cNvSpPr>
            <a:spLocks noGrp="1"/>
          </p:cNvSpPr>
          <p:nvPr>
            <p:ph type="pic" sz="quarter" idx="10"/>
          </p:nvPr>
        </p:nvSpPr>
        <p:spPr>
          <a:xfrm>
            <a:off x="9144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buNone/>
              <a:defRPr/>
            </a:lvl1pPr>
          </a:lstStyle>
          <a:p>
            <a:r>
              <a:rPr lang="en-US" smtClean="0"/>
              <a:t>Click icon to add picture</a:t>
            </a:r>
            <a:endParaRPr lang="en-US"/>
          </a:p>
        </p:txBody>
      </p:sp>
      <p:sp>
        <p:nvSpPr>
          <p:cNvPr id="18" name="Picture Placeholder 6"/>
          <p:cNvSpPr>
            <a:spLocks noGrp="1"/>
          </p:cNvSpPr>
          <p:nvPr>
            <p:ph type="pic" sz="quarter" idx="11"/>
          </p:nvPr>
        </p:nvSpPr>
        <p:spPr>
          <a:xfrm>
            <a:off x="34671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vert="horz" lIns="91440" tIns="45720" rIns="91440" bIns="45720"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r>
              <a:rPr lang="en-US" smtClean="0"/>
              <a:t>Click icon to add picture</a:t>
            </a:r>
            <a:endParaRPr lang="en-US"/>
          </a:p>
        </p:txBody>
      </p:sp>
      <p:sp>
        <p:nvSpPr>
          <p:cNvPr id="20" name="Picture Placeholder 6"/>
          <p:cNvSpPr>
            <a:spLocks noGrp="1"/>
          </p:cNvSpPr>
          <p:nvPr>
            <p:ph type="pic" sz="quarter" idx="12"/>
          </p:nvPr>
        </p:nvSpPr>
        <p:spPr>
          <a:xfrm>
            <a:off x="60198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vert="horz" lIns="91440" tIns="45720" rIns="91440" bIns="45720"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r>
              <a:rPr lang="en-US" smtClean="0"/>
              <a:t>Click icon to add picture</a:t>
            </a:r>
            <a:endParaRPr lang="en-US"/>
          </a:p>
        </p:txBody>
      </p:sp>
      <p:sp>
        <p:nvSpPr>
          <p:cNvPr id="21" name="Text Placeholder 13"/>
          <p:cNvSpPr>
            <a:spLocks noGrp="1"/>
          </p:cNvSpPr>
          <p:nvPr>
            <p:ph type="body" sz="quarter" idx="13" hasCustomPrompt="1"/>
          </p:nvPr>
        </p:nvSpPr>
        <p:spPr>
          <a:xfrm>
            <a:off x="914400" y="4076660"/>
            <a:ext cx="2209800" cy="266740"/>
          </a:xfrm>
        </p:spPr>
        <p:txBody>
          <a:bodyPr vert="horz" wrap="square" lIns="0" tIns="0" rIns="0" bIns="0" rtlCol="0" anchor="t">
            <a:spAutoFit/>
          </a:bodyPr>
          <a:lstStyle>
            <a:lvl1pPr marL="0" indent="0" algn="ctr">
              <a:spcBef>
                <a:spcPts val="2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
        <p:nvSpPr>
          <p:cNvPr id="24" name="Text Placeholder 13"/>
          <p:cNvSpPr>
            <a:spLocks noGrp="1"/>
          </p:cNvSpPr>
          <p:nvPr>
            <p:ph type="body" sz="quarter" idx="14" hasCustomPrompt="1"/>
          </p:nvPr>
        </p:nvSpPr>
        <p:spPr>
          <a:xfrm>
            <a:off x="3475028" y="4076660"/>
            <a:ext cx="2209800" cy="266740"/>
          </a:xfrm>
        </p:spPr>
        <p:txBody>
          <a:bodyPr vert="horz" wrap="square" lIns="0" tIns="0" rIns="0" bIns="0" rtlCol="0" anchor="t">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
        <p:nvSpPr>
          <p:cNvPr id="25" name="Text Placeholder 13"/>
          <p:cNvSpPr>
            <a:spLocks noGrp="1"/>
          </p:cNvSpPr>
          <p:nvPr>
            <p:ph type="body" sz="quarter" idx="15" hasCustomPrompt="1"/>
          </p:nvPr>
        </p:nvSpPr>
        <p:spPr>
          <a:xfrm>
            <a:off x="6026522" y="4076660"/>
            <a:ext cx="2209800" cy="266740"/>
          </a:xfrm>
        </p:spPr>
        <p:txBody>
          <a:bodyPr vert="horz" wrap="square" lIns="0" tIns="0" rIns="0" bIns="0" rtlCol="0" anchor="t">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Head and Chart">
    <p:spTree>
      <p:nvGrpSpPr>
        <p:cNvPr id="1" name=""/>
        <p:cNvGrpSpPr/>
        <p:nvPr/>
      </p:nvGrpSpPr>
      <p:grpSpPr>
        <a:xfrm>
          <a:off x="0" y="0"/>
          <a:ext cx="0" cy="0"/>
          <a:chOff x="0" y="0"/>
          <a:chExt cx="0" cy="0"/>
        </a:xfrm>
      </p:grpSpPr>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p:txBody>
          <a:body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r>
              <a:rPr lang="en-US" smtClean="0"/>
              <a:t>Click icon to add chart</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descr="OCLC_H_CMYK.eps"/>
          <p:cNvPicPr>
            <a:picLocks noChangeAspect="1"/>
          </p:cNvPicPr>
          <p:nvPr/>
        </p:nvPicPr>
        <p:blipFill>
          <a:blip r:embed="rId40" cstate="screen"/>
          <a:stretch>
            <a:fillRect/>
          </a:stretch>
        </p:blipFill>
        <p:spPr>
          <a:xfrm>
            <a:off x="239866" y="6400800"/>
            <a:ext cx="903134" cy="294325"/>
          </a:xfrm>
          <a:prstGeom prst="rect">
            <a:avLst/>
          </a:prstGeom>
        </p:spPr>
      </p:pic>
      <p:sp>
        <p:nvSpPr>
          <p:cNvPr id="2" name="Title Placeholder 1"/>
          <p:cNvSpPr>
            <a:spLocks noGrp="1"/>
          </p:cNvSpPr>
          <p:nvPr>
            <p:ph type="title"/>
          </p:nvPr>
        </p:nvSpPr>
        <p:spPr>
          <a:xfrm>
            <a:off x="457200" y="381000"/>
            <a:ext cx="8229600" cy="914400"/>
          </a:xfrm>
          <a:prstGeom prst="rect">
            <a:avLst/>
          </a:prstGeom>
        </p:spPr>
        <p:txBody>
          <a:bodyPr vert="horz" wrap="square"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54404" y="6400800"/>
            <a:ext cx="1269211" cy="294325"/>
          </a:xfrm>
          <a:prstGeom prst="rect">
            <a:avLst/>
          </a:prstGeom>
        </p:spPr>
        <p:txBody>
          <a:bodyPr vert="horz" lIns="91440" tIns="45720" rIns="91440" bIns="45720" rtlCol="0" anchor="ctr"/>
          <a:lstStyle>
            <a:lvl1pPr algn="r">
              <a:defRPr sz="1200" b="0">
                <a:solidFill>
                  <a:schemeClr val="tx1">
                    <a:tint val="75000"/>
                  </a:schemeClr>
                </a:solidFill>
                <a:latin typeface="Myriad Web Pro"/>
                <a:cs typeface="Myriad Web Pro"/>
              </a:defRPr>
            </a:lvl1pPr>
          </a:lstStyle>
          <a:p>
            <a:fld id="{793BC21B-894E-AB42-B567-820E81E1B58F}" type="datetimeFigureOut">
              <a:rPr lang="en-US" smtClean="0"/>
              <a:pPr/>
              <a:t>4/29/2013</a:t>
            </a:fld>
            <a:endParaRPr lang="en-US" dirty="0"/>
          </a:p>
        </p:txBody>
      </p:sp>
      <p:sp>
        <p:nvSpPr>
          <p:cNvPr id="5" name="Footer Placeholder 4"/>
          <p:cNvSpPr>
            <a:spLocks noGrp="1"/>
          </p:cNvSpPr>
          <p:nvPr>
            <p:ph type="ftr" sz="quarter" idx="3"/>
          </p:nvPr>
        </p:nvSpPr>
        <p:spPr>
          <a:xfrm>
            <a:off x="4038600" y="6400800"/>
            <a:ext cx="2466093" cy="294325"/>
          </a:xfrm>
          <a:prstGeom prst="rect">
            <a:avLst/>
          </a:prstGeom>
        </p:spPr>
        <p:txBody>
          <a:bodyPr vert="horz" lIns="91440" tIns="45720" rIns="91440" bIns="45720" rtlCol="0" anchor="ctr"/>
          <a:lstStyle>
            <a:lvl1pPr algn="l">
              <a:defRPr sz="1200" b="0">
                <a:solidFill>
                  <a:schemeClr val="tx1">
                    <a:tint val="75000"/>
                  </a:schemeClr>
                </a:solidFill>
                <a:latin typeface="Myriad Web Pro"/>
                <a:cs typeface="Myriad Web Pro"/>
              </a:defRPr>
            </a:lvl1pPr>
          </a:lstStyle>
          <a:p>
            <a:endParaRPr lang="en-US" dirty="0"/>
          </a:p>
        </p:txBody>
      </p:sp>
      <p:sp>
        <p:nvSpPr>
          <p:cNvPr id="6" name="Slide Number Placeholder 5"/>
          <p:cNvSpPr>
            <a:spLocks noGrp="1"/>
          </p:cNvSpPr>
          <p:nvPr>
            <p:ph type="sldNum" sz="quarter" idx="4"/>
          </p:nvPr>
        </p:nvSpPr>
        <p:spPr>
          <a:xfrm>
            <a:off x="8115381" y="6400800"/>
            <a:ext cx="571418" cy="294325"/>
          </a:xfrm>
          <a:prstGeom prst="rect">
            <a:avLst/>
          </a:prstGeom>
        </p:spPr>
        <p:txBody>
          <a:bodyPr vert="horz" lIns="91440" tIns="45720" rIns="91440" bIns="45720" rtlCol="0" anchor="ctr"/>
          <a:lstStyle>
            <a:lvl1pPr algn="r">
              <a:defRPr sz="1200" b="0">
                <a:solidFill>
                  <a:schemeClr val="tx1">
                    <a:tint val="75000"/>
                  </a:schemeClr>
                </a:solidFill>
                <a:latin typeface="Myriad Web Pro"/>
                <a:cs typeface="Myriad Web Pro"/>
              </a:defRPr>
            </a:lvl1pPr>
          </a:lstStyle>
          <a:p>
            <a:fld id="{818857F2-102E-5148-ADF3-C396FE20EBDD}" type="slidenum">
              <a:rPr lang="en-US" smtClean="0"/>
              <a:pPr/>
              <a:t>‹#›</a:t>
            </a:fld>
            <a:endParaRPr lang="en-US" dirty="0"/>
          </a:p>
        </p:txBody>
      </p:sp>
      <p:sp>
        <p:nvSpPr>
          <p:cNvPr id="9" name="TextBox 8"/>
          <p:cNvSpPr txBox="1"/>
          <p:nvPr/>
        </p:nvSpPr>
        <p:spPr>
          <a:xfrm>
            <a:off x="1166715" y="6431783"/>
            <a:ext cx="2570903" cy="276999"/>
          </a:xfrm>
          <a:prstGeom prst="rect">
            <a:avLst/>
          </a:prstGeom>
          <a:noFill/>
        </p:spPr>
        <p:txBody>
          <a:bodyPr wrap="square" rtlCol="0" anchor="ctr">
            <a:spAutoFit/>
          </a:bodyPr>
          <a:lstStyle/>
          <a:p>
            <a:r>
              <a:rPr lang="en-US" sz="1200" b="0" i="0" dirty="0" smtClean="0">
                <a:solidFill>
                  <a:schemeClr val="tx1">
                    <a:lumMod val="65000"/>
                    <a:lumOff val="35000"/>
                  </a:schemeClr>
                </a:solidFill>
                <a:latin typeface="Tahoma"/>
                <a:cs typeface="Tahoma"/>
              </a:rPr>
              <a:t>The world’s libraries.</a:t>
            </a:r>
            <a:r>
              <a:rPr lang="en-US" sz="1200" b="0" i="0" baseline="0" dirty="0" smtClean="0">
                <a:solidFill>
                  <a:schemeClr val="tx1">
                    <a:lumMod val="65000"/>
                    <a:lumOff val="35000"/>
                  </a:schemeClr>
                </a:solidFill>
                <a:latin typeface="Tahoma"/>
                <a:cs typeface="Tahoma"/>
              </a:rPr>
              <a:t> Connected.</a:t>
            </a:r>
            <a:endParaRPr lang="en-US" sz="1200" b="0" i="0" dirty="0">
              <a:solidFill>
                <a:schemeClr val="tx1">
                  <a:lumMod val="65000"/>
                  <a:lumOff val="35000"/>
                </a:schemeClr>
              </a:solidFill>
              <a:latin typeface="Tahoma"/>
              <a:cs typeface="Tahoma"/>
            </a:endParaRPr>
          </a:p>
        </p:txBody>
      </p:sp>
      <p:cxnSp>
        <p:nvCxnSpPr>
          <p:cNvPr id="11" name="Straight Connector 10"/>
          <p:cNvCxnSpPr/>
          <p:nvPr/>
        </p:nvCxnSpPr>
        <p:spPr>
          <a:xfrm>
            <a:off x="0" y="6248400"/>
            <a:ext cx="9144000" cy="1588"/>
          </a:xfrm>
          <a:prstGeom prst="line">
            <a:avLst/>
          </a:prstGeom>
          <a:ln w="3175" cap="flat" cmpd="sng" algn="ctr">
            <a:solidFill>
              <a:schemeClr val="bg2">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2" r:id="rId1"/>
    <p:sldLayoutId id="2147483690" r:id="rId2"/>
    <p:sldLayoutId id="2147483687" r:id="rId3"/>
    <p:sldLayoutId id="2147483701" r:id="rId4"/>
    <p:sldLayoutId id="2147483713" r:id="rId5"/>
    <p:sldLayoutId id="2147483731" r:id="rId6"/>
    <p:sldLayoutId id="2147483715" r:id="rId7"/>
    <p:sldLayoutId id="2147483730" r:id="rId8"/>
    <p:sldLayoutId id="2147483707" r:id="rId9"/>
    <p:sldLayoutId id="2147483683" r:id="rId10"/>
    <p:sldLayoutId id="2147483682" r:id="rId11"/>
    <p:sldLayoutId id="2147483709" r:id="rId12"/>
    <p:sldLayoutId id="2147483711" r:id="rId13"/>
    <p:sldLayoutId id="2147483712" r:id="rId14"/>
    <p:sldLayoutId id="2147483703" r:id="rId15"/>
    <p:sldLayoutId id="2147483663" r:id="rId16"/>
    <p:sldLayoutId id="2147483668" r:id="rId17"/>
    <p:sldLayoutId id="2147483710" r:id="rId18"/>
    <p:sldLayoutId id="2147483716" r:id="rId19"/>
    <p:sldLayoutId id="2147483704" r:id="rId20"/>
    <p:sldLayoutId id="2147483705" r:id="rId21"/>
    <p:sldLayoutId id="2147483706" r:id="rId22"/>
    <p:sldLayoutId id="2147483702" r:id="rId23"/>
    <p:sldLayoutId id="2147483724" r:id="rId24"/>
    <p:sldLayoutId id="2147483717" r:id="rId25"/>
    <p:sldLayoutId id="2147483725" r:id="rId26"/>
    <p:sldLayoutId id="2147483721" r:id="rId27"/>
    <p:sldLayoutId id="2147483719" r:id="rId28"/>
    <p:sldLayoutId id="2147483691" r:id="rId29"/>
    <p:sldLayoutId id="2147483723" r:id="rId30"/>
    <p:sldLayoutId id="2147483718" r:id="rId31"/>
    <p:sldLayoutId id="2147483726" r:id="rId32"/>
    <p:sldLayoutId id="2147483722" r:id="rId33"/>
    <p:sldLayoutId id="2147483720" r:id="rId34"/>
    <p:sldLayoutId id="2147483727" r:id="rId35"/>
    <p:sldLayoutId id="2147483728" r:id="rId36"/>
    <p:sldLayoutId id="2147483729" r:id="rId37"/>
    <p:sldLayoutId id="2147483735" r:id="rId38"/>
  </p:sldLayoutIdLst>
  <p:transition>
    <p:fade/>
  </p:transition>
  <p:timing>
    <p:tnLst>
      <p:par>
        <p:cTn id="1" dur="indefinite" restart="never" nodeType="tmRoot"/>
      </p:par>
    </p:tnLst>
  </p:timing>
  <p:txStyles>
    <p:titleStyle>
      <a:lvl1pPr algn="l" defTabSz="457200" rtl="0" eaLnBrk="1" latinLnBrk="0" hangingPunct="1">
        <a:spcBef>
          <a:spcPct val="0"/>
        </a:spcBef>
        <a:buNone/>
        <a:defRPr sz="4400" b="0" i="0" kern="1200">
          <a:solidFill>
            <a:schemeClr val="accent1"/>
          </a:solidFill>
          <a:latin typeface="+mj-lt"/>
          <a:ea typeface="+mj-ea"/>
          <a:cs typeface="Georgia"/>
        </a:defRPr>
      </a:lvl1pPr>
    </p:titleStyle>
    <p:bodyStyle>
      <a:lvl1pPr marL="233363" indent="-233363" algn="l" defTabSz="457200" rtl="0" eaLnBrk="1" latinLnBrk="0" hangingPunct="1">
        <a:lnSpc>
          <a:spcPct val="110000"/>
        </a:lnSpc>
        <a:spcBef>
          <a:spcPts val="900"/>
        </a:spcBef>
        <a:buClrTx/>
        <a:buFont typeface="Arial"/>
        <a:buChar char="•"/>
        <a:defRPr sz="2400" b="0" i="0" kern="1200">
          <a:solidFill>
            <a:schemeClr val="tx1"/>
          </a:solidFill>
          <a:latin typeface="Arial"/>
          <a:ea typeface="+mn-ea"/>
          <a:cs typeface="Arial"/>
        </a:defRPr>
      </a:lvl1pPr>
      <a:lvl2pPr marL="690563" indent="-233363" algn="l" defTabSz="457200" rtl="0" eaLnBrk="1" latinLnBrk="0" hangingPunct="1">
        <a:lnSpc>
          <a:spcPct val="110000"/>
        </a:lnSpc>
        <a:spcBef>
          <a:spcPts val="900"/>
        </a:spcBef>
        <a:buClrTx/>
        <a:buFont typeface="Arial"/>
        <a:buChar char="•"/>
        <a:defRPr sz="2000" b="0" i="0" kern="1200">
          <a:solidFill>
            <a:schemeClr val="tx1"/>
          </a:solidFill>
          <a:latin typeface="Arial"/>
          <a:ea typeface="+mn-ea"/>
          <a:cs typeface="Arial"/>
        </a:defRPr>
      </a:lvl2pPr>
      <a:lvl3pPr marL="11430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3pPr>
      <a:lvl4pPr marL="16002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4pPr>
      <a:lvl5pPr marL="20574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www.archivematica.org/wiki/Main_Page" TargetMode="External"/><Relationship Id="rId3" Type="http://schemas.openxmlformats.org/officeDocument/2006/relationships/hyperlink" Target="http://accessdata.com/support/adownloads" TargetMode="External"/><Relationship Id="rId7" Type="http://schemas.openxmlformats.org/officeDocument/2006/relationships/hyperlink" Target="https://github.com/usnationalarchives/File-Analyzer" TargetMode="External"/><Relationship Id="rId2" Type="http://schemas.openxmlformats.org/officeDocument/2006/relationships/hyperlink" Target="http://www.bitcurator.net/" TargetMode="External"/><Relationship Id="rId1" Type="http://schemas.openxmlformats.org/officeDocument/2006/relationships/slideLayout" Target="../slideLayouts/slideLayout3.xml"/><Relationship Id="rId6" Type="http://schemas.openxmlformats.org/officeDocument/2006/relationships/hyperlink" Target="http://www.scootersoftware.com/" TargetMode="External"/><Relationship Id="rId5" Type="http://schemas.openxmlformats.org/officeDocument/2006/relationships/hyperlink" Target="http://www.karenware.com/powertools/ptdirprn.asp" TargetMode="External"/><Relationship Id="rId4" Type="http://schemas.openxmlformats.org/officeDocument/2006/relationships/hyperlink" Target="http://library.duke.edu/uarchives/about/tools/data-accessioner.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jonelo.de/java/jacksum/" TargetMode="External"/><Relationship Id="rId2" Type="http://schemas.openxmlformats.org/officeDocument/2006/relationships/hyperlink" Target="http://www.lib.unc.edu/blogs/cdr/index.php/about-the-curators-workbench" TargetMode="External"/><Relationship Id="rId1" Type="http://schemas.openxmlformats.org/officeDocument/2006/relationships/slideLayout" Target="../slideLayouts/slideLayout3.xml"/><Relationship Id="rId6" Type="http://schemas.openxmlformats.org/officeDocument/2006/relationships/hyperlink" Target="http://e-records.chrisprom.com/checksum-verification-tools/" TargetMode="External"/><Relationship Id="rId5" Type="http://schemas.openxmlformats.org/officeDocument/2006/relationships/hyperlink" Target="http://md5deep.sourceforge.net" TargetMode="External"/><Relationship Id="rId4" Type="http://schemas.openxmlformats.org/officeDocument/2006/relationships/hyperlink" Target="http://ww.md5summer.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hyperlink" Target="http://www.oclc.org/research/activities/borndigital.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14400"/>
            <a:ext cx="8991600" cy="2362200"/>
          </a:xfrm>
        </p:spPr>
        <p:txBody>
          <a:bodyPr/>
          <a:lstStyle/>
          <a:p>
            <a:r>
              <a:rPr lang="en-US" dirty="0" smtClean="0"/>
              <a:t>Demystifying Born Digital</a:t>
            </a:r>
            <a:endParaRPr lang="en-US" dirty="0"/>
          </a:p>
        </p:txBody>
      </p:sp>
      <p:sp>
        <p:nvSpPr>
          <p:cNvPr id="4" name="Text Placeholder 3"/>
          <p:cNvSpPr>
            <a:spLocks noGrp="1"/>
          </p:cNvSpPr>
          <p:nvPr>
            <p:ph type="body" sz="quarter" idx="14"/>
          </p:nvPr>
        </p:nvSpPr>
        <p:spPr/>
        <p:txBody>
          <a:bodyPr/>
          <a:lstStyle/>
          <a:p>
            <a:r>
              <a:rPr lang="en-US" dirty="0" smtClean="0"/>
              <a:t>ARLIS/NA, Pasadena, 27 April 2013</a:t>
            </a:r>
            <a:endParaRPr lang="en-US" dirty="0"/>
          </a:p>
        </p:txBody>
      </p:sp>
      <p:sp>
        <p:nvSpPr>
          <p:cNvPr id="5" name="Text Placeholder 4"/>
          <p:cNvSpPr>
            <a:spLocks noGrp="1"/>
          </p:cNvSpPr>
          <p:nvPr>
            <p:ph type="body" sz="quarter" idx="13"/>
          </p:nvPr>
        </p:nvSpPr>
        <p:spPr>
          <a:xfrm>
            <a:off x="533400" y="4492435"/>
            <a:ext cx="3693697" cy="457200"/>
          </a:xfrm>
        </p:spPr>
        <p:txBody>
          <a:bodyPr/>
          <a:lstStyle/>
          <a:p>
            <a:r>
              <a:rPr lang="en-US" dirty="0" smtClean="0"/>
              <a:t>Jackie Dooley</a:t>
            </a:r>
            <a:endParaRPr lang="en-US" dirty="0"/>
          </a:p>
        </p:txBody>
      </p:sp>
      <p:sp>
        <p:nvSpPr>
          <p:cNvPr id="6" name="Text Placeholder 5"/>
          <p:cNvSpPr>
            <a:spLocks noGrp="1"/>
          </p:cNvSpPr>
          <p:nvPr>
            <p:ph type="body" sz="quarter" idx="15"/>
          </p:nvPr>
        </p:nvSpPr>
        <p:spPr>
          <a:xfrm>
            <a:off x="533400" y="4953000"/>
            <a:ext cx="2438400" cy="1305875"/>
          </a:xfrm>
        </p:spPr>
        <p:txBody>
          <a:bodyPr/>
          <a:lstStyle/>
          <a:p>
            <a:r>
              <a:rPr lang="en-US" dirty="0" smtClean="0"/>
              <a:t>Program Officer</a:t>
            </a:r>
          </a:p>
          <a:p>
            <a:r>
              <a:rPr lang="en-US" dirty="0" smtClean="0"/>
              <a:t>OCLC Research</a:t>
            </a:r>
            <a:endParaRPr lang="en-US" dirty="0"/>
          </a:p>
        </p:txBody>
      </p:sp>
      <p:pic>
        <p:nvPicPr>
          <p:cNvPr id="7" name="Picture 1" descr="C:\Users\proffitm\Downloads\medium_4053789290.jpg"/>
          <p:cNvPicPr>
            <a:picLocks noChangeAspect="1" noChangeArrowheads="1"/>
          </p:cNvPicPr>
          <p:nvPr/>
        </p:nvPicPr>
        <p:blipFill>
          <a:blip r:embed="rId2" cstate="screen"/>
          <a:srcRect/>
          <a:stretch>
            <a:fillRect/>
          </a:stretch>
        </p:blipFill>
        <p:spPr bwMode="auto">
          <a:xfrm>
            <a:off x="3835021" y="2514600"/>
            <a:ext cx="5004179" cy="3352800"/>
          </a:xfrm>
          <a:prstGeom prst="rect">
            <a:avLst/>
          </a:prstGeom>
          <a:noFill/>
        </p:spPr>
      </p:pic>
    </p:spTree>
    <p:extLst>
      <p:ext uri="{BB962C8B-B14F-4D97-AF65-F5344CB8AC3E}">
        <p14:creationId xmlns:p14="http://schemas.microsoft.com/office/powerpoint/2010/main" xmlns="" val="311807079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1802" y="604841"/>
            <a:ext cx="8328023" cy="842959"/>
          </a:xfrm>
        </p:spPr>
        <p:txBody>
          <a:bodyPr>
            <a:noAutofit/>
          </a:bodyPr>
          <a:lstStyle/>
          <a:p>
            <a:r>
              <a:rPr lang="en-US" dirty="0" smtClean="0">
                <a:latin typeface="+mn-lt"/>
              </a:rPr>
              <a:t>Part 1: Inventory &amp; prioritize</a:t>
            </a:r>
            <a:endParaRPr lang="en-US" dirty="0">
              <a:latin typeface="+mn-lt"/>
            </a:endParaRPr>
          </a:p>
        </p:txBody>
      </p:sp>
      <p:sp>
        <p:nvSpPr>
          <p:cNvPr id="5" name="Content Placeholder 4"/>
          <p:cNvSpPr>
            <a:spLocks noGrp="1"/>
          </p:cNvSpPr>
          <p:nvPr>
            <p:ph idx="1"/>
          </p:nvPr>
        </p:nvSpPr>
        <p:spPr>
          <a:xfrm>
            <a:off x="990600" y="1447800"/>
            <a:ext cx="7848600" cy="4876800"/>
          </a:xfrm>
        </p:spPr>
        <p:txBody>
          <a:bodyPr>
            <a:normAutofit lnSpcReduction="10000"/>
          </a:bodyPr>
          <a:lstStyle/>
          <a:p>
            <a:pPr marL="231775" lvl="1" indent="-219075">
              <a:buNone/>
            </a:pPr>
            <a:endParaRPr lang="en-US" sz="1400" dirty="0" smtClean="0"/>
          </a:p>
          <a:p>
            <a:pPr marL="690563" lvl="2" indent="-219075"/>
            <a:r>
              <a:rPr lang="en-US" sz="2400" b="1" dirty="0" smtClean="0"/>
              <a:t>Inventory</a:t>
            </a:r>
            <a:r>
              <a:rPr lang="en-US" sz="2400" dirty="0" smtClean="0"/>
              <a:t> what you have</a:t>
            </a:r>
          </a:p>
          <a:p>
            <a:pPr marL="1147763" lvl="3" indent="-219075"/>
            <a:r>
              <a:rPr lang="en-US" sz="2200" dirty="0" smtClean="0"/>
              <a:t>Types &amp; quantities of physical media</a:t>
            </a:r>
          </a:p>
          <a:p>
            <a:pPr marL="1147763" lvl="3" indent="-219075"/>
            <a:r>
              <a:rPr lang="en-US" sz="2200" dirty="0" smtClean="0"/>
              <a:t>File formats</a:t>
            </a:r>
          </a:p>
          <a:p>
            <a:pPr marL="1147763" lvl="3" indent="-219075"/>
            <a:r>
              <a:rPr lang="en-US" sz="2200" dirty="0" smtClean="0"/>
              <a:t>Estimated number of gigabytes</a:t>
            </a:r>
          </a:p>
          <a:p>
            <a:pPr marL="690563" lvl="2" indent="-219075">
              <a:buNone/>
            </a:pPr>
            <a:endParaRPr lang="en-US" sz="1000" dirty="0" smtClean="0"/>
          </a:p>
          <a:p>
            <a:pPr marL="690563" lvl="2" indent="-219075"/>
            <a:r>
              <a:rPr lang="en-US" sz="2400" b="1" dirty="0" smtClean="0"/>
              <a:t>Prioritize</a:t>
            </a:r>
            <a:r>
              <a:rPr lang="en-US" sz="2400" dirty="0" smtClean="0"/>
              <a:t> materials for processing</a:t>
            </a:r>
          </a:p>
          <a:p>
            <a:pPr marL="1147763" lvl="3" indent="-219075"/>
            <a:r>
              <a:rPr lang="en-US" sz="2200" dirty="0" smtClean="0"/>
              <a:t>Anticipated level/nature of use</a:t>
            </a:r>
          </a:p>
          <a:p>
            <a:pPr marL="1147763" lvl="3" indent="-219075"/>
            <a:r>
              <a:rPr lang="en-US" sz="2200" dirty="0" smtClean="0"/>
              <a:t>Level of significance/uniqueness</a:t>
            </a:r>
          </a:p>
          <a:p>
            <a:pPr marL="1147763" lvl="3" indent="-219075"/>
            <a:r>
              <a:rPr lang="en-US" sz="2200" dirty="0" smtClean="0"/>
              <a:t>Potential loss due to age or type of media</a:t>
            </a:r>
          </a:p>
          <a:p>
            <a:pPr marL="1147763" lvl="3" indent="-219075"/>
            <a:r>
              <a:rPr lang="en-US" sz="2200" dirty="0" smtClean="0"/>
              <a:t>Unique content not replicated elsewhere</a:t>
            </a:r>
          </a:p>
          <a:p>
            <a:pPr marL="1147763" lvl="3" indent="-219075">
              <a:buNone/>
            </a:pPr>
            <a:endParaRPr lang="en-US" sz="800" dirty="0" smtClean="0"/>
          </a:p>
          <a:p>
            <a:pPr marL="690563" lvl="2" indent="-219075">
              <a:buNone/>
            </a:pPr>
            <a:endParaRPr lang="en-US" sz="2800" dirty="0" smtClean="0"/>
          </a:p>
          <a:p>
            <a:pPr marL="690563" lvl="2" indent="-219075"/>
            <a:endParaRPr lang="en-US" sz="2800" dirty="0" smtClean="0"/>
          </a:p>
          <a:p>
            <a:pPr marL="1147763" lvl="3" indent="-219075"/>
            <a:endParaRPr lang="en-US" sz="2600" dirty="0" smtClean="0"/>
          </a:p>
          <a:p>
            <a:pPr marL="690563" lvl="2" indent="-219075">
              <a:buNone/>
            </a:pPr>
            <a:endParaRPr lang="en-US" sz="2800" dirty="0" smtClean="0"/>
          </a:p>
          <a:p>
            <a:pPr marL="690563" lvl="2" indent="-219075"/>
            <a:endParaRPr lang="en-US" sz="2200" dirty="0" smtClean="0"/>
          </a:p>
          <a:p>
            <a:pPr>
              <a:buNone/>
            </a:pPr>
            <a:endParaRPr lang="en-US" sz="600" dirty="0" smtClean="0"/>
          </a:p>
          <a:p>
            <a:pPr lvl="1">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8229600" cy="4221163"/>
          </a:xfrm>
        </p:spPr>
        <p:txBody>
          <a:bodyPr>
            <a:normAutofit fontScale="62500" lnSpcReduction="20000"/>
          </a:bodyPr>
          <a:lstStyle/>
          <a:p>
            <a:pPr marL="0" indent="0">
              <a:buNone/>
            </a:pPr>
            <a:r>
              <a:rPr lang="en-US" dirty="0"/>
              <a:t>1. Use a </a:t>
            </a:r>
            <a:r>
              <a:rPr lang="en-US" b="1" i="1" dirty="0"/>
              <a:t>“clean” computer</a:t>
            </a:r>
            <a:r>
              <a:rPr lang="en-US" dirty="0"/>
              <a:t>.</a:t>
            </a:r>
            <a:endParaRPr lang="en-US" sz="600" dirty="0"/>
          </a:p>
          <a:p>
            <a:pPr marL="0" indent="0">
              <a:buNone/>
            </a:pPr>
            <a:r>
              <a:rPr lang="en-US" dirty="0"/>
              <a:t>2. Use a </a:t>
            </a:r>
            <a:r>
              <a:rPr lang="en-US" b="1" i="1" dirty="0"/>
              <a:t>write blocker.</a:t>
            </a:r>
            <a:endParaRPr lang="en-US" sz="600" dirty="0"/>
          </a:p>
          <a:p>
            <a:pPr marL="0" indent="0">
              <a:buNone/>
            </a:pPr>
            <a:r>
              <a:rPr lang="en-US" dirty="0"/>
              <a:t>3. </a:t>
            </a:r>
            <a:r>
              <a:rPr lang="en-US" b="1" i="1" dirty="0"/>
              <a:t>Insert source media. </a:t>
            </a:r>
            <a:r>
              <a:rPr lang="en-US" b="1" dirty="0">
                <a:solidFill>
                  <a:srgbClr val="FF0000"/>
                </a:solidFill>
              </a:rPr>
              <a:t>Do not attempt to open any files.</a:t>
            </a:r>
            <a:endParaRPr lang="en-US" sz="600" b="1" dirty="0">
              <a:solidFill>
                <a:srgbClr val="FF0000"/>
              </a:solidFill>
            </a:endParaRPr>
          </a:p>
          <a:p>
            <a:pPr marL="0" indent="0">
              <a:buNone/>
            </a:pPr>
            <a:r>
              <a:rPr lang="en-US" dirty="0"/>
              <a:t>4. Create a </a:t>
            </a:r>
            <a:r>
              <a:rPr lang="en-US" b="1" i="1" dirty="0"/>
              <a:t>disk directory.</a:t>
            </a:r>
            <a:endParaRPr lang="en-US" sz="600" dirty="0"/>
          </a:p>
          <a:p>
            <a:pPr marL="0" indent="0">
              <a:buNone/>
            </a:pPr>
            <a:r>
              <a:rPr lang="en-US" dirty="0"/>
              <a:t>5. </a:t>
            </a:r>
            <a:r>
              <a:rPr lang="en-US" b="1" i="1" dirty="0"/>
              <a:t>Copy </a:t>
            </a:r>
            <a:r>
              <a:rPr lang="en-US" dirty="0"/>
              <a:t>files from media to the directory. Consider copying as a </a:t>
            </a:r>
            <a:r>
              <a:rPr lang="en-US" b="1" i="1" dirty="0"/>
              <a:t>disk image.</a:t>
            </a:r>
            <a:endParaRPr lang="en-US" sz="600" dirty="0"/>
          </a:p>
          <a:p>
            <a:pPr marL="0" indent="0">
              <a:buNone/>
            </a:pPr>
            <a:r>
              <a:rPr lang="en-US" dirty="0"/>
              <a:t>6. Generate a </a:t>
            </a:r>
            <a:r>
              <a:rPr lang="en-US" b="1" i="1" dirty="0"/>
              <a:t>copy of the directory.</a:t>
            </a:r>
            <a:endParaRPr lang="en-US" sz="600" dirty="0"/>
          </a:p>
          <a:p>
            <a:pPr marL="0" indent="0">
              <a:buNone/>
            </a:pPr>
            <a:r>
              <a:rPr lang="en-US" dirty="0"/>
              <a:t>7. Generate and record a </a:t>
            </a:r>
            <a:r>
              <a:rPr lang="en-US" b="1" i="1" dirty="0"/>
              <a:t>checksum</a:t>
            </a:r>
            <a:r>
              <a:rPr lang="en-US" b="1" dirty="0"/>
              <a:t>.</a:t>
            </a:r>
            <a:r>
              <a:rPr lang="en-US" dirty="0"/>
              <a:t> </a:t>
            </a:r>
          </a:p>
          <a:p>
            <a:pPr marL="0" indent="0">
              <a:buNone/>
            </a:pPr>
            <a:r>
              <a:rPr lang="en-US" dirty="0"/>
              <a:t>8. Create a </a:t>
            </a:r>
            <a:r>
              <a:rPr lang="en-US" b="1" i="1" dirty="0"/>
              <a:t>readme file.</a:t>
            </a:r>
            <a:endParaRPr lang="en-US" sz="600" dirty="0"/>
          </a:p>
          <a:p>
            <a:pPr marL="0" indent="0">
              <a:buNone/>
            </a:pPr>
            <a:r>
              <a:rPr lang="en-US" dirty="0"/>
              <a:t>9. Copy the directory to </a:t>
            </a:r>
            <a:r>
              <a:rPr lang="en-US" b="1" i="1" dirty="0"/>
              <a:t>trustworthy archival storage.</a:t>
            </a:r>
            <a:endParaRPr lang="en-US" dirty="0"/>
          </a:p>
          <a:p>
            <a:pPr marL="0" indent="0">
              <a:buNone/>
            </a:pPr>
            <a:r>
              <a:rPr lang="en-US" dirty="0"/>
              <a:t>10. Return the original </a:t>
            </a:r>
            <a:r>
              <a:rPr lang="en-US" b="1" i="1" dirty="0"/>
              <a:t>physical media to storage</a:t>
            </a:r>
            <a:r>
              <a:rPr lang="en-US" i="1" dirty="0"/>
              <a:t>. </a:t>
            </a:r>
            <a:endParaRPr lang="en-US" dirty="0"/>
          </a:p>
          <a:p>
            <a:pPr marL="0" indent="0">
              <a:buNone/>
            </a:pPr>
            <a:r>
              <a:rPr lang="en-US" dirty="0"/>
              <a:t>11. Create or update any </a:t>
            </a:r>
            <a:r>
              <a:rPr lang="en-US" b="1" i="1" dirty="0"/>
              <a:t>associated descriptive tool(s</a:t>
            </a:r>
            <a:r>
              <a:rPr lang="en-US" i="1" dirty="0"/>
              <a:t>).</a:t>
            </a:r>
            <a:endParaRPr lang="en-US" dirty="0"/>
          </a:p>
          <a:p>
            <a:pPr marL="0" indent="0">
              <a:buNone/>
            </a:pPr>
            <a:endParaRPr lang="en-US" dirty="0"/>
          </a:p>
        </p:txBody>
      </p:sp>
      <p:sp>
        <p:nvSpPr>
          <p:cNvPr id="3" name="Title 2"/>
          <p:cNvSpPr>
            <a:spLocks noGrp="1"/>
          </p:cNvSpPr>
          <p:nvPr>
            <p:ph type="title"/>
          </p:nvPr>
        </p:nvSpPr>
        <p:spPr>
          <a:xfrm>
            <a:off x="431800" y="838200"/>
            <a:ext cx="8229600" cy="914400"/>
          </a:xfrm>
        </p:spPr>
        <p:txBody>
          <a:bodyPr>
            <a:noAutofit/>
          </a:bodyPr>
          <a:lstStyle/>
          <a:p>
            <a:r>
              <a:rPr lang="en-US" dirty="0"/>
              <a:t>Part 2: Technical steps </a:t>
            </a:r>
            <a:r>
              <a:rPr lang="en-US" dirty="0" smtClean="0"/>
              <a:t/>
            </a:r>
            <a:br>
              <a:rPr lang="en-US" dirty="0" smtClean="0"/>
            </a:br>
            <a:endParaRPr lang="en-US" dirty="0"/>
          </a:p>
        </p:txBody>
      </p:sp>
    </p:spTree>
    <p:extLst>
      <p:ext uri="{BB962C8B-B14F-4D97-AF65-F5344CB8AC3E}">
        <p14:creationId xmlns:p14="http://schemas.microsoft.com/office/powerpoint/2010/main" xmlns="" val="49487264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29200" y="5257800"/>
            <a:ext cx="184666" cy="487313"/>
          </a:xfrm>
          <a:prstGeom prst="rect">
            <a:avLst/>
          </a:prstGeom>
          <a:noFill/>
        </p:spPr>
        <p:txBody>
          <a:bodyPr wrap="none" rtlCol="0">
            <a:spAutoFit/>
          </a:bodyPr>
          <a:lstStyle/>
          <a:p>
            <a:endParaRPr lang="en-US" sz="2200" b="0" dirty="0">
              <a:solidFill>
                <a:schemeClr val="tx1"/>
              </a:solidFill>
            </a:endParaRPr>
          </a:p>
        </p:txBody>
      </p:sp>
      <p:sp>
        <p:nvSpPr>
          <p:cNvPr id="7" name="TextBox 6"/>
          <p:cNvSpPr txBox="1"/>
          <p:nvPr/>
        </p:nvSpPr>
        <p:spPr>
          <a:xfrm>
            <a:off x="5257800" y="2173496"/>
            <a:ext cx="2971800" cy="2277547"/>
          </a:xfrm>
          <a:prstGeom prst="rect">
            <a:avLst/>
          </a:prstGeom>
          <a:noFill/>
        </p:spPr>
        <p:txBody>
          <a:bodyPr wrap="square" rtlCol="0">
            <a:spAutoFit/>
          </a:bodyPr>
          <a:lstStyle/>
          <a:p>
            <a:pPr algn="ctr"/>
            <a:endParaRPr lang="en-US" sz="800" dirty="0" smtClean="0">
              <a:solidFill>
                <a:srgbClr val="FF0000"/>
              </a:solidFill>
            </a:endParaRPr>
          </a:p>
          <a:p>
            <a:pPr algn="ctr"/>
            <a:endParaRPr lang="en-US" sz="200" dirty="0" smtClean="0">
              <a:solidFill>
                <a:srgbClr val="FF0000"/>
              </a:solidFill>
            </a:endParaRPr>
          </a:p>
          <a:p>
            <a:pPr algn="ctr"/>
            <a:r>
              <a:rPr lang="en-US" sz="2200" i="1" dirty="0" smtClean="0">
                <a:solidFill>
                  <a:srgbClr val="FF0000"/>
                </a:solidFill>
              </a:rPr>
              <a:t>Detailed Steps</a:t>
            </a:r>
          </a:p>
          <a:p>
            <a:pPr algn="ctr"/>
            <a:endParaRPr lang="en-US" sz="2200" i="1" dirty="0" smtClean="0">
              <a:solidFill>
                <a:srgbClr val="FF0000"/>
              </a:solidFill>
            </a:endParaRPr>
          </a:p>
          <a:p>
            <a:pPr algn="ctr"/>
            <a:r>
              <a:rPr lang="en-US" sz="2200" dirty="0" smtClean="0"/>
              <a:t>for </a:t>
            </a:r>
            <a:r>
              <a:rPr lang="en-US" sz="2200" dirty="0"/>
              <a:t/>
            </a:r>
            <a:br>
              <a:rPr lang="en-US" sz="2200" dirty="0"/>
            </a:br>
            <a:r>
              <a:rPr lang="en-US" sz="2200" dirty="0"/>
              <a:t>Managing </a:t>
            </a:r>
            <a:br>
              <a:rPr lang="en-US" sz="2200" dirty="0"/>
            </a:br>
            <a:r>
              <a:rPr lang="en-US" sz="2200" dirty="0"/>
              <a:t>Born-Digital</a:t>
            </a:r>
            <a:br>
              <a:rPr lang="en-US" sz="2200" dirty="0"/>
            </a:br>
            <a:r>
              <a:rPr lang="en-US" sz="2200" dirty="0"/>
              <a:t>Physical Media</a:t>
            </a:r>
          </a:p>
        </p:txBody>
      </p:sp>
      <p:pic>
        <p:nvPicPr>
          <p:cNvPr id="2" name="Picture 1"/>
          <p:cNvPicPr>
            <a:picLocks noChangeAspect="1"/>
          </p:cNvPicPr>
          <p:nvPr/>
        </p:nvPicPr>
        <p:blipFill>
          <a:blip r:embed="rId3" cstate="screen"/>
          <a:stretch>
            <a:fillRect/>
          </a:stretch>
        </p:blipFill>
        <p:spPr>
          <a:xfrm>
            <a:off x="174783" y="182852"/>
            <a:ext cx="4648200" cy="5955506"/>
          </a:xfrm>
          <a:prstGeom prst="rect">
            <a:avLst/>
          </a:prstGeom>
          <a:ln>
            <a:solidFill>
              <a:schemeClr val="accent1"/>
            </a:solidFill>
          </a:ln>
        </p:spPr>
      </p:pic>
      <p:sp>
        <p:nvSpPr>
          <p:cNvPr id="4" name="Rectangle 3"/>
          <p:cNvSpPr/>
          <p:nvPr/>
        </p:nvSpPr>
        <p:spPr>
          <a:xfrm>
            <a:off x="3127739" y="4981799"/>
            <a:ext cx="5094864" cy="810478"/>
          </a:xfrm>
          <a:prstGeom prst="rect">
            <a:avLst/>
          </a:prstGeom>
          <a:solidFill>
            <a:schemeClr val="bg1"/>
          </a:solidFill>
          <a:ln>
            <a:solidFill>
              <a:srgbClr val="FF0000"/>
            </a:solidFill>
          </a:ln>
        </p:spPr>
        <p:txBody>
          <a:bodyPr wrap="none" lIns="91440" tIns="45720" rIns="91440" bIns="45720">
            <a:spAutoFit/>
          </a:bodyPr>
          <a:lstStyle/>
          <a:p>
            <a:pPr algn="ctr"/>
            <a:r>
              <a:rPr 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Coming spring 2013!</a:t>
            </a:r>
            <a:endParaRPr 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First Steps</a:t>
            </a:r>
            <a:r>
              <a:rPr lang="en-US" dirty="0" smtClean="0"/>
              <a:t>: Checksums</a:t>
            </a:r>
            <a:endParaRPr lang="en-US" dirty="0"/>
          </a:p>
        </p:txBody>
      </p:sp>
      <p:sp>
        <p:nvSpPr>
          <p:cNvPr id="3" name="Content Placeholder 2"/>
          <p:cNvSpPr>
            <a:spLocks noGrp="1"/>
          </p:cNvSpPr>
          <p:nvPr>
            <p:ph idx="1"/>
          </p:nvPr>
        </p:nvSpPr>
        <p:spPr>
          <a:xfrm>
            <a:off x="762000" y="1905000"/>
            <a:ext cx="7702551" cy="4691064"/>
          </a:xfrm>
        </p:spPr>
        <p:txBody>
          <a:bodyPr/>
          <a:lstStyle/>
          <a:p>
            <a:pPr marL="12700" indent="0">
              <a:buNone/>
            </a:pPr>
            <a:r>
              <a:rPr lang="en-US" sz="1800" dirty="0" smtClean="0"/>
              <a:t>7. Generate </a:t>
            </a:r>
            <a:r>
              <a:rPr lang="en-US" sz="1800" dirty="0"/>
              <a:t>and record a checksum (a unique value based on the contents of a file) on the disk image. Alternatively, if you copied the files instead of copying a disk image, generate and record a checksum on each file in the subdirectory. </a:t>
            </a:r>
          </a:p>
          <a:p>
            <a:pPr marL="12700" indent="0">
              <a:buNone/>
            </a:pPr>
            <a:endParaRPr lang="en-US" dirty="0"/>
          </a:p>
        </p:txBody>
      </p:sp>
    </p:spTree>
    <p:extLst>
      <p:ext uri="{BB962C8B-B14F-4D97-AF65-F5344CB8AC3E}">
        <p14:creationId xmlns:p14="http://schemas.microsoft.com/office/powerpoint/2010/main" xmlns="" val="111244262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1525"/>
            <a:ext cx="8229600" cy="914400"/>
          </a:xfrm>
        </p:spPr>
        <p:txBody>
          <a:bodyPr>
            <a:noAutofit/>
          </a:bodyPr>
          <a:lstStyle/>
          <a:p>
            <a:r>
              <a:rPr lang="en-US" i="1" dirty="0" smtClean="0"/>
              <a:t>Detailed Steps</a:t>
            </a:r>
            <a:r>
              <a:rPr lang="en-US" dirty="0" smtClean="0"/>
              <a:t>: Checksums </a:t>
            </a:r>
            <a:r>
              <a:rPr lang="en-US" dirty="0"/>
              <a:t/>
            </a:r>
            <a:br>
              <a:rPr lang="en-US" dirty="0"/>
            </a:br>
            <a:endParaRPr lang="en-US" dirty="0"/>
          </a:p>
        </p:txBody>
      </p:sp>
      <p:sp>
        <p:nvSpPr>
          <p:cNvPr id="3" name="Content Placeholder 2"/>
          <p:cNvSpPr>
            <a:spLocks noGrp="1"/>
          </p:cNvSpPr>
          <p:nvPr>
            <p:ph idx="1"/>
          </p:nvPr>
        </p:nvSpPr>
        <p:spPr>
          <a:xfrm>
            <a:off x="457200" y="1828800"/>
            <a:ext cx="8153400" cy="5029200"/>
          </a:xfrm>
        </p:spPr>
        <p:txBody>
          <a:bodyPr>
            <a:normAutofit/>
          </a:bodyPr>
          <a:lstStyle/>
          <a:p>
            <a:pPr marL="12700" indent="0">
              <a:buNone/>
            </a:pPr>
            <a:r>
              <a:rPr lang="en-US" sz="1400" b="1" dirty="0" smtClean="0"/>
              <a:t>Level </a:t>
            </a:r>
            <a:r>
              <a:rPr lang="en-US" sz="1400" b="1" dirty="0"/>
              <a:t>of Difficulty</a:t>
            </a:r>
            <a:r>
              <a:rPr lang="en-US" sz="1400" dirty="0"/>
              <a:t>: Easy to Complex</a:t>
            </a:r>
          </a:p>
          <a:p>
            <a:pPr marL="12700" indent="0">
              <a:buNone/>
            </a:pPr>
            <a:r>
              <a:rPr lang="en-US" sz="1400" b="1" dirty="0"/>
              <a:t>Desirability</a:t>
            </a:r>
            <a:r>
              <a:rPr lang="en-US" sz="1400" dirty="0"/>
              <a:t>: Highly </a:t>
            </a:r>
            <a:r>
              <a:rPr lang="en-US" sz="1400" dirty="0" smtClean="0"/>
              <a:t>Recommended</a:t>
            </a:r>
            <a:endParaRPr lang="en-US" sz="1400" dirty="0"/>
          </a:p>
          <a:p>
            <a:pPr marL="12700" indent="0">
              <a:buNone/>
            </a:pPr>
            <a:r>
              <a:rPr lang="en-US" sz="1400" dirty="0"/>
              <a:t>A checksum, or hash, is a unique value based on the contents of a file and is generated by specific algorithms (e.g.,  MD5 or  SHA-256).  Comparison of checksums generated from the same file at different times identifies whether and when the file has changed.   Creating checksums is not difficult and may be done during several processes described earlier (such as creating a disk image, generating a directory list, or using the Duke Data </a:t>
            </a:r>
            <a:r>
              <a:rPr lang="en-US" sz="1400" dirty="0" err="1"/>
              <a:t>Accessioner</a:t>
            </a:r>
            <a:r>
              <a:rPr lang="en-US" sz="1400" dirty="0"/>
              <a:t>).  It is very easy to create a hash for a single file and then to compare that hash to one generated for another copy of the file.  An automated technique is necessary, however, when processing a large number of files.  </a:t>
            </a:r>
          </a:p>
          <a:p>
            <a:pPr marL="12700" indent="0">
              <a:buNone/>
            </a:pPr>
            <a:r>
              <a:rPr lang="en-US" sz="1400" dirty="0"/>
              <a:t>It is important to note that while a changed checksum can alert a repository to the fact that something in a file or folder has changed, it cannot indicate what exactly has changed, nor can it reverse the change.  Regularly hashing the file or image you have copied and checking those new hashes against the hashes made at the time of the transfer should be part of your digital </a:t>
            </a:r>
            <a:r>
              <a:rPr lang="en-US" sz="1400" dirty="0" err="1"/>
              <a:t>curation</a:t>
            </a:r>
            <a:r>
              <a:rPr lang="en-US" sz="1400" dirty="0"/>
              <a:t> workflow. During the lifecycle of your digital collections you will need to periodically verify the checksums to ensure that files remain unchanged.</a:t>
            </a:r>
          </a:p>
          <a:p>
            <a:pPr marL="12700" indent="0">
              <a:buNone/>
            </a:pPr>
            <a:endParaRPr lang="en-US" dirty="0"/>
          </a:p>
        </p:txBody>
      </p:sp>
    </p:spTree>
    <p:extLst>
      <p:ext uri="{BB962C8B-B14F-4D97-AF65-F5344CB8AC3E}">
        <p14:creationId xmlns:p14="http://schemas.microsoft.com/office/powerpoint/2010/main" xmlns="" val="158249490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28023" cy="995360"/>
          </a:xfrm>
        </p:spPr>
        <p:txBody>
          <a:bodyPr>
            <a:noAutofit/>
          </a:bodyPr>
          <a:lstStyle/>
          <a:p>
            <a:r>
              <a:rPr lang="en-US" i="1" dirty="0" smtClean="0"/>
              <a:t>Detailed Steps</a:t>
            </a:r>
            <a:r>
              <a:rPr lang="en-US" dirty="0" smtClean="0"/>
              <a:t>: Checksums, cont.</a:t>
            </a:r>
            <a:r>
              <a:rPr lang="en-US" dirty="0"/>
              <a:t/>
            </a:r>
            <a:br>
              <a:rPr lang="en-US" dirty="0"/>
            </a:br>
            <a:endParaRPr lang="en-US" dirty="0"/>
          </a:p>
        </p:txBody>
      </p:sp>
      <p:sp>
        <p:nvSpPr>
          <p:cNvPr id="3" name="Content Placeholder 2"/>
          <p:cNvSpPr>
            <a:spLocks noGrp="1"/>
          </p:cNvSpPr>
          <p:nvPr>
            <p:ph idx="1"/>
          </p:nvPr>
        </p:nvSpPr>
        <p:spPr>
          <a:xfrm>
            <a:off x="457200" y="1298575"/>
            <a:ext cx="8458200" cy="5562600"/>
          </a:xfrm>
        </p:spPr>
        <p:txBody>
          <a:bodyPr>
            <a:normAutofit/>
          </a:bodyPr>
          <a:lstStyle/>
          <a:p>
            <a:pPr marL="12700" indent="0">
              <a:buNone/>
            </a:pPr>
            <a:endParaRPr lang="en-US" sz="1600" dirty="0"/>
          </a:p>
          <a:p>
            <a:pPr marL="12700" indent="0">
              <a:buNone/>
            </a:pPr>
            <a:r>
              <a:rPr lang="en-US" sz="1300" dirty="0" smtClean="0"/>
              <a:t>Disk </a:t>
            </a:r>
            <a:r>
              <a:rPr lang="en-US" sz="1300" dirty="0"/>
              <a:t>imaging or Disk copying tools that incorporate checksums (see </a:t>
            </a:r>
            <a:r>
              <a:rPr lang="en-US" sz="1300" dirty="0" smtClean="0"/>
              <a:t>the </a:t>
            </a:r>
            <a:r>
              <a:rPr lang="en-US" sz="1300" b="1" i="1" dirty="0" smtClean="0"/>
              <a:t>Copy the Files or </a:t>
            </a:r>
            <a:r>
              <a:rPr lang="en-US" sz="1300" b="1" i="1" dirty="0"/>
              <a:t>Create a Disk </a:t>
            </a:r>
            <a:r>
              <a:rPr lang="en-US" sz="1300" b="1" i="1" dirty="0" smtClean="0"/>
              <a:t>Image</a:t>
            </a:r>
            <a:r>
              <a:rPr lang="en-US" sz="1300" dirty="0"/>
              <a:t> section for more details on these tools):</a:t>
            </a:r>
          </a:p>
          <a:p>
            <a:pPr marL="12700" lvl="0" indent="0">
              <a:buNone/>
            </a:pPr>
            <a:r>
              <a:rPr lang="en-US" sz="1300" b="1" dirty="0" err="1"/>
              <a:t>BitCurator</a:t>
            </a:r>
            <a:r>
              <a:rPr lang="en-US" sz="1300" dirty="0"/>
              <a:t>: </a:t>
            </a:r>
            <a:r>
              <a:rPr lang="en-US" sz="1300" u="sng" dirty="0">
                <a:hlinkClick r:id="rId2"/>
              </a:rPr>
              <a:t>http://www.bitcurator.net/</a:t>
            </a:r>
            <a:endParaRPr lang="en-US" sz="1300" dirty="0"/>
          </a:p>
          <a:p>
            <a:pPr marL="12700" lvl="0" indent="0">
              <a:buNone/>
            </a:pPr>
            <a:r>
              <a:rPr lang="en-US" sz="1300" b="1" dirty="0"/>
              <a:t>FTK Imager</a:t>
            </a:r>
            <a:r>
              <a:rPr lang="en-US" sz="1300" dirty="0"/>
              <a:t> (Forensic </a:t>
            </a:r>
            <a:r>
              <a:rPr lang="en-US" sz="1300" dirty="0" err="1"/>
              <a:t>ToolKit</a:t>
            </a:r>
            <a:r>
              <a:rPr lang="en-US" sz="1300" dirty="0"/>
              <a:t> Imager): </a:t>
            </a:r>
            <a:r>
              <a:rPr lang="en-US" sz="1300" u="sng" dirty="0">
                <a:hlinkClick r:id="rId3"/>
              </a:rPr>
              <a:t>http://accessdata.com/support/adownloads</a:t>
            </a:r>
            <a:endParaRPr lang="en-US" sz="1300" dirty="0"/>
          </a:p>
          <a:p>
            <a:pPr marL="12700" lvl="0" indent="0">
              <a:buNone/>
            </a:pPr>
            <a:r>
              <a:rPr lang="en-US" sz="1300" b="1" dirty="0"/>
              <a:t>Duke Data </a:t>
            </a:r>
            <a:r>
              <a:rPr lang="en-US" sz="1300" b="1" dirty="0" err="1"/>
              <a:t>Accessioner</a:t>
            </a:r>
            <a:r>
              <a:rPr lang="en-US" sz="1300" dirty="0"/>
              <a:t>: </a:t>
            </a:r>
            <a:r>
              <a:rPr lang="en-US" sz="1300" u="sng" dirty="0">
                <a:hlinkClick r:id="rId4"/>
              </a:rPr>
              <a:t>http://library.duke.edu/uarchives/about/tools/data-</a:t>
            </a:r>
            <a:r>
              <a:rPr lang="en-US" sz="1300" u="sng" dirty="0" smtClean="0">
                <a:hlinkClick r:id="rId4"/>
              </a:rPr>
              <a:t>accessioner.html</a:t>
            </a:r>
            <a:endParaRPr lang="en-US" sz="1300" dirty="0"/>
          </a:p>
          <a:p>
            <a:pPr marL="12700" indent="0">
              <a:buNone/>
            </a:pPr>
            <a:r>
              <a:rPr lang="en-US" sz="1300" dirty="0"/>
              <a:t>File directory printing tools that incorporate checksums (see the </a:t>
            </a:r>
            <a:r>
              <a:rPr lang="en-US" sz="1300" b="1" i="1" dirty="0"/>
              <a:t>Record the  File Directory</a:t>
            </a:r>
            <a:r>
              <a:rPr lang="en-US" sz="1300" dirty="0"/>
              <a:t>  section for more details on these tools):</a:t>
            </a:r>
          </a:p>
          <a:p>
            <a:pPr marL="12700" lvl="0" indent="0">
              <a:buNone/>
            </a:pPr>
            <a:r>
              <a:rPr lang="en-US" sz="1300" b="1" dirty="0"/>
              <a:t>Karen's Directory Printer</a:t>
            </a:r>
            <a:r>
              <a:rPr lang="en-US" sz="1300" dirty="0"/>
              <a:t>: </a:t>
            </a:r>
            <a:r>
              <a:rPr lang="en-US" sz="1300" u="sng" dirty="0">
                <a:hlinkClick r:id="rId5"/>
              </a:rPr>
              <a:t>http://www.karenware.com/powertools/ptdirprn.asp</a:t>
            </a:r>
            <a:r>
              <a:rPr lang="en-US" sz="1300" dirty="0"/>
              <a:t> </a:t>
            </a:r>
          </a:p>
          <a:p>
            <a:pPr marL="12700" lvl="0" indent="0">
              <a:buNone/>
            </a:pPr>
            <a:r>
              <a:rPr lang="en-US" sz="1300" b="1" dirty="0"/>
              <a:t>Beyond Compare</a:t>
            </a:r>
            <a:r>
              <a:rPr lang="en-US" sz="1300" dirty="0"/>
              <a:t>: </a:t>
            </a:r>
            <a:r>
              <a:rPr lang="en-US" sz="1300" u="sng" dirty="0">
                <a:hlinkClick r:id="rId6"/>
              </a:rPr>
              <a:t>http://www.scootersoftware.com/</a:t>
            </a:r>
            <a:r>
              <a:rPr lang="en-US" sz="1300" dirty="0"/>
              <a:t> </a:t>
            </a:r>
          </a:p>
          <a:p>
            <a:pPr marL="12700" lvl="0" indent="0">
              <a:buNone/>
            </a:pPr>
            <a:r>
              <a:rPr lang="en-US" sz="1300" b="1" dirty="0"/>
              <a:t>NARA File Analyzer and Metadata Harvester</a:t>
            </a:r>
            <a:r>
              <a:rPr lang="en-US" sz="1300" dirty="0"/>
              <a:t>: </a:t>
            </a:r>
            <a:r>
              <a:rPr lang="en-US" sz="1300" u="sng" dirty="0">
                <a:hlinkClick r:id="rId7"/>
              </a:rPr>
              <a:t>https://github.com/usnationalarchives/File-Analyzer</a:t>
            </a:r>
            <a:r>
              <a:rPr lang="en-US" sz="1300" dirty="0"/>
              <a:t> </a:t>
            </a:r>
          </a:p>
          <a:p>
            <a:pPr marL="12700" indent="0">
              <a:buNone/>
            </a:pPr>
            <a:r>
              <a:rPr lang="en-US" sz="1300" dirty="0"/>
              <a:t>Collection </a:t>
            </a:r>
            <a:r>
              <a:rPr lang="en-US" sz="1300" dirty="0" smtClean="0"/>
              <a:t>management </a:t>
            </a:r>
            <a:r>
              <a:rPr lang="en-US" sz="1300" dirty="0"/>
              <a:t>tools that incorporate checksums:</a:t>
            </a:r>
          </a:p>
          <a:p>
            <a:pPr marL="12700" lvl="0" indent="0">
              <a:buNone/>
            </a:pPr>
            <a:r>
              <a:rPr lang="en-US" sz="1300" b="1" dirty="0" err="1"/>
              <a:t>Archivematica</a:t>
            </a:r>
            <a:r>
              <a:rPr lang="en-US" sz="1300" dirty="0"/>
              <a:t>: </a:t>
            </a:r>
            <a:r>
              <a:rPr lang="en-US" sz="1300" u="sng" dirty="0">
                <a:hlinkClick r:id="rId8"/>
              </a:rPr>
              <a:t>https://www.archivematica.org/wiki/Main_Page</a:t>
            </a:r>
            <a:endParaRPr lang="en-US" sz="1300" dirty="0"/>
          </a:p>
          <a:p>
            <a:pPr marL="12700" indent="0">
              <a:buNone/>
            </a:pPr>
            <a:r>
              <a:rPr lang="en-US" sz="1300" dirty="0"/>
              <a:t>From the website: “A free and open-source digital preservation system that is designed to maintain standards-based, long-term access to collections of digital objects.  </a:t>
            </a:r>
            <a:r>
              <a:rPr lang="en-US" sz="1300" dirty="0" err="1"/>
              <a:t>Archivematica</a:t>
            </a:r>
            <a:r>
              <a:rPr lang="en-US" sz="1300" dirty="0"/>
              <a:t> uses a micro-services design pattern to provide an integrated suite of software tools that allows users to process digital objects from ingest to access </a:t>
            </a:r>
            <a:r>
              <a:rPr lang="en-US" sz="1300" dirty="0" smtClean="0"/>
              <a:t>…</a:t>
            </a:r>
            <a:endParaRPr lang="en-US" sz="1600" dirty="0"/>
          </a:p>
        </p:txBody>
      </p:sp>
    </p:spTree>
    <p:extLst>
      <p:ext uri="{BB962C8B-B14F-4D97-AF65-F5344CB8AC3E}">
        <p14:creationId xmlns:p14="http://schemas.microsoft.com/office/powerpoint/2010/main" xmlns="" val="269263371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7" y="381000"/>
            <a:ext cx="8251823" cy="995360"/>
          </a:xfrm>
        </p:spPr>
        <p:txBody>
          <a:bodyPr/>
          <a:lstStyle/>
          <a:p>
            <a:r>
              <a:rPr lang="en-US" i="1" dirty="0" smtClean="0"/>
              <a:t>Detailed Steps</a:t>
            </a:r>
            <a:r>
              <a:rPr lang="en-US" dirty="0" smtClean="0"/>
              <a:t>: Checksums, </a:t>
            </a:r>
            <a:r>
              <a:rPr lang="en-US" sz="2400" dirty="0" smtClean="0"/>
              <a:t>cont.</a:t>
            </a:r>
            <a:endParaRPr lang="en-US" sz="2400" dirty="0"/>
          </a:p>
        </p:txBody>
      </p:sp>
      <p:sp>
        <p:nvSpPr>
          <p:cNvPr id="3" name="Content Placeholder 2"/>
          <p:cNvSpPr>
            <a:spLocks noGrp="1"/>
          </p:cNvSpPr>
          <p:nvPr>
            <p:ph idx="1"/>
          </p:nvPr>
        </p:nvSpPr>
        <p:spPr>
          <a:xfrm>
            <a:off x="434977" y="1828800"/>
            <a:ext cx="8153400" cy="5029200"/>
          </a:xfrm>
        </p:spPr>
        <p:txBody>
          <a:bodyPr>
            <a:normAutofit/>
          </a:bodyPr>
          <a:lstStyle/>
          <a:p>
            <a:pPr marL="12700" lvl="0" indent="0">
              <a:buNone/>
            </a:pPr>
            <a:r>
              <a:rPr lang="en-US" sz="1300" b="1" dirty="0"/>
              <a:t>Curator’s Workbench</a:t>
            </a:r>
            <a:r>
              <a:rPr lang="en-US" sz="1300" dirty="0"/>
              <a:t>: </a:t>
            </a:r>
            <a:r>
              <a:rPr lang="en-US" sz="1300" u="sng" dirty="0">
                <a:hlinkClick r:id="rId2"/>
              </a:rPr>
              <a:t>http://www.lib.unc.edu/blogs/cdr/index.php/about-the-curators-workbench</a:t>
            </a:r>
            <a:r>
              <a:rPr lang="en-US" sz="1300" dirty="0"/>
              <a:t> </a:t>
            </a:r>
            <a:endParaRPr lang="en-US" sz="1300" dirty="0" smtClean="0"/>
          </a:p>
          <a:p>
            <a:pPr marL="12700" lvl="0" indent="0">
              <a:buNone/>
            </a:pPr>
            <a:r>
              <a:rPr lang="en-US" sz="1300" dirty="0" smtClean="0"/>
              <a:t>From </a:t>
            </a:r>
            <a:r>
              <a:rPr lang="en-US" sz="1300" dirty="0"/>
              <a:t>the website: “The Workbench helps archivists manage files before they are stored in an institutional repository or dark archive. As the files are selected, arranged, and described, a METS file is generated by the software that documents these processes. In addition, checksums and UUIDs are generated for each object and MODS descriptive metadata elements can be mapped to individual objects and folders.” Developed at the University of North Carolina, Chapel Hill</a:t>
            </a:r>
            <a:r>
              <a:rPr lang="en-US" sz="1300" dirty="0" smtClean="0"/>
              <a:t>.</a:t>
            </a:r>
            <a:endParaRPr lang="en-US" sz="1300" dirty="0"/>
          </a:p>
          <a:p>
            <a:pPr marL="12700" indent="0">
              <a:buNone/>
            </a:pPr>
            <a:r>
              <a:rPr lang="en-US" sz="1300" dirty="0"/>
              <a:t>Standalone checksum tools:</a:t>
            </a:r>
          </a:p>
          <a:p>
            <a:pPr marL="12700" lvl="0" indent="0">
              <a:buNone/>
            </a:pPr>
            <a:r>
              <a:rPr lang="en-US" sz="1300" b="1" dirty="0" err="1"/>
              <a:t>Jacksum</a:t>
            </a:r>
            <a:r>
              <a:rPr lang="en-US" sz="1300" dirty="0"/>
              <a:t>: </a:t>
            </a:r>
            <a:r>
              <a:rPr lang="en-US" sz="1300" u="sng" dirty="0">
                <a:hlinkClick r:id="rId3"/>
              </a:rPr>
              <a:t>http://www.jonelo.de/java/jacksum/</a:t>
            </a:r>
            <a:endParaRPr lang="en-US" sz="1300" dirty="0"/>
          </a:p>
          <a:p>
            <a:pPr marL="12700" lvl="0" indent="0">
              <a:buNone/>
            </a:pPr>
            <a:r>
              <a:rPr lang="en-US" sz="1300" b="1" dirty="0"/>
              <a:t>Md5summer</a:t>
            </a:r>
            <a:r>
              <a:rPr lang="en-US" sz="1300" dirty="0"/>
              <a:t>: </a:t>
            </a:r>
            <a:r>
              <a:rPr lang="en-US" sz="1300" u="sng" dirty="0">
                <a:hlinkClick r:id="rId4"/>
              </a:rPr>
              <a:t>http://ww.md5summer.org</a:t>
            </a:r>
            <a:r>
              <a:rPr lang="en-US" sz="1300" dirty="0"/>
              <a:t> </a:t>
            </a:r>
          </a:p>
          <a:p>
            <a:pPr marL="12700" lvl="0" indent="0">
              <a:buNone/>
            </a:pPr>
            <a:r>
              <a:rPr lang="en-US" sz="1300" b="1" dirty="0"/>
              <a:t>Md5deep</a:t>
            </a:r>
            <a:r>
              <a:rPr lang="en-US" sz="1300" dirty="0"/>
              <a:t>: </a:t>
            </a:r>
            <a:r>
              <a:rPr lang="en-US" sz="1300" u="sng" dirty="0">
                <a:hlinkClick r:id="rId5"/>
              </a:rPr>
              <a:t>http://md5deep.sourceforge.net</a:t>
            </a:r>
            <a:r>
              <a:rPr lang="en-US" sz="1300" dirty="0"/>
              <a:t>, command line tool that can also be used as a directory </a:t>
            </a:r>
            <a:r>
              <a:rPr lang="en-US" sz="1300" dirty="0" smtClean="0"/>
              <a:t>printer</a:t>
            </a:r>
            <a:endParaRPr lang="en-US" sz="1300" dirty="0"/>
          </a:p>
          <a:p>
            <a:pPr marL="12700" indent="0">
              <a:buNone/>
            </a:pPr>
            <a:r>
              <a:rPr lang="en-US" sz="1300" b="1" i="1" dirty="0" smtClean="0"/>
              <a:t>Further </a:t>
            </a:r>
            <a:r>
              <a:rPr lang="en-US" sz="1300" b="1" i="1" dirty="0"/>
              <a:t>Resources</a:t>
            </a:r>
            <a:r>
              <a:rPr lang="en-US" sz="1300" b="1" dirty="0" smtClean="0"/>
              <a:t>:</a:t>
            </a:r>
            <a:endParaRPr lang="en-US" sz="1300" dirty="0"/>
          </a:p>
          <a:p>
            <a:pPr marL="12700" lvl="0" indent="0">
              <a:buNone/>
            </a:pPr>
            <a:r>
              <a:rPr lang="en-US" sz="1300" dirty="0"/>
              <a:t> “Checksum Verification Tools: Guest Post by Carol </a:t>
            </a:r>
            <a:r>
              <a:rPr lang="en-US" sz="1300" dirty="0" err="1"/>
              <a:t>Kussmann</a:t>
            </a:r>
            <a:r>
              <a:rPr lang="en-US" sz="1300" dirty="0"/>
              <a:t>” </a:t>
            </a:r>
            <a:r>
              <a:rPr lang="en-US" sz="1300" i="1" dirty="0"/>
              <a:t>Practical E-Records</a:t>
            </a:r>
            <a:r>
              <a:rPr lang="en-US" sz="1300" dirty="0"/>
              <a:t> </a:t>
            </a:r>
            <a:r>
              <a:rPr lang="en-US" sz="1300" u="sng" dirty="0">
                <a:hlinkClick r:id="rId6"/>
              </a:rPr>
              <a:t>http://e-records.chrisprom.com/checksum-verification-tools/</a:t>
            </a:r>
            <a:r>
              <a:rPr lang="en-US" sz="1300" dirty="0"/>
              <a:t> (accessed December 2012) </a:t>
            </a:r>
            <a:r>
              <a:rPr lang="en-US" sz="1300" i="1" dirty="0"/>
              <a:t>This blog maintained by Christopher Prom reviewed five checksum generating and verification tools</a:t>
            </a:r>
            <a:r>
              <a:rPr lang="en-US" sz="1300" i="1" dirty="0" smtClean="0"/>
              <a:t>.</a:t>
            </a:r>
            <a:endParaRPr lang="en-US" sz="1300" dirty="0"/>
          </a:p>
          <a:p>
            <a:pPr marL="12700" indent="0">
              <a:buNone/>
            </a:pPr>
            <a:endParaRPr lang="en-US" sz="1600" dirty="0"/>
          </a:p>
        </p:txBody>
      </p:sp>
    </p:spTree>
    <p:extLst>
      <p:ext uri="{BB962C8B-B14F-4D97-AF65-F5344CB8AC3E}">
        <p14:creationId xmlns:p14="http://schemas.microsoft.com/office/powerpoint/2010/main" xmlns="" val="93609017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96875"/>
            <a:ext cx="8763000" cy="914400"/>
          </a:xfrm>
        </p:spPr>
        <p:txBody>
          <a:bodyPr>
            <a:normAutofit fontScale="90000"/>
          </a:bodyPr>
          <a:lstStyle/>
          <a:p>
            <a:r>
              <a:rPr lang="en-US" i="1" dirty="0" smtClean="0"/>
              <a:t>Swatting the Long Tail </a:t>
            </a:r>
            <a:r>
              <a:rPr lang="en-US" dirty="0" smtClean="0"/>
              <a:t>of obsolete </a:t>
            </a:r>
            <a:br>
              <a:rPr lang="en-US" dirty="0" smtClean="0"/>
            </a:br>
            <a:r>
              <a:rPr lang="en-US" dirty="0" smtClean="0"/>
              <a:t>media</a:t>
            </a:r>
            <a:endParaRPr lang="en-US" dirty="0"/>
          </a:p>
        </p:txBody>
      </p:sp>
      <p:pic>
        <p:nvPicPr>
          <p:cNvPr id="15361" name="Picture 1"/>
          <p:cNvPicPr>
            <a:picLocks noGrp="1" noChangeAspect="1" noChangeArrowheads="1"/>
          </p:cNvPicPr>
          <p:nvPr>
            <p:ph idx="1"/>
          </p:nvPr>
        </p:nvPicPr>
        <p:blipFill>
          <a:blip r:embed="rId3" cstate="screen"/>
          <a:srcRect/>
          <a:stretch>
            <a:fillRect/>
          </a:stretch>
        </p:blipFill>
        <p:spPr bwMode="auto">
          <a:xfrm>
            <a:off x="4800599" y="1752600"/>
            <a:ext cx="3200401" cy="4156495"/>
          </a:xfrm>
          <a:prstGeom prst="rect">
            <a:avLst/>
          </a:prstGeom>
          <a:noFill/>
          <a:ln w="9525">
            <a:noFill/>
            <a:miter lim="800000"/>
            <a:headEnd/>
            <a:tailEnd/>
          </a:ln>
        </p:spPr>
      </p:pic>
      <p:pic>
        <p:nvPicPr>
          <p:cNvPr id="15365" name="Picture 5" descr="http://farm8.staticflickr.com/7016/6838642977_9106c228a3.jpg"/>
          <p:cNvPicPr>
            <a:picLocks noChangeAspect="1" noChangeArrowheads="1"/>
          </p:cNvPicPr>
          <p:nvPr/>
        </p:nvPicPr>
        <p:blipFill>
          <a:blip r:embed="rId4" cstate="screen"/>
          <a:srcRect/>
          <a:stretch>
            <a:fillRect/>
          </a:stretch>
        </p:blipFill>
        <p:spPr bwMode="auto">
          <a:xfrm>
            <a:off x="609600" y="1604819"/>
            <a:ext cx="2994203" cy="4495800"/>
          </a:xfrm>
          <a:prstGeom prst="rect">
            <a:avLst/>
          </a:prstGeom>
          <a:noFill/>
        </p:spPr>
      </p:pic>
    </p:spTree>
    <p:extLst>
      <p:ext uri="{BB962C8B-B14F-4D97-AF65-F5344CB8AC3E}">
        <p14:creationId xmlns:p14="http://schemas.microsoft.com/office/powerpoint/2010/main" xmlns="" val="2727436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68500"/>
            <a:ext cx="8229600" cy="4221163"/>
          </a:xfrm>
        </p:spPr>
        <p:txBody>
          <a:bodyPr>
            <a:normAutofit/>
          </a:bodyPr>
          <a:lstStyle/>
          <a:p>
            <a:pPr marL="0" indent="0">
              <a:buNone/>
            </a:pPr>
            <a:r>
              <a:rPr lang="en-US" sz="1800" dirty="0" smtClean="0"/>
              <a:t>“</a:t>
            </a:r>
            <a:r>
              <a:rPr lang="en-US" sz="1800" dirty="0"/>
              <a:t>A call for </a:t>
            </a:r>
            <a:r>
              <a:rPr lang="en-US" sz="1800" b="1" dirty="0"/>
              <a:t>a network of hubs to enable cost-effective outsourcing </a:t>
            </a:r>
            <a:r>
              <a:rPr lang="en-US" sz="1800" dirty="0"/>
              <a:t>of the transfer of various types of physical media, particularly obsolete formats. We seek to </a:t>
            </a:r>
            <a:r>
              <a:rPr lang="en-US" sz="1800" b="1" dirty="0"/>
              <a:t>reduce the need for everyone to figure everything out on their own</a:t>
            </a:r>
            <a:r>
              <a:rPr lang="en-US" sz="1800" dirty="0"/>
              <a:t>, and instead set up a network of expert sites that have the necessary equipment and experience.</a:t>
            </a:r>
            <a:r>
              <a:rPr lang="en-US" sz="1800" dirty="0" smtClean="0"/>
              <a:t>”</a:t>
            </a:r>
          </a:p>
          <a:p>
            <a:pPr marL="0" indent="0">
              <a:buNone/>
            </a:pPr>
            <a:endParaRPr lang="en-US" sz="1200" dirty="0"/>
          </a:p>
          <a:p>
            <a:pPr marL="0" indent="0">
              <a:buNone/>
            </a:pPr>
            <a:r>
              <a:rPr lang="en-US" sz="1800" dirty="0" smtClean="0"/>
              <a:t>“</a:t>
            </a:r>
            <a:r>
              <a:rPr lang="en-US" sz="1800" dirty="0"/>
              <a:t>A community-based approach would use SWAT sites wherein </a:t>
            </a:r>
            <a:r>
              <a:rPr lang="en-US" sz="1800" b="1" dirty="0"/>
              <a:t>a few self-selected institutions acquire and maintain the gear and expertise </a:t>
            </a:r>
            <a:r>
              <a:rPr lang="en-US" sz="1800" dirty="0"/>
              <a:t>to read data and transfer content from particular types of obsolete media. The SWAT sites would provide transfer services for institutions that don’t have the capacity to read a particular </a:t>
            </a:r>
            <a:r>
              <a:rPr lang="en-US" sz="1800" dirty="0" smtClean="0"/>
              <a:t>medium ...”</a:t>
            </a:r>
            <a:endParaRPr lang="en-US" sz="1800" dirty="0"/>
          </a:p>
        </p:txBody>
      </p:sp>
      <p:sp>
        <p:nvSpPr>
          <p:cNvPr id="3" name="Title 2"/>
          <p:cNvSpPr>
            <a:spLocks noGrp="1"/>
          </p:cNvSpPr>
          <p:nvPr>
            <p:ph type="title"/>
          </p:nvPr>
        </p:nvSpPr>
        <p:spPr>
          <a:xfrm>
            <a:off x="482600" y="381000"/>
            <a:ext cx="8229600" cy="1219200"/>
          </a:xfrm>
        </p:spPr>
        <p:txBody>
          <a:bodyPr>
            <a:noAutofit/>
          </a:bodyPr>
          <a:lstStyle/>
          <a:p>
            <a:r>
              <a:rPr lang="en-US" sz="4000" dirty="0" smtClean="0"/>
              <a:t>Collaboration for converting obsolete </a:t>
            </a:r>
            <a:br>
              <a:rPr lang="en-US" sz="4000" dirty="0" smtClean="0"/>
            </a:br>
            <a:r>
              <a:rPr lang="en-US" sz="4000" dirty="0" smtClean="0"/>
              <a:t>media</a:t>
            </a:r>
            <a:r>
              <a:rPr lang="en-US" sz="3600" dirty="0" smtClean="0"/>
              <a:t/>
            </a:r>
            <a:br>
              <a:rPr lang="en-US" sz="3600" dirty="0" smtClean="0"/>
            </a:br>
            <a:endParaRPr lang="en-US" sz="3600" dirty="0"/>
          </a:p>
        </p:txBody>
      </p:sp>
    </p:spTree>
    <p:extLst>
      <p:ext uri="{BB962C8B-B14F-4D97-AF65-F5344CB8AC3E}">
        <p14:creationId xmlns:p14="http://schemas.microsoft.com/office/powerpoint/2010/main" xmlns="" val="265678927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next two reports will …</a:t>
            </a:r>
            <a:endParaRPr lang="en-US" dirty="0"/>
          </a:p>
        </p:txBody>
      </p:sp>
      <p:sp>
        <p:nvSpPr>
          <p:cNvPr id="5" name="Content Placeholder 4"/>
          <p:cNvSpPr>
            <a:spLocks noGrp="1"/>
          </p:cNvSpPr>
          <p:nvPr>
            <p:ph idx="1"/>
          </p:nvPr>
        </p:nvSpPr>
        <p:spPr>
          <a:xfrm>
            <a:off x="548612" y="1331446"/>
            <a:ext cx="7985788" cy="4764554"/>
          </a:xfrm>
        </p:spPr>
        <p:txBody>
          <a:bodyPr>
            <a:normAutofit/>
          </a:bodyPr>
          <a:lstStyle/>
          <a:p>
            <a:pPr lvl="1">
              <a:buNone/>
            </a:pPr>
            <a:endParaRPr lang="en-US" sz="2400" dirty="0" smtClean="0"/>
          </a:p>
          <a:p>
            <a:pPr lvl="1">
              <a:buNone/>
            </a:pPr>
            <a:endParaRPr lang="en-US" sz="800" dirty="0" smtClean="0"/>
          </a:p>
          <a:p>
            <a:pPr lvl="1"/>
            <a:r>
              <a:rPr lang="en-US" sz="2400" dirty="0" smtClean="0"/>
              <a:t>Articulate the relevant </a:t>
            </a:r>
            <a:r>
              <a:rPr lang="en-US" sz="2400" b="1" i="1" dirty="0" smtClean="0"/>
              <a:t>skills and expertise </a:t>
            </a:r>
            <a:r>
              <a:rPr lang="en-US" sz="2400" dirty="0" smtClean="0"/>
              <a:t>of archivists</a:t>
            </a:r>
            <a:endParaRPr lang="en-US" sz="2400" i="1" dirty="0" smtClean="0"/>
          </a:p>
          <a:p>
            <a:pPr lvl="1">
              <a:buNone/>
            </a:pPr>
            <a:endParaRPr lang="en-US" sz="800" dirty="0" smtClean="0"/>
          </a:p>
          <a:p>
            <a:pPr lvl="1"/>
            <a:r>
              <a:rPr lang="en-US" sz="2400" dirty="0" smtClean="0"/>
              <a:t>Describe how these pertain to various types of born-digital material and how </a:t>
            </a:r>
            <a:r>
              <a:rPr lang="en-US" sz="2400" b="1" i="1" dirty="0" smtClean="0"/>
              <a:t>special </a:t>
            </a:r>
            <a:r>
              <a:rPr lang="en-US" sz="2400" b="1" i="1" dirty="0"/>
              <a:t>collections </a:t>
            </a:r>
            <a:r>
              <a:rPr lang="en-US" sz="2400" dirty="0"/>
              <a:t>and </a:t>
            </a:r>
            <a:r>
              <a:rPr lang="en-US" sz="2400" dirty="0" smtClean="0"/>
              <a:t>archives</a:t>
            </a:r>
            <a:r>
              <a:rPr lang="en-US" sz="2400" b="1" dirty="0" smtClean="0"/>
              <a:t> </a:t>
            </a:r>
            <a:r>
              <a:rPr lang="en-US" sz="2400" b="1" i="1" dirty="0"/>
              <a:t>intersect with “born digital</a:t>
            </a:r>
            <a:r>
              <a:rPr lang="en-US" sz="2400" b="1" i="1" dirty="0" smtClean="0"/>
              <a:t>”</a:t>
            </a:r>
            <a:endParaRPr lang="en-US" sz="2400" i="1" dirty="0"/>
          </a:p>
          <a:p>
            <a:pPr lvl="1"/>
            <a:endParaRPr lang="en-US" sz="2600" dirty="0" smtClean="0"/>
          </a:p>
          <a:p>
            <a:pPr lvl="1"/>
            <a:endParaRPr lang="en-US" sz="800" dirty="0" smtClean="0"/>
          </a:p>
          <a:p>
            <a:pPr lvl="1">
              <a:buNone/>
            </a:pPr>
            <a:endParaRPr lang="en-US" sz="2400" dirty="0" smtClean="0"/>
          </a:p>
          <a:p>
            <a:pPr lvl="0">
              <a:buNone/>
            </a:pPr>
            <a:endParaRPr lang="en-US" sz="600" dirty="0" smtClean="0"/>
          </a:p>
          <a:p>
            <a:pPr lvl="1">
              <a:buNone/>
            </a:pPr>
            <a:endParaRPr lang="en-US" sz="20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34975" y="147638"/>
            <a:ext cx="8328025" cy="995362"/>
          </a:xfrm>
        </p:spPr>
        <p:txBody>
          <a:bodyPr/>
          <a:lstStyle/>
          <a:p>
            <a:pPr eaLnBrk="1" hangingPunct="1"/>
            <a:r>
              <a:rPr lang="en-US" i="1" dirty="0" smtClean="0"/>
              <a:t>Taking Our Pulse(s)</a:t>
            </a:r>
          </a:p>
        </p:txBody>
      </p:sp>
      <p:pic>
        <p:nvPicPr>
          <p:cNvPr id="23555" name="Picture 2"/>
          <p:cNvPicPr>
            <a:picLocks noGrp="1" noChangeAspect="1" noChangeArrowheads="1"/>
          </p:cNvPicPr>
          <p:nvPr>
            <p:ph idx="1"/>
          </p:nvPr>
        </p:nvPicPr>
        <p:blipFill>
          <a:blip r:embed="rId3" cstate="screen"/>
          <a:srcRect/>
          <a:stretch>
            <a:fillRect/>
          </a:stretch>
        </p:blipFill>
        <p:spPr>
          <a:xfrm>
            <a:off x="4267200" y="1136269"/>
            <a:ext cx="3482662" cy="4495800"/>
          </a:xfrm>
        </p:spPr>
      </p:pic>
      <p:pic>
        <p:nvPicPr>
          <p:cNvPr id="6" name="Picture 2"/>
          <p:cNvPicPr>
            <a:picLocks noChangeAspect="1" noChangeArrowheads="1"/>
          </p:cNvPicPr>
          <p:nvPr/>
        </p:nvPicPr>
        <p:blipFill>
          <a:blip r:embed="rId4" cstate="screen"/>
          <a:srcRect/>
          <a:stretch>
            <a:fillRect/>
          </a:stretch>
        </p:blipFill>
        <p:spPr bwMode="auto">
          <a:xfrm>
            <a:off x="16934" y="1154977"/>
            <a:ext cx="3890596" cy="3429000"/>
          </a:xfrm>
          <a:prstGeom prst="rect">
            <a:avLst/>
          </a:prstGeom>
          <a:noFill/>
          <a:ln w="9525">
            <a:noFill/>
            <a:miter lim="800000"/>
            <a:headEnd/>
            <a:tailEnd/>
          </a:ln>
        </p:spPr>
      </p:pic>
      <p:pic>
        <p:nvPicPr>
          <p:cNvPr id="2" name="Picture 1"/>
          <p:cNvPicPr>
            <a:picLocks noChangeAspect="1"/>
          </p:cNvPicPr>
          <p:nvPr/>
        </p:nvPicPr>
        <p:blipFill>
          <a:blip r:embed="rId5" cstate="screen"/>
          <a:stretch>
            <a:fillRect/>
          </a:stretch>
        </p:blipFill>
        <p:spPr>
          <a:xfrm>
            <a:off x="5715000" y="2667000"/>
            <a:ext cx="3733800" cy="4748927"/>
          </a:xfrm>
          <a:prstGeom prst="rect">
            <a:avLst/>
          </a:prstGeom>
        </p:spPr>
      </p:pic>
    </p:spTree>
    <p:extLst>
      <p:ext uri="{BB962C8B-B14F-4D97-AF65-F5344CB8AC3E}">
        <p14:creationId xmlns:p14="http://schemas.microsoft.com/office/powerpoint/2010/main" xmlns="" val="295895906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9800" y="5059313"/>
            <a:ext cx="2236510" cy="974626"/>
          </a:xfrm>
          <a:prstGeom prst="rect">
            <a:avLst/>
          </a:prstGeom>
          <a:noFill/>
        </p:spPr>
        <p:txBody>
          <a:bodyPr wrap="none" rtlCol="0">
            <a:spAutoFit/>
          </a:bodyPr>
          <a:lstStyle/>
          <a:p>
            <a:r>
              <a:rPr lang="en-US" sz="2000" dirty="0" smtClean="0">
                <a:solidFill>
                  <a:srgbClr val="2178B5"/>
                </a:solidFill>
              </a:rPr>
              <a:t>Jackie Dooley</a:t>
            </a:r>
          </a:p>
          <a:p>
            <a:r>
              <a:rPr lang="en-US" sz="2000" dirty="0" smtClean="0">
                <a:solidFill>
                  <a:srgbClr val="2178B5"/>
                </a:solidFill>
              </a:rPr>
              <a:t>dooleyj@oclc.org</a:t>
            </a:r>
            <a:endParaRPr lang="en-US" sz="2000" dirty="0">
              <a:solidFill>
                <a:srgbClr val="2178B5"/>
              </a:solidFill>
            </a:endParaRPr>
          </a:p>
        </p:txBody>
      </p:sp>
      <p:sp>
        <p:nvSpPr>
          <p:cNvPr id="2" name="TextBox 1"/>
          <p:cNvSpPr txBox="1"/>
          <p:nvPr/>
        </p:nvSpPr>
        <p:spPr>
          <a:xfrm>
            <a:off x="762000" y="457200"/>
            <a:ext cx="2976195" cy="769441"/>
          </a:xfrm>
          <a:prstGeom prst="rect">
            <a:avLst/>
          </a:prstGeom>
          <a:noFill/>
        </p:spPr>
        <p:txBody>
          <a:bodyPr wrap="none" rtlCol="0">
            <a:spAutoFit/>
          </a:bodyPr>
          <a:lstStyle/>
          <a:p>
            <a:r>
              <a:rPr lang="en-US" sz="4400" dirty="0" smtClean="0">
                <a:solidFill>
                  <a:srgbClr val="FFFFFF"/>
                </a:solidFill>
              </a:rPr>
              <a:t>Thank you!</a:t>
            </a:r>
          </a:p>
        </p:txBody>
      </p:sp>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p:txBody>
      </p:sp>
      <p:sp>
        <p:nvSpPr>
          <p:cNvPr id="6" name="Rectangle 5"/>
          <p:cNvSpPr/>
          <p:nvPr/>
        </p:nvSpPr>
        <p:spPr>
          <a:xfrm>
            <a:off x="1676400" y="2743200"/>
            <a:ext cx="6096000" cy="1046440"/>
          </a:xfrm>
          <a:prstGeom prst="rect">
            <a:avLst/>
          </a:prstGeom>
        </p:spPr>
        <p:txBody>
          <a:bodyPr wrap="square">
            <a:spAutoFit/>
          </a:bodyPr>
          <a:lstStyle/>
          <a:p>
            <a:pPr marL="12700" indent="0">
              <a:buNone/>
            </a:pPr>
            <a:r>
              <a:rPr lang="en-US" sz="3200" dirty="0"/>
              <a:t>Demystifying Born </a:t>
            </a:r>
            <a:r>
              <a:rPr lang="en-US" sz="3200" dirty="0" smtClean="0"/>
              <a:t>Digital</a:t>
            </a:r>
          </a:p>
          <a:p>
            <a:pPr marL="12700" indent="0">
              <a:buNone/>
            </a:pPr>
            <a:endParaRPr lang="en-US" sz="1200" dirty="0"/>
          </a:p>
          <a:p>
            <a:pPr marL="12700" indent="0">
              <a:buNone/>
            </a:pPr>
            <a:r>
              <a:rPr lang="en-US" dirty="0">
                <a:solidFill>
                  <a:srgbClr val="0000FF"/>
                </a:solidFill>
                <a:hlinkClick r:id="rId2"/>
              </a:rPr>
              <a:t>http://www.oclc.org/research/activities/borndigital.html</a:t>
            </a:r>
            <a:endParaRPr lang="en-US" dirty="0">
              <a:solidFill>
                <a:srgbClr val="0000FF"/>
              </a:solidFill>
            </a:endParaRPr>
          </a:p>
        </p:txBody>
      </p:sp>
    </p:spTree>
    <p:extLst>
      <p:ext uri="{BB962C8B-B14F-4D97-AF65-F5344CB8AC3E}">
        <p14:creationId xmlns:p14="http://schemas.microsoft.com/office/powerpoint/2010/main" xmlns="" val="313499865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023223" cy="995360"/>
          </a:xfrm>
        </p:spPr>
        <p:txBody>
          <a:bodyPr>
            <a:normAutofit/>
          </a:bodyPr>
          <a:lstStyle/>
          <a:p>
            <a:r>
              <a:rPr lang="en-US" dirty="0" smtClean="0"/>
              <a:t>Top education and training needs</a:t>
            </a:r>
          </a:p>
        </p:txBody>
      </p:sp>
      <p:sp>
        <p:nvSpPr>
          <p:cNvPr id="5" name="Content Placeholder 4"/>
          <p:cNvSpPr>
            <a:spLocks noGrp="1"/>
          </p:cNvSpPr>
          <p:nvPr>
            <p:ph idx="1"/>
          </p:nvPr>
        </p:nvSpPr>
        <p:spPr>
          <a:xfrm>
            <a:off x="838200" y="2057400"/>
            <a:ext cx="7702551" cy="3733800"/>
          </a:xfrm>
        </p:spPr>
        <p:txBody>
          <a:bodyPr>
            <a:normAutofit fontScale="92500" lnSpcReduction="10000"/>
          </a:bodyPr>
          <a:lstStyle/>
          <a:p>
            <a:pPr marL="987425" lvl="1" indent="-514350">
              <a:buFont typeface="+mj-lt"/>
              <a:buAutoNum type="arabicPeriod"/>
            </a:pPr>
            <a:r>
              <a:rPr lang="en-US" sz="3000" dirty="0" smtClean="0">
                <a:solidFill>
                  <a:srgbClr val="FF0000"/>
                </a:solidFill>
              </a:rPr>
              <a:t>Born-digital materials: </a:t>
            </a:r>
            <a:r>
              <a:rPr lang="en-US" sz="2800" dirty="0" smtClean="0"/>
              <a:t>83%</a:t>
            </a:r>
          </a:p>
          <a:p>
            <a:pPr marL="987425" lvl="1" indent="-514350">
              <a:buNone/>
            </a:pPr>
            <a:endParaRPr lang="en-US" sz="2800" dirty="0" smtClean="0"/>
          </a:p>
          <a:p>
            <a:pPr marL="987425" lvl="1" indent="-514350">
              <a:buFont typeface="+mj-lt"/>
              <a:buAutoNum type="arabicPeriod"/>
            </a:pPr>
            <a:r>
              <a:rPr lang="en-US" sz="2800" dirty="0" smtClean="0"/>
              <a:t>Information technology: </a:t>
            </a:r>
            <a:r>
              <a:rPr lang="en-US" sz="2800" dirty="0" smtClean="0">
                <a:solidFill>
                  <a:srgbClr val="000000"/>
                </a:solidFill>
              </a:rPr>
              <a:t>65%</a:t>
            </a:r>
          </a:p>
          <a:p>
            <a:pPr marL="987425" lvl="1" indent="-514350">
              <a:buFont typeface="+mj-lt"/>
              <a:buAutoNum type="arabicPeriod"/>
            </a:pPr>
            <a:endParaRPr lang="en-US" sz="2800" dirty="0" smtClean="0">
              <a:solidFill>
                <a:srgbClr val="FF0000"/>
              </a:solidFill>
            </a:endParaRPr>
          </a:p>
          <a:p>
            <a:pPr marL="987425" lvl="1" indent="-514350">
              <a:buFont typeface="+mj-lt"/>
              <a:buAutoNum type="arabicPeriod"/>
            </a:pPr>
            <a:r>
              <a:rPr lang="en-US" sz="2800" dirty="0" smtClean="0"/>
              <a:t>Intellectual property: </a:t>
            </a:r>
            <a:r>
              <a:rPr lang="en-US" sz="2800" dirty="0" smtClean="0">
                <a:solidFill>
                  <a:srgbClr val="000000"/>
                </a:solidFill>
              </a:rPr>
              <a:t>56%</a:t>
            </a:r>
          </a:p>
          <a:p>
            <a:pPr marL="987425" lvl="1" indent="-514350">
              <a:buFont typeface="+mj-lt"/>
              <a:buAutoNum type="arabicPeriod"/>
            </a:pPr>
            <a:endParaRPr lang="en-US" sz="2800" dirty="0" smtClean="0"/>
          </a:p>
          <a:p>
            <a:pPr marL="987425" lvl="1" indent="-514350">
              <a:buFont typeface="+mj-lt"/>
              <a:buAutoNum type="arabicPeriod"/>
            </a:pPr>
            <a:r>
              <a:rPr lang="en-US" sz="2800" dirty="0" smtClean="0"/>
              <a:t>Cataloging and metadata: </a:t>
            </a:r>
            <a:r>
              <a:rPr lang="en-US" sz="2800" dirty="0" smtClean="0">
                <a:solidFill>
                  <a:srgbClr val="000000"/>
                </a:solidFill>
              </a:rPr>
              <a:t>51%</a:t>
            </a:r>
          </a:p>
          <a:p>
            <a:pPr marL="987425" lvl="1" indent="-514350">
              <a:buFont typeface="+mj-lt"/>
              <a:buAutoNum type="arabicPeriod"/>
            </a:pPr>
            <a:endParaRPr lang="en-US" sz="2800" dirty="0" smtClean="0"/>
          </a:p>
          <a:p>
            <a:pPr>
              <a:buNone/>
            </a:pPr>
            <a:endParaRPr lang="en-US" i="1" dirty="0"/>
          </a:p>
        </p:txBody>
      </p:sp>
    </p:spTree>
    <p:extLst>
      <p:ext uri="{BB962C8B-B14F-4D97-AF65-F5344CB8AC3E}">
        <p14:creationId xmlns:p14="http://schemas.microsoft.com/office/powerpoint/2010/main" xmlns="" val="37717131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B</a:t>
            </a:r>
            <a:r>
              <a:rPr lang="en-US" dirty="0" smtClean="0"/>
              <a:t>orn-digital materials are …</a:t>
            </a:r>
            <a:endParaRPr lang="en-US" dirty="0"/>
          </a:p>
        </p:txBody>
      </p:sp>
      <p:sp>
        <p:nvSpPr>
          <p:cNvPr id="3" name="Content Placeholder 2"/>
          <p:cNvSpPr>
            <a:spLocks noGrp="1"/>
          </p:cNvSpPr>
          <p:nvPr>
            <p:ph idx="1"/>
          </p:nvPr>
        </p:nvSpPr>
        <p:spPr>
          <a:xfrm>
            <a:off x="267518" y="2133600"/>
            <a:ext cx="3352800" cy="3657600"/>
          </a:xfrm>
        </p:spPr>
        <p:txBody>
          <a:bodyPr>
            <a:normAutofit fontScale="92500" lnSpcReduction="20000"/>
          </a:bodyPr>
          <a:lstStyle/>
          <a:p>
            <a:pPr lvl="1">
              <a:buNone/>
            </a:pPr>
            <a:endParaRPr lang="en-US" sz="1200" dirty="0" smtClean="0"/>
          </a:p>
          <a:p>
            <a:pPr lvl="1">
              <a:buNone/>
            </a:pPr>
            <a:r>
              <a:rPr lang="en-US" sz="2800" dirty="0" smtClean="0"/>
              <a:t>Undercollected</a:t>
            </a:r>
          </a:p>
          <a:p>
            <a:pPr lvl="1">
              <a:buNone/>
            </a:pPr>
            <a:endParaRPr lang="en-US" sz="800" dirty="0" smtClean="0"/>
          </a:p>
          <a:p>
            <a:pPr lvl="1">
              <a:buNone/>
            </a:pPr>
            <a:r>
              <a:rPr lang="en-US" sz="2800" dirty="0" smtClean="0"/>
              <a:t>Undercounted</a:t>
            </a:r>
          </a:p>
          <a:p>
            <a:pPr lvl="1">
              <a:buNone/>
            </a:pPr>
            <a:endParaRPr lang="en-US" sz="800" dirty="0" smtClean="0"/>
          </a:p>
          <a:p>
            <a:pPr lvl="1">
              <a:buNone/>
            </a:pPr>
            <a:r>
              <a:rPr lang="en-US" sz="2800" dirty="0" smtClean="0"/>
              <a:t>Undermanaged</a:t>
            </a:r>
          </a:p>
          <a:p>
            <a:pPr lvl="1">
              <a:buNone/>
            </a:pPr>
            <a:endParaRPr lang="en-US" sz="800" dirty="0" smtClean="0"/>
          </a:p>
          <a:p>
            <a:pPr lvl="1">
              <a:buNone/>
            </a:pPr>
            <a:r>
              <a:rPr lang="en-US" sz="2800" dirty="0" smtClean="0"/>
              <a:t>Unpreserved</a:t>
            </a:r>
          </a:p>
          <a:p>
            <a:pPr lvl="1">
              <a:buNone/>
            </a:pPr>
            <a:endParaRPr lang="en-US" sz="800" dirty="0" smtClean="0"/>
          </a:p>
          <a:p>
            <a:pPr lvl="1">
              <a:buNone/>
            </a:pPr>
            <a:r>
              <a:rPr lang="en-US" sz="2800" dirty="0" smtClean="0"/>
              <a:t>Inaccessible</a:t>
            </a:r>
          </a:p>
          <a:p>
            <a:endParaRPr lang="en-US" dirty="0"/>
          </a:p>
        </p:txBody>
      </p:sp>
      <p:sp>
        <p:nvSpPr>
          <p:cNvPr id="4" name="TextBox 3"/>
          <p:cNvSpPr txBox="1"/>
          <p:nvPr/>
        </p:nvSpPr>
        <p:spPr>
          <a:xfrm>
            <a:off x="5181600" y="2209800"/>
            <a:ext cx="184666" cy="523220"/>
          </a:xfrm>
          <a:prstGeom prst="rect">
            <a:avLst/>
          </a:prstGeom>
          <a:noFill/>
        </p:spPr>
        <p:txBody>
          <a:bodyPr wrap="none" rtlCol="0">
            <a:spAutoFit/>
          </a:bodyPr>
          <a:lstStyle/>
          <a:p>
            <a:r>
              <a:rPr lang="en-US" dirty="0" smtClean="0"/>
              <a:t>  </a:t>
            </a:r>
            <a:endParaRPr lang="en-US" dirty="0"/>
          </a:p>
        </p:txBody>
      </p:sp>
      <p:pic>
        <p:nvPicPr>
          <p:cNvPr id="5" name="Content Placeholder 3" descr="DSC00001.JPG"/>
          <p:cNvPicPr>
            <a:picLocks noChangeAspect="1"/>
          </p:cNvPicPr>
          <p:nvPr/>
        </p:nvPicPr>
        <p:blipFill>
          <a:blip r:embed="rId2" cstate="screen"/>
          <a:stretch>
            <a:fillRect/>
          </a:stretch>
        </p:blipFill>
        <p:spPr>
          <a:xfrm>
            <a:off x="3810000" y="1600200"/>
            <a:ext cx="5044017" cy="4952999"/>
          </a:xfrm>
          <a:prstGeom prst="rect">
            <a:avLst/>
          </a:prstGeom>
        </p:spPr>
      </p:pic>
      <p:sp>
        <p:nvSpPr>
          <p:cNvPr id="6" name="TextBox 5"/>
          <p:cNvSpPr txBox="1"/>
          <p:nvPr/>
        </p:nvSpPr>
        <p:spPr>
          <a:xfrm>
            <a:off x="6781800" y="5791200"/>
            <a:ext cx="2061382" cy="307777"/>
          </a:xfrm>
          <a:prstGeom prst="rect">
            <a:avLst/>
          </a:prstGeom>
          <a:noFill/>
        </p:spPr>
        <p:txBody>
          <a:bodyPr wrap="none" rtlCol="0">
            <a:spAutoFit/>
          </a:bodyPr>
          <a:lstStyle/>
          <a:p>
            <a:r>
              <a:rPr lang="en-US" sz="1200" dirty="0" smtClean="0"/>
              <a:t>American Heritage Center</a:t>
            </a:r>
            <a:endParaRPr lang="en-US" sz="1200" dirty="0"/>
          </a:p>
        </p:txBody>
      </p:sp>
    </p:spTree>
    <p:extLst>
      <p:ext uri="{BB962C8B-B14F-4D97-AF65-F5344CB8AC3E}">
        <p14:creationId xmlns:p14="http://schemas.microsoft.com/office/powerpoint/2010/main" xmlns="" val="87781721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2057400"/>
            <a:ext cx="5257800" cy="3505199"/>
          </a:xfrm>
        </p:spPr>
        <p:txBody>
          <a:bodyPr/>
          <a:lstStyle/>
          <a:p>
            <a:pPr marL="12700" indent="0">
              <a:buNone/>
            </a:pPr>
            <a:endParaRPr lang="en-US" sz="3000" dirty="0">
              <a:solidFill>
                <a:srgbClr val="2178B5"/>
              </a:solidFill>
            </a:endParaRPr>
          </a:p>
          <a:p>
            <a:pPr marL="12700" indent="0" algn="ctr">
              <a:buNone/>
            </a:pPr>
            <a:r>
              <a:rPr lang="en-US" sz="5000" b="1" dirty="0" smtClean="0">
                <a:solidFill>
                  <a:srgbClr val="2178B5"/>
                </a:solidFill>
              </a:rPr>
              <a:t>Demystifying Born Digital</a:t>
            </a:r>
            <a:endParaRPr lang="en-US" sz="5000" b="1" dirty="0">
              <a:solidFill>
                <a:srgbClr val="2178B5"/>
              </a:solidFill>
            </a:endParaRPr>
          </a:p>
        </p:txBody>
      </p:sp>
      <p:sp>
        <p:nvSpPr>
          <p:cNvPr id="2" name="TextBox 1"/>
          <p:cNvSpPr txBox="1"/>
          <p:nvPr/>
        </p:nvSpPr>
        <p:spPr>
          <a:xfrm>
            <a:off x="533400" y="304800"/>
            <a:ext cx="7336238" cy="1323439"/>
          </a:xfrm>
          <a:prstGeom prst="rect">
            <a:avLst/>
          </a:prstGeom>
          <a:noFill/>
        </p:spPr>
        <p:txBody>
          <a:bodyPr wrap="none" rtlCol="0">
            <a:spAutoFit/>
          </a:bodyPr>
          <a:lstStyle/>
          <a:p>
            <a:r>
              <a:rPr lang="en-US" dirty="0">
                <a:solidFill>
                  <a:srgbClr val="2178B5"/>
                </a:solidFill>
              </a:rPr>
              <a:t>In response, we launched …</a:t>
            </a:r>
          </a:p>
          <a:p>
            <a:r>
              <a:rPr lang="en-US" sz="4400" dirty="0">
                <a:solidFill>
                  <a:schemeClr val="bg1"/>
                </a:solidFill>
              </a:rPr>
              <a:t>In response, we launched …</a:t>
            </a:r>
          </a:p>
          <a:p>
            <a:endParaRPr lang="en-US" dirty="0"/>
          </a:p>
        </p:txBody>
      </p:sp>
    </p:spTree>
    <p:extLst>
      <p:ext uri="{BB962C8B-B14F-4D97-AF65-F5344CB8AC3E}">
        <p14:creationId xmlns:p14="http://schemas.microsoft.com/office/powerpoint/2010/main" xmlns="" val="38071777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0"/>
          </p:nvPr>
        </p:nvSpPr>
        <p:spPr>
          <a:xfrm>
            <a:off x="1066800" y="2133600"/>
            <a:ext cx="6781800" cy="2438400"/>
          </a:xfrm>
        </p:spPr>
        <p:txBody>
          <a:bodyPr>
            <a:normAutofit/>
          </a:bodyPr>
          <a:lstStyle/>
          <a:p>
            <a:r>
              <a:rPr lang="en-US" sz="3200" dirty="0" smtClean="0"/>
              <a:t>"Make things as simple as possible, but not simpler.”</a:t>
            </a:r>
            <a:endParaRPr lang="en-US" sz="800" dirty="0"/>
          </a:p>
          <a:p>
            <a:pPr algn="r"/>
            <a:r>
              <a:rPr lang="en-US" sz="2800" i="1" dirty="0" smtClean="0"/>
              <a:t>--Albert Einstein</a:t>
            </a:r>
            <a:endParaRPr lang="en-US" sz="2800" i="1" dirty="0"/>
          </a:p>
        </p:txBody>
      </p:sp>
    </p:spTree>
    <p:extLst>
      <p:ext uri="{BB962C8B-B14F-4D97-AF65-F5344CB8AC3E}">
        <p14:creationId xmlns:p14="http://schemas.microsoft.com/office/powerpoint/2010/main" xmlns="" val="2542181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4977" y="457200"/>
            <a:ext cx="8328023" cy="995360"/>
          </a:xfrm>
        </p:spPr>
        <p:txBody>
          <a:bodyPr/>
          <a:lstStyle/>
          <a:p>
            <a:r>
              <a:rPr lang="en-US" dirty="0" smtClean="0"/>
              <a:t>Target audiences</a:t>
            </a:r>
            <a:endParaRPr lang="en-US" dirty="0"/>
          </a:p>
        </p:txBody>
      </p:sp>
      <p:sp>
        <p:nvSpPr>
          <p:cNvPr id="5" name="Content Placeholder 4"/>
          <p:cNvSpPr>
            <a:spLocks noGrp="1"/>
          </p:cNvSpPr>
          <p:nvPr>
            <p:ph idx="1"/>
          </p:nvPr>
        </p:nvSpPr>
        <p:spPr>
          <a:xfrm>
            <a:off x="1060449" y="1295400"/>
            <a:ext cx="7702551" cy="5410200"/>
          </a:xfrm>
        </p:spPr>
        <p:txBody>
          <a:bodyPr>
            <a:normAutofit/>
          </a:bodyPr>
          <a:lstStyle/>
          <a:p>
            <a:pPr lvl="1">
              <a:buNone/>
            </a:pPr>
            <a:endParaRPr lang="en-US" sz="1000" dirty="0" smtClean="0"/>
          </a:p>
          <a:p>
            <a:pPr lvl="1"/>
            <a:r>
              <a:rPr lang="en-US" dirty="0" smtClean="0"/>
              <a:t>Research library </a:t>
            </a:r>
            <a:r>
              <a:rPr lang="en-US" b="1" dirty="0" smtClean="0"/>
              <a:t>directors </a:t>
            </a:r>
            <a:r>
              <a:rPr lang="en-US" dirty="0" smtClean="0"/>
              <a:t>and institutional administration</a:t>
            </a:r>
          </a:p>
          <a:p>
            <a:pPr marL="457200" lvl="1" indent="0">
              <a:buNone/>
            </a:pPr>
            <a:endParaRPr lang="en-US" sz="200" dirty="0" smtClean="0"/>
          </a:p>
          <a:p>
            <a:pPr lvl="1"/>
            <a:r>
              <a:rPr lang="en-US" b="1" dirty="0" smtClean="0"/>
              <a:t>Archivists </a:t>
            </a:r>
            <a:r>
              <a:rPr lang="en-US" dirty="0" smtClean="0"/>
              <a:t>and special collections librarians</a:t>
            </a:r>
          </a:p>
          <a:p>
            <a:pPr marL="457200" lvl="1" indent="0">
              <a:buNone/>
            </a:pPr>
            <a:endParaRPr lang="en-US" sz="200" dirty="0" smtClean="0"/>
          </a:p>
          <a:p>
            <a:pPr lvl="1"/>
            <a:r>
              <a:rPr lang="en-US" b="1" dirty="0" smtClean="0"/>
              <a:t>Other specialists</a:t>
            </a:r>
          </a:p>
          <a:p>
            <a:pPr lvl="2"/>
            <a:r>
              <a:rPr lang="en-US" sz="1800" dirty="0" smtClean="0"/>
              <a:t>Collection development</a:t>
            </a:r>
          </a:p>
          <a:p>
            <a:pPr lvl="2"/>
            <a:r>
              <a:rPr lang="en-US" sz="1800" dirty="0" smtClean="0"/>
              <a:t>Curatorial</a:t>
            </a:r>
          </a:p>
          <a:p>
            <a:pPr lvl="2"/>
            <a:r>
              <a:rPr lang="en-US" sz="1800" dirty="0" smtClean="0"/>
              <a:t>Digital library</a:t>
            </a:r>
          </a:p>
          <a:p>
            <a:pPr lvl="2"/>
            <a:r>
              <a:rPr lang="en-US" sz="1800" dirty="0" smtClean="0"/>
              <a:t>Information technology</a:t>
            </a:r>
          </a:p>
          <a:p>
            <a:pPr lvl="2"/>
            <a:r>
              <a:rPr lang="en-US" sz="1800" dirty="0" smtClean="0"/>
              <a:t>Metadata</a:t>
            </a:r>
          </a:p>
          <a:p>
            <a:pPr lvl="2"/>
            <a:r>
              <a:rPr lang="en-US" sz="1800" dirty="0" smtClean="0"/>
              <a:t>Records management</a:t>
            </a:r>
          </a:p>
          <a:p>
            <a:pPr lvl="2">
              <a:buNone/>
            </a:pPr>
            <a:endParaRPr lang="en-US" sz="2400" dirty="0" smtClean="0"/>
          </a:p>
          <a:p>
            <a:pPr lvl="2"/>
            <a:endParaRPr lang="en-US" sz="2400" dirty="0" smtClean="0"/>
          </a:p>
          <a:p>
            <a:pPr lvl="2"/>
            <a:endParaRPr lang="en-US" sz="2400" dirty="0" smtClean="0"/>
          </a:p>
          <a:p>
            <a:pPr lvl="2"/>
            <a:endParaRPr lang="en-US" sz="2400" dirty="0" smtClean="0"/>
          </a:p>
          <a:p>
            <a:pPr lvl="1">
              <a:buNone/>
            </a:pPr>
            <a:endParaRPr lang="en-US" sz="2400" dirty="0" smtClean="0"/>
          </a:p>
          <a:p>
            <a:pPr lvl="0">
              <a:buNone/>
            </a:pPr>
            <a:endParaRPr lang="en-US" sz="600" dirty="0" smtClean="0"/>
          </a:p>
          <a:p>
            <a:pPr lvl="1">
              <a:buNone/>
            </a:pPr>
            <a:endParaRPr lang="en-US" sz="2000" dirty="0" smtClean="0"/>
          </a:p>
        </p:txBody>
      </p:sp>
    </p:spTree>
    <p:extLst>
      <p:ext uri="{BB962C8B-B14F-4D97-AF65-F5344CB8AC3E}">
        <p14:creationId xmlns:p14="http://schemas.microsoft.com/office/powerpoint/2010/main" xmlns="" val="20228713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76800" y="1219200"/>
            <a:ext cx="3657600" cy="4419600"/>
          </a:xfrm>
        </p:spPr>
        <p:txBody>
          <a:bodyPr/>
          <a:lstStyle/>
          <a:p>
            <a:pPr algn="ctr"/>
            <a:r>
              <a:rPr lang="en-US" dirty="0" smtClean="0">
                <a:solidFill>
                  <a:srgbClr val="FF0000"/>
                </a:solidFill>
              </a:rPr>
              <a:t/>
            </a:r>
            <a:br>
              <a:rPr lang="en-US" dirty="0" smtClean="0">
                <a:solidFill>
                  <a:srgbClr val="FF0000"/>
                </a:solidFill>
              </a:rPr>
            </a:br>
            <a:r>
              <a:rPr lang="en-US" sz="2400" i="1" dirty="0" smtClean="0">
                <a:solidFill>
                  <a:srgbClr val="FF0000"/>
                </a:solidFill>
              </a:rPr>
              <a:t>First Steps</a:t>
            </a:r>
            <a:r>
              <a:rPr lang="en-US" sz="2400" dirty="0" smtClean="0">
                <a:solidFill>
                  <a:srgbClr val="FF0000"/>
                </a:solidFill>
              </a:rPr>
              <a:t/>
            </a:r>
            <a:br>
              <a:rPr lang="en-US" sz="2400" dirty="0" smtClean="0">
                <a:solidFill>
                  <a:srgbClr val="FF0000"/>
                </a:solidFill>
              </a:rPr>
            </a:br>
            <a:r>
              <a:rPr lang="en-US" sz="2400" dirty="0" smtClean="0">
                <a:solidFill>
                  <a:srgbClr val="FF0000"/>
                </a:solidFill>
              </a:rPr>
              <a:t/>
            </a:r>
            <a:br>
              <a:rPr lang="en-US" sz="2400" dirty="0" smtClean="0">
                <a:solidFill>
                  <a:srgbClr val="FF0000"/>
                </a:solidFill>
              </a:rPr>
            </a:br>
            <a:r>
              <a:rPr lang="en-US" sz="2200" dirty="0" smtClean="0">
                <a:solidFill>
                  <a:schemeClr val="tx1"/>
                </a:solidFill>
              </a:rPr>
              <a:t>for </a:t>
            </a:r>
            <a:br>
              <a:rPr lang="en-US" sz="2200" dirty="0" smtClean="0">
                <a:solidFill>
                  <a:schemeClr val="tx1"/>
                </a:solidFill>
              </a:rPr>
            </a:br>
            <a:r>
              <a:rPr lang="en-US" sz="2200" dirty="0" smtClean="0">
                <a:solidFill>
                  <a:schemeClr val="tx1"/>
                </a:solidFill>
              </a:rPr>
              <a:t>Managing </a:t>
            </a:r>
            <a:br>
              <a:rPr lang="en-US" sz="2200" dirty="0" smtClean="0">
                <a:solidFill>
                  <a:schemeClr val="tx1"/>
                </a:solidFill>
              </a:rPr>
            </a:br>
            <a:r>
              <a:rPr lang="en-US" sz="2200" dirty="0" smtClean="0">
                <a:solidFill>
                  <a:schemeClr val="tx1"/>
                </a:solidFill>
              </a:rPr>
              <a:t>Born-Digital</a:t>
            </a:r>
            <a:br>
              <a:rPr lang="en-US" sz="2200" dirty="0" smtClean="0">
                <a:solidFill>
                  <a:schemeClr val="tx1"/>
                </a:solidFill>
              </a:rPr>
            </a:br>
            <a:r>
              <a:rPr lang="en-US" sz="2200" dirty="0" smtClean="0">
                <a:solidFill>
                  <a:schemeClr val="tx1"/>
                </a:solidFill>
              </a:rPr>
              <a:t>Physical Media</a:t>
            </a:r>
            <a:r>
              <a:rPr lang="en-US" sz="2600" dirty="0" smtClean="0">
                <a:solidFill>
                  <a:schemeClr val="tx1"/>
                </a:solidFill>
              </a:rPr>
              <a:t/>
            </a:r>
            <a:br>
              <a:rPr lang="en-US" sz="2600" dirty="0" smtClean="0">
                <a:solidFill>
                  <a:schemeClr val="tx1"/>
                </a:solidFill>
              </a:rPr>
            </a:br>
            <a:r>
              <a:rPr lang="en-US" sz="2600" dirty="0" smtClean="0">
                <a:solidFill>
                  <a:schemeClr val="tx1"/>
                </a:solidFill>
              </a:rPr>
              <a:t/>
            </a:r>
            <a:br>
              <a:rPr lang="en-US" sz="2600" dirty="0" smtClean="0">
                <a:solidFill>
                  <a:schemeClr val="tx1"/>
                </a:solidFill>
              </a:rPr>
            </a:br>
            <a:r>
              <a:rPr lang="en-US" sz="2600" dirty="0" smtClean="0">
                <a:solidFill>
                  <a:schemeClr val="tx1"/>
                </a:solidFill>
              </a:rPr>
              <a:t/>
            </a:r>
            <a:br>
              <a:rPr lang="en-US" sz="2600" dirty="0" smtClean="0">
                <a:solidFill>
                  <a:schemeClr val="tx1"/>
                </a:solidFill>
              </a:rPr>
            </a:br>
            <a:r>
              <a:rPr lang="en-US" sz="1600" b="0" dirty="0" smtClean="0">
                <a:solidFill>
                  <a:schemeClr val="tx1"/>
                </a:solidFill>
              </a:rPr>
              <a:t>(Published August 2012)</a:t>
            </a:r>
            <a:br>
              <a:rPr lang="en-US" sz="1600" b="0" dirty="0" smtClean="0">
                <a:solidFill>
                  <a:schemeClr val="tx1"/>
                </a:solidFill>
              </a:rPr>
            </a:br>
            <a:endParaRPr lang="en-US" sz="1600" dirty="0">
              <a:solidFill>
                <a:srgbClr val="000000"/>
              </a:solidFill>
            </a:endParaRPr>
          </a:p>
        </p:txBody>
      </p:sp>
      <p:pic>
        <p:nvPicPr>
          <p:cNvPr id="6" name="Picture 5"/>
          <p:cNvPicPr>
            <a:picLocks noChangeAspect="1"/>
          </p:cNvPicPr>
          <p:nvPr/>
        </p:nvPicPr>
        <p:blipFill>
          <a:blip r:embed="rId2" cstate="screen"/>
          <a:stretch>
            <a:fillRect/>
          </a:stretch>
        </p:blipFill>
        <p:spPr>
          <a:xfrm>
            <a:off x="457200" y="381000"/>
            <a:ext cx="4419600" cy="5822648"/>
          </a:xfrm>
          <a:prstGeom prst="rect">
            <a:avLst/>
          </a:prstGeom>
          <a:solidFill>
            <a:schemeClr val="accent5"/>
          </a:solidFill>
          <a:ln>
            <a:solidFill>
              <a:schemeClr val="accent1"/>
            </a:solidFill>
          </a:ln>
        </p:spPr>
      </p:pic>
      <p:sp>
        <p:nvSpPr>
          <p:cNvPr id="8" name="TextBox 7"/>
          <p:cNvSpPr txBox="1"/>
          <p:nvPr/>
        </p:nvSpPr>
        <p:spPr>
          <a:xfrm>
            <a:off x="5029200" y="5257800"/>
            <a:ext cx="184666" cy="487313"/>
          </a:xfrm>
          <a:prstGeom prst="rect">
            <a:avLst/>
          </a:prstGeom>
          <a:noFill/>
        </p:spPr>
        <p:txBody>
          <a:bodyPr wrap="none" rtlCol="0">
            <a:spAutoFit/>
          </a:bodyPr>
          <a:lstStyle/>
          <a:p>
            <a:endParaRPr lang="en-US" sz="2200" b="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Intent of </a:t>
            </a:r>
            <a:r>
              <a:rPr lang="en-US" i="1" dirty="0" smtClean="0"/>
              <a:t>First Steps</a:t>
            </a:r>
            <a:endParaRPr lang="en-US" dirty="0"/>
          </a:p>
        </p:txBody>
      </p:sp>
      <p:sp>
        <p:nvSpPr>
          <p:cNvPr id="5" name="Content Placeholder 4"/>
          <p:cNvSpPr>
            <a:spLocks noGrp="1"/>
          </p:cNvSpPr>
          <p:nvPr>
            <p:ph idx="1"/>
          </p:nvPr>
        </p:nvSpPr>
        <p:spPr>
          <a:xfrm>
            <a:off x="914400" y="1600200"/>
            <a:ext cx="7702551" cy="5486400"/>
          </a:xfrm>
        </p:spPr>
        <p:txBody>
          <a:bodyPr/>
          <a:lstStyle/>
          <a:p>
            <a:pPr lvl="0">
              <a:buNone/>
            </a:pPr>
            <a:endParaRPr lang="en-US" sz="1000" dirty="0" smtClean="0"/>
          </a:p>
          <a:p>
            <a:r>
              <a:rPr lang="en-US" sz="2200" dirty="0"/>
              <a:t>Seek </a:t>
            </a:r>
            <a:r>
              <a:rPr lang="en-US" sz="2200" b="1" i="1" dirty="0"/>
              <a:t>confidence building </a:t>
            </a:r>
            <a:r>
              <a:rPr lang="en-US" sz="2200" dirty="0"/>
              <a:t>rather than overwhelming novices with complex information and procedures</a:t>
            </a:r>
            <a:r>
              <a:rPr lang="en-US" sz="2200" dirty="0" smtClean="0"/>
              <a:t>.</a:t>
            </a:r>
          </a:p>
          <a:p>
            <a:pPr marL="12700" indent="0">
              <a:buNone/>
            </a:pPr>
            <a:endParaRPr lang="en-US" sz="800" dirty="0"/>
          </a:p>
          <a:p>
            <a:pPr lvl="0"/>
            <a:r>
              <a:rPr lang="en-US" sz="2200" dirty="0" smtClean="0"/>
              <a:t>Knowing what you have (i.e., do an inventory) and taking some simple technical steps can </a:t>
            </a:r>
            <a:r>
              <a:rPr lang="en-US" sz="2200" b="1" i="1" dirty="0" smtClean="0"/>
              <a:t>allay the fear factor</a:t>
            </a:r>
            <a:r>
              <a:rPr lang="en-US" sz="2200" i="1" dirty="0" smtClean="0"/>
              <a:t>. </a:t>
            </a:r>
          </a:p>
          <a:p>
            <a:pPr lvl="0">
              <a:buNone/>
            </a:pPr>
            <a:endParaRPr lang="en-US" sz="800" dirty="0" smtClean="0"/>
          </a:p>
          <a:p>
            <a:pPr lvl="0"/>
            <a:r>
              <a:rPr lang="en-US" sz="2200" dirty="0" smtClean="0"/>
              <a:t>Archivist may have to begin alone without help from </a:t>
            </a:r>
            <a:r>
              <a:rPr lang="en-US" sz="2200" b="1" i="1" dirty="0" smtClean="0"/>
              <a:t>IT staff</a:t>
            </a:r>
            <a:r>
              <a:rPr lang="en-US" sz="2200" dirty="0" smtClean="0"/>
              <a:t>. </a:t>
            </a:r>
          </a:p>
          <a:p>
            <a:pPr lvl="0">
              <a:buNone/>
            </a:pPr>
            <a:endParaRPr lang="en-US" sz="800" dirty="0" smtClean="0"/>
          </a:p>
          <a:p>
            <a:pPr lvl="0"/>
            <a:r>
              <a:rPr lang="en-US" sz="2200" dirty="0" smtClean="0"/>
              <a:t>Having taken first steps, it’s then</a:t>
            </a:r>
            <a:r>
              <a:rPr lang="en-US" sz="2200" b="1" dirty="0" smtClean="0"/>
              <a:t> </a:t>
            </a:r>
            <a:r>
              <a:rPr lang="en-US" sz="2200" b="1" i="1" dirty="0" smtClean="0"/>
              <a:t>easier to continue learning</a:t>
            </a:r>
            <a:r>
              <a:rPr lang="en-US" sz="2200" b="1" dirty="0" smtClean="0"/>
              <a:t>.</a:t>
            </a:r>
          </a:p>
          <a:p>
            <a:pPr lvl="0">
              <a:buNone/>
            </a:pPr>
            <a:endParaRPr lang="en-US" sz="800" dirty="0" smtClean="0"/>
          </a:p>
          <a:p>
            <a:pPr lvl="0">
              <a:buNone/>
            </a:pPr>
            <a:endParaRPr lang="en-US" dirty="0" smtClean="0"/>
          </a:p>
          <a:p>
            <a:pPr lvl="0">
              <a:buNone/>
            </a:pPr>
            <a:endParaRPr lang="en-US" dirty="0" smtClean="0"/>
          </a:p>
          <a:p>
            <a:pPr lvl="0"/>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New OCLC template">
  <a:themeElements>
    <a:clrScheme name="OCLC">
      <a:dk1>
        <a:sysClr val="windowText" lastClr="000000"/>
      </a:dk1>
      <a:lt1>
        <a:srgbClr val="FFFFFF"/>
      </a:lt1>
      <a:dk2>
        <a:srgbClr val="455560"/>
      </a:dk2>
      <a:lt2>
        <a:srgbClr val="FFFFFF"/>
      </a:lt2>
      <a:accent1>
        <a:srgbClr val="2178B5"/>
      </a:accent1>
      <a:accent2>
        <a:srgbClr val="C52127"/>
      </a:accent2>
      <a:accent3>
        <a:srgbClr val="409A3C"/>
      </a:accent3>
      <a:accent4>
        <a:srgbClr val="5F4894"/>
      </a:accent4>
      <a:accent5>
        <a:srgbClr val="A9316F"/>
      </a:accent5>
      <a:accent6>
        <a:srgbClr val="FF7600"/>
      </a:accent6>
      <a:hlink>
        <a:srgbClr val="034EA2"/>
      </a:hlink>
      <a:folHlink>
        <a:srgbClr val="A931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EC13F594A2FC74EADD29D0AF2FC40B8" ma:contentTypeVersion="0" ma:contentTypeDescription="Create a new document." ma:contentTypeScope="" ma:versionID="f6b9a7984d90970c0d0e973507f2746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939786-C169-4F7A-810B-4BE8BCB61B4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4AC843D3-24B5-44CD-B3F2-6FF1341FC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666D8B9-669F-4142-B8FC-2F14E25C84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 OCLC template</Template>
  <TotalTime>11891</TotalTime>
  <Words>1168</Words>
  <Application>Microsoft Office PowerPoint</Application>
  <PresentationFormat>On-screen Show (4:3)</PresentationFormat>
  <Paragraphs>168</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New OCLC template</vt:lpstr>
      <vt:lpstr>Demystifying Born Digital</vt:lpstr>
      <vt:lpstr>Taking Our Pulse(s)</vt:lpstr>
      <vt:lpstr>Top education and training needs</vt:lpstr>
      <vt:lpstr>Born-digital materials are …</vt:lpstr>
      <vt:lpstr>Slide 5</vt:lpstr>
      <vt:lpstr>Slide 6</vt:lpstr>
      <vt:lpstr>Target audiences</vt:lpstr>
      <vt:lpstr> First Steps  for  Managing  Born-Digital Physical Media   (Published August 2012) </vt:lpstr>
      <vt:lpstr>Intent of First Steps</vt:lpstr>
      <vt:lpstr>Part 1: Inventory &amp; prioritize</vt:lpstr>
      <vt:lpstr>Part 2: Technical steps  </vt:lpstr>
      <vt:lpstr>Slide 12</vt:lpstr>
      <vt:lpstr>First Steps: Checksums</vt:lpstr>
      <vt:lpstr>Detailed Steps: Checksums  </vt:lpstr>
      <vt:lpstr>Detailed Steps: Checksums, cont. </vt:lpstr>
      <vt:lpstr>Detailed Steps: Checksums, cont.</vt:lpstr>
      <vt:lpstr>Swatting the Long Tail of obsolete  media</vt:lpstr>
      <vt:lpstr>Collaboration for converting obsolete  media </vt:lpstr>
      <vt:lpstr>Our next two reports will …</vt:lpstr>
      <vt:lpstr>Slide 20</vt:lpstr>
    </vt:vector>
  </TitlesOfParts>
  <Company>OCLC Research</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Born Digital</dc:title>
  <dc:subject/>
  <dc:creator>Jackie Dooley</dc:creator>
  <cp:keywords>born digital, jackie dooley</cp:keywords>
  <dc:description>Presented at the OCLC Research Library Partnership Roundtable at ARLIS/NA 41st Annual Conference 2013, 27 April 2013, Pasadena, California (USA)</dc:description>
  <cp:lastModifiedBy>mcnicolj</cp:lastModifiedBy>
  <cp:revision>1099</cp:revision>
  <cp:lastPrinted>2012-01-18T22:20:44Z</cp:lastPrinted>
  <dcterms:created xsi:type="dcterms:W3CDTF">2012-12-06T22:02:24Z</dcterms:created>
  <dcterms:modified xsi:type="dcterms:W3CDTF">2013-04-30T00:15:43Z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0x0101009EC13F594A2FC74EADD29D0AF2FC40B8</vt:lpwstr>
  </property>
</Properties>
</file>