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1" r:id="rId2"/>
    <p:sldId id="302" r:id="rId3"/>
    <p:sldId id="294" r:id="rId4"/>
    <p:sldId id="301" r:id="rId5"/>
    <p:sldId id="304" r:id="rId6"/>
    <p:sldId id="319" r:id="rId7"/>
    <p:sldId id="295" r:id="rId8"/>
    <p:sldId id="296" r:id="rId9"/>
    <p:sldId id="305" r:id="rId10"/>
    <p:sldId id="307" r:id="rId11"/>
    <p:sldId id="308" r:id="rId12"/>
    <p:sldId id="298" r:id="rId13"/>
    <p:sldId id="309" r:id="rId14"/>
    <p:sldId id="314" r:id="rId15"/>
    <p:sldId id="318" r:id="rId16"/>
    <p:sldId id="300" r:id="rId17"/>
    <p:sldId id="257" r:id="rId18"/>
  </p:sldIdLst>
  <p:sldSz cx="9144000" cy="6858000" type="screen4x3"/>
  <p:notesSz cx="7019925" cy="9305925"/>
  <p:embeddedFontLst>
    <p:embeddedFont>
      <p:font typeface="Open Sans Semibold" panose="020B0604020202020204" charset="0"/>
      <p:bold r:id="rId21"/>
      <p:bold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rie Vass" initials="c" lastIdx="6" clrIdx="0"/>
  <p:cmAuthor id="1" name="Ixchel Faniel" initials="IMF" lastIdx="2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779" autoAdjust="0"/>
    <p:restoredTop sz="83333" autoAdjust="0"/>
  </p:normalViewPr>
  <p:slideViewPr>
    <p:cSldViewPr>
      <p:cViewPr varScale="1">
        <p:scale>
          <a:sx n="73" d="100"/>
          <a:sy n="73" d="100"/>
        </p:scale>
        <p:origin x="13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0" d="100"/>
          <a:sy n="80" d="100"/>
        </p:scale>
        <p:origin x="-2982" y="600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32243-6D4F-434B-A329-C5C3F34973C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490DED-E262-4200-98C1-95A25892527C}">
      <dgm:prSet phldrT="[Text]"/>
      <dgm:spPr/>
      <dgm:t>
        <a:bodyPr/>
        <a:lstStyle/>
        <a:p>
          <a:r>
            <a:rPr lang="en-US" dirty="0"/>
            <a:t>DIPIR Project </a:t>
          </a:r>
        </a:p>
      </dgm:t>
    </dgm:pt>
    <dgm:pt modelId="{DF1561B8-7E5F-4AFD-9241-415BD081F4A6}" type="parTrans" cxnId="{68FD5DF4-C8C9-4433-9609-B012DB6AFE33}">
      <dgm:prSet/>
      <dgm:spPr/>
      <dgm:t>
        <a:bodyPr/>
        <a:lstStyle/>
        <a:p>
          <a:endParaRPr lang="en-US"/>
        </a:p>
      </dgm:t>
    </dgm:pt>
    <dgm:pt modelId="{2CE9EEBF-8B2C-4583-BCB1-586D271E328E}" type="sibTrans" cxnId="{68FD5DF4-C8C9-4433-9609-B012DB6AFE33}">
      <dgm:prSet/>
      <dgm:spPr/>
      <dgm:t>
        <a:bodyPr/>
        <a:lstStyle/>
        <a:p>
          <a:endParaRPr lang="en-US"/>
        </a:p>
      </dgm:t>
    </dgm:pt>
    <dgm:pt modelId="{E9594D8F-4AE0-4431-B887-2B4CF2F02194}">
      <dgm:prSet phldrT="[Text]"/>
      <dgm:spPr/>
      <dgm:t>
        <a:bodyPr/>
        <a:lstStyle/>
        <a:p>
          <a:r>
            <a:rPr lang="en-US" dirty="0"/>
            <a:t>Nancy McGovern</a:t>
          </a:r>
        </a:p>
        <a:p>
          <a:r>
            <a:rPr lang="en-US" dirty="0"/>
            <a:t>ICPSR/MIT</a:t>
          </a:r>
        </a:p>
      </dgm:t>
    </dgm:pt>
    <dgm:pt modelId="{6E578EA0-CE1B-46BD-8994-F21B989C9351}" type="parTrans" cxnId="{D474CC9B-E5D4-4101-8A85-B3DD4F860948}">
      <dgm:prSet/>
      <dgm:spPr/>
      <dgm:t>
        <a:bodyPr/>
        <a:lstStyle/>
        <a:p>
          <a:endParaRPr lang="en-US" dirty="0"/>
        </a:p>
      </dgm:t>
    </dgm:pt>
    <dgm:pt modelId="{D3754221-492F-435F-851C-347EB039F012}" type="sibTrans" cxnId="{D474CC9B-E5D4-4101-8A85-B3DD4F860948}">
      <dgm:prSet/>
      <dgm:spPr/>
      <dgm:t>
        <a:bodyPr/>
        <a:lstStyle/>
        <a:p>
          <a:endParaRPr lang="en-US"/>
        </a:p>
      </dgm:t>
    </dgm:pt>
    <dgm:pt modelId="{C7D52028-B500-41F9-81C3-86561F5E2A1B}">
      <dgm:prSet phldrT="[Text]"/>
      <dgm:spPr/>
      <dgm:t>
        <a:bodyPr/>
        <a:lstStyle/>
        <a:p>
          <a:r>
            <a:rPr lang="en-US" dirty="0"/>
            <a:t>Ixchel Faniel</a:t>
          </a:r>
        </a:p>
        <a:p>
          <a:r>
            <a:rPr lang="en-US" dirty="0"/>
            <a:t>OCLC Research </a:t>
          </a:r>
        </a:p>
        <a:p>
          <a:r>
            <a:rPr lang="en-US" dirty="0"/>
            <a:t>(PI)</a:t>
          </a:r>
        </a:p>
      </dgm:t>
    </dgm:pt>
    <dgm:pt modelId="{5BA8A5BA-343F-4004-A43E-87A41A4EBCE3}" type="parTrans" cxnId="{BC7D7011-558B-4714-A650-C6E9F2B5C221}">
      <dgm:prSet/>
      <dgm:spPr/>
      <dgm:t>
        <a:bodyPr/>
        <a:lstStyle/>
        <a:p>
          <a:endParaRPr lang="en-US" dirty="0"/>
        </a:p>
      </dgm:t>
    </dgm:pt>
    <dgm:pt modelId="{24EEB685-45FA-4DD6-B934-9E1F434F1171}" type="sibTrans" cxnId="{BC7D7011-558B-4714-A650-C6E9F2B5C221}">
      <dgm:prSet/>
      <dgm:spPr/>
      <dgm:t>
        <a:bodyPr/>
        <a:lstStyle/>
        <a:p>
          <a:endParaRPr lang="en-US"/>
        </a:p>
      </dgm:t>
    </dgm:pt>
    <dgm:pt modelId="{0E258C9C-D2FA-4CC6-A7FC-0235E01FAC0B}">
      <dgm:prSet phldrT="[Text]"/>
      <dgm:spPr/>
      <dgm:t>
        <a:bodyPr/>
        <a:lstStyle/>
        <a:p>
          <a:r>
            <a:rPr lang="en-US" dirty="0"/>
            <a:t>Eric Kansa Open Context</a:t>
          </a:r>
        </a:p>
      </dgm:t>
    </dgm:pt>
    <dgm:pt modelId="{DBD52581-7D31-4DA3-9D80-6F88D2540659}" type="parTrans" cxnId="{3D8213EA-1D2B-4401-AC5E-DFD5AC9C49BF}">
      <dgm:prSet/>
      <dgm:spPr/>
      <dgm:t>
        <a:bodyPr/>
        <a:lstStyle/>
        <a:p>
          <a:endParaRPr lang="en-US" dirty="0"/>
        </a:p>
      </dgm:t>
    </dgm:pt>
    <dgm:pt modelId="{48EBC09D-28C7-4C8D-A3C0-67644280C72C}" type="sibTrans" cxnId="{3D8213EA-1D2B-4401-AC5E-DFD5AC9C49BF}">
      <dgm:prSet/>
      <dgm:spPr/>
      <dgm:t>
        <a:bodyPr/>
        <a:lstStyle/>
        <a:p>
          <a:endParaRPr lang="en-US"/>
        </a:p>
      </dgm:t>
    </dgm:pt>
    <dgm:pt modelId="{675091F0-ACD5-469D-BBA4-1D8AE48477F5}">
      <dgm:prSet phldrT="[Text]"/>
      <dgm:spPr/>
      <dgm:t>
        <a:bodyPr/>
        <a:lstStyle/>
        <a:p>
          <a:r>
            <a:rPr lang="en-US" dirty="0"/>
            <a:t>William Fink        UM Museum of Zoology</a:t>
          </a:r>
        </a:p>
      </dgm:t>
    </dgm:pt>
    <dgm:pt modelId="{664B8F41-3EC4-4BB2-9569-085FDDC9E64A}" type="parTrans" cxnId="{CBA688DC-D0B8-4DB1-A844-E22494AB24EE}">
      <dgm:prSet/>
      <dgm:spPr/>
      <dgm:t>
        <a:bodyPr/>
        <a:lstStyle/>
        <a:p>
          <a:endParaRPr lang="en-US" dirty="0"/>
        </a:p>
      </dgm:t>
    </dgm:pt>
    <dgm:pt modelId="{2236C86C-32BC-41F9-AFE6-C898C5BAAC68}" type="sibTrans" cxnId="{CBA688DC-D0B8-4DB1-A844-E22494AB24EE}">
      <dgm:prSet/>
      <dgm:spPr/>
      <dgm:t>
        <a:bodyPr/>
        <a:lstStyle/>
        <a:p>
          <a:endParaRPr lang="en-US"/>
        </a:p>
      </dgm:t>
    </dgm:pt>
    <dgm:pt modelId="{B60B2733-84D3-4B5F-83BC-A9CD1A995520}">
      <dgm:prSet phldrT="[Text]"/>
      <dgm:spPr/>
      <dgm:t>
        <a:bodyPr/>
        <a:lstStyle/>
        <a:p>
          <a:r>
            <a:rPr lang="en-US" dirty="0"/>
            <a:t>Elizabeth Yakel      University of Michigan  (Co-PI)</a:t>
          </a:r>
        </a:p>
      </dgm:t>
    </dgm:pt>
    <dgm:pt modelId="{1EEF692B-5A47-4867-B91F-B82A3C188221}" type="parTrans" cxnId="{1BEEE573-8AA7-4FC6-9BA6-A59F8D99967C}">
      <dgm:prSet/>
      <dgm:spPr/>
      <dgm:t>
        <a:bodyPr/>
        <a:lstStyle/>
        <a:p>
          <a:endParaRPr lang="en-US" dirty="0"/>
        </a:p>
      </dgm:t>
    </dgm:pt>
    <dgm:pt modelId="{7D0E6C0E-16BE-4630-9558-B224B1A0322C}" type="sibTrans" cxnId="{1BEEE573-8AA7-4FC6-9BA6-A59F8D99967C}">
      <dgm:prSet/>
      <dgm:spPr/>
      <dgm:t>
        <a:bodyPr/>
        <a:lstStyle/>
        <a:p>
          <a:endParaRPr lang="en-US"/>
        </a:p>
      </dgm:t>
    </dgm:pt>
    <dgm:pt modelId="{E9F3727D-F25F-46F9-9EEE-669C05BC2607}" type="pres">
      <dgm:prSet presAssocID="{CD532243-6D4F-434B-A329-C5C3F34973C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3D863C6-720F-4F21-BFB6-5EEE94B1A1C9}" type="pres">
      <dgm:prSet presAssocID="{CB490DED-E262-4200-98C1-95A25892527C}" presName="centerShape" presStyleLbl="node0" presStyleIdx="0" presStyleCnt="1"/>
      <dgm:spPr/>
    </dgm:pt>
    <dgm:pt modelId="{ADDDD1EF-D841-4E15-9FAE-15005AD52C63}" type="pres">
      <dgm:prSet presAssocID="{6E578EA0-CE1B-46BD-8994-F21B989C9351}" presName="Name9" presStyleLbl="parChTrans1D2" presStyleIdx="0" presStyleCnt="5"/>
      <dgm:spPr/>
    </dgm:pt>
    <dgm:pt modelId="{67AA2296-E054-4C6F-B02B-F066BBE63DAE}" type="pres">
      <dgm:prSet presAssocID="{6E578EA0-CE1B-46BD-8994-F21B989C9351}" presName="connTx" presStyleLbl="parChTrans1D2" presStyleIdx="0" presStyleCnt="5"/>
      <dgm:spPr/>
    </dgm:pt>
    <dgm:pt modelId="{FF49DCB9-BB93-474D-B17B-66D0124300DC}" type="pres">
      <dgm:prSet presAssocID="{E9594D8F-4AE0-4431-B887-2B4CF2F02194}" presName="node" presStyleLbl="node1" presStyleIdx="0" presStyleCnt="5">
        <dgm:presLayoutVars>
          <dgm:bulletEnabled val="1"/>
        </dgm:presLayoutVars>
      </dgm:prSet>
      <dgm:spPr/>
    </dgm:pt>
    <dgm:pt modelId="{1AE64E3D-16E8-48EF-BCD7-A0F46C734162}" type="pres">
      <dgm:prSet presAssocID="{5BA8A5BA-343F-4004-A43E-87A41A4EBCE3}" presName="Name9" presStyleLbl="parChTrans1D2" presStyleIdx="1" presStyleCnt="5"/>
      <dgm:spPr/>
    </dgm:pt>
    <dgm:pt modelId="{F93CE3F0-1602-4D7E-8CBD-26D5953B523D}" type="pres">
      <dgm:prSet presAssocID="{5BA8A5BA-343F-4004-A43E-87A41A4EBCE3}" presName="connTx" presStyleLbl="parChTrans1D2" presStyleIdx="1" presStyleCnt="5"/>
      <dgm:spPr/>
    </dgm:pt>
    <dgm:pt modelId="{1BA3EE65-7EEB-423F-B7C8-1F31E74962DF}" type="pres">
      <dgm:prSet presAssocID="{C7D52028-B500-41F9-81C3-86561F5E2A1B}" presName="node" presStyleLbl="node1" presStyleIdx="1" presStyleCnt="5">
        <dgm:presLayoutVars>
          <dgm:bulletEnabled val="1"/>
        </dgm:presLayoutVars>
      </dgm:prSet>
      <dgm:spPr/>
    </dgm:pt>
    <dgm:pt modelId="{0253664B-A661-417F-B2F5-F1100A654733}" type="pres">
      <dgm:prSet presAssocID="{DBD52581-7D31-4DA3-9D80-6F88D2540659}" presName="Name9" presStyleLbl="parChTrans1D2" presStyleIdx="2" presStyleCnt="5"/>
      <dgm:spPr/>
    </dgm:pt>
    <dgm:pt modelId="{89E35120-DFF0-47B2-871B-1BC01C65C0F9}" type="pres">
      <dgm:prSet presAssocID="{DBD52581-7D31-4DA3-9D80-6F88D2540659}" presName="connTx" presStyleLbl="parChTrans1D2" presStyleIdx="2" presStyleCnt="5"/>
      <dgm:spPr/>
    </dgm:pt>
    <dgm:pt modelId="{95B9C2A0-4C47-4560-B845-01585346611D}" type="pres">
      <dgm:prSet presAssocID="{0E258C9C-D2FA-4CC6-A7FC-0235E01FAC0B}" presName="node" presStyleLbl="node1" presStyleIdx="2" presStyleCnt="5">
        <dgm:presLayoutVars>
          <dgm:bulletEnabled val="1"/>
        </dgm:presLayoutVars>
      </dgm:prSet>
      <dgm:spPr/>
    </dgm:pt>
    <dgm:pt modelId="{DEF3E311-F307-49BB-B0EF-448DFDD0EAE3}" type="pres">
      <dgm:prSet presAssocID="{664B8F41-3EC4-4BB2-9569-085FDDC9E64A}" presName="Name9" presStyleLbl="parChTrans1D2" presStyleIdx="3" presStyleCnt="5"/>
      <dgm:spPr/>
    </dgm:pt>
    <dgm:pt modelId="{B8AEBDE2-AE2B-49F1-AAEF-1FAA73A80C1B}" type="pres">
      <dgm:prSet presAssocID="{664B8F41-3EC4-4BB2-9569-085FDDC9E64A}" presName="connTx" presStyleLbl="parChTrans1D2" presStyleIdx="3" presStyleCnt="5"/>
      <dgm:spPr/>
    </dgm:pt>
    <dgm:pt modelId="{9A67F473-A806-4694-B5B0-4A767BE1F699}" type="pres">
      <dgm:prSet presAssocID="{675091F0-ACD5-469D-BBA4-1D8AE48477F5}" presName="node" presStyleLbl="node1" presStyleIdx="3" presStyleCnt="5">
        <dgm:presLayoutVars>
          <dgm:bulletEnabled val="1"/>
        </dgm:presLayoutVars>
      </dgm:prSet>
      <dgm:spPr/>
    </dgm:pt>
    <dgm:pt modelId="{1C9FDED9-06C1-479A-8F79-4146B76FA115}" type="pres">
      <dgm:prSet presAssocID="{1EEF692B-5A47-4867-B91F-B82A3C188221}" presName="Name9" presStyleLbl="parChTrans1D2" presStyleIdx="4" presStyleCnt="5"/>
      <dgm:spPr/>
    </dgm:pt>
    <dgm:pt modelId="{5528E2CE-681E-40C0-9EFB-91FA6032A40D}" type="pres">
      <dgm:prSet presAssocID="{1EEF692B-5A47-4867-B91F-B82A3C188221}" presName="connTx" presStyleLbl="parChTrans1D2" presStyleIdx="4" presStyleCnt="5"/>
      <dgm:spPr/>
    </dgm:pt>
    <dgm:pt modelId="{9CF32AB4-0184-4298-A416-15D8AC288B7B}" type="pres">
      <dgm:prSet presAssocID="{B60B2733-84D3-4B5F-83BC-A9CD1A995520}" presName="node" presStyleLbl="node1" presStyleIdx="4" presStyleCnt="5">
        <dgm:presLayoutVars>
          <dgm:bulletEnabled val="1"/>
        </dgm:presLayoutVars>
      </dgm:prSet>
      <dgm:spPr/>
    </dgm:pt>
  </dgm:ptLst>
  <dgm:cxnLst>
    <dgm:cxn modelId="{C285DF02-4FAD-4430-B51D-866FA0F24BCC}" type="presOf" srcId="{5BA8A5BA-343F-4004-A43E-87A41A4EBCE3}" destId="{F93CE3F0-1602-4D7E-8CBD-26D5953B523D}" srcOrd="1" destOrd="0" presId="urn:microsoft.com/office/officeart/2005/8/layout/radial1"/>
    <dgm:cxn modelId="{EA6A9408-9D8C-42DC-BCFA-4D484AAA1AEC}" type="presOf" srcId="{664B8F41-3EC4-4BB2-9569-085FDDC9E64A}" destId="{DEF3E311-F307-49BB-B0EF-448DFDD0EAE3}" srcOrd="0" destOrd="0" presId="urn:microsoft.com/office/officeart/2005/8/layout/radial1"/>
    <dgm:cxn modelId="{703C590A-CF27-4F48-8287-319DD627CD6E}" type="presOf" srcId="{0E258C9C-D2FA-4CC6-A7FC-0235E01FAC0B}" destId="{95B9C2A0-4C47-4560-B845-01585346611D}" srcOrd="0" destOrd="0" presId="urn:microsoft.com/office/officeart/2005/8/layout/radial1"/>
    <dgm:cxn modelId="{168FEE0F-A7AA-44A6-A84B-8D3282E5C16B}" type="presOf" srcId="{DBD52581-7D31-4DA3-9D80-6F88D2540659}" destId="{0253664B-A661-417F-B2F5-F1100A654733}" srcOrd="0" destOrd="0" presId="urn:microsoft.com/office/officeart/2005/8/layout/radial1"/>
    <dgm:cxn modelId="{BC7D7011-558B-4714-A650-C6E9F2B5C221}" srcId="{CB490DED-E262-4200-98C1-95A25892527C}" destId="{C7D52028-B500-41F9-81C3-86561F5E2A1B}" srcOrd="1" destOrd="0" parTransId="{5BA8A5BA-343F-4004-A43E-87A41A4EBCE3}" sibTransId="{24EEB685-45FA-4DD6-B934-9E1F434F1171}"/>
    <dgm:cxn modelId="{395CE52A-B79B-4D1A-8180-0C6FF79A0321}" type="presOf" srcId="{DBD52581-7D31-4DA3-9D80-6F88D2540659}" destId="{89E35120-DFF0-47B2-871B-1BC01C65C0F9}" srcOrd="1" destOrd="0" presId="urn:microsoft.com/office/officeart/2005/8/layout/radial1"/>
    <dgm:cxn modelId="{34A6BA38-1B35-442B-BE16-493DF74180CD}" type="presOf" srcId="{CB490DED-E262-4200-98C1-95A25892527C}" destId="{63D863C6-720F-4F21-BFB6-5EEE94B1A1C9}" srcOrd="0" destOrd="0" presId="urn:microsoft.com/office/officeart/2005/8/layout/radial1"/>
    <dgm:cxn modelId="{29878E3E-B3F3-45B7-94D5-EA378E8AB0AB}" type="presOf" srcId="{CD532243-6D4F-434B-A329-C5C3F34973C0}" destId="{E9F3727D-F25F-46F9-9EEE-669C05BC2607}" srcOrd="0" destOrd="0" presId="urn:microsoft.com/office/officeart/2005/8/layout/radial1"/>
    <dgm:cxn modelId="{DEE5564F-962A-4BE5-BF4E-648E7A9756EE}" type="presOf" srcId="{1EEF692B-5A47-4867-B91F-B82A3C188221}" destId="{5528E2CE-681E-40C0-9EFB-91FA6032A40D}" srcOrd="1" destOrd="0" presId="urn:microsoft.com/office/officeart/2005/8/layout/radial1"/>
    <dgm:cxn modelId="{1BEEE573-8AA7-4FC6-9BA6-A59F8D99967C}" srcId="{CB490DED-E262-4200-98C1-95A25892527C}" destId="{B60B2733-84D3-4B5F-83BC-A9CD1A995520}" srcOrd="4" destOrd="0" parTransId="{1EEF692B-5A47-4867-B91F-B82A3C188221}" sibTransId="{7D0E6C0E-16BE-4630-9558-B224B1A0322C}"/>
    <dgm:cxn modelId="{30876A74-975B-4C5A-866C-0A71B07BB427}" type="presOf" srcId="{6E578EA0-CE1B-46BD-8994-F21B989C9351}" destId="{67AA2296-E054-4C6F-B02B-F066BBE63DAE}" srcOrd="1" destOrd="0" presId="urn:microsoft.com/office/officeart/2005/8/layout/radial1"/>
    <dgm:cxn modelId="{AD628694-A236-422C-8F8B-69D66554C248}" type="presOf" srcId="{6E578EA0-CE1B-46BD-8994-F21B989C9351}" destId="{ADDDD1EF-D841-4E15-9FAE-15005AD52C63}" srcOrd="0" destOrd="0" presId="urn:microsoft.com/office/officeart/2005/8/layout/radial1"/>
    <dgm:cxn modelId="{90EFDB98-7C6F-4242-9D71-DEAC91D9BFB4}" type="presOf" srcId="{1EEF692B-5A47-4867-B91F-B82A3C188221}" destId="{1C9FDED9-06C1-479A-8F79-4146B76FA115}" srcOrd="0" destOrd="0" presId="urn:microsoft.com/office/officeart/2005/8/layout/radial1"/>
    <dgm:cxn modelId="{CF8D999A-590E-40CC-B380-EAFE833CF840}" type="presOf" srcId="{C7D52028-B500-41F9-81C3-86561F5E2A1B}" destId="{1BA3EE65-7EEB-423F-B7C8-1F31E74962DF}" srcOrd="0" destOrd="0" presId="urn:microsoft.com/office/officeart/2005/8/layout/radial1"/>
    <dgm:cxn modelId="{D474CC9B-E5D4-4101-8A85-B3DD4F860948}" srcId="{CB490DED-E262-4200-98C1-95A25892527C}" destId="{E9594D8F-4AE0-4431-B887-2B4CF2F02194}" srcOrd="0" destOrd="0" parTransId="{6E578EA0-CE1B-46BD-8994-F21B989C9351}" sibTransId="{D3754221-492F-435F-851C-347EB039F012}"/>
    <dgm:cxn modelId="{7E62F1B8-1E3A-48A0-AC4C-B56FC34629B0}" type="presOf" srcId="{664B8F41-3EC4-4BB2-9569-085FDDC9E64A}" destId="{B8AEBDE2-AE2B-49F1-AAEF-1FAA73A80C1B}" srcOrd="1" destOrd="0" presId="urn:microsoft.com/office/officeart/2005/8/layout/radial1"/>
    <dgm:cxn modelId="{8BBC62D0-1AEB-44D2-9648-A72C8F67DC3A}" type="presOf" srcId="{5BA8A5BA-343F-4004-A43E-87A41A4EBCE3}" destId="{1AE64E3D-16E8-48EF-BCD7-A0F46C734162}" srcOrd="0" destOrd="0" presId="urn:microsoft.com/office/officeart/2005/8/layout/radial1"/>
    <dgm:cxn modelId="{49C3BED3-7E42-4A60-B0A6-F10B0599CDED}" type="presOf" srcId="{675091F0-ACD5-469D-BBA4-1D8AE48477F5}" destId="{9A67F473-A806-4694-B5B0-4A767BE1F699}" srcOrd="0" destOrd="0" presId="urn:microsoft.com/office/officeart/2005/8/layout/radial1"/>
    <dgm:cxn modelId="{CBA688DC-D0B8-4DB1-A844-E22494AB24EE}" srcId="{CB490DED-E262-4200-98C1-95A25892527C}" destId="{675091F0-ACD5-469D-BBA4-1D8AE48477F5}" srcOrd="3" destOrd="0" parTransId="{664B8F41-3EC4-4BB2-9569-085FDDC9E64A}" sibTransId="{2236C86C-32BC-41F9-AFE6-C898C5BAAC68}"/>
    <dgm:cxn modelId="{3D8213EA-1D2B-4401-AC5E-DFD5AC9C49BF}" srcId="{CB490DED-E262-4200-98C1-95A25892527C}" destId="{0E258C9C-D2FA-4CC6-A7FC-0235E01FAC0B}" srcOrd="2" destOrd="0" parTransId="{DBD52581-7D31-4DA3-9D80-6F88D2540659}" sibTransId="{48EBC09D-28C7-4C8D-A3C0-67644280C72C}"/>
    <dgm:cxn modelId="{68FD5DF4-C8C9-4433-9609-B012DB6AFE33}" srcId="{CD532243-6D4F-434B-A329-C5C3F34973C0}" destId="{CB490DED-E262-4200-98C1-95A25892527C}" srcOrd="0" destOrd="0" parTransId="{DF1561B8-7E5F-4AFD-9241-415BD081F4A6}" sibTransId="{2CE9EEBF-8B2C-4583-BCB1-586D271E328E}"/>
    <dgm:cxn modelId="{04A158FD-8D9D-4D85-AA73-DF9EA76F77C7}" type="presOf" srcId="{B60B2733-84D3-4B5F-83BC-A9CD1A995520}" destId="{9CF32AB4-0184-4298-A416-15D8AC288B7B}" srcOrd="0" destOrd="0" presId="urn:microsoft.com/office/officeart/2005/8/layout/radial1"/>
    <dgm:cxn modelId="{BD1DAFFE-D787-4257-B2FF-68A55E7136D7}" type="presOf" srcId="{E9594D8F-4AE0-4431-B887-2B4CF2F02194}" destId="{FF49DCB9-BB93-474D-B17B-66D0124300DC}" srcOrd="0" destOrd="0" presId="urn:microsoft.com/office/officeart/2005/8/layout/radial1"/>
    <dgm:cxn modelId="{FD88CCD3-7DA5-4B63-BFAE-7276BF0A09E8}" type="presParOf" srcId="{E9F3727D-F25F-46F9-9EEE-669C05BC2607}" destId="{63D863C6-720F-4F21-BFB6-5EEE94B1A1C9}" srcOrd="0" destOrd="0" presId="urn:microsoft.com/office/officeart/2005/8/layout/radial1"/>
    <dgm:cxn modelId="{A0E25B73-D8F3-4E8B-8EB1-1033AFE6465E}" type="presParOf" srcId="{E9F3727D-F25F-46F9-9EEE-669C05BC2607}" destId="{ADDDD1EF-D841-4E15-9FAE-15005AD52C63}" srcOrd="1" destOrd="0" presId="urn:microsoft.com/office/officeart/2005/8/layout/radial1"/>
    <dgm:cxn modelId="{820C122B-87F5-4F54-B7B7-4254B78D09E9}" type="presParOf" srcId="{ADDDD1EF-D841-4E15-9FAE-15005AD52C63}" destId="{67AA2296-E054-4C6F-B02B-F066BBE63DAE}" srcOrd="0" destOrd="0" presId="urn:microsoft.com/office/officeart/2005/8/layout/radial1"/>
    <dgm:cxn modelId="{B421470A-BDD2-47B6-86BD-85102DA6B0AD}" type="presParOf" srcId="{E9F3727D-F25F-46F9-9EEE-669C05BC2607}" destId="{FF49DCB9-BB93-474D-B17B-66D0124300DC}" srcOrd="2" destOrd="0" presId="urn:microsoft.com/office/officeart/2005/8/layout/radial1"/>
    <dgm:cxn modelId="{934C22BC-2C2C-495E-B7AD-8FD003188A2E}" type="presParOf" srcId="{E9F3727D-F25F-46F9-9EEE-669C05BC2607}" destId="{1AE64E3D-16E8-48EF-BCD7-A0F46C734162}" srcOrd="3" destOrd="0" presId="urn:microsoft.com/office/officeart/2005/8/layout/radial1"/>
    <dgm:cxn modelId="{AE5A74AC-5746-4E61-B376-9AB35064E17C}" type="presParOf" srcId="{1AE64E3D-16E8-48EF-BCD7-A0F46C734162}" destId="{F93CE3F0-1602-4D7E-8CBD-26D5953B523D}" srcOrd="0" destOrd="0" presId="urn:microsoft.com/office/officeart/2005/8/layout/radial1"/>
    <dgm:cxn modelId="{5385248C-2373-4813-87FD-45B749BA642C}" type="presParOf" srcId="{E9F3727D-F25F-46F9-9EEE-669C05BC2607}" destId="{1BA3EE65-7EEB-423F-B7C8-1F31E74962DF}" srcOrd="4" destOrd="0" presId="urn:microsoft.com/office/officeart/2005/8/layout/radial1"/>
    <dgm:cxn modelId="{9DB7CE6F-551E-4994-AB75-11A5A0EFE9DC}" type="presParOf" srcId="{E9F3727D-F25F-46F9-9EEE-669C05BC2607}" destId="{0253664B-A661-417F-B2F5-F1100A654733}" srcOrd="5" destOrd="0" presId="urn:microsoft.com/office/officeart/2005/8/layout/radial1"/>
    <dgm:cxn modelId="{1F6C640D-DFB9-465E-AC07-528B662DB989}" type="presParOf" srcId="{0253664B-A661-417F-B2F5-F1100A654733}" destId="{89E35120-DFF0-47B2-871B-1BC01C65C0F9}" srcOrd="0" destOrd="0" presId="urn:microsoft.com/office/officeart/2005/8/layout/radial1"/>
    <dgm:cxn modelId="{5ABA1D30-357B-45C2-BF6A-507B93E09240}" type="presParOf" srcId="{E9F3727D-F25F-46F9-9EEE-669C05BC2607}" destId="{95B9C2A0-4C47-4560-B845-01585346611D}" srcOrd="6" destOrd="0" presId="urn:microsoft.com/office/officeart/2005/8/layout/radial1"/>
    <dgm:cxn modelId="{B9B8D375-44EB-495B-AB77-120760BF2CE7}" type="presParOf" srcId="{E9F3727D-F25F-46F9-9EEE-669C05BC2607}" destId="{DEF3E311-F307-49BB-B0EF-448DFDD0EAE3}" srcOrd="7" destOrd="0" presId="urn:microsoft.com/office/officeart/2005/8/layout/radial1"/>
    <dgm:cxn modelId="{9EEBE575-07D0-42CE-AFB6-54BCFCF405E4}" type="presParOf" srcId="{DEF3E311-F307-49BB-B0EF-448DFDD0EAE3}" destId="{B8AEBDE2-AE2B-49F1-AAEF-1FAA73A80C1B}" srcOrd="0" destOrd="0" presId="urn:microsoft.com/office/officeart/2005/8/layout/radial1"/>
    <dgm:cxn modelId="{9660CADA-3A1F-4087-A80C-B2FDED37B026}" type="presParOf" srcId="{E9F3727D-F25F-46F9-9EEE-669C05BC2607}" destId="{9A67F473-A806-4694-B5B0-4A767BE1F699}" srcOrd="8" destOrd="0" presId="urn:microsoft.com/office/officeart/2005/8/layout/radial1"/>
    <dgm:cxn modelId="{92D85888-0CD2-49AC-9B48-521DB2680480}" type="presParOf" srcId="{E9F3727D-F25F-46F9-9EEE-669C05BC2607}" destId="{1C9FDED9-06C1-479A-8F79-4146B76FA115}" srcOrd="9" destOrd="0" presId="urn:microsoft.com/office/officeart/2005/8/layout/radial1"/>
    <dgm:cxn modelId="{D430FD3D-1DBB-4632-8AFF-5F8E89683502}" type="presParOf" srcId="{1C9FDED9-06C1-479A-8F79-4146B76FA115}" destId="{5528E2CE-681E-40C0-9EFB-91FA6032A40D}" srcOrd="0" destOrd="0" presId="urn:microsoft.com/office/officeart/2005/8/layout/radial1"/>
    <dgm:cxn modelId="{5C6D7829-C842-4D0E-83B8-1F94571FD459}" type="presParOf" srcId="{E9F3727D-F25F-46F9-9EEE-669C05BC2607}" destId="{9CF32AB4-0184-4298-A416-15D8AC288B7B}" srcOrd="10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863C6-720F-4F21-BFB6-5EEE94B1A1C9}">
      <dsp:nvSpPr>
        <dsp:cNvPr id="0" name=""/>
        <dsp:cNvSpPr/>
      </dsp:nvSpPr>
      <dsp:spPr>
        <a:xfrm>
          <a:off x="3440720" y="1756353"/>
          <a:ext cx="1348159" cy="1348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DIPIR Project </a:t>
          </a:r>
        </a:p>
      </dsp:txBody>
      <dsp:txXfrm>
        <a:off x="3638153" y="1953786"/>
        <a:ext cx="953293" cy="953293"/>
      </dsp:txXfrm>
    </dsp:sp>
    <dsp:sp modelId="{ADDDD1EF-D841-4E15-9FAE-15005AD52C63}">
      <dsp:nvSpPr>
        <dsp:cNvPr id="0" name=""/>
        <dsp:cNvSpPr/>
      </dsp:nvSpPr>
      <dsp:spPr>
        <a:xfrm rot="16200000">
          <a:off x="3912093" y="1538902"/>
          <a:ext cx="405413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405413" y="14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104664" y="1543511"/>
        <a:ext cx="20270" cy="20270"/>
      </dsp:txXfrm>
    </dsp:sp>
    <dsp:sp modelId="{FF49DCB9-BB93-474D-B17B-66D0124300DC}">
      <dsp:nvSpPr>
        <dsp:cNvPr id="0" name=""/>
        <dsp:cNvSpPr/>
      </dsp:nvSpPr>
      <dsp:spPr>
        <a:xfrm>
          <a:off x="3440720" y="2780"/>
          <a:ext cx="1348159" cy="1348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Nancy McGovern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ICPSR/MIT</a:t>
          </a:r>
        </a:p>
      </dsp:txBody>
      <dsp:txXfrm>
        <a:off x="3638153" y="200213"/>
        <a:ext cx="953293" cy="953293"/>
      </dsp:txXfrm>
    </dsp:sp>
    <dsp:sp modelId="{1AE64E3D-16E8-48EF-BCD7-A0F46C734162}">
      <dsp:nvSpPr>
        <dsp:cNvPr id="0" name=""/>
        <dsp:cNvSpPr/>
      </dsp:nvSpPr>
      <dsp:spPr>
        <a:xfrm rot="20520000">
          <a:off x="4745966" y="2144747"/>
          <a:ext cx="405413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405413" y="14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938538" y="2149355"/>
        <a:ext cx="20270" cy="20270"/>
      </dsp:txXfrm>
    </dsp:sp>
    <dsp:sp modelId="{1BA3EE65-7EEB-423F-B7C8-1F31E74962DF}">
      <dsp:nvSpPr>
        <dsp:cNvPr id="0" name=""/>
        <dsp:cNvSpPr/>
      </dsp:nvSpPr>
      <dsp:spPr>
        <a:xfrm>
          <a:off x="5108466" y="1214469"/>
          <a:ext cx="1348159" cy="1348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Ixchel Faniel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OCLC Research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(PI)</a:t>
          </a:r>
        </a:p>
      </dsp:txBody>
      <dsp:txXfrm>
        <a:off x="5305899" y="1411902"/>
        <a:ext cx="953293" cy="953293"/>
      </dsp:txXfrm>
    </dsp:sp>
    <dsp:sp modelId="{0253664B-A661-417F-B2F5-F1100A654733}">
      <dsp:nvSpPr>
        <dsp:cNvPr id="0" name=""/>
        <dsp:cNvSpPr/>
      </dsp:nvSpPr>
      <dsp:spPr>
        <a:xfrm rot="3240000">
          <a:off x="4427455" y="3125024"/>
          <a:ext cx="405413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405413" y="14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620026" y="3129632"/>
        <a:ext cx="20270" cy="20270"/>
      </dsp:txXfrm>
    </dsp:sp>
    <dsp:sp modelId="{95B9C2A0-4C47-4560-B845-01585346611D}">
      <dsp:nvSpPr>
        <dsp:cNvPr id="0" name=""/>
        <dsp:cNvSpPr/>
      </dsp:nvSpPr>
      <dsp:spPr>
        <a:xfrm>
          <a:off x="4471444" y="3175023"/>
          <a:ext cx="1348159" cy="1348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Eric Kansa Open Context</a:t>
          </a:r>
        </a:p>
      </dsp:txBody>
      <dsp:txXfrm>
        <a:off x="4668877" y="3372456"/>
        <a:ext cx="953293" cy="953293"/>
      </dsp:txXfrm>
    </dsp:sp>
    <dsp:sp modelId="{DEF3E311-F307-49BB-B0EF-448DFDD0EAE3}">
      <dsp:nvSpPr>
        <dsp:cNvPr id="0" name=""/>
        <dsp:cNvSpPr/>
      </dsp:nvSpPr>
      <dsp:spPr>
        <a:xfrm rot="7560000">
          <a:off x="3396731" y="3125024"/>
          <a:ext cx="405413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405413" y="14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0800000">
        <a:off x="3589302" y="3129632"/>
        <a:ext cx="20270" cy="20270"/>
      </dsp:txXfrm>
    </dsp:sp>
    <dsp:sp modelId="{9A67F473-A806-4694-B5B0-4A767BE1F699}">
      <dsp:nvSpPr>
        <dsp:cNvPr id="0" name=""/>
        <dsp:cNvSpPr/>
      </dsp:nvSpPr>
      <dsp:spPr>
        <a:xfrm>
          <a:off x="2409996" y="3175023"/>
          <a:ext cx="1348159" cy="1348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William Fink        UM Museum of Zoology</a:t>
          </a:r>
        </a:p>
      </dsp:txBody>
      <dsp:txXfrm>
        <a:off x="2607429" y="3372456"/>
        <a:ext cx="953293" cy="953293"/>
      </dsp:txXfrm>
    </dsp:sp>
    <dsp:sp modelId="{1C9FDED9-06C1-479A-8F79-4146B76FA115}">
      <dsp:nvSpPr>
        <dsp:cNvPr id="0" name=""/>
        <dsp:cNvSpPr/>
      </dsp:nvSpPr>
      <dsp:spPr>
        <a:xfrm rot="11880000">
          <a:off x="3078220" y="2144747"/>
          <a:ext cx="405413" cy="29487"/>
        </a:xfrm>
        <a:custGeom>
          <a:avLst/>
          <a:gdLst/>
          <a:ahLst/>
          <a:cxnLst/>
          <a:rect l="0" t="0" r="0" b="0"/>
          <a:pathLst>
            <a:path>
              <a:moveTo>
                <a:pt x="0" y="14743"/>
              </a:moveTo>
              <a:lnTo>
                <a:pt x="405413" y="14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0800000">
        <a:off x="3270791" y="2149355"/>
        <a:ext cx="20270" cy="20270"/>
      </dsp:txXfrm>
    </dsp:sp>
    <dsp:sp modelId="{9CF32AB4-0184-4298-A416-15D8AC288B7B}">
      <dsp:nvSpPr>
        <dsp:cNvPr id="0" name=""/>
        <dsp:cNvSpPr/>
      </dsp:nvSpPr>
      <dsp:spPr>
        <a:xfrm>
          <a:off x="1772973" y="1214469"/>
          <a:ext cx="1348159" cy="1348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Elizabeth Yakel      University of Michigan  (Co-PI)</a:t>
          </a:r>
        </a:p>
      </dsp:txBody>
      <dsp:txXfrm>
        <a:off x="1970406" y="1411902"/>
        <a:ext cx="953293" cy="953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00588CA0-556C-48FF-86E2-FF35850D4988}" type="datetimeFigureOut">
              <a:rPr lang="en-US" smtClean="0"/>
              <a:pPr/>
              <a:t>5/6/2017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F6D6B667-2232-4724-A11E-410F123D3A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30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0348C6BD-D8CF-43CE-9A0D-DA4E77A4F016}" type="datetimeFigureOut">
              <a:rPr lang="en-US" smtClean="0"/>
              <a:pPr/>
              <a:t>5/6/2017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931E8577-7E78-41DF-96AC-A776B0057B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7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75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20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20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49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A4A-81B4-422F-AE3B-887AEED8E15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23B37-EAB2-4853-9F0D-7266E1E24AD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32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81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34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24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24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7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creativecommons.org/licenses/by/3.0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creativecommons.org/licenses/by/3.0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7772400" cy="4572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– One Line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456" y="533400"/>
            <a:ext cx="163294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419600"/>
            <a:ext cx="4343400" cy="38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4800600"/>
            <a:ext cx="4343400" cy="38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/>
              <a:t>Job Title, OCLC Research</a:t>
            </a: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4102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57150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/>
              <a:t>Conference Title</a:t>
            </a:r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60198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/>
              <a:t>#</a:t>
            </a:r>
            <a:r>
              <a:rPr lang="en-US" dirty="0" err="1"/>
              <a:t>hashtag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0" y="6359064"/>
            <a:ext cx="1680410" cy="347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0" y="6359064"/>
            <a:ext cx="1680410" cy="347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- Dark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CLC-R-white-squa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0600" y="762000"/>
            <a:ext cx="1219200" cy="1408670"/>
          </a:xfrm>
          <a:prstGeom prst="rect">
            <a:avLst/>
          </a:prstGeom>
        </p:spPr>
      </p:pic>
      <p:pic>
        <p:nvPicPr>
          <p:cNvPr id="13" name="Picture 1" descr="image00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914400" y="634942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©2014 OCLC.</a:t>
            </a:r>
            <a:r>
              <a:rPr lang="en-US" sz="800" kern="1200" baseline="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800" baseline="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 Unported License. </a:t>
            </a:r>
            <a:r>
              <a:rPr lang="en-US" sz="800" kern="12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Suggested attribution: “This work uses content from [presentation title] © OCLC, used under a Creative Commons Attribution license:  </a:t>
            </a:r>
            <a:r>
              <a:rPr lang="en-US" sz="800" u="sng" kern="12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http</a:t>
            </a:r>
            <a:r>
              <a:rPr lang="en-US" sz="800" u="sng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://</a:t>
            </a:r>
            <a:r>
              <a:rPr lang="en-US" sz="800" u="sng" kern="12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creativecommons.org/licenses/by/3.0/</a:t>
            </a:r>
            <a:r>
              <a:rPr lang="en-US" sz="800" kern="12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” </a:t>
            </a:r>
            <a:endParaRPr lang="en-US" sz="8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914400" y="25908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chemeClr val="bg1">
                    <a:lumMod val="85000"/>
                  </a:schemeClr>
                </a:solidFill>
                <a:latin typeface="+mj-lt"/>
                <a:ea typeface="Open Sans Semibold" pitchFamily="34" charset="0"/>
                <a:cs typeface="Open Sans Semibold" pitchFamily="34" charset="0"/>
              </a:rPr>
              <a:t>Thank You!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3505200"/>
            <a:ext cx="5410200" cy="24384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Parting slide contact info; name, twitter, email, etc…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age00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914400" y="2590800"/>
            <a:ext cx="533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646464"/>
                </a:solidFill>
                <a:latin typeface="+mj-lt"/>
                <a:ea typeface="Open Sans Semibold" pitchFamily="34" charset="0"/>
                <a:cs typeface="Open Sans Semibold" pitchFamily="34" charset="0"/>
              </a:rPr>
              <a:t>Thank You!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456" y="533400"/>
            <a:ext cx="163294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429000"/>
            <a:ext cx="5334000" cy="19812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 baseline="0"/>
            </a:lvl1pPr>
          </a:lstStyle>
          <a:p>
            <a:pPr lvl="0"/>
            <a:r>
              <a:rPr lang="en-US" dirty="0"/>
              <a:t>Name, Email, Twitter, other closing contact info here….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34942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©2014 OCLC.</a:t>
            </a:r>
            <a:r>
              <a:rPr lang="en-US" sz="800" kern="1200" baseline="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800" baseline="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 Unported License. </a:t>
            </a:r>
            <a:r>
              <a:rPr lang="en-US" sz="800" kern="12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Suggested attribution: “This work uses content from </a:t>
            </a:r>
            <a:r>
              <a:rPr lang="en-US" sz="800" dirty="0">
                <a:latin typeface="Open Sans" charset="0"/>
                <a:cs typeface="Open Sans" charset="0"/>
              </a:rPr>
              <a:t>Putting Research Data into Context:  A Scholarly Approach to </a:t>
            </a:r>
            <a:r>
              <a:rPr lang="en-US" sz="800" dirty="0" err="1">
                <a:latin typeface="Open Sans" charset="0"/>
                <a:cs typeface="Open Sans" charset="0"/>
              </a:rPr>
              <a:t>Curating</a:t>
            </a:r>
            <a:r>
              <a:rPr lang="en-US" sz="800" dirty="0">
                <a:latin typeface="Open Sans" charset="0"/>
                <a:cs typeface="Open Sans" charset="0"/>
              </a:rPr>
              <a:t> Data for Reuse</a:t>
            </a:r>
            <a:r>
              <a:rPr lang="en-US" sz="800" kern="12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© OCLC, used under a Creative Commons Attribution license:  </a:t>
            </a:r>
            <a:r>
              <a:rPr lang="en-US" sz="800" u="sng" kern="12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http</a:t>
            </a:r>
            <a:r>
              <a:rPr lang="en-US" sz="800" u="sng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://</a:t>
            </a:r>
            <a:r>
              <a:rPr lang="en-US" sz="800" u="sng" kern="12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creativecommons.org/licenses/by/3.0/</a:t>
            </a:r>
            <a:r>
              <a:rPr lang="en-US" sz="800" kern="12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” </a:t>
            </a:r>
            <a:endParaRPr lang="en-US" sz="8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age00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914400" y="2590800"/>
            <a:ext cx="533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646464"/>
                </a:solidFill>
                <a:latin typeface="+mj-lt"/>
                <a:ea typeface="Open Sans Semibold" pitchFamily="34" charset="0"/>
                <a:cs typeface="Open Sans Semibold" pitchFamily="34" charset="0"/>
              </a:rPr>
              <a:t>Thank You!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429000"/>
            <a:ext cx="5334000" cy="19812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 baseline="0"/>
            </a:lvl1pPr>
          </a:lstStyle>
          <a:p>
            <a:pPr lvl="0"/>
            <a:r>
              <a:rPr lang="en-US" dirty="0"/>
              <a:t>Name, Email, Twitter, other closing contact info here….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34942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©2014 OCLC.</a:t>
            </a:r>
            <a:r>
              <a:rPr lang="en-US" sz="800" kern="1200" baseline="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800" baseline="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 Unported License. </a:t>
            </a:r>
            <a:r>
              <a:rPr lang="en-US" sz="800" kern="12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Suggested attribution: “This work uses content from [presentation title] © OCLC, used under a Creative Commons Attribution license:  </a:t>
            </a:r>
            <a:r>
              <a:rPr lang="en-US" sz="800" u="sng" kern="12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http</a:t>
            </a:r>
            <a:r>
              <a:rPr lang="en-US" sz="800" u="sng" kern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://</a:t>
            </a:r>
            <a:r>
              <a:rPr lang="en-US" sz="800" u="sng" kern="12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creativecommons.org/licenses/by/3.0/</a:t>
            </a:r>
            <a:r>
              <a:rPr lang="en-US" sz="800" kern="12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” </a:t>
            </a:r>
            <a:endParaRPr lang="en-US" sz="8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13" y="720694"/>
            <a:ext cx="1250116" cy="1370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Head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5/6/2017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7772400" cy="4572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– One 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419600"/>
            <a:ext cx="4343400" cy="38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4800600"/>
            <a:ext cx="4343400" cy="38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/>
              <a:t>Job Title, OCLC Research</a:t>
            </a: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4102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57150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/>
              <a:t>Conference Title</a:t>
            </a:r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60198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/>
              <a:t>#</a:t>
            </a:r>
            <a:r>
              <a:rPr lang="en-US" dirty="0" err="1"/>
              <a:t>hashtag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13" y="720694"/>
            <a:ext cx="1250116" cy="1370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0" y="6359064"/>
            <a:ext cx="1680410" cy="347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0" y="6359064"/>
            <a:ext cx="1680410" cy="347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Dark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467600" cy="11430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Segue Slide Dark –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OCLC-R-white-squa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0600" y="762000"/>
            <a:ext cx="1219200" cy="1408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543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Segue Slide – White-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456" y="533400"/>
            <a:ext cx="163294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46464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5" r:id="rId3"/>
    <p:sldLayoutId id="2147483668" r:id="rId4"/>
    <p:sldLayoutId id="2147483654" r:id="rId5"/>
    <p:sldLayoutId id="2147483669" r:id="rId6"/>
    <p:sldLayoutId id="2147483656" r:id="rId7"/>
    <p:sldLayoutId id="2147483658" r:id="rId8"/>
    <p:sldLayoutId id="2147483650" r:id="rId9"/>
    <p:sldLayoutId id="2147483659" r:id="rId10"/>
    <p:sldLayoutId id="2147483670" r:id="rId11"/>
    <p:sldLayoutId id="2147483652" r:id="rId12"/>
    <p:sldLayoutId id="2147483671" r:id="rId13"/>
    <p:sldLayoutId id="2147483657" r:id="rId14"/>
    <p:sldLayoutId id="2147483660" r:id="rId15"/>
    <p:sldLayoutId id="2147483666" r:id="rId16"/>
    <p:sldLayoutId id="2147483672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Arial"/>
          <a:ea typeface="Open Sans Semibold" pitchFamily="34" charset="0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anieli@oclc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gi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4191000"/>
            <a:ext cx="4343400" cy="381000"/>
          </a:xfrm>
        </p:spPr>
        <p:txBody>
          <a:bodyPr/>
          <a:lstStyle/>
          <a:p>
            <a:r>
              <a:rPr lang="en-US" b="1" dirty="0"/>
              <a:t>Ixchel M. Faniel, Ph.D.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914400" y="4572000"/>
            <a:ext cx="5029200" cy="1143000"/>
          </a:xfrm>
        </p:spPr>
        <p:txBody>
          <a:bodyPr/>
          <a:lstStyle/>
          <a:p>
            <a:r>
              <a:rPr lang="en-US" dirty="0"/>
              <a:t>Associate Research Scientist</a:t>
            </a:r>
          </a:p>
          <a:p>
            <a:r>
              <a:rPr lang="en-US" dirty="0"/>
              <a:t>OCLC Research</a:t>
            </a:r>
          </a:p>
          <a:p>
            <a:r>
              <a:rPr lang="en-US" dirty="0">
                <a:hlinkClick r:id="rId3"/>
              </a:rPr>
              <a:t>fanieli@oclc.org</a:t>
            </a:r>
            <a:r>
              <a:rPr lang="en-US" dirty="0"/>
              <a:t>, Twitter @</a:t>
            </a:r>
            <a:r>
              <a:rPr lang="en-US" dirty="0" err="1"/>
              <a:t>DIPIR_Project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572000" y="381000"/>
            <a:ext cx="4343400" cy="304800"/>
          </a:xfrm>
        </p:spPr>
        <p:txBody>
          <a:bodyPr/>
          <a:lstStyle/>
          <a:p>
            <a:pPr algn="r"/>
            <a:r>
              <a:rPr lang="en-US" dirty="0"/>
              <a:t>2 November 2014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838200" y="5867400"/>
            <a:ext cx="8077200" cy="304800"/>
          </a:xfrm>
        </p:spPr>
        <p:txBody>
          <a:bodyPr>
            <a:noAutofit/>
          </a:bodyPr>
          <a:lstStyle/>
          <a:p>
            <a:r>
              <a:rPr lang="es-ES" dirty="0"/>
              <a:t>The 77th Annual Meeting of the Association for Information Science  and Technology (ASIS&amp;T) 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" y="2057400"/>
            <a:ext cx="8610600" cy="19812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Putting Research Data into Context: </a:t>
            </a:r>
            <a:br>
              <a:rPr lang="en-US" sz="3600" dirty="0"/>
            </a:br>
            <a:r>
              <a:rPr lang="en-US" sz="3600" dirty="0"/>
              <a:t>A Scholarly Approach to Curating Data for Reuse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714500"/>
          <a:ext cx="88392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Additional 3rd Party Records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Bibliography of Data Related Literature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Codebook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Data Producer Generated Records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Documentation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Miscellaneous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People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Specimen or Artifact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" y="228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Places Reuser Went to Get Detailed Context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346835"/>
          <a:ext cx="88392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Place reuser</a:t>
                      </a:r>
                      <a:r>
                        <a:rPr lang="en-US" baseline="0" dirty="0"/>
                        <a:t> went to get detailed context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Social Scientists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Zoologists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Archaeologists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Additional 3rd Party Records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44%</a:t>
                      </a:r>
                      <a:r>
                        <a:rPr lang="en-US" sz="2800" b="1" i="0" u="none" strike="noStrike" baseline="30000" dirty="0">
                          <a:solidFill>
                            <a:srgbClr val="7030A0"/>
                          </a:solidFill>
                          <a:latin typeface="Arial"/>
                        </a:rPr>
                        <a:t>3</a:t>
                      </a:r>
                      <a:endParaRPr lang="en-US" sz="2800" b="0" i="0" u="none" strike="noStrike" baseline="30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95%</a:t>
                      </a:r>
                      <a:r>
                        <a:rPr lang="en-US" sz="2800" b="1" i="0" u="none" strike="noStrike" baseline="30000" dirty="0">
                          <a:solidFill>
                            <a:srgbClr val="00B05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45%</a:t>
                      </a:r>
                      <a:r>
                        <a:rPr lang="en-US" sz="2800" b="1" i="0" u="none" strike="noStrike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Bibliography of Data Related Literature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63%</a:t>
                      </a:r>
                      <a:r>
                        <a:rPr lang="en-US" sz="2800" b="1" i="0" u="none" strike="noStrike" baseline="30000" dirty="0">
                          <a:solidFill>
                            <a:srgbClr val="00B05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74%</a:t>
                      </a:r>
                      <a:r>
                        <a:rPr lang="en-US" sz="2800" b="1" i="0" u="none" strike="noStrike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41%</a:t>
                      </a:r>
                      <a:r>
                        <a:rPr lang="en-US" sz="2800" b="1" i="0" u="none" strike="noStrike" baseline="30000" dirty="0">
                          <a:solidFill>
                            <a:srgbClr val="7030A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Codebook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63%</a:t>
                      </a:r>
                      <a:r>
                        <a:rPr lang="en-US" sz="2800" b="1" i="0" u="none" strike="noStrike" baseline="30000" dirty="0">
                          <a:solidFill>
                            <a:srgbClr val="00B05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Data Producer Generated Records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B0F0"/>
                          </a:solidFill>
                          <a:latin typeface="Arial"/>
                        </a:rPr>
                        <a:t>30%</a:t>
                      </a:r>
                      <a:r>
                        <a:rPr lang="en-US" sz="2800" b="1" i="0" u="none" strike="noStrike" baseline="30000" dirty="0">
                          <a:solidFill>
                            <a:srgbClr val="00B0F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47%</a:t>
                      </a:r>
                      <a:r>
                        <a:rPr lang="en-US" sz="2800" b="1" i="0" u="none" strike="noStrike" baseline="30000" dirty="0">
                          <a:solidFill>
                            <a:srgbClr val="C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59%</a:t>
                      </a:r>
                      <a:r>
                        <a:rPr lang="en-US" sz="2800" b="1" i="0" u="none" strike="noStrike" baseline="30000" dirty="0">
                          <a:solidFill>
                            <a:srgbClr val="00B05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Documentation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58%</a:t>
                      </a:r>
                      <a:r>
                        <a:rPr lang="en-US" sz="2800" b="1" i="0" u="none" strike="noStrike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B0F0"/>
                          </a:solidFill>
                          <a:latin typeface="Arial"/>
                        </a:rPr>
                        <a:t>5%</a:t>
                      </a:r>
                      <a:r>
                        <a:rPr lang="en-US" sz="2800" b="1" i="0" u="none" strike="noStrike" baseline="30000" dirty="0">
                          <a:solidFill>
                            <a:srgbClr val="00B0F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Miscellaneous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B0F0"/>
                          </a:solidFill>
                          <a:latin typeface="Arial"/>
                        </a:rPr>
                        <a:t>5%</a:t>
                      </a:r>
                      <a:r>
                        <a:rPr lang="en-US" sz="2800" b="1" i="0" u="none" strike="noStrike" baseline="30000" dirty="0">
                          <a:solidFill>
                            <a:srgbClr val="00B0F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People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40%</a:t>
                      </a:r>
                      <a:r>
                        <a:rPr lang="en-US" sz="2800" b="1" i="0" u="none" strike="noStrike" baseline="30000" dirty="0">
                          <a:solidFill>
                            <a:srgbClr val="C00000"/>
                          </a:solidFill>
                          <a:latin typeface="Arial"/>
                        </a:rPr>
                        <a:t>4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B0F0"/>
                          </a:solidFill>
                          <a:latin typeface="Arial"/>
                        </a:rPr>
                        <a:t>34%</a:t>
                      </a:r>
                      <a:r>
                        <a:rPr lang="en-US" sz="2800" b="1" i="0" u="none" strike="noStrike" baseline="30000" dirty="0">
                          <a:solidFill>
                            <a:srgbClr val="00B0F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27%</a:t>
                      </a:r>
                      <a:r>
                        <a:rPr lang="en-US" sz="2800" b="1" i="0" u="none" strike="noStrike" baseline="30000" dirty="0">
                          <a:solidFill>
                            <a:srgbClr val="C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Specimen or Artifact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55%</a:t>
                      </a:r>
                      <a:r>
                        <a:rPr lang="en-US" sz="2800" b="1" i="0" u="none" strike="noStrike" baseline="30000" dirty="0">
                          <a:solidFill>
                            <a:srgbClr val="7030A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B0F0"/>
                          </a:solidFill>
                          <a:latin typeface="Arial"/>
                        </a:rPr>
                        <a:t>5%</a:t>
                      </a:r>
                      <a:r>
                        <a:rPr lang="en-US" sz="2800" b="1" i="0" u="none" strike="noStrike" baseline="30000" dirty="0">
                          <a:solidFill>
                            <a:srgbClr val="00B0F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38600" y="58674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(n=43)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58674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(n=38)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3800" y="58674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(n=22)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834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+mj-lt"/>
              </a:rPr>
              <a:t>Percentage of mentions by discipline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867400"/>
            <a:ext cx="234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latin typeface="Arial" pitchFamily="34" charset="0"/>
                <a:cs typeface="Arial" pitchFamily="34" charset="0"/>
              </a:rPr>
              <a:t>1-5</a:t>
            </a:r>
            <a:r>
              <a:rPr lang="en-US" dirty="0">
                <a:latin typeface="Arial" pitchFamily="34" charset="0"/>
                <a:cs typeface="Arial" pitchFamily="34" charset="0"/>
              </a:rPr>
              <a:t>Top 5 rank ordered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143000"/>
          <a:ext cx="8839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Assess Data Accessibility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Assess Data Completeness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Assess Data Credibility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Assess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Data Producer Reputation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Assess Data Ease of Operation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Assess Data Interpretability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Miscellaneous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Assess Data Provenance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Assess Data Quality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Assess Data Relevance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Assess Trust in the Data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" y="228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Reasons Reuser Needed Detailed Context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363980"/>
          <a:ext cx="88392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  <a:cs typeface="Arial" pitchFamily="34" charset="0"/>
                        </a:rPr>
                        <a:t>Reason </a:t>
                      </a:r>
                      <a:r>
                        <a:rPr lang="en-US" sz="1800" baseline="0" dirty="0">
                          <a:latin typeface="+mn-lt"/>
                          <a:cs typeface="Arial" pitchFamily="34" charset="0"/>
                        </a:rPr>
                        <a:t>reuser needed context </a:t>
                      </a:r>
                      <a:endParaRPr 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Social</a:t>
                      </a:r>
                      <a:r>
                        <a:rPr lang="en-US" baseline="0" dirty="0"/>
                        <a:t> Scientists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Zoologists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Archaeologists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Assess Data Completeness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42%</a:t>
                      </a:r>
                      <a:r>
                        <a:rPr lang="en-US" sz="2800" b="1" i="0" u="none" strike="noStrike" baseline="30000" dirty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Assess Data Credibility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40%</a:t>
                      </a:r>
                      <a:endParaRPr lang="en-US" sz="2000" b="0" i="0" u="none" strike="noStrike" baseline="30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53%</a:t>
                      </a:r>
                      <a:r>
                        <a:rPr lang="en-US" sz="2800" b="1" i="0" u="none" strike="noStrike" baseline="30000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41%</a:t>
                      </a:r>
                      <a:r>
                        <a:rPr lang="en-US" sz="2800" b="1" i="0" u="none" strike="noStrike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Assess Data Ease of Operation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53%</a:t>
                      </a:r>
                      <a:r>
                        <a:rPr lang="en-US" sz="2800" b="1" i="0" u="none" strike="noStrike" baseline="3000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  <a:r>
                        <a:rPr lang="en-US" sz="2800" b="1" i="0" u="none" strike="noStrike" baseline="3000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18%</a:t>
                      </a:r>
                      <a:r>
                        <a:rPr lang="en-US" sz="2800" b="1" i="0" u="none" strike="noStrike" baseline="30000" dirty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Assess Data Interpretability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  <a:r>
                        <a:rPr lang="en-US" sz="2800" b="1" baseline="30000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42%</a:t>
                      </a:r>
                      <a:r>
                        <a:rPr lang="en-US" sz="2800" b="1" i="0" u="none" strike="noStrike" baseline="30000" dirty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r>
                        <a:rPr lang="en-US" sz="2800" b="1" i="0" u="none" strike="noStrike" baseline="300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Miscellaneous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42%</a:t>
                      </a:r>
                      <a:r>
                        <a:rPr lang="en-US" sz="2800" b="1" i="0" u="none" strike="noStrike" baseline="30000" dirty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  <a:r>
                        <a:rPr lang="en-US" sz="2800" b="1" i="0" u="none" strike="noStrike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27%</a:t>
                      </a:r>
                      <a:r>
                        <a:rPr lang="en-US" sz="2800" b="1" i="0" u="none" strike="noStrike" baseline="30000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Assess Data Quality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42%</a:t>
                      </a:r>
                      <a:r>
                        <a:rPr lang="en-US" sz="2800" b="1" i="0" u="none" strike="noStrike" baseline="30000" dirty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23%</a:t>
                      </a:r>
                      <a:r>
                        <a:rPr lang="en-US" sz="2800" b="1" i="0" u="none" strike="noStrike" baseline="3000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Assess  Data Relevance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81%</a:t>
                      </a:r>
                      <a:r>
                        <a:rPr lang="en-US" sz="2800" b="1" i="0" u="none" strike="noStrike" baseline="3000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68%</a:t>
                      </a:r>
                      <a:r>
                        <a:rPr lang="en-US" sz="2800" b="1" i="0" u="none" strike="noStrike" baseline="300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18%</a:t>
                      </a:r>
                      <a:r>
                        <a:rPr lang="en-US" sz="2800" b="1" i="0" u="none" strike="noStrike" baseline="30000" dirty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Assess Trust in the Data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  <a:r>
                        <a:rPr lang="en-US" sz="2800" b="1" i="0" u="none" strike="noStrike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68%</a:t>
                      </a:r>
                      <a:r>
                        <a:rPr lang="en-US" sz="2800" b="1" i="0" u="none" strike="noStrike" baseline="300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41%</a:t>
                      </a:r>
                      <a:r>
                        <a:rPr lang="en-US" sz="2800" b="1" i="0" u="none" strike="noStrike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38600" y="54864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(n=43)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54864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(n=38)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0" y="54864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(n=22)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486400"/>
            <a:ext cx="234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latin typeface="Arial" pitchFamily="34" charset="0"/>
                <a:cs typeface="Arial" pitchFamily="34" charset="0"/>
              </a:rPr>
              <a:t>1-5</a:t>
            </a:r>
            <a:r>
              <a:rPr lang="en-US" dirty="0">
                <a:latin typeface="Arial" pitchFamily="34" charset="0"/>
                <a:cs typeface="Arial" pitchFamily="34" charset="0"/>
              </a:rPr>
              <a:t>Top 5 rank ordered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834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+mj-lt"/>
              </a:rPr>
              <a:t>Percentage of mentions by discipline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Context internal and external to data’s production process is important to capture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Researchers go to common places to retrieve context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Researchers evaluate common data quality attributes, but those reusing longer may have clearer sense of attributes needed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Institute of Museum and Library Services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Co-PI: Elizabeth Yakel, Ph.D. (University of Michigan)</a:t>
            </a:r>
          </a:p>
          <a:p>
            <a:r>
              <a:rPr lang="en-US" sz="2400" dirty="0">
                <a:solidFill>
                  <a:schemeClr val="tx1"/>
                </a:solidFill>
              </a:rPr>
              <a:t>Partners: Nancy McGovern, Ph.D. (MIT), Eric Kansa, Ph.D. (Open Context), William Fink, Ph.D. (University of Michigan Museum of Zoology)</a:t>
            </a:r>
          </a:p>
          <a:p>
            <a:r>
              <a:rPr lang="en-US" sz="2400" dirty="0">
                <a:solidFill>
                  <a:schemeClr val="tx1"/>
                </a:solidFill>
              </a:rPr>
              <a:t>OCLC Fellow: Julianna Barrera-Gomez</a:t>
            </a:r>
          </a:p>
          <a:p>
            <a:r>
              <a:rPr lang="en-US" sz="2400" dirty="0">
                <a:solidFill>
                  <a:schemeClr val="tx1"/>
                </a:solidFill>
              </a:rPr>
              <a:t>Doctoral Students: Rebecca Frank, Adam Kriesberg, Morgan Daniels, Ayoung Yoon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Master’s Students: Jessica Schaengold, Gavin </a:t>
            </a:r>
            <a:r>
              <a:rPr lang="en-US" sz="2400" dirty="0" err="1">
                <a:solidFill>
                  <a:schemeClr val="tx1"/>
                </a:solidFill>
              </a:rPr>
              <a:t>Strassel</a:t>
            </a:r>
            <a:r>
              <a:rPr lang="en-US" sz="2400" dirty="0">
                <a:solidFill>
                  <a:schemeClr val="tx1"/>
                </a:solidFill>
              </a:rPr>
              <a:t>, Michele </a:t>
            </a:r>
            <a:r>
              <a:rPr lang="en-US" sz="2400" dirty="0" err="1">
                <a:solidFill>
                  <a:schemeClr val="tx1"/>
                </a:solidFill>
              </a:rPr>
              <a:t>DeLia</a:t>
            </a:r>
            <a:r>
              <a:rPr lang="en-US" sz="2400" dirty="0">
                <a:solidFill>
                  <a:schemeClr val="tx1"/>
                </a:solidFill>
              </a:rPr>
              <a:t>, Kathleen Fear, Mallory Hood, </a:t>
            </a:r>
            <a:r>
              <a:rPr lang="en-US" sz="2400" dirty="0" err="1">
                <a:solidFill>
                  <a:schemeClr val="tx1"/>
                </a:solidFill>
              </a:rPr>
              <a:t>Annelise</a:t>
            </a:r>
            <a:r>
              <a:rPr lang="en-US" sz="2400" dirty="0">
                <a:solidFill>
                  <a:schemeClr val="tx1"/>
                </a:solidFill>
              </a:rPr>
              <a:t> Doll, Monique Lowe</a:t>
            </a:r>
          </a:p>
          <a:p>
            <a:r>
              <a:rPr lang="en-US" sz="2400" dirty="0">
                <a:solidFill>
                  <a:schemeClr val="tx1"/>
                </a:solidFill>
              </a:rPr>
              <a:t>Undergraduates: Molly Haig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1752600" cy="79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2514600"/>
            <a:ext cx="7467600" cy="1143000"/>
          </a:xfrm>
        </p:spPr>
        <p:txBody>
          <a:bodyPr/>
          <a:lstStyle/>
          <a:p>
            <a:r>
              <a:rPr lang="en-US" dirty="0"/>
              <a:t>Questions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Ixchel M. Faniel, Ph.D.</a:t>
            </a:r>
          </a:p>
          <a:p>
            <a:r>
              <a:rPr lang="en-US" sz="1600" dirty="0"/>
              <a:t>Associate Research Scientist</a:t>
            </a:r>
          </a:p>
          <a:p>
            <a:r>
              <a:rPr lang="en-US" sz="1600" dirty="0"/>
              <a:t>OCLC Research</a:t>
            </a:r>
          </a:p>
          <a:p>
            <a:r>
              <a:rPr lang="en-US" sz="1600" dirty="0"/>
              <a:t>fanieli@oclc.org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B3AA010-7757-41E0-A212-D41514C97AA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opencontext_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5515" y="5195362"/>
            <a:ext cx="1047750" cy="552450"/>
          </a:xfrm>
          <a:prstGeom prst="rect">
            <a:avLst/>
          </a:prstGeom>
        </p:spPr>
      </p:pic>
      <p:pic>
        <p:nvPicPr>
          <p:cNvPr id="6" name="Picture 5" descr="si-logo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5293" y="3381835"/>
            <a:ext cx="1248728" cy="597218"/>
          </a:xfrm>
          <a:prstGeom prst="rect">
            <a:avLst/>
          </a:prstGeom>
        </p:spPr>
      </p:pic>
      <p:pic>
        <p:nvPicPr>
          <p:cNvPr id="7" name="Picture 6" descr="icpsr-logo-hom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66687" y="1868718"/>
            <a:ext cx="1818799" cy="446723"/>
          </a:xfrm>
          <a:prstGeom prst="rect">
            <a:avLst/>
          </a:prstGeom>
        </p:spPr>
      </p:pic>
      <p:pic>
        <p:nvPicPr>
          <p:cNvPr id="8" name="Picture 7" descr="ummz_logo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86866" y="5228776"/>
            <a:ext cx="861441" cy="615315"/>
          </a:xfrm>
          <a:prstGeom prst="rect">
            <a:avLst/>
          </a:prstGeom>
        </p:spPr>
      </p:pic>
      <p:pic>
        <p:nvPicPr>
          <p:cNvPr id="11" name="Picture 10" descr="OCLC_TM_V_S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17096" y="2816163"/>
            <a:ext cx="864108" cy="744093"/>
          </a:xfrm>
          <a:prstGeom prst="rect">
            <a:avLst/>
          </a:prstGeom>
        </p:spPr>
      </p:pic>
      <p:pic>
        <p:nvPicPr>
          <p:cNvPr id="12" name="Picture 11" descr="dipir_header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DIPIR: Overview &amp; Objectives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4294967295"/>
          </p:nvPr>
        </p:nvSpPr>
        <p:spPr>
          <a:xfrm>
            <a:off x="187325" y="1143000"/>
            <a:ext cx="4086225" cy="5153025"/>
          </a:xfrm>
        </p:spPr>
        <p:txBody>
          <a:bodyPr anchor="ctr">
            <a:norm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What are the significant properties of quantitative social science, archaeological, and zoological data that facilitate reuse? </a:t>
            </a:r>
          </a:p>
          <a:p>
            <a:pPr marL="457200" lvl="0" indent="-457200"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342900" lvl="0" indent="-342900"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2. How can these significant properties be expressed as representation information to ensure the preservation of meaning and enable data reuse?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9600" y="1828800"/>
            <a:ext cx="3775075" cy="4202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3363" marR="0" lvl="0" indent="-233363" algn="l" defTabSz="4572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4419600" y="1400175"/>
            <a:ext cx="4565470" cy="4638675"/>
            <a:chOff x="4384675" y="1066800"/>
            <a:chExt cx="4565470" cy="4638675"/>
          </a:xfrm>
        </p:grpSpPr>
        <p:pic>
          <p:nvPicPr>
            <p:cNvPr id="7171" name="Picture 3" descr="C:\Users\gomezj\Desktop\slide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84675" y="1066800"/>
              <a:ext cx="4505325" cy="4638675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7625743" y="5437386"/>
              <a:ext cx="13244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Faniel &amp; Yakel 2011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5867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/>
              <a:t>DIPIR: Methods Overview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358990"/>
              </p:ext>
            </p:extLst>
          </p:nvPr>
        </p:nvGraphicFramePr>
        <p:xfrm>
          <a:off x="381000" y="990600"/>
          <a:ext cx="8229600" cy="5181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7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ICSPR</a:t>
                      </a:r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Open Context</a:t>
                      </a:r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UMMZ</a:t>
                      </a:r>
                    </a:p>
                  </a:txBody>
                  <a:tcPr marL="101186" marR="1011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798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Phase 1: Project Start up</a:t>
                      </a:r>
                    </a:p>
                  </a:txBody>
                  <a:tcPr marL="101186" marR="101186"/>
                </a:tc>
                <a:tc hMerge="1"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ü"/>
                      </a:pPr>
                      <a:endParaRPr lang="en-US" dirty="0"/>
                    </a:p>
                  </a:txBody>
                  <a:tcPr marL="104934" marR="104934"/>
                </a:tc>
                <a:tc hMerge="1"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ü"/>
                      </a:pPr>
                      <a:endParaRPr lang="en-US" dirty="0"/>
                    </a:p>
                  </a:txBody>
                  <a:tcPr marL="104934" marR="104934"/>
                </a:tc>
                <a:tc hMerge="1"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ü"/>
                      </a:pPr>
                      <a:endParaRPr lang="en-US" dirty="0"/>
                    </a:p>
                  </a:txBody>
                  <a:tcPr marL="104934" marR="1049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147">
                <a:tc>
                  <a:txBody>
                    <a:bodyPr/>
                    <a:lstStyle/>
                    <a:p>
                      <a:r>
                        <a:rPr lang="en-US" dirty="0"/>
                        <a:t>Interviews</a:t>
                      </a:r>
                      <a:r>
                        <a:rPr lang="en-US" baseline="0" dirty="0"/>
                        <a:t> </a:t>
                      </a:r>
                    </a:p>
                    <a:p>
                      <a:r>
                        <a:rPr lang="en-US" baseline="0" dirty="0"/>
                        <a:t>Staff</a:t>
                      </a:r>
                      <a:endParaRPr lang="en-US" dirty="0"/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</a:t>
                      </a:r>
                    </a:p>
                    <a:p>
                      <a:pPr marL="285750" indent="-285750" algn="ctr">
                        <a:buFont typeface="Wingdings" pitchFamily="2" charset="2"/>
                        <a:buChar char="ü"/>
                      </a:pPr>
                      <a:r>
                        <a:rPr lang="en-US" dirty="0"/>
                        <a:t>Winter 2011</a:t>
                      </a:r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  <a:p>
                      <a:pPr marL="285750" indent="-285750" algn="ctr">
                        <a:buFont typeface="Wingdings" pitchFamily="2" charset="2"/>
                        <a:buChar char="ü"/>
                      </a:pPr>
                      <a:r>
                        <a:rPr lang="en-US" dirty="0"/>
                        <a:t>Winter 2011</a:t>
                      </a:r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  <a:p>
                      <a:pPr marL="285750" indent="-285750" algn="ctr">
                        <a:buFont typeface="Wingdings" pitchFamily="2" charset="2"/>
                        <a:buChar char="ü"/>
                      </a:pPr>
                      <a:r>
                        <a:rPr lang="en-US" dirty="0"/>
                        <a:t>Spring 2011</a:t>
                      </a:r>
                    </a:p>
                  </a:txBody>
                  <a:tcPr marL="101186" marR="10118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798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Phase 2: Collecting and analyzing user</a:t>
                      </a:r>
                      <a:r>
                        <a:rPr lang="en-US" b="1" baseline="0" dirty="0"/>
                        <a:t> data</a:t>
                      </a:r>
                      <a:endParaRPr lang="en-US" b="1" dirty="0"/>
                    </a:p>
                  </a:txBody>
                  <a:tcPr marL="101186" marR="101186"/>
                </a:tc>
                <a:tc hMerge="1"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ü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04934" marR="104934"/>
                </a:tc>
                <a:tc hMerge="1"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ü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04934" marR="104934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04934" marR="1049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147">
                <a:tc>
                  <a:txBody>
                    <a:bodyPr/>
                    <a:lstStyle/>
                    <a:p>
                      <a:r>
                        <a:rPr lang="en-US" dirty="0"/>
                        <a:t>Interviews </a:t>
                      </a:r>
                    </a:p>
                    <a:p>
                      <a:r>
                        <a:rPr lang="en-US" dirty="0"/>
                        <a:t>data</a:t>
                      </a:r>
                      <a:r>
                        <a:rPr lang="en-US" baseline="0" dirty="0"/>
                        <a:t> consumers</a:t>
                      </a:r>
                      <a:endParaRPr lang="en-US" dirty="0"/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 </a:t>
                      </a:r>
                    </a:p>
                    <a:p>
                      <a:pPr marL="285750" indent="-285750" algn="ctr">
                        <a:buFont typeface="Wingdings" pitchFamily="2" charset="2"/>
                        <a:buChar char="ü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Winter 2012</a:t>
                      </a:r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 </a:t>
                      </a:r>
                    </a:p>
                    <a:p>
                      <a:pPr marL="285750" indent="-285750" algn="ctr">
                        <a:buFont typeface="Wingdings" pitchFamily="2" charset="2"/>
                        <a:buChar char="ü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Winter 2012</a:t>
                      </a:r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 </a:t>
                      </a:r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dirty="0"/>
                        <a:t>  Fall 2012</a:t>
                      </a:r>
                    </a:p>
                  </a:txBody>
                  <a:tcPr marL="101186" marR="10118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147">
                <a:tc>
                  <a:txBody>
                    <a:bodyPr/>
                    <a:lstStyle/>
                    <a:p>
                      <a:r>
                        <a:rPr lang="en-US" dirty="0"/>
                        <a:t>Survey </a:t>
                      </a:r>
                    </a:p>
                    <a:p>
                      <a:r>
                        <a:rPr lang="en-US" dirty="0"/>
                        <a:t>data consumers</a:t>
                      </a:r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Summer 2012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01186" marR="10118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0147">
                <a:tc>
                  <a:txBody>
                    <a:bodyPr/>
                    <a:lstStyle/>
                    <a:p>
                      <a:r>
                        <a:rPr lang="en-US" dirty="0"/>
                        <a:t>Web analytics</a:t>
                      </a:r>
                    </a:p>
                    <a:p>
                      <a:r>
                        <a:rPr lang="en-US" dirty="0"/>
                        <a:t>data</a:t>
                      </a:r>
                      <a:r>
                        <a:rPr lang="en-US" baseline="0" dirty="0"/>
                        <a:t> consumers</a:t>
                      </a:r>
                      <a:endParaRPr lang="en-US" dirty="0"/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Server</a:t>
                      </a:r>
                      <a:r>
                        <a:rPr lang="en-US" baseline="0" dirty="0"/>
                        <a:t> logs</a:t>
                      </a:r>
                      <a:endParaRPr lang="en-US" dirty="0"/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dirty="0"/>
                        <a:t> Winter 2014</a:t>
                      </a:r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01186" marR="10118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0147">
                <a:tc>
                  <a:txBody>
                    <a:bodyPr/>
                    <a:lstStyle/>
                    <a:p>
                      <a:r>
                        <a:rPr lang="en-US" dirty="0"/>
                        <a:t>Observations </a:t>
                      </a:r>
                    </a:p>
                    <a:p>
                      <a:r>
                        <a:rPr lang="en-US" dirty="0"/>
                        <a:t>data consumers</a:t>
                      </a:r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01186" marR="1011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11</a:t>
                      </a:r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Fall 2013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01186" marR="10118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469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Phase 3: Mapping significant properties as representation</a:t>
                      </a:r>
                      <a:r>
                        <a:rPr lang="en-US" b="1" baseline="0" dirty="0"/>
                        <a:t> information</a:t>
                      </a:r>
                      <a:endParaRPr lang="en-US" b="1" dirty="0"/>
                    </a:p>
                  </a:txBody>
                  <a:tcPr marL="101186" marR="101186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04934" marR="104934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04934" marR="104934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04934" marR="10493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2895600"/>
            <a:ext cx="82296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5029200"/>
            <a:ext cx="82296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23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Interviews and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u="sng" dirty="0">
                <a:solidFill>
                  <a:schemeClr val="tx1"/>
                </a:solidFill>
              </a:rPr>
              <a:t>Data Collection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92 interviews via phone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11 observations at the University of Michigan Museum of Zoology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u="sng" dirty="0">
                <a:solidFill>
                  <a:schemeClr val="tx1"/>
                </a:solidFill>
              </a:rPr>
              <a:t>Data Analysis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cycle coding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based on interview protocol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more codes added as necessary</a:t>
            </a:r>
          </a:p>
          <a:p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cycle coding for context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Detailed context needed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Place get context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Reason need context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0480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What are the significant properties of quantitative social science, archaeological, and zoological data that facilitate reuse?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971800" y="762000"/>
            <a:ext cx="5872898" cy="5257800"/>
            <a:chOff x="2854824" y="882621"/>
            <a:chExt cx="5872898" cy="5257800"/>
          </a:xfrm>
        </p:grpSpPr>
        <p:pic>
          <p:nvPicPr>
            <p:cNvPr id="5" name="Picture 4" descr="CAU40_OBS_Image_08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882621"/>
              <a:ext cx="3927122" cy="52578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854824" y="5771089"/>
              <a:ext cx="17933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Image: DIPIR Team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" y="1676400"/>
            <a:ext cx="40385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800" dirty="0">
                <a:latin typeface="+mj-lt"/>
              </a:rPr>
              <a:t>Detailed context reuser needed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800" dirty="0">
              <a:latin typeface="+mj-lt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>
                <a:latin typeface="+mj-lt"/>
              </a:rPr>
              <a:t>Place reuser went to get context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800" dirty="0">
              <a:latin typeface="+mj-lt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>
                <a:latin typeface="+mj-lt"/>
              </a:rPr>
              <a:t>Reason reuser needed context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762000"/>
          <a:ext cx="88392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3rd Party Source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Advice Tips on Reuse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Data Analysis Information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Data Collection Information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Data Producer Information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Digitization or Curation Information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General Context Information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Missing Data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Prior Reuse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Rationale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Research Objectives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Specimen or Artifact Information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Terms of Use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52400"/>
            <a:ext cx="6627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j-lt"/>
              </a:rPr>
              <a:t>Detailed Context Reuser Needed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156335"/>
          <a:ext cx="8839200" cy="467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dirty="0"/>
                        <a:t>Detailed context reuser needed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Social Scientists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Zoologists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Archaeologists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3rd Party Source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42%</a:t>
                      </a:r>
                      <a:r>
                        <a:rPr lang="en-US" sz="2800" b="1" i="0" u="none" strike="noStrike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B0F0"/>
                          </a:solidFill>
                          <a:latin typeface="Arial"/>
                        </a:rPr>
                        <a:t>34%</a:t>
                      </a:r>
                      <a:r>
                        <a:rPr lang="en-US" sz="2800" b="1" i="0" u="none" strike="noStrike" baseline="30000" dirty="0">
                          <a:solidFill>
                            <a:srgbClr val="00B0F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18%</a:t>
                      </a:r>
                      <a:r>
                        <a:rPr lang="en-US" sz="2800" b="1" i="0" u="none" strike="noStrike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Data Analysis Information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63%</a:t>
                      </a:r>
                      <a:r>
                        <a:rPr lang="en-US" sz="2800" b="1" i="0" u="none" strike="noStrike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B0F0"/>
                          </a:solidFill>
                          <a:latin typeface="Arial"/>
                        </a:rPr>
                        <a:t>14%</a:t>
                      </a:r>
                      <a:r>
                        <a:rPr lang="en-US" sz="2800" b="1" i="0" u="none" strike="noStrike" baseline="30000" dirty="0">
                          <a:solidFill>
                            <a:srgbClr val="00B0F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Data Collection Information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3"/>
                          </a:solidFill>
                          <a:latin typeface="Arial"/>
                        </a:rPr>
                        <a:t>100%</a:t>
                      </a:r>
                      <a:r>
                        <a:rPr lang="en-US" sz="2800" b="1" i="0" u="none" strike="noStrike" baseline="30000" dirty="0">
                          <a:solidFill>
                            <a:schemeClr val="accent3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76%</a:t>
                      </a:r>
                      <a:r>
                        <a:rPr lang="en-US" sz="2800" b="1" i="0" u="none" strike="noStrike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3"/>
                          </a:solidFill>
                          <a:latin typeface="Arial"/>
                        </a:rPr>
                        <a:t>77%</a:t>
                      </a:r>
                      <a:r>
                        <a:rPr lang="en-US" sz="2800" b="1" i="0" u="none" strike="noStrike" baseline="30000" dirty="0">
                          <a:solidFill>
                            <a:schemeClr val="accent3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Data Producer Information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63%</a:t>
                      </a:r>
                      <a:r>
                        <a:rPr lang="en-US" sz="2800" b="1" i="0" u="none" strike="noStrike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55%</a:t>
                      </a:r>
                      <a:r>
                        <a:rPr lang="en-US" sz="2800" b="1" i="0" u="none" strike="noStrike" baseline="30000" dirty="0">
                          <a:solidFill>
                            <a:srgbClr val="7030A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B0F0"/>
                          </a:solidFill>
                          <a:latin typeface="Arial"/>
                        </a:rPr>
                        <a:t>14%</a:t>
                      </a:r>
                      <a:r>
                        <a:rPr lang="en-US" sz="2800" b="1" i="0" u="none" strike="noStrike" baseline="30000" dirty="0">
                          <a:solidFill>
                            <a:srgbClr val="00B0F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Digitization or Curation Information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37%</a:t>
                      </a:r>
                      <a:r>
                        <a:rPr lang="en-US" sz="2800" b="1" i="0" u="none" strike="noStrike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General Context Information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23%</a:t>
                      </a:r>
                      <a:r>
                        <a:rPr lang="en-US" sz="2800" b="1" i="0" u="none" strike="noStrike" baseline="30000" dirty="0">
                          <a:solidFill>
                            <a:srgbClr val="7030A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Missing Data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B0F0"/>
                          </a:solidFill>
                          <a:latin typeface="Arial"/>
                        </a:rPr>
                        <a:t>37%</a:t>
                      </a:r>
                      <a:r>
                        <a:rPr lang="en-US" sz="2800" b="1" i="0" u="none" strike="noStrike" baseline="30000" dirty="0">
                          <a:solidFill>
                            <a:srgbClr val="00B0F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Prior Reuse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58%</a:t>
                      </a:r>
                      <a:r>
                        <a:rPr lang="en-US" sz="2800" b="1" i="0" u="none" strike="noStrike" baseline="30000" dirty="0">
                          <a:solidFill>
                            <a:srgbClr val="7030A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Specimen or Artifact Information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3"/>
                          </a:solidFill>
                          <a:latin typeface="Arial"/>
                        </a:rPr>
                        <a:t>100%</a:t>
                      </a:r>
                      <a:r>
                        <a:rPr lang="en-US" sz="2800" b="1" i="0" u="none" strike="noStrike" baseline="30000" dirty="0">
                          <a:solidFill>
                            <a:schemeClr val="accent3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50%</a:t>
                      </a:r>
                      <a:r>
                        <a:rPr lang="en-US" sz="2800" b="1" i="0" u="none" strike="noStrike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91000" y="5867400"/>
            <a:ext cx="78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(n=43)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5867400"/>
            <a:ext cx="78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(n=38)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0" y="5867400"/>
            <a:ext cx="78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(n=22)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834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+mj-lt"/>
              </a:rPr>
              <a:t>Percentage of mentions by discipline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867400"/>
            <a:ext cx="234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latin typeface="Arial" pitchFamily="34" charset="0"/>
                <a:cs typeface="Arial" pitchFamily="34" charset="0"/>
              </a:rPr>
              <a:t>1-5</a:t>
            </a:r>
            <a:r>
              <a:rPr lang="en-US" dirty="0">
                <a:latin typeface="Arial" pitchFamily="34" charset="0"/>
                <a:cs typeface="Arial" pitchFamily="34" charset="0"/>
              </a:rPr>
              <a:t>Top 5 rank ordered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CLC-Research-Template-2014">
  <a:themeElements>
    <a:clrScheme name="Hyperlink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00000"/>
      </a:hlink>
      <a:folHlink>
        <a:srgbClr val="FFFFF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OCLC-Research-Template-2014</Template>
  <TotalTime>1817</TotalTime>
  <Words>859</Words>
  <Application>Microsoft Office PowerPoint</Application>
  <PresentationFormat>On-screen Show (4:3)</PresentationFormat>
  <Paragraphs>280</Paragraphs>
  <Slides>17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Open Sans Semibold</vt:lpstr>
      <vt:lpstr>Arial</vt:lpstr>
      <vt:lpstr>Wingdings</vt:lpstr>
      <vt:lpstr>Times New Roman</vt:lpstr>
      <vt:lpstr>Open Sans</vt:lpstr>
      <vt:lpstr>Calibri</vt:lpstr>
      <vt:lpstr>OCLC-Research-Template-2014</vt:lpstr>
      <vt:lpstr>Putting Research Data into Context:  A Scholarly Approach to Curating Data for Reuse</vt:lpstr>
      <vt:lpstr>PowerPoint Presentation</vt:lpstr>
      <vt:lpstr>DIPIR: Overview &amp; Objectives </vt:lpstr>
      <vt:lpstr>DIPIR: Methods Overview</vt:lpstr>
      <vt:lpstr>Interviews and Observations</vt:lpstr>
      <vt:lpstr>What are the significant properties of quantitative social science, archaeological, and zoological data that facilitate reuse?</vt:lpstr>
      <vt:lpstr>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Implications </vt:lpstr>
      <vt:lpstr>Acknowledgements</vt:lpstr>
      <vt:lpstr>Questions </vt:lpstr>
      <vt:lpstr>PowerPoint Presentation</vt:lpstr>
    </vt:vector>
  </TitlesOfParts>
  <Company>OCLC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Research Data into Context: A Scholarly Approach to Curating Data for Reuse</dc:title>
  <dc:subject>Putting Research Data into Context: Scholarly, Professional, and Educational Approaches to Curating Data for Reuse</dc:subject>
  <dc:creator>Ixchel M. Faniel</dc:creator>
  <cp:keywords>data curation, data curation education, data reuse, user studies, dipir</cp:keywords>
  <dc:description>This was one of three presentations for the panel Putting Research Data into Context: Scholarly, Professional, and Educational Approaches to Curating Data for Reuse at the 77th Annual Meeting of the Association of Information Science and Technology (ASIS&amp;T)</dc:description>
  <cp:lastModifiedBy>Confer,Patrick</cp:lastModifiedBy>
  <cp:revision>252</cp:revision>
  <dcterms:created xsi:type="dcterms:W3CDTF">2014-10-08T15:50:02Z</dcterms:created>
  <dcterms:modified xsi:type="dcterms:W3CDTF">2017-05-06T18:26:55Z</dcterms:modified>
</cp:coreProperties>
</file>