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6" r:id="rId1"/>
    <p:sldMasterId id="2147483778" r:id="rId2"/>
    <p:sldMasterId id="2147483780" r:id="rId3"/>
  </p:sldMasterIdLst>
  <p:notesMasterIdLst>
    <p:notesMasterId r:id="rId24"/>
  </p:notesMasterIdLst>
  <p:sldIdLst>
    <p:sldId id="256" r:id="rId4"/>
    <p:sldId id="257" r:id="rId5"/>
    <p:sldId id="259" r:id="rId6"/>
    <p:sldId id="264" r:id="rId7"/>
    <p:sldId id="265" r:id="rId8"/>
    <p:sldId id="267" r:id="rId9"/>
    <p:sldId id="266" r:id="rId10"/>
    <p:sldId id="270" r:id="rId11"/>
    <p:sldId id="268" r:id="rId12"/>
    <p:sldId id="269" r:id="rId13"/>
    <p:sldId id="272" r:id="rId14"/>
    <p:sldId id="273" r:id="rId15"/>
    <p:sldId id="274" r:id="rId16"/>
    <p:sldId id="275" r:id="rId17"/>
    <p:sldId id="276" r:id="rId18"/>
    <p:sldId id="277" r:id="rId19"/>
    <p:sldId id="278" r:id="rId20"/>
    <p:sldId id="260" r:id="rId21"/>
    <p:sldId id="271"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4915" autoAdjust="0"/>
  </p:normalViewPr>
  <p:slideViewPr>
    <p:cSldViewPr snapToGrid="0" snapToObjects="1">
      <p:cViewPr varScale="1">
        <p:scale>
          <a:sx n="73" d="100"/>
          <a:sy n="73" d="100"/>
        </p:scale>
        <p:origin x="-4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67E00-BAB1-3842-BEFB-D40508681AC0}" type="datetimeFigureOut">
              <a:rPr lang="en-US" smtClean="0"/>
              <a:pPr/>
              <a:t>4/12/10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744A4-A2F0-5646-BBB8-571F28A8D6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9744A4-A2F0-5646-BBB8-571F28A8D62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Luc </a:t>
            </a:r>
            <a:r>
              <a:rPr lang="en-US" sz="1200" kern="1200" dirty="0" err="1" smtClean="0">
                <a:solidFill>
                  <a:schemeClr val="tx1"/>
                </a:solidFill>
                <a:latin typeface="+mn-lt"/>
                <a:ea typeface="+mn-ea"/>
                <a:cs typeface="+mn-cs"/>
              </a:rPr>
              <a:t>Declerck</a:t>
            </a:r>
            <a:r>
              <a:rPr lang="en-US" sz="1200" kern="1200" dirty="0" smtClean="0">
                <a:solidFill>
                  <a:schemeClr val="tx1"/>
                </a:solidFill>
                <a:latin typeface="+mn-lt"/>
                <a:ea typeface="+mn-ea"/>
                <a:cs typeface="+mn-cs"/>
              </a:rPr>
              <a:t> (UCSD), David </a:t>
            </a:r>
            <a:r>
              <a:rPr lang="en-US" sz="1200" kern="1200" dirty="0" err="1" smtClean="0">
                <a:solidFill>
                  <a:schemeClr val="tx1"/>
                </a:solidFill>
                <a:latin typeface="+mn-lt"/>
                <a:ea typeface="+mn-ea"/>
                <a:cs typeface="+mn-cs"/>
              </a:rPr>
              <a:t>Millman</a:t>
            </a:r>
            <a:r>
              <a:rPr lang="en-US" sz="1200" kern="1200" dirty="0" smtClean="0">
                <a:solidFill>
                  <a:schemeClr val="tx1"/>
                </a:solidFill>
                <a:latin typeface="+mn-lt"/>
                <a:ea typeface="+mn-ea"/>
                <a:cs typeface="+mn-cs"/>
              </a:rPr>
              <a:t> (NYU), Susan </a:t>
            </a:r>
            <a:r>
              <a:rPr lang="en-US" sz="1200" kern="1200" dirty="0" err="1" smtClean="0">
                <a:solidFill>
                  <a:schemeClr val="tx1"/>
                </a:solidFill>
                <a:latin typeface="+mn-lt"/>
                <a:ea typeface="+mn-ea"/>
                <a:cs typeface="+mn-cs"/>
              </a:rPr>
              <a:t>Harum</a:t>
            </a:r>
            <a:r>
              <a:rPr lang="en-US" sz="1200" kern="1200" dirty="0" smtClean="0">
                <a:solidFill>
                  <a:schemeClr val="tx1"/>
                </a:solidFill>
                <a:latin typeface="+mn-lt"/>
                <a:ea typeface="+mn-ea"/>
                <a:cs typeface="+mn-cs"/>
              </a:rPr>
              <a:t>, and Beth Sandore (</a:t>
            </a:r>
            <a:r>
              <a:rPr lang="en-US" sz="1200" kern="1200" dirty="0" err="1" smtClean="0">
                <a:solidFill>
                  <a:schemeClr val="tx1"/>
                </a:solidFill>
                <a:latin typeface="+mn-lt"/>
                <a:ea typeface="+mn-ea"/>
                <a:cs typeface="+mn-cs"/>
              </a:rPr>
              <a:t>UIUc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  Archival management and access software systems pre-2010:</a:t>
            </a:r>
          </a:p>
          <a:p>
            <a:r>
              <a:rPr lang="en-US" sz="1200" kern="1200" dirty="0" smtClean="0">
                <a:solidFill>
                  <a:schemeClr val="tx1"/>
                </a:solidFill>
                <a:latin typeface="+mn-lt"/>
                <a:ea typeface="+mn-ea"/>
                <a:cs typeface="+mn-cs"/>
              </a:rPr>
              <a:t>     *  Disparate proprietary systems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Archivist's </a:t>
            </a:r>
            <a:r>
              <a:rPr lang="en-US" sz="1200" kern="1200" dirty="0" err="1" smtClean="0">
                <a:solidFill>
                  <a:schemeClr val="tx1"/>
                </a:solidFill>
                <a:latin typeface="+mn-lt"/>
                <a:ea typeface="+mn-ea"/>
                <a:cs typeface="+mn-cs"/>
              </a:rPr>
              <a:t>Tookit</a:t>
            </a:r>
            <a:r>
              <a:rPr lang="en-US" sz="1200" kern="1200" dirty="0" smtClean="0">
                <a:solidFill>
                  <a:schemeClr val="tx1"/>
                </a:solidFill>
                <a:latin typeface="+mn-lt"/>
                <a:ea typeface="+mn-ea"/>
                <a:cs typeface="+mn-cs"/>
              </a:rPr>
              <a:t> (UCSD, NYU) and Archon (UIUC) were frontrunners and developed as open source;  Both supported by Mellon.  AT focused on support of rich description and  management and excelled in back-office activities; Archon focused on Web access and support for small-to-medium sized archives; both employed EAD standard.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Both systems are deployed with reasonably strong user base and both had garnered awards and recognition for superior design and service support.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 background study done in 2008 showed that market too small to support two systems, and doubtful it could support one system with a traditional market approach.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June 2009: planning for union</a:t>
            </a:r>
          </a:p>
          <a:p>
            <a:r>
              <a:rPr lang="en-US" sz="1200" kern="1200" dirty="0" smtClean="0">
                <a:solidFill>
                  <a:schemeClr val="tx1"/>
                </a:solidFill>
                <a:latin typeface="+mn-lt"/>
                <a:ea typeface="+mn-ea"/>
                <a:cs typeface="+mn-cs"/>
              </a:rPr>
              <a:t>     *  June 2009: Andrew Mellon Foundation asks Archon and AT to consider merging the two software systems;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Summer 2009:  team from UCSD, NYU, UIUC propose to design best-of-breed archival access and management system, including workable business and </a:t>
            </a:r>
            <a:r>
              <a:rPr lang="en-US" sz="1200" kern="1200" dirty="0" err="1" smtClean="0">
                <a:solidFill>
                  <a:schemeClr val="tx1"/>
                </a:solidFill>
                <a:latin typeface="+mn-lt"/>
                <a:ea typeface="+mn-ea"/>
                <a:cs typeface="+mn-cs"/>
              </a:rPr>
              <a:t>goernance</a:t>
            </a:r>
            <a:r>
              <a:rPr lang="en-US" sz="1200" kern="1200" dirty="0" smtClean="0">
                <a:solidFill>
                  <a:schemeClr val="tx1"/>
                </a:solidFill>
                <a:latin typeface="+mn-lt"/>
                <a:ea typeface="+mn-ea"/>
                <a:cs typeface="+mn-cs"/>
              </a:rPr>
              <a:t> models.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January 2010: Andrew Mellon Foundation awards 1-year planning grant.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Planning: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January- March 2010: High-level functional specifications developed; led by archivists Westbrook, Schwartz, Prom and involving community input; more detailed spec's to follow.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March - June 2010: technical design conversations and planning; participants from archives and technology communities;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April - July: business model and governance-sustainability plan developed with interested institutions participating.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August - October 2010: proposal for development of system.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January 2011 - Dec. 2012: software developed and introduced to community.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4. Opportunities for partnerships and interoperability: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Libraries and museums</a:t>
            </a:r>
          </a:p>
          <a:p>
            <a:r>
              <a:rPr lang="en-US" sz="1200" kern="1200" dirty="0" smtClean="0">
                <a:solidFill>
                  <a:schemeClr val="tx1"/>
                </a:solidFill>
                <a:latin typeface="+mn-lt"/>
                <a:ea typeface="+mn-ea"/>
                <a:cs typeface="+mn-cs"/>
              </a:rPr>
              <a:t>     *  Academic library groups (</a:t>
            </a:r>
            <a:r>
              <a:rPr lang="en-US" sz="1200" kern="1200" dirty="0" err="1" smtClean="0">
                <a:solidFill>
                  <a:schemeClr val="tx1"/>
                </a:solidFill>
                <a:latin typeface="+mn-lt"/>
                <a:ea typeface="+mn-ea"/>
                <a:cs typeface="+mn-cs"/>
              </a:rPr>
              <a:t>Kuali</a:t>
            </a:r>
            <a:r>
              <a:rPr lang="en-US" sz="1200" kern="1200" dirty="0" smtClean="0">
                <a:solidFill>
                  <a:schemeClr val="tx1"/>
                </a:solidFill>
                <a:latin typeface="+mn-lt"/>
                <a:ea typeface="+mn-ea"/>
                <a:cs typeface="+mn-cs"/>
              </a:rPr>
              <a:t> and OLE)</a:t>
            </a:r>
          </a:p>
          <a:p>
            <a:endParaRPr lang="en-US" dirty="0"/>
          </a:p>
        </p:txBody>
      </p:sp>
      <p:sp>
        <p:nvSpPr>
          <p:cNvPr id="4" name="Slide Number Placeholder 3"/>
          <p:cNvSpPr>
            <a:spLocks noGrp="1"/>
          </p:cNvSpPr>
          <p:nvPr>
            <p:ph type="sldNum" sz="quarter" idx="10"/>
          </p:nvPr>
        </p:nvSpPr>
        <p:spPr/>
        <p:txBody>
          <a:bodyPr/>
          <a:lstStyle/>
          <a:p>
            <a:fld id="{4E9744A4-A2F0-5646-BBB8-571F28A8D62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institutions were</a:t>
            </a:r>
            <a:r>
              <a:rPr lang="en-US" baseline="0" dirty="0" smtClean="0"/>
              <a:t> invited by Mellon to spearhead the </a:t>
            </a:r>
            <a:r>
              <a:rPr lang="en-US" baseline="0" dirty="0" err="1" smtClean="0"/>
              <a:t>archivesSpace</a:t>
            </a:r>
            <a:r>
              <a:rPr lang="en-US" baseline="0" dirty="0" smtClean="0"/>
              <a:t> effort:  the University of California San Diego is in the lead, along with New York University and the University of Illinois</a:t>
            </a:r>
          </a:p>
          <a:p>
            <a:endParaRPr lang="en-US" baseline="0" dirty="0" smtClean="0"/>
          </a:p>
          <a:p>
            <a:r>
              <a:rPr lang="en-US" baseline="0" dirty="0" err="1" smtClean="0"/>
              <a:t>ArchivesSpace</a:t>
            </a:r>
            <a:r>
              <a:rPr lang="en-US" baseline="0" dirty="0" smtClean="0"/>
              <a:t> is somewhat unique in that it seeks to take the best elements of two already-developed software systems and build a robust, extensible (or </a:t>
            </a:r>
            <a:r>
              <a:rPr lang="en-US" baseline="0" dirty="0" err="1" smtClean="0"/>
              <a:t>integratable</a:t>
            </a:r>
            <a:r>
              <a:rPr lang="en-US" baseline="0" dirty="0" smtClean="0"/>
              <a:t>) system using the experience base and the community we now have as a springboard to a stronger unified community and product</a:t>
            </a:r>
          </a:p>
          <a:p>
            <a:endParaRPr lang="en-US" baseline="0" dirty="0" smtClean="0"/>
          </a:p>
          <a:p>
            <a:r>
              <a:rPr lang="en-US" baseline="0" dirty="0" smtClean="0"/>
              <a:t>We are seeking partnerships to emerge with a solid and sustainable technology platform—the common technology foundation used by </a:t>
            </a:r>
            <a:r>
              <a:rPr lang="en-US" baseline="0" dirty="0" err="1" smtClean="0"/>
              <a:t>Kuali</a:t>
            </a:r>
            <a:r>
              <a:rPr lang="en-US" baseline="0" dirty="0" smtClean="0"/>
              <a:t> has a strong appeal to us because it has the potential to support the core of cultural heritage systems; that could carry a strong potential for long-term sustainability.  There would be a larger community of developers.  There would also be a built-in governance model and a larger umbrella organization.</a:t>
            </a:r>
          </a:p>
          <a:p>
            <a:r>
              <a:rPr lang="en-US" baseline="0" dirty="0" smtClean="0"/>
              <a:t>One considerable challenge stems from the fact that there is a significant community of small-to-medium-sized archives and hundreds if not thousands of “lone arrangers”—archivists and curators who are one-person operations and cannot afford to support a software system with a consistent financial investment.  Any solution that we provide will need to incorporate and welcome free riders, as it will need to identify and gain commitment from institutions that can support a regular investment in the long-term growth of </a:t>
            </a:r>
            <a:r>
              <a:rPr lang="en-US" baseline="0" smtClean="0"/>
              <a:t>this tool.</a:t>
            </a:r>
          </a:p>
        </p:txBody>
      </p:sp>
      <p:sp>
        <p:nvSpPr>
          <p:cNvPr id="4" name="Slide Number Placeholder 3"/>
          <p:cNvSpPr>
            <a:spLocks noGrp="1"/>
          </p:cNvSpPr>
          <p:nvPr>
            <p:ph type="sldNum" sz="quarter" idx="10"/>
          </p:nvPr>
        </p:nvSpPr>
        <p:spPr/>
        <p:txBody>
          <a:bodyPr/>
          <a:lstStyle/>
          <a:p>
            <a:fld id="{4E9744A4-A2F0-5646-BBB8-571F28A8D62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eaLnBrk="1" hangingPunct="1"/>
            <a:r>
              <a:rPr lang="en-US">
                <a:latin typeface="Helvetica" pitchFamily="30" charset="0"/>
                <a:ea typeface="Helvetica" pitchFamily="30" charset="0"/>
                <a:cs typeface="Helvetica" pitchFamily="30" charset="0"/>
                <a:sym typeface="Helvetica" pitchFamily="30" charset="0"/>
              </a:rPr>
              <a:t>Focus on user experience.  Alot of museum systems in the past were quite primitive.</a:t>
            </a:r>
          </a:p>
          <a:p>
            <a:pPr eaLnBrk="1" hangingPunct="1"/>
            <a:endParaRPr lang="en-US">
              <a:latin typeface="Helvetica" pitchFamily="30" charset="0"/>
              <a:ea typeface="Helvetica" pitchFamily="30" charset="0"/>
              <a:cs typeface="Helvetica" pitchFamily="30" charset="0"/>
              <a:sym typeface="Helvetica" pitchFamily="30" charset="0"/>
            </a:endParaRPr>
          </a:p>
          <a:p>
            <a:pPr eaLnBrk="1" hangingPunct="1"/>
            <a:r>
              <a:rPr lang="en-US">
                <a:latin typeface="Helvetica" pitchFamily="30" charset="0"/>
                <a:ea typeface="Helvetica" pitchFamily="30" charset="0"/>
                <a:cs typeface="Helvetica" pitchFamily="30" charset="0"/>
                <a:sym typeface="Helvetica" pitchFamily="30" charset="0"/>
              </a:rPr>
              <a:t>On museum end-users, across museums and disciplines.</a:t>
            </a:r>
          </a:p>
          <a:p>
            <a:pPr eaLnBrk="1" hangingPunct="1"/>
            <a:endParaRPr lang="en-US">
              <a:latin typeface="Helvetica" pitchFamily="30" charset="0"/>
              <a:ea typeface="Helvetica" pitchFamily="30" charset="0"/>
              <a:cs typeface="Helvetica" pitchFamily="30" charset="0"/>
              <a:sym typeface="Helvetica" pitchFamily="30" charset="0"/>
            </a:endParaRPr>
          </a:p>
          <a:p>
            <a:pPr eaLnBrk="1" hangingPunct="1"/>
            <a:r>
              <a:rPr lang="en-US">
                <a:latin typeface="Helvetica" pitchFamily="30" charset="0"/>
                <a:ea typeface="Helvetica" pitchFamily="30" charset="0"/>
                <a:cs typeface="Helvetica" pitchFamily="30" charset="0"/>
                <a:sym typeface="Helvetica" pitchFamily="30" charset="0"/>
              </a:rPr>
              <a:t>On a highly configurable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
          <p:cNvSpPr>
            <a:spLocks noGrp="1" noRot="1" noChangeAspect="1" noChangeArrowheads="1"/>
          </p:cNvSpPr>
          <p:nvPr>
            <p:ph type="sldImg"/>
          </p:nvPr>
        </p:nvSpPr>
        <p:spPr>
          <a:solidFill>
            <a:srgbClr val="FFFFFF"/>
          </a:solidFill>
          <a:ln/>
        </p:spPr>
      </p:sp>
      <p:sp>
        <p:nvSpPr>
          <p:cNvPr id="32771" name="Rectangle 2"/>
          <p:cNvSpPr>
            <a:spLocks noGrp="1" noChangeArrowheads="1"/>
          </p:cNvSpPr>
          <p:nvPr>
            <p:ph type="body" idx="1"/>
          </p:nvPr>
        </p:nvSpPr>
        <p:spPr>
          <a:noFill/>
          <a:ln/>
        </p:spPr>
        <p:txBody>
          <a:bodyPr/>
          <a:lstStyle/>
          <a:p>
            <a:pPr eaLnBrk="1" hangingPunct="1"/>
            <a:r>
              <a:rPr lang="en-US">
                <a:latin typeface="Helvetica" pitchFamily="30" charset="0"/>
                <a:ea typeface="Helvetica" pitchFamily="30" charset="0"/>
                <a:cs typeface="Helvetica" pitchFamily="30" charset="0"/>
                <a:sym typeface="Helvetica" pitchFamily="30" charset="0"/>
              </a:rPr>
              <a:t>From Art to Zoology ... </a:t>
            </a:r>
          </a:p>
          <a:p>
            <a:pPr eaLnBrk="1" hangingPunct="1"/>
            <a:endParaRPr lang="en-US">
              <a:latin typeface="Helvetica" pitchFamily="30" charset="0"/>
              <a:ea typeface="Helvetica" pitchFamily="30" charset="0"/>
              <a:cs typeface="Helvetica" pitchFamily="30" charset="0"/>
              <a:sym typeface="Helvetica" pitchFamily="30" charset="0"/>
            </a:endParaRPr>
          </a:p>
          <a:p>
            <a:pPr eaLnBrk="1" hangingPunct="1"/>
            <a:r>
              <a:rPr lang="en-US">
                <a:latin typeface="Helvetica" pitchFamily="30" charset="0"/>
                <a:ea typeface="Helvetica" pitchFamily="30" charset="0"/>
                <a:cs typeface="Helvetica" pitchFamily="30" charset="0"/>
                <a:sym typeface="Helvetica" pitchFamily="30" charset="0"/>
              </a:rPr>
              <a:t>The value play for us at Berkeley is to move from 5 platforms across to One!  </a:t>
            </a:r>
          </a:p>
          <a:p>
            <a:pPr eaLnBrk="1" hangingPunct="1"/>
            <a:r>
              <a:rPr lang="en-US">
                <a:latin typeface="Helvetica" pitchFamily="30" charset="0"/>
                <a:ea typeface="Helvetica" pitchFamily="30" charset="0"/>
                <a:cs typeface="Helvetica" pitchFamily="30" charset="0"/>
                <a:sym typeface="Helvetica" pitchFamily="30" charset="0"/>
              </a:rPr>
              <a:t>But must respect the unique data models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End-User experience</a:t>
            </a:r>
          </a:p>
          <a:p>
            <a:r>
              <a:rPr lang="en-US" dirty="0" smtClean="0"/>
              <a:t>Convenient/efficient discovery of content</a:t>
            </a:r>
          </a:p>
          <a:p>
            <a:pPr lvl="1"/>
            <a:r>
              <a:rPr lang="en-US" dirty="0" smtClean="0"/>
              <a:t>Exposure of metadata to multiple systems</a:t>
            </a:r>
          </a:p>
          <a:p>
            <a:pPr lvl="1"/>
            <a:r>
              <a:rPr lang="en-US" dirty="0" smtClean="0"/>
              <a:t>Aggregation of metadata </a:t>
            </a:r>
          </a:p>
          <a:p>
            <a:r>
              <a:rPr lang="en-US" dirty="0" smtClean="0"/>
              <a:t>Options to use social networking to enhance access, discovery and description</a:t>
            </a:r>
          </a:p>
          <a:p>
            <a:endParaRPr lang="en-US" dirty="0" smtClean="0"/>
          </a:p>
          <a:p>
            <a:endParaRPr lang="en-US" dirty="0" smtClean="0"/>
          </a:p>
          <a:p>
            <a:r>
              <a:rPr lang="en-US" dirty="0" smtClean="0"/>
              <a:t>Technology:</a:t>
            </a:r>
          </a:p>
          <a:p>
            <a:r>
              <a:rPr lang="en-US" dirty="0" smtClean="0"/>
              <a:t>Name, subject authorities</a:t>
            </a:r>
          </a:p>
          <a:p>
            <a:r>
              <a:rPr lang="en-US" dirty="0" smtClean="0"/>
              <a:t>Authentication/Authorization</a:t>
            </a:r>
          </a:p>
          <a:p>
            <a:r>
              <a:rPr lang="en-US" dirty="0" smtClean="0"/>
              <a:t>Management reports</a:t>
            </a:r>
          </a:p>
          <a:p>
            <a:r>
              <a:rPr lang="en-US" dirty="0" smtClean="0"/>
              <a:t>Discovery: front-end integrated or federated</a:t>
            </a:r>
          </a:p>
          <a:p>
            <a:r>
              <a:rPr lang="en-US" dirty="0" smtClean="0"/>
              <a:t>Metadata management</a:t>
            </a:r>
          </a:p>
          <a:p>
            <a:r>
              <a:rPr lang="en-US" dirty="0" smtClean="0"/>
              <a:t>Workflow</a:t>
            </a:r>
          </a:p>
          <a:p>
            <a:r>
              <a:rPr lang="en-US" dirty="0" smtClean="0"/>
              <a:t>Payment systems</a:t>
            </a:r>
          </a:p>
          <a:p>
            <a:r>
              <a:rPr lang="en-US" dirty="0" smtClean="0"/>
              <a:t>Object ingest and management</a:t>
            </a:r>
          </a:p>
          <a:p>
            <a:r>
              <a:rPr lang="en-US" dirty="0" smtClean="0"/>
              <a:t>Integrate data streams from various sources</a:t>
            </a:r>
          </a:p>
          <a:p>
            <a:endParaRPr lang="en-US" dirty="0" smtClean="0"/>
          </a:p>
          <a:p>
            <a:r>
              <a:rPr lang="en-US" dirty="0" smtClean="0"/>
              <a:t>Sustainability:</a:t>
            </a:r>
          </a:p>
          <a:p>
            <a:r>
              <a:rPr lang="en-US" dirty="0" smtClean="0"/>
              <a:t>Shared foundation (non-profit business model)</a:t>
            </a:r>
          </a:p>
          <a:p>
            <a:r>
              <a:rPr lang="en-US" dirty="0" smtClean="0"/>
              <a:t>Challenges to establish sustainable business model across diverse user community (e.g., small, medium, large, “lone arrangers,” government, private)</a:t>
            </a:r>
          </a:p>
          <a:p>
            <a:r>
              <a:rPr lang="en-US" dirty="0" smtClean="0"/>
              <a:t>Shared administrative infrastructure (leadership, vision, legal, governance)</a:t>
            </a:r>
          </a:p>
          <a:p>
            <a:r>
              <a:rPr lang="en-US" dirty="0" smtClean="0"/>
              <a:t>Technical infrastructure—software and database development critical technical mass</a:t>
            </a:r>
          </a:p>
          <a:p>
            <a:r>
              <a:rPr lang="en-US" dirty="0" smtClean="0"/>
              <a:t>Communication/interaction infrastructure</a:t>
            </a:r>
          </a:p>
          <a:p>
            <a:r>
              <a:rPr lang="en-US" dirty="0" smtClean="0"/>
              <a:t>Integrated delivery point for </a:t>
            </a:r>
            <a:r>
              <a:rPr lang="en-US" dirty="0" err="1" smtClean="0"/>
              <a:t>LAM’s</a:t>
            </a:r>
            <a:r>
              <a:rPr lang="en-US" dirty="0" smtClean="0"/>
              <a:t> software tools</a:t>
            </a:r>
          </a:p>
          <a:p>
            <a:r>
              <a:rPr lang="en-US" dirty="0" err="1" smtClean="0"/>
              <a:t>LAM’s</a:t>
            </a:r>
            <a:r>
              <a:rPr lang="en-US" dirty="0" smtClean="0"/>
              <a:t> tools could be packaged together (shrink-wrap)</a:t>
            </a:r>
          </a:p>
          <a:p>
            <a:endParaRPr lang="en-US" dirty="0" smtClean="0"/>
          </a:p>
          <a:p>
            <a:r>
              <a:rPr lang="en-US" dirty="0" smtClean="0"/>
              <a:t>Challenges:</a:t>
            </a:r>
          </a:p>
          <a:p>
            <a:r>
              <a:rPr lang="en-US" dirty="0" smtClean="0"/>
              <a:t>Common middleware development</a:t>
            </a:r>
          </a:p>
          <a:p>
            <a:r>
              <a:rPr lang="en-US" dirty="0" smtClean="0"/>
              <a:t>Metadata schema and management</a:t>
            </a:r>
          </a:p>
          <a:p>
            <a:r>
              <a:rPr lang="en-US" dirty="0" smtClean="0"/>
              <a:t>Functionality and audience focus</a:t>
            </a:r>
          </a:p>
          <a:p>
            <a:r>
              <a:rPr lang="en-US" dirty="0" err="1" smtClean="0"/>
              <a:t>Mutliple</a:t>
            </a:r>
            <a:r>
              <a:rPr lang="en-US" dirty="0" smtClean="0"/>
              <a:t> Discovery and Access Layers</a:t>
            </a:r>
          </a:p>
          <a:p>
            <a:r>
              <a:rPr lang="en-US" dirty="0" smtClean="0"/>
              <a:t>Business / sustainability across communities</a:t>
            </a:r>
          </a:p>
          <a:p>
            <a:r>
              <a:rPr lang="en-US" dirty="0" smtClean="0"/>
              <a:t>Enterprise adoption across multi-type institutions</a:t>
            </a: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E9744A4-A2F0-5646-BBB8-571F28A8D624}"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9744A4-A2F0-5646-BBB8-571F28A8D62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B69B8B9-6F5C-994D-ADB7-2A07C25BD316}" type="datetimeFigureOut">
              <a:rPr lang="en-US" smtClean="0"/>
              <a:pPr/>
              <a:t>4/12/10</a:t>
            </a:fld>
            <a:endParaRPr lang="en-US"/>
          </a:p>
        </p:txBody>
      </p:sp>
      <p:sp>
        <p:nvSpPr>
          <p:cNvPr id="2" name="Footer Placeholder 1"/>
          <p:cNvSpPr>
            <a:spLocks noGrp="1"/>
          </p:cNvSpPr>
          <p:nvPr>
            <p:ph type="ftr" sz="quarter" idx="11"/>
          </p:nvPr>
        </p:nvSpPr>
        <p:spPr>
          <a:xfrm>
            <a:off x="3124200" y="76200"/>
            <a:ext cx="3352800" cy="288925"/>
          </a:xfrm>
          <a:prstGeom prst="rect">
            <a:avLst/>
          </a:prstGeom>
        </p:spPr>
        <p:txBody>
          <a:bodyPr/>
          <a:lstStyle/>
          <a:p>
            <a:endParaRPr lang="en-US"/>
          </a:p>
        </p:txBody>
      </p:sp>
      <p:sp>
        <p:nvSpPr>
          <p:cNvPr id="15" name="Slide Number Placeholder 14"/>
          <p:cNvSpPr>
            <a:spLocks noGrp="1"/>
          </p:cNvSpPr>
          <p:nvPr>
            <p:ph type="sldNum" sz="quarter" idx="12"/>
          </p:nvPr>
        </p:nvSpPr>
        <p:spPr>
          <a:xfrm>
            <a:off x="8229600" y="6473952"/>
            <a:ext cx="758952" cy="246888"/>
          </a:xfrm>
          <a:prstGeom prst="rect">
            <a:avLst/>
          </a:prstGeo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69B8B9-6F5C-994D-ADB7-2A07C25BD316}" type="datetimeFigureOut">
              <a:rPr lang="en-US" smtClean="0"/>
              <a:pPr/>
              <a:t>4/12/10</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69B8B9-6F5C-994D-ADB7-2A07C25BD316}" type="datetimeFigureOut">
              <a:rPr lang="en-US" smtClean="0"/>
              <a:pPr/>
              <a:t>4/12/10</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44784BC9-EFE5-4D43-AEBC-6148F6D1DE5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CA90810C-B6E4-7540-AD07-82BCA7D179C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69B8B9-6F5C-994D-ADB7-2A07C25BD316}" type="datetimeFigureOut">
              <a:rPr lang="en-US" smtClean="0"/>
              <a:pPr/>
              <a:t>4/12/10</a:t>
            </a:fld>
            <a:endParaRPr lang="en-US"/>
          </a:p>
        </p:txBody>
      </p:sp>
      <p:sp>
        <p:nvSpPr>
          <p:cNvPr id="19" name="Footer Placeholder 18"/>
          <p:cNvSpPr>
            <a:spLocks noGrp="1"/>
          </p:cNvSpPr>
          <p:nvPr>
            <p:ph type="ftr" sz="quarter" idx="11"/>
          </p:nvPr>
        </p:nvSpPr>
        <p:spPr>
          <a:xfrm>
            <a:off x="3581400" y="76200"/>
            <a:ext cx="28956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3952"/>
            <a:ext cx="758952" cy="246888"/>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3F416CD-67A3-4CF0-A210-F6AF31AC147F}" type="datetimeFigureOut">
              <a:rPr lang="en-US" smtClean="0"/>
              <a:pPr/>
              <a:t>4/12/10</a:t>
            </a:fld>
            <a:endParaRPr lang="en-US"/>
          </a:p>
        </p:txBody>
      </p:sp>
      <p:sp>
        <p:nvSpPr>
          <p:cNvPr id="11" name="Footer Placeholder 10"/>
          <p:cNvSpPr>
            <a:spLocks noGrp="1"/>
          </p:cNvSpPr>
          <p:nvPr>
            <p:ph type="ftr" sz="quarter" idx="11"/>
          </p:nvPr>
        </p:nvSpPr>
        <p:spPr>
          <a:xfrm>
            <a:off x="3124200" y="76200"/>
            <a:ext cx="3352800" cy="288925"/>
          </a:xfrm>
          <a:prstGeom prst="rect">
            <a:avLst/>
          </a:prstGeom>
        </p:spPr>
        <p:txBody>
          <a:bodyPr/>
          <a:lstStyle/>
          <a:p>
            <a:endParaRPr kumimoji="0" lang="en-US"/>
          </a:p>
        </p:txBody>
      </p:sp>
      <p:sp>
        <p:nvSpPr>
          <p:cNvPr id="16" name="Slide Number Placeholder 15"/>
          <p:cNvSpPr>
            <a:spLocks noGrp="1"/>
          </p:cNvSpPr>
          <p:nvPr>
            <p:ph type="sldNum" sz="quarter" idx="12"/>
          </p:nvPr>
        </p:nvSpPr>
        <p:spPr>
          <a:xfrm>
            <a:off x="8229600" y="6477000"/>
            <a:ext cx="762000" cy="244475"/>
          </a:xfrm>
          <a:prstGeom prst="rect">
            <a:avLst/>
          </a:prstGeom>
        </p:spPr>
        <p:txBody>
          <a:bodyPr/>
          <a:lstStyle/>
          <a:p>
            <a:fld id="{96652B35-718D-4E28-AFEB-B694A3B357E8}"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B69B8B9-6F5C-994D-ADB7-2A07C25BD316}" type="datetimeFigureOut">
              <a:rPr lang="en-US" smtClean="0"/>
              <a:pPr/>
              <a:t>4/12/10</a:t>
            </a:fld>
            <a:endParaRPr lang="en-US"/>
          </a:p>
        </p:txBody>
      </p:sp>
      <p:sp>
        <p:nvSpPr>
          <p:cNvPr id="10" name="Footer Placeholder 9"/>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B69B8B9-6F5C-994D-ADB7-2A07C25BD316}" type="datetimeFigureOut">
              <a:rPr lang="en-US" smtClean="0"/>
              <a:pPr/>
              <a:t>4/12/10</a:t>
            </a:fld>
            <a:endParaRPr lang="en-US"/>
          </a:p>
        </p:txBody>
      </p:sp>
      <p:sp>
        <p:nvSpPr>
          <p:cNvPr id="6" name="Footer Placeholder 5"/>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6888"/>
          </a:xfrm>
          <a:prstGeom prst="rect">
            <a:avLst/>
          </a:prstGeom>
        </p:spPr>
        <p:txBody>
          <a:bodyPr/>
          <a:lstStyle/>
          <a:p>
            <a:fld id="{BABE0141-4D4E-7E49-8673-ACBCA827DCB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69B8B9-6F5C-994D-ADB7-2A07C25BD316}" type="datetimeFigureOut">
              <a:rPr lang="en-US" smtClean="0"/>
              <a:pPr/>
              <a:t>4/12/10</a:t>
            </a:fld>
            <a:endParaRPr lang="en-US"/>
          </a:p>
        </p:txBody>
      </p:sp>
      <p:sp>
        <p:nvSpPr>
          <p:cNvPr id="21" name="Footer Placeholder 20"/>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69B8B9-6F5C-994D-ADB7-2A07C25BD316}" type="datetimeFigureOut">
              <a:rPr lang="en-US" smtClean="0"/>
              <a:pPr/>
              <a:t>4/12/10</a:t>
            </a:fld>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69B8B9-6F5C-994D-ADB7-2A07C25BD316}" type="datetimeFigureOut">
              <a:rPr lang="en-US" smtClean="0"/>
              <a:pPr/>
              <a:t>4/12/10</a:t>
            </a:fld>
            <a:endParaRPr lang="en-US"/>
          </a:p>
        </p:txBody>
      </p:sp>
      <p:sp>
        <p:nvSpPr>
          <p:cNvPr id="29" name="Footer Placeholder 28"/>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69B8B9-6F5C-994D-ADB7-2A07C25BD316}" type="datetimeFigureOut">
              <a:rPr lang="en-US" smtClean="0"/>
              <a:pPr/>
              <a:t>4/12/10</a:t>
            </a:fld>
            <a:endParaRPr lang="en-US"/>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BABE0141-4D4E-7E49-8673-ACBCA827DC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8338" y="1554163"/>
            <a:ext cx="8686800" cy="4280608"/>
          </a:xfrm>
          <a:prstGeom prst="rect">
            <a:avLst/>
          </a:prstGeom>
          <a:solidFill>
            <a:schemeClr val="bg1">
              <a:alpha val="70000"/>
            </a:schemeClr>
          </a:solidFill>
          <a:ln>
            <a:solidFill>
              <a:schemeClr val="bg2">
                <a:lumMod val="75000"/>
              </a:schemeClr>
            </a:solidFill>
          </a:ln>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69B8B9-6F5C-994D-ADB7-2A07C25BD316}" type="datetimeFigureOut">
              <a:rPr lang="en-US" smtClean="0"/>
              <a:pPr/>
              <a:t>4/12/10</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tangle 14"/>
          <p:cNvSpPr/>
          <p:nvPr userDrawn="1"/>
        </p:nvSpPr>
        <p:spPr>
          <a:xfrm>
            <a:off x="304800" y="5903415"/>
            <a:ext cx="8686800" cy="914400"/>
          </a:xfrm>
          <a:prstGeom prst="rect">
            <a:avLst/>
          </a:prstGeom>
          <a:solidFill>
            <a:schemeClr val="bg1"/>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icture 3.png"/>
          <p:cNvPicPr>
            <a:picLocks noChangeAspect="1"/>
          </p:cNvPicPr>
          <p:nvPr userDrawn="1"/>
        </p:nvPicPr>
        <p:blipFill>
          <a:blip r:embed="rId13"/>
          <a:stretch>
            <a:fillRect/>
          </a:stretch>
        </p:blipFill>
        <p:spPr>
          <a:xfrm>
            <a:off x="449060" y="6047900"/>
            <a:ext cx="2458413" cy="607619"/>
          </a:xfrm>
          <a:prstGeom prst="rect">
            <a:avLst/>
          </a:prstGeom>
        </p:spPr>
      </p:pic>
      <p:pic>
        <p:nvPicPr>
          <p:cNvPr id="19" name="Picture 18" descr="ole_logo.png"/>
          <p:cNvPicPr>
            <a:picLocks noChangeAspect="1"/>
          </p:cNvPicPr>
          <p:nvPr userDrawn="1"/>
        </p:nvPicPr>
        <p:blipFill>
          <a:blip r:embed="rId14"/>
          <a:stretch>
            <a:fillRect/>
          </a:stretch>
        </p:blipFill>
        <p:spPr>
          <a:xfrm>
            <a:off x="6492184" y="5994613"/>
            <a:ext cx="2436675" cy="800339"/>
          </a:xfrm>
          <a:prstGeom prst="rect">
            <a:avLst/>
          </a:prstGeom>
        </p:spPr>
      </p:pic>
      <p:pic>
        <p:nvPicPr>
          <p:cNvPr id="13" name="Picture 12" descr="aspace.jpg"/>
          <p:cNvPicPr>
            <a:picLocks noChangeAspect="1"/>
          </p:cNvPicPr>
          <p:nvPr userDrawn="1"/>
        </p:nvPicPr>
        <p:blipFill>
          <a:blip r:embed="rId15"/>
          <a:stretch>
            <a:fillRect/>
          </a:stretch>
        </p:blipFill>
        <p:spPr>
          <a:xfrm>
            <a:off x="3172856" y="6061268"/>
            <a:ext cx="3130296" cy="554736"/>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7459663" y="6388100"/>
            <a:ext cx="319087" cy="3175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200">
                <a:solidFill>
                  <a:schemeClr val="tx1"/>
                </a:solidFill>
                <a:latin typeface="Arial Black" charset="0"/>
                <a:ea typeface="Arial Black" charset="0"/>
                <a:cs typeface="Arial Black" charset="0"/>
                <a:sym typeface="Arial Black" charset="0"/>
              </a:defRPr>
            </a:lvl1pPr>
          </a:lstStyle>
          <a:p>
            <a:pPr defTabSz="914400" fontAlgn="base">
              <a:spcBef>
                <a:spcPct val="0"/>
              </a:spcBef>
              <a:spcAft>
                <a:spcPct val="0"/>
              </a:spcAft>
              <a:defRPr/>
            </a:pPr>
            <a:fld id="{1FA3299C-04A7-4E49-ABC6-C9F862A83F9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Lst>
  <p:transition/>
  <p:hf hdr="0" ftr="0" dt="0"/>
  <p:txStyles>
    <p:titleStyle>
      <a:lvl1pPr marL="39688" indent="-39688" algn="l" rtl="0" eaLnBrk="0" fontAlgn="base" hangingPunct="0">
        <a:spcBef>
          <a:spcPct val="0"/>
        </a:spcBef>
        <a:spcAft>
          <a:spcPct val="0"/>
        </a:spcAft>
        <a:defRPr sz="5000">
          <a:solidFill>
            <a:srgbClr val="FFFFFF"/>
          </a:solidFill>
          <a:latin typeface="+mj-lt"/>
          <a:ea typeface="+mj-ea"/>
          <a:cs typeface="+mj-cs"/>
          <a:sym typeface="Arial" pitchFamily="30" charset="0"/>
        </a:defRPr>
      </a:lvl1pPr>
      <a:lvl2pPr marL="39688" indent="-39688" algn="l" rtl="0" eaLnBrk="0" fontAlgn="base" hangingPunct="0">
        <a:spcBef>
          <a:spcPct val="0"/>
        </a:spcBef>
        <a:spcAft>
          <a:spcPct val="0"/>
        </a:spcAft>
        <a:defRPr sz="5000">
          <a:solidFill>
            <a:srgbClr val="FFFFFF"/>
          </a:solidFill>
          <a:latin typeface="Arial" charset="0"/>
          <a:ea typeface="ヒラギノ角ゴ ProN W3" charset="-128"/>
          <a:cs typeface="ヒラギノ角ゴ ProN W3" charset="-128"/>
          <a:sym typeface="Arial" pitchFamily="30" charset="0"/>
        </a:defRPr>
      </a:lvl2pPr>
      <a:lvl3pPr marL="39688" indent="-39688" algn="l" rtl="0" eaLnBrk="0" fontAlgn="base" hangingPunct="0">
        <a:spcBef>
          <a:spcPct val="0"/>
        </a:spcBef>
        <a:spcAft>
          <a:spcPct val="0"/>
        </a:spcAft>
        <a:defRPr sz="5000">
          <a:solidFill>
            <a:srgbClr val="FFFFFF"/>
          </a:solidFill>
          <a:latin typeface="Arial" charset="0"/>
          <a:ea typeface="ヒラギノ角ゴ ProN W3" charset="-128"/>
          <a:cs typeface="ヒラギノ角ゴ ProN W3" charset="-128"/>
          <a:sym typeface="Arial" pitchFamily="30" charset="0"/>
        </a:defRPr>
      </a:lvl3pPr>
      <a:lvl4pPr marL="39688" indent="-39688" algn="l" rtl="0" eaLnBrk="0" fontAlgn="base" hangingPunct="0">
        <a:spcBef>
          <a:spcPct val="0"/>
        </a:spcBef>
        <a:spcAft>
          <a:spcPct val="0"/>
        </a:spcAft>
        <a:defRPr sz="5000">
          <a:solidFill>
            <a:srgbClr val="FFFFFF"/>
          </a:solidFill>
          <a:latin typeface="Arial" charset="0"/>
          <a:ea typeface="ヒラギノ角ゴ ProN W3" charset="-128"/>
          <a:cs typeface="ヒラギノ角ゴ ProN W3" charset="-128"/>
          <a:sym typeface="Arial" pitchFamily="30" charset="0"/>
        </a:defRPr>
      </a:lvl4pPr>
      <a:lvl5pPr marL="39688" indent="-39688" algn="l" rtl="0" eaLnBrk="0" fontAlgn="base" hangingPunct="0">
        <a:spcBef>
          <a:spcPct val="0"/>
        </a:spcBef>
        <a:spcAft>
          <a:spcPct val="0"/>
        </a:spcAft>
        <a:defRPr sz="5000">
          <a:solidFill>
            <a:srgbClr val="FFFFFF"/>
          </a:solidFill>
          <a:latin typeface="Arial" charset="0"/>
          <a:ea typeface="ヒラギノ角ゴ ProN W3" charset="-128"/>
          <a:cs typeface="ヒラギノ角ゴ ProN W3" charset="-128"/>
          <a:sym typeface="Arial" pitchFamily="30" charset="0"/>
        </a:defRPr>
      </a:lvl5pPr>
      <a:lvl6pPr marL="496888" algn="l" rtl="0" fontAlgn="base">
        <a:spcBef>
          <a:spcPct val="0"/>
        </a:spcBef>
        <a:spcAft>
          <a:spcPct val="0"/>
        </a:spcAft>
        <a:defRPr sz="5000">
          <a:solidFill>
            <a:srgbClr val="FFFFFF"/>
          </a:solidFill>
          <a:latin typeface="Arial" charset="0"/>
          <a:ea typeface="ヒラギノ角ゴ ProN W3" charset="-128"/>
          <a:cs typeface="ヒラギノ角ゴ ProN W3" charset="-128"/>
          <a:sym typeface="Arial" charset="0"/>
        </a:defRPr>
      </a:lvl6pPr>
      <a:lvl7pPr marL="954088" algn="l" rtl="0" fontAlgn="base">
        <a:spcBef>
          <a:spcPct val="0"/>
        </a:spcBef>
        <a:spcAft>
          <a:spcPct val="0"/>
        </a:spcAft>
        <a:defRPr sz="5000">
          <a:solidFill>
            <a:srgbClr val="FFFFFF"/>
          </a:solidFill>
          <a:latin typeface="Arial" charset="0"/>
          <a:ea typeface="ヒラギノ角ゴ ProN W3" charset="-128"/>
          <a:cs typeface="ヒラギノ角ゴ ProN W3" charset="-128"/>
          <a:sym typeface="Arial" charset="0"/>
        </a:defRPr>
      </a:lvl7pPr>
      <a:lvl8pPr marL="1411288" algn="l" rtl="0" fontAlgn="base">
        <a:spcBef>
          <a:spcPct val="0"/>
        </a:spcBef>
        <a:spcAft>
          <a:spcPct val="0"/>
        </a:spcAft>
        <a:defRPr sz="5000">
          <a:solidFill>
            <a:srgbClr val="FFFFFF"/>
          </a:solidFill>
          <a:latin typeface="Arial" charset="0"/>
          <a:ea typeface="ヒラギノ角ゴ ProN W3" charset="-128"/>
          <a:cs typeface="ヒラギノ角ゴ ProN W3" charset="-128"/>
          <a:sym typeface="Arial" charset="0"/>
        </a:defRPr>
      </a:lvl8pPr>
      <a:lvl9pPr marL="1868488" algn="l" rtl="0" fontAlgn="base">
        <a:spcBef>
          <a:spcPct val="0"/>
        </a:spcBef>
        <a:spcAft>
          <a:spcPct val="0"/>
        </a:spcAft>
        <a:defRPr sz="5000">
          <a:solidFill>
            <a:srgbClr val="FFFFFF"/>
          </a:solidFill>
          <a:latin typeface="Arial" charset="0"/>
          <a:ea typeface="ヒラギノ角ゴ ProN W3" charset="-128"/>
          <a:cs typeface="ヒラギノ角ゴ ProN W3" charset="-128"/>
          <a:sym typeface="Arial" charset="0"/>
        </a:defRPr>
      </a:lvl9pPr>
    </p:titleStyle>
    <p:bodyStyle>
      <a:lvl1pPr marL="39688" indent="-39688" algn="l" rtl="0" eaLnBrk="0" fontAlgn="base" hangingPunct="0">
        <a:spcBef>
          <a:spcPts val="800"/>
        </a:spcBef>
        <a:spcAft>
          <a:spcPct val="0"/>
        </a:spcAft>
        <a:defRPr sz="3400">
          <a:solidFill>
            <a:schemeClr val="tx1"/>
          </a:solidFill>
          <a:latin typeface="+mn-lt"/>
          <a:ea typeface="+mn-ea"/>
          <a:cs typeface="+mn-cs"/>
          <a:sym typeface="Arial" pitchFamily="30" charset="0"/>
        </a:defRPr>
      </a:lvl1pPr>
      <a:lvl2pPr marL="496888" indent="-39688" algn="ctr" rtl="0" eaLnBrk="0" fontAlgn="base" hangingPunct="0">
        <a:spcBef>
          <a:spcPts val="600"/>
        </a:spcBef>
        <a:spcAft>
          <a:spcPct val="0"/>
        </a:spcAft>
        <a:defRPr sz="2800">
          <a:solidFill>
            <a:schemeClr val="tx1"/>
          </a:solidFill>
          <a:latin typeface="+mn-lt"/>
          <a:ea typeface="+mn-ea"/>
          <a:cs typeface="+mn-cs"/>
          <a:sym typeface="Arial" pitchFamily="30" charset="0"/>
        </a:defRPr>
      </a:lvl2pPr>
      <a:lvl3pPr marL="954088" indent="-39688" algn="ctr" rtl="0" eaLnBrk="0" fontAlgn="base" hangingPunct="0">
        <a:spcBef>
          <a:spcPts val="600"/>
        </a:spcBef>
        <a:spcAft>
          <a:spcPct val="0"/>
        </a:spcAft>
        <a:defRPr sz="2400">
          <a:solidFill>
            <a:schemeClr val="tx1"/>
          </a:solidFill>
          <a:latin typeface="+mn-lt"/>
          <a:ea typeface="+mn-ea"/>
          <a:cs typeface="+mn-cs"/>
          <a:sym typeface="Arial" pitchFamily="30" charset="0"/>
        </a:defRPr>
      </a:lvl3pPr>
      <a:lvl4pPr marL="1411288" indent="-39688" algn="ctr" rtl="0" eaLnBrk="0" fontAlgn="base" hangingPunct="0">
        <a:spcBef>
          <a:spcPts val="500"/>
        </a:spcBef>
        <a:spcAft>
          <a:spcPct val="0"/>
        </a:spcAft>
        <a:defRPr sz="2000">
          <a:solidFill>
            <a:schemeClr val="tx1"/>
          </a:solidFill>
          <a:latin typeface="+mn-lt"/>
          <a:ea typeface="+mn-ea"/>
          <a:cs typeface="+mn-cs"/>
          <a:sym typeface="Arial" pitchFamily="30" charset="0"/>
        </a:defRPr>
      </a:lvl4pPr>
      <a:lvl5pPr marL="1868488" indent="-39688" algn="ctr" rtl="0" eaLnBrk="0" fontAlgn="base" hangingPunct="0">
        <a:spcBef>
          <a:spcPts val="500"/>
        </a:spcBef>
        <a:spcAft>
          <a:spcPct val="0"/>
        </a:spcAft>
        <a:defRPr sz="2000">
          <a:solidFill>
            <a:schemeClr val="tx1"/>
          </a:solidFill>
          <a:latin typeface="+mn-lt"/>
          <a:ea typeface="+mn-ea"/>
          <a:cs typeface="+mn-cs"/>
          <a:sym typeface="Arial" pitchFamily="30" charset="0"/>
        </a:defRPr>
      </a:lvl5pPr>
      <a:lvl6pPr marL="2325688" algn="ctr" rtl="0" fontAlgn="base">
        <a:spcBef>
          <a:spcPts val="500"/>
        </a:spcBef>
        <a:spcAft>
          <a:spcPct val="0"/>
        </a:spcAft>
        <a:defRPr sz="2000">
          <a:solidFill>
            <a:schemeClr val="tx1"/>
          </a:solidFill>
          <a:latin typeface="+mn-lt"/>
          <a:ea typeface="+mn-ea"/>
          <a:cs typeface="+mn-cs"/>
          <a:sym typeface="Arial" charset="0"/>
        </a:defRPr>
      </a:lvl6pPr>
      <a:lvl7pPr marL="2782888" algn="ctr" rtl="0" fontAlgn="base">
        <a:spcBef>
          <a:spcPts val="500"/>
        </a:spcBef>
        <a:spcAft>
          <a:spcPct val="0"/>
        </a:spcAft>
        <a:defRPr sz="2000">
          <a:solidFill>
            <a:schemeClr val="tx1"/>
          </a:solidFill>
          <a:latin typeface="+mn-lt"/>
          <a:ea typeface="+mn-ea"/>
          <a:cs typeface="+mn-cs"/>
          <a:sym typeface="Arial" charset="0"/>
        </a:defRPr>
      </a:lvl7pPr>
      <a:lvl8pPr marL="3240088" algn="ctr" rtl="0" fontAlgn="base">
        <a:spcBef>
          <a:spcPts val="500"/>
        </a:spcBef>
        <a:spcAft>
          <a:spcPct val="0"/>
        </a:spcAft>
        <a:defRPr sz="2000">
          <a:solidFill>
            <a:schemeClr val="tx1"/>
          </a:solidFill>
          <a:latin typeface="+mn-lt"/>
          <a:ea typeface="+mn-ea"/>
          <a:cs typeface="+mn-cs"/>
          <a:sym typeface="Arial" charset="0"/>
        </a:defRPr>
      </a:lvl8pPr>
      <a:lvl9pPr marL="3697288" algn="ctr" rtl="0" fontAlgn="base">
        <a:spcBef>
          <a:spcPts val="500"/>
        </a:spcBef>
        <a:spcAft>
          <a:spcPct val="0"/>
        </a:spcAft>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7459663" y="6388100"/>
            <a:ext cx="319087" cy="3175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ctr">
              <a:defRPr sz="1200">
                <a:solidFill>
                  <a:schemeClr val="tx1"/>
                </a:solidFill>
                <a:latin typeface="Arial Black" charset="0"/>
                <a:ea typeface="Arial Black" charset="0"/>
                <a:cs typeface="Arial Black" charset="0"/>
                <a:sym typeface="Arial Black" charset="0"/>
              </a:defRPr>
            </a:lvl1pPr>
          </a:lstStyle>
          <a:p>
            <a:pPr defTabSz="914400" fontAlgn="base">
              <a:spcBef>
                <a:spcPct val="0"/>
              </a:spcBef>
              <a:spcAft>
                <a:spcPct val="0"/>
              </a:spcAft>
              <a:defRPr/>
            </a:pPr>
            <a:fld id="{A8DE8909-C70E-A44E-AA34-C6B0258D683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
        <p:nvSpPr>
          <p:cNvPr id="13315" name="Rectangle 2"/>
          <p:cNvSpPr>
            <a:spLocks noGrp="1" noChangeArrowheads="1"/>
          </p:cNvSpPr>
          <p:nvPr>
            <p:ph type="title"/>
          </p:nvPr>
        </p:nvSpPr>
        <p:spPr bwMode="auto">
          <a:xfrm>
            <a:off x="457200" y="304800"/>
            <a:ext cx="8229600" cy="1676400"/>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a:sym typeface="Arial" pitchFamily="30" charset="0"/>
              </a:rPr>
              <a:t>Click to edit Master title style</a:t>
            </a:r>
          </a:p>
        </p:txBody>
      </p:sp>
      <p:sp>
        <p:nvSpPr>
          <p:cNvPr id="13316" name="Rectangle 3"/>
          <p:cNvSpPr>
            <a:spLocks noGrp="1" noChangeArrowheads="1"/>
          </p:cNvSpPr>
          <p:nvPr>
            <p:ph type="body" idx="1"/>
          </p:nvPr>
        </p:nvSpPr>
        <p:spPr bwMode="auto">
          <a:xfrm>
            <a:off x="457200" y="1981200"/>
            <a:ext cx="82296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a:sym typeface="Arial" pitchFamily="30" charset="0"/>
              </a:rPr>
              <a:t>Click to edit Master text styles</a:t>
            </a:r>
          </a:p>
          <a:p>
            <a:pPr lvl="1"/>
            <a:r>
              <a:rPr lang="en-US">
                <a:sym typeface="Arial" pitchFamily="30" charset="0"/>
              </a:rPr>
              <a:t>Second level</a:t>
            </a:r>
          </a:p>
          <a:p>
            <a:pPr lvl="2"/>
            <a:r>
              <a:rPr lang="en-US">
                <a:sym typeface="Arial" pitchFamily="30" charset="0"/>
              </a:rPr>
              <a:t>Third level</a:t>
            </a:r>
          </a:p>
          <a:p>
            <a:pPr lvl="3"/>
            <a:r>
              <a:rPr lang="en-US">
                <a:sym typeface="Arial" pitchFamily="30" charset="0"/>
              </a:rPr>
              <a:t>Fourth level</a:t>
            </a:r>
          </a:p>
          <a:p>
            <a:pPr lvl="4"/>
            <a:r>
              <a:rPr lang="en-US">
                <a:sym typeface="Arial" pitchFamily="30" charset="0"/>
              </a:rPr>
              <a:t>Fifth level</a:t>
            </a:r>
          </a:p>
        </p:txBody>
      </p:sp>
    </p:spTree>
  </p:cSld>
  <p:clrMap bg1="lt1" tx1="dk1" bg2="lt2" tx2="dk2" accent1="accent1" accent2="accent2" accent3="accent3" accent4="accent4" accent5="accent5" accent6="accent6" hlink="hlink" folHlink="folHlink"/>
  <p:sldLayoutIdLst>
    <p:sldLayoutId id="2147483781" r:id="rId1"/>
  </p:sldLayoutIdLst>
  <p:transition/>
  <p:hf hdr="0" ftr="0" dt="0"/>
  <p:txStyles>
    <p:titleStyle>
      <a:lvl1pPr marL="39688" indent="-39688" algn="l" rtl="0" eaLnBrk="0" fontAlgn="base" hangingPunct="0">
        <a:spcBef>
          <a:spcPct val="0"/>
        </a:spcBef>
        <a:spcAft>
          <a:spcPct val="0"/>
        </a:spcAft>
        <a:defRPr sz="4400">
          <a:solidFill>
            <a:schemeClr val="tx1"/>
          </a:solidFill>
          <a:latin typeface="+mj-lt"/>
          <a:ea typeface="+mj-ea"/>
          <a:cs typeface="+mj-cs"/>
          <a:sym typeface="Arial" pitchFamily="30" charset="0"/>
        </a:defRPr>
      </a:lvl1pPr>
      <a:lvl2pPr marL="39688" indent="-39688" algn="l"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itchFamily="30" charset="0"/>
        </a:defRPr>
      </a:lvl2pPr>
      <a:lvl3pPr marL="39688" indent="-39688" algn="l"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itchFamily="30" charset="0"/>
        </a:defRPr>
      </a:lvl3pPr>
      <a:lvl4pPr marL="39688" indent="-39688" algn="l"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itchFamily="30" charset="0"/>
        </a:defRPr>
      </a:lvl4pPr>
      <a:lvl5pPr marL="39688" indent="-39688" algn="l"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itchFamily="30" charset="0"/>
        </a:defRPr>
      </a:lvl5pPr>
      <a:lvl6pPr marL="496888" algn="l"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954088" algn="l"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1411288" algn="l"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868488" algn="l"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382588" indent="-342900" algn="l" rtl="0" eaLnBrk="0" fontAlgn="base" hangingPunct="0">
        <a:spcBef>
          <a:spcPts val="700"/>
        </a:spcBef>
        <a:spcAft>
          <a:spcPct val="0"/>
        </a:spcAft>
        <a:buClr>
          <a:srgbClr val="00007D"/>
        </a:buClr>
        <a:buSzPct val="75000"/>
        <a:buFont typeface="Wingdings" pitchFamily="30" charset="2"/>
        <a:buChar char="n"/>
        <a:defRPr sz="3200">
          <a:solidFill>
            <a:schemeClr val="tx1"/>
          </a:solidFill>
          <a:latin typeface="+mn-lt"/>
          <a:ea typeface="+mn-ea"/>
          <a:cs typeface="+mn-cs"/>
          <a:sym typeface="Arial" pitchFamily="30" charset="0"/>
        </a:defRPr>
      </a:lvl1pPr>
      <a:lvl2pPr marL="731838" indent="-285750" algn="l" rtl="0" eaLnBrk="0" fontAlgn="base" hangingPunct="0">
        <a:spcBef>
          <a:spcPts val="600"/>
        </a:spcBef>
        <a:spcAft>
          <a:spcPct val="0"/>
        </a:spcAft>
        <a:buClr>
          <a:srgbClr val="9999CC"/>
        </a:buClr>
        <a:buSzPct val="80000"/>
        <a:buFont typeface="Wingdings" pitchFamily="30" charset="2"/>
        <a:buChar char="¨"/>
        <a:defRPr sz="2800">
          <a:solidFill>
            <a:schemeClr val="tx1"/>
          </a:solidFill>
          <a:latin typeface="+mn-lt"/>
          <a:ea typeface="+mn-ea"/>
          <a:cs typeface="+mn-cs"/>
          <a:sym typeface="Arial" pitchFamily="30" charset="0"/>
        </a:defRPr>
      </a:lvl2pPr>
      <a:lvl3pPr marL="1131888" indent="-228600" algn="l" rtl="0" eaLnBrk="0" fontAlgn="base" hangingPunct="0">
        <a:spcBef>
          <a:spcPts val="600"/>
        </a:spcBef>
        <a:spcAft>
          <a:spcPct val="0"/>
        </a:spcAft>
        <a:buClr>
          <a:srgbClr val="00007D"/>
        </a:buClr>
        <a:buSzPct val="64000"/>
        <a:buFont typeface="Wingdings" pitchFamily="30" charset="2"/>
        <a:buChar char="n"/>
        <a:defRPr sz="2400">
          <a:solidFill>
            <a:schemeClr val="tx1"/>
          </a:solidFill>
          <a:latin typeface="+mn-lt"/>
          <a:ea typeface="+mn-ea"/>
          <a:cs typeface="+mn-cs"/>
          <a:sym typeface="Arial" pitchFamily="30" charset="0"/>
        </a:defRPr>
      </a:lvl3pPr>
      <a:lvl4pPr marL="1589088" indent="-228600" algn="l" rtl="0" eaLnBrk="0" fontAlgn="base" hangingPunct="0">
        <a:spcBef>
          <a:spcPts val="500"/>
        </a:spcBef>
        <a:spcAft>
          <a:spcPct val="0"/>
        </a:spcAft>
        <a:buClr>
          <a:srgbClr val="9999CC"/>
        </a:buClr>
        <a:buSzPct val="69000"/>
        <a:buFont typeface="Wingdings" pitchFamily="30" charset="2"/>
        <a:buChar char="¨"/>
        <a:defRPr sz="2000">
          <a:solidFill>
            <a:schemeClr val="tx1"/>
          </a:solidFill>
          <a:latin typeface="+mn-lt"/>
          <a:ea typeface="+mn-ea"/>
          <a:cs typeface="+mn-cs"/>
          <a:sym typeface="Arial" pitchFamily="30" charset="0"/>
        </a:defRPr>
      </a:lvl4pPr>
      <a:lvl5pPr marL="2046288" indent="-228600" algn="l" rtl="0" eaLnBrk="0" fontAlgn="base" hangingPunct="0">
        <a:spcBef>
          <a:spcPts val="500"/>
        </a:spcBef>
        <a:spcAft>
          <a:spcPct val="0"/>
        </a:spcAft>
        <a:buClr>
          <a:srgbClr val="00007D"/>
        </a:buClr>
        <a:buSzPct val="100000"/>
        <a:buFont typeface="Wingdings" pitchFamily="30" charset="2"/>
        <a:buChar char="§"/>
        <a:defRPr sz="2000">
          <a:solidFill>
            <a:schemeClr val="tx1"/>
          </a:solidFill>
          <a:latin typeface="+mn-lt"/>
          <a:ea typeface="+mn-ea"/>
          <a:cs typeface="+mn-cs"/>
          <a:sym typeface="Arial" pitchFamily="30" charset="0"/>
        </a:defRPr>
      </a:lvl5pPr>
      <a:lvl6pPr marL="25034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00007D"/>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hyperlink" Target="http://www.collectionspac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liderocket.com/app/FullPlayer.aspx?id=d38f28a5-44da-4d60-8ca1-4d3f21a3b8e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llectionspace.org" TargetMode="External"/><Relationship Id="rId4" Type="http://schemas.openxmlformats.org/officeDocument/2006/relationships/hyperlink" Target="http://www.archiviststoolkit.org/" TargetMode="External"/><Relationship Id="rId5" Type="http://schemas.openxmlformats.org/officeDocument/2006/relationships/hyperlink" Target="http://www.archon.org/" TargetMode="External"/><Relationship Id="rId6" Type="http://schemas.openxmlformats.org/officeDocument/2006/relationships/hyperlink" Target="http://www.kuali.org/ole"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clc.org/research/publications/library/2008/2008-05.pdf" TargetMode="Externa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1471" y="496374"/>
            <a:ext cx="7928991" cy="1985499"/>
          </a:xfrm>
          <a:solidFill>
            <a:schemeClr val="bg2">
              <a:alpha val="65000"/>
            </a:schemeClr>
          </a:solidFill>
        </p:spPr>
        <p:txBody>
          <a:bodyPr>
            <a:normAutofit fontScale="90000"/>
          </a:bodyPr>
          <a:lstStyle/>
          <a:p>
            <a:r>
              <a:rPr lang="en-US" dirty="0" smtClean="0"/>
              <a:t>Beyond the Silos of the </a:t>
            </a:r>
            <a:r>
              <a:rPr lang="en-US" dirty="0" err="1" smtClean="0"/>
              <a:t>LAM’s</a:t>
            </a:r>
            <a:r>
              <a:rPr lang="en-US" dirty="0" smtClean="0"/>
              <a:t>: </a:t>
            </a:r>
            <a:br>
              <a:rPr lang="en-US" dirty="0" smtClean="0"/>
            </a:br>
            <a:r>
              <a:rPr lang="en-US" dirty="0" smtClean="0"/>
              <a:t>Time to Speak Up</a:t>
            </a:r>
            <a:br>
              <a:rPr lang="en-US" dirty="0" smtClean="0"/>
            </a:br>
            <a:r>
              <a:rPr lang="en-US" sz="2667" b="1" i="1" dirty="0" smtClean="0"/>
              <a:t>Collaborative and Open Software Development Directions for Libraries, Archives and Museums</a:t>
            </a:r>
            <a:r>
              <a:rPr lang="en-US" dirty="0" smtClean="0"/>
              <a:t/>
            </a:r>
            <a:br>
              <a:rPr lang="en-US" dirty="0" smtClean="0"/>
            </a:br>
            <a:endParaRPr lang="en-US" dirty="0"/>
          </a:p>
        </p:txBody>
      </p:sp>
      <p:sp>
        <p:nvSpPr>
          <p:cNvPr id="3" name="Subtitle 2"/>
          <p:cNvSpPr>
            <a:spLocks noGrp="1"/>
          </p:cNvSpPr>
          <p:nvPr>
            <p:ph type="subTitle" idx="1"/>
          </p:nvPr>
        </p:nvSpPr>
        <p:spPr>
          <a:xfrm>
            <a:off x="823285" y="2595037"/>
            <a:ext cx="3877056" cy="2505456"/>
          </a:xfrm>
          <a:solidFill>
            <a:schemeClr val="bg1">
              <a:alpha val="70000"/>
            </a:schemeClr>
          </a:solidFill>
          <a:ln>
            <a:solidFill>
              <a:schemeClr val="bg2">
                <a:lumMod val="75000"/>
              </a:schemeClr>
            </a:solidFill>
          </a:ln>
        </p:spPr>
        <p:txBody>
          <a:bodyPr>
            <a:normAutofit lnSpcReduction="10000"/>
          </a:bodyPr>
          <a:lstStyle/>
          <a:p>
            <a:r>
              <a:rPr lang="en-US" sz="1900" b="1" dirty="0" smtClean="0"/>
              <a:t>James </a:t>
            </a:r>
            <a:r>
              <a:rPr lang="en-US" sz="1900" b="1" dirty="0" err="1" smtClean="0"/>
              <a:t>Michalko</a:t>
            </a:r>
            <a:r>
              <a:rPr lang="en-US" sz="1900" b="1" dirty="0" smtClean="0"/>
              <a:t>, </a:t>
            </a:r>
            <a:r>
              <a:rPr lang="en-US" sz="1900" b="1" dirty="0" err="1" smtClean="0"/>
              <a:t>Moderator</a:t>
            </a:r>
            <a:r>
              <a:rPr lang="en-US" sz="1900" dirty="0" err="1" smtClean="0"/>
              <a:t> </a:t>
            </a:r>
            <a:r>
              <a:rPr lang="en-US" sz="1900" dirty="0" err="1"/>
              <a:t>Vice</a:t>
            </a:r>
            <a:r>
              <a:rPr lang="en-US" sz="1900" dirty="0"/>
              <a:t> President, OCLC </a:t>
            </a:r>
            <a:r>
              <a:rPr lang="en-US" sz="1900" dirty="0" err="1"/>
              <a:t>Research OCLC</a:t>
            </a:r>
            <a:r>
              <a:rPr lang="en-US" sz="1900" dirty="0"/>
              <a:t>, </a:t>
            </a:r>
            <a:r>
              <a:rPr lang="en-US" sz="1900" dirty="0" smtClean="0"/>
              <a:t>Inc.</a:t>
            </a:r>
          </a:p>
          <a:p>
            <a:endParaRPr lang="en-US" sz="1900" b="1" dirty="0" smtClean="0"/>
          </a:p>
          <a:p>
            <a:endParaRPr lang="en-US" sz="1900" b="1" dirty="0" smtClean="0"/>
          </a:p>
          <a:p>
            <a:r>
              <a:rPr lang="en-US" sz="1900" b="1" dirty="0" smtClean="0"/>
              <a:t>David </a:t>
            </a:r>
            <a:r>
              <a:rPr lang="en-US" sz="1900" b="1" dirty="0"/>
              <a:t>A. </a:t>
            </a:r>
            <a:r>
              <a:rPr lang="en-US" sz="1900" b="1" dirty="0" err="1"/>
              <a:t>Greenbaum</a:t>
            </a:r>
            <a:r>
              <a:rPr lang="en-US" sz="1900" dirty="0" err="1"/>
              <a:t> Director</a:t>
            </a:r>
            <a:r>
              <a:rPr lang="en-US" sz="1900" dirty="0"/>
              <a:t>, Data Services  University of California, </a:t>
            </a:r>
            <a:r>
              <a:rPr lang="en-US" sz="1900" dirty="0" smtClean="0"/>
              <a:t>Berkeley</a:t>
            </a:r>
            <a:endParaRPr lang="en-US" sz="1900" dirty="0"/>
          </a:p>
        </p:txBody>
      </p:sp>
      <p:sp>
        <p:nvSpPr>
          <p:cNvPr id="4" name="Subtitle 2"/>
          <p:cNvSpPr txBox="1">
            <a:spLocks/>
          </p:cNvSpPr>
          <p:nvPr/>
        </p:nvSpPr>
        <p:spPr>
          <a:xfrm>
            <a:off x="4925642" y="2583231"/>
            <a:ext cx="3873229" cy="2502446"/>
          </a:xfrm>
          <a:prstGeom prst="rect">
            <a:avLst/>
          </a:prstGeom>
          <a:solidFill>
            <a:schemeClr val="bg1">
              <a:alpha val="70000"/>
            </a:schemeClr>
          </a:solidFill>
          <a:ln>
            <a:solidFill>
              <a:schemeClr val="bg2">
                <a:lumMod val="75000"/>
              </a:schemeClr>
            </a:solidFill>
          </a:ln>
        </p:spPr>
        <p:txBody>
          <a:bodyPr vert="horz" anchor="b">
            <a:noAutofit/>
          </a:bodyPr>
          <a:lstStyle/>
          <a:p>
            <a:pPr marL="0" marR="0" lvl="0" indent="0"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1500" b="0" i="0" u="none" strike="noStrike" kern="1200" cap="none" spc="0" normalizeH="0" baseline="0" noProof="0" dirty="0" smtClean="0">
                <a:ln>
                  <a:noFill/>
                </a:ln>
                <a:solidFill>
                  <a:schemeClr val="tx2">
                    <a:shade val="75000"/>
                  </a:schemeClr>
                </a:solidFill>
                <a:effectLst/>
                <a:uLnTx/>
                <a:uFillTx/>
                <a:latin typeface="+mn-lt"/>
                <a:ea typeface="+mn-ea"/>
                <a:cs typeface="+mn-cs"/>
              </a:rPr>
              <a:t> </a:t>
            </a:r>
            <a:r>
              <a:rPr kumimoji="0" lang="en-US" b="1" i="0" u="none" strike="noStrike" kern="1200" cap="none" spc="0" normalizeH="0" baseline="0" noProof="0" dirty="0" smtClean="0">
                <a:ln>
                  <a:noFill/>
                </a:ln>
                <a:solidFill>
                  <a:schemeClr val="tx2">
                    <a:shade val="75000"/>
                  </a:schemeClr>
                </a:solidFill>
                <a:effectLst/>
                <a:uLnTx/>
                <a:uFillTx/>
                <a:latin typeface="+mn-lt"/>
                <a:ea typeface="+mn-ea"/>
                <a:cs typeface="+mn-cs"/>
              </a:rPr>
              <a:t>Beth </a:t>
            </a:r>
            <a:r>
              <a:rPr kumimoji="0" lang="en-US" b="1" i="0" u="none" strike="noStrike" kern="1200" cap="none" spc="0" normalizeH="0" baseline="0" noProof="0" dirty="0" err="1" smtClean="0">
                <a:ln>
                  <a:noFill/>
                </a:ln>
                <a:solidFill>
                  <a:schemeClr val="tx2">
                    <a:shade val="75000"/>
                  </a:schemeClr>
                </a:solidFill>
                <a:effectLst/>
                <a:uLnTx/>
                <a:uFillTx/>
                <a:latin typeface="+mn-lt"/>
                <a:ea typeface="+mn-ea"/>
                <a:cs typeface="+mn-cs"/>
              </a:rPr>
              <a:t>Sandore</a:t>
            </a:r>
            <a:r>
              <a:rPr kumimoji="0" lang="en-US" sz="1500" b="0" i="0" u="none" strike="noStrike" kern="1200" cap="none" spc="0" normalizeH="0" baseline="0" noProof="0" dirty="0" err="1" smtClean="0">
                <a:ln>
                  <a:noFill/>
                </a:ln>
                <a:solidFill>
                  <a:schemeClr val="tx2">
                    <a:shade val="75000"/>
                  </a:schemeClr>
                </a:solidFill>
                <a:effectLst/>
                <a:uLnTx/>
                <a:uFillTx/>
                <a:latin typeface="+mn-lt"/>
                <a:ea typeface="+mn-ea"/>
                <a:cs typeface="+mn-cs"/>
              </a:rPr>
              <a:t> Associate</a:t>
            </a:r>
            <a:r>
              <a:rPr kumimoji="0" lang="en-US" sz="1500" b="0" i="0" u="none" strike="noStrike" kern="1200" cap="none" spc="0" normalizeH="0" baseline="0" noProof="0" dirty="0" smtClean="0">
                <a:ln>
                  <a:noFill/>
                </a:ln>
                <a:solidFill>
                  <a:schemeClr val="tx2">
                    <a:shade val="75000"/>
                  </a:schemeClr>
                </a:solidFill>
                <a:effectLst/>
                <a:uLnTx/>
                <a:uFillTx/>
                <a:latin typeface="+mn-lt"/>
                <a:ea typeface="+mn-ea"/>
                <a:cs typeface="+mn-cs"/>
              </a:rPr>
              <a:t> Dean</a:t>
            </a:r>
          </a:p>
          <a:p>
            <a:pPr marL="0" marR="0" lvl="0" indent="0"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1500" b="0" i="0" u="none" strike="noStrike" kern="1200" cap="none" spc="0" normalizeH="0" baseline="0" noProof="0" dirty="0" smtClean="0">
                <a:ln>
                  <a:noFill/>
                </a:ln>
                <a:solidFill>
                  <a:schemeClr val="tx2">
                    <a:shade val="75000"/>
                  </a:schemeClr>
                </a:solidFill>
                <a:effectLst/>
                <a:uLnTx/>
                <a:uFillTx/>
                <a:latin typeface="+mn-lt"/>
                <a:ea typeface="+mn-ea"/>
                <a:cs typeface="+mn-cs"/>
              </a:rPr>
              <a:t>Associate University Librarian for IT Planning and Policy  University of Illinois at Urbana-</a:t>
            </a:r>
            <a:r>
              <a:rPr kumimoji="0" lang="en-US" sz="1500" b="0" i="0" u="none" strike="noStrike" kern="1200" cap="none" spc="0" normalizeH="0" baseline="0" noProof="0" dirty="0" err="1" smtClean="0">
                <a:ln>
                  <a:noFill/>
                </a:ln>
                <a:solidFill>
                  <a:schemeClr val="tx2">
                    <a:shade val="75000"/>
                  </a:schemeClr>
                </a:solidFill>
                <a:effectLst/>
                <a:uLnTx/>
                <a:uFillTx/>
                <a:latin typeface="+mn-lt"/>
                <a:ea typeface="+mn-ea"/>
                <a:cs typeface="+mn-cs"/>
              </a:rPr>
              <a:t>Champaign  </a:t>
            </a:r>
            <a:r>
              <a:rPr kumimoji="0" lang="en-US" b="1" i="0" u="none" strike="noStrike" kern="1200" cap="none" spc="0" normalizeH="0" baseline="0" noProof="0" dirty="0" err="1" smtClean="0">
                <a:ln>
                  <a:noFill/>
                </a:ln>
                <a:solidFill>
                  <a:schemeClr val="tx2">
                    <a:shade val="75000"/>
                  </a:schemeClr>
                </a:solidFill>
                <a:effectLst/>
                <a:uLnTx/>
                <a:uFillTx/>
                <a:latin typeface="+mn-lt"/>
                <a:ea typeface="+mn-ea"/>
                <a:cs typeface="+mn-cs"/>
              </a:rPr>
              <a:t>Robert</a:t>
            </a:r>
            <a:r>
              <a:rPr kumimoji="0" lang="en-US" b="1" i="0" u="none" strike="noStrike" kern="1200" cap="none" spc="0" normalizeH="0" baseline="0" noProof="0" dirty="0" smtClean="0">
                <a:ln>
                  <a:noFill/>
                </a:ln>
                <a:solidFill>
                  <a:schemeClr val="tx2">
                    <a:shade val="75000"/>
                  </a:schemeClr>
                </a:solidFill>
                <a:effectLst/>
                <a:uLnTx/>
                <a:uFillTx/>
                <a:latin typeface="+mn-lt"/>
                <a:ea typeface="+mn-ea"/>
                <a:cs typeface="+mn-cs"/>
              </a:rPr>
              <a:t> H. </a:t>
            </a:r>
            <a:r>
              <a:rPr kumimoji="0" lang="en-US" b="1" i="0" u="none" strike="noStrike" kern="1200" cap="none" spc="0" normalizeH="0" baseline="0" noProof="0" dirty="0" err="1" smtClean="0">
                <a:ln>
                  <a:noFill/>
                </a:ln>
                <a:solidFill>
                  <a:schemeClr val="tx2">
                    <a:shade val="75000"/>
                  </a:schemeClr>
                </a:solidFill>
                <a:effectLst/>
                <a:uLnTx/>
                <a:uFillTx/>
                <a:latin typeface="+mn-lt"/>
                <a:ea typeface="+mn-ea"/>
                <a:cs typeface="+mn-cs"/>
              </a:rPr>
              <a:t>McDonald</a:t>
            </a:r>
            <a:r>
              <a:rPr kumimoji="0" lang="en-US" sz="1500" b="0" i="0" u="none" strike="noStrike" kern="1200" cap="none" spc="0" normalizeH="0" baseline="0" noProof="0" dirty="0" err="1" smtClean="0">
                <a:ln>
                  <a:noFill/>
                </a:ln>
                <a:solidFill>
                  <a:schemeClr val="tx2">
                    <a:shade val="75000"/>
                  </a:schemeClr>
                </a:solidFill>
                <a:effectLst/>
                <a:uLnTx/>
                <a:uFillTx/>
                <a:latin typeface="+mn-lt"/>
                <a:ea typeface="+mn-ea"/>
                <a:cs typeface="+mn-cs"/>
              </a:rPr>
              <a:t> Associate</a:t>
            </a:r>
            <a:r>
              <a:rPr kumimoji="0" lang="en-US" sz="1500" b="0" i="0" u="none" strike="noStrike" kern="1200" cap="none" spc="0" normalizeH="0" baseline="0" noProof="0" dirty="0" smtClean="0">
                <a:ln>
                  <a:noFill/>
                </a:ln>
                <a:solidFill>
                  <a:schemeClr val="tx2">
                    <a:shade val="75000"/>
                  </a:schemeClr>
                </a:solidFill>
                <a:effectLst/>
                <a:uLnTx/>
                <a:uFillTx/>
                <a:latin typeface="+mn-lt"/>
                <a:ea typeface="+mn-ea"/>
                <a:cs typeface="+mn-cs"/>
              </a:rPr>
              <a:t> Dean for Library Technologies </a:t>
            </a:r>
          </a:p>
          <a:p>
            <a:pPr marL="0" marR="0" lvl="0" indent="0"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1500" b="0" i="0" u="none" strike="noStrike" kern="1200" cap="none" spc="0" normalizeH="0" baseline="0" noProof="0" dirty="0" smtClean="0">
                <a:ln>
                  <a:noFill/>
                </a:ln>
                <a:solidFill>
                  <a:schemeClr val="tx2">
                    <a:shade val="75000"/>
                  </a:schemeClr>
                </a:solidFill>
                <a:effectLst/>
                <a:uLnTx/>
                <a:uFillTx/>
                <a:latin typeface="+mn-lt"/>
                <a:ea typeface="+mn-ea"/>
                <a:cs typeface="+mn-cs"/>
              </a:rPr>
              <a:t>Executive Director, Kuali </a:t>
            </a:r>
            <a:r>
              <a:rPr kumimoji="0" lang="en-US" sz="1500" b="0" i="0" u="none" strike="noStrike" kern="1200" cap="none" spc="0" normalizeH="0" baseline="0" noProof="0" dirty="0" err="1" smtClean="0">
                <a:ln>
                  <a:noFill/>
                </a:ln>
                <a:solidFill>
                  <a:schemeClr val="tx2">
                    <a:shade val="75000"/>
                  </a:schemeClr>
                </a:solidFill>
                <a:effectLst/>
                <a:uLnTx/>
                <a:uFillTx/>
                <a:latin typeface="+mn-lt"/>
                <a:ea typeface="+mn-ea"/>
                <a:cs typeface="+mn-cs"/>
              </a:rPr>
              <a:t>OLE Indiana</a:t>
            </a:r>
            <a:r>
              <a:rPr kumimoji="0" lang="en-US" sz="1500" b="0" i="0" u="none" strike="noStrike" kern="1200" cap="none" spc="0" normalizeH="0" baseline="0" noProof="0" dirty="0" smtClean="0">
                <a:ln>
                  <a:noFill/>
                </a:ln>
                <a:solidFill>
                  <a:schemeClr val="tx2">
                    <a:shade val="75000"/>
                  </a:schemeClr>
                </a:solidFill>
                <a:effectLst/>
                <a:uLnTx/>
                <a:uFillTx/>
                <a:latin typeface="+mn-lt"/>
                <a:ea typeface="+mn-ea"/>
                <a:cs typeface="+mn-cs"/>
              </a:rPr>
              <a:t> University</a:t>
            </a:r>
            <a:endParaRPr kumimoji="0" lang="en-US" sz="15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5" name="Title 1"/>
          <p:cNvSpPr txBox="1">
            <a:spLocks/>
          </p:cNvSpPr>
          <p:nvPr/>
        </p:nvSpPr>
        <p:spPr>
          <a:xfrm>
            <a:off x="1407430" y="5522188"/>
            <a:ext cx="6951328" cy="793094"/>
          </a:xfrm>
          <a:prstGeom prst="rect">
            <a:avLst/>
          </a:prstGeom>
          <a:solidFill>
            <a:schemeClr val="bg2">
              <a:alpha val="65000"/>
            </a:schemeClr>
          </a:solidFill>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tag US #CNI10s #LAM</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 name="Picture 5" descr="twitter.jpg"/>
          <p:cNvPicPr>
            <a:picLocks noChangeAspect="1"/>
          </p:cNvPicPr>
          <p:nvPr/>
        </p:nvPicPr>
        <p:blipFill>
          <a:blip r:embed="rId3"/>
          <a:stretch>
            <a:fillRect/>
          </a:stretch>
        </p:blipFill>
        <p:spPr>
          <a:xfrm>
            <a:off x="1741382" y="5556509"/>
            <a:ext cx="704850" cy="704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OLE: Timeline</a:t>
            </a:r>
            <a:endParaRPr lang="en-US" dirty="0"/>
          </a:p>
        </p:txBody>
      </p:sp>
      <p:sp>
        <p:nvSpPr>
          <p:cNvPr id="3" name="Content Placeholder 2"/>
          <p:cNvSpPr>
            <a:spLocks noGrp="1"/>
          </p:cNvSpPr>
          <p:nvPr>
            <p:ph idx="1"/>
          </p:nvPr>
        </p:nvSpPr>
        <p:spPr/>
        <p:txBody>
          <a:bodyPr/>
          <a:lstStyle/>
          <a:p>
            <a:pPr>
              <a:lnSpc>
                <a:spcPct val="80000"/>
              </a:lnSpc>
            </a:pPr>
            <a:r>
              <a:rPr lang="en-US" sz="3000" dirty="0" smtClean="0"/>
              <a:t>Design project – Sept 2008 – July 2009</a:t>
            </a:r>
          </a:p>
          <a:p>
            <a:pPr>
              <a:lnSpc>
                <a:spcPct val="80000"/>
              </a:lnSpc>
            </a:pPr>
            <a:r>
              <a:rPr lang="en-US" sz="3000" dirty="0" smtClean="0"/>
              <a:t>Develop build partnership – Fall 2009</a:t>
            </a:r>
          </a:p>
          <a:p>
            <a:pPr lvl="1">
              <a:lnSpc>
                <a:spcPct val="80000"/>
              </a:lnSpc>
            </a:pPr>
            <a:r>
              <a:rPr lang="en-US" sz="2600" dirty="0" smtClean="0"/>
              <a:t>Kuali Charter</a:t>
            </a:r>
          </a:p>
          <a:p>
            <a:pPr lvl="1">
              <a:lnSpc>
                <a:spcPct val="80000"/>
              </a:lnSpc>
            </a:pPr>
            <a:r>
              <a:rPr lang="en-US" sz="2600" dirty="0" smtClean="0"/>
              <a:t>Proposal for Mellon funding</a:t>
            </a:r>
          </a:p>
          <a:p>
            <a:pPr lvl="1">
              <a:lnSpc>
                <a:spcPct val="80000"/>
              </a:lnSpc>
            </a:pPr>
            <a:r>
              <a:rPr lang="en-US" sz="2600" dirty="0" smtClean="0"/>
              <a:t>Commitment by partners</a:t>
            </a:r>
          </a:p>
          <a:p>
            <a:pPr>
              <a:lnSpc>
                <a:spcPct val="80000"/>
              </a:lnSpc>
            </a:pPr>
            <a:r>
              <a:rPr lang="en-US" sz="3000" dirty="0" smtClean="0"/>
              <a:t>Build – 2010 – 1212</a:t>
            </a:r>
          </a:p>
          <a:p>
            <a:pPr lvl="1">
              <a:lnSpc>
                <a:spcPct val="80000"/>
              </a:lnSpc>
            </a:pPr>
            <a:r>
              <a:rPr lang="en-US" sz="2600" dirty="0" smtClean="0"/>
              <a:t>phase 1 – hiring, governance &amp; design review</a:t>
            </a:r>
          </a:p>
          <a:p>
            <a:pPr lvl="1">
              <a:lnSpc>
                <a:spcPct val="80000"/>
              </a:lnSpc>
            </a:pPr>
            <a:r>
              <a:rPr lang="en-US" sz="2600" dirty="0" smtClean="0"/>
              <a:t>phase 2 – infrastructure &amp; data flows</a:t>
            </a:r>
          </a:p>
          <a:p>
            <a:pPr lvl="1">
              <a:lnSpc>
                <a:spcPct val="80000"/>
              </a:lnSpc>
            </a:pPr>
            <a:r>
              <a:rPr lang="en-US" sz="2600" dirty="0" smtClean="0"/>
              <a:t>phase 3 – integration &amp; testing</a:t>
            </a:r>
          </a:p>
          <a:p>
            <a:pPr lvl="1">
              <a:lnSpc>
                <a:spcPct val="80000"/>
              </a:lnSpc>
            </a:pPr>
            <a:r>
              <a:rPr lang="en-US" sz="2600" dirty="0" smtClean="0"/>
              <a:t>phase 4 – implementation &amp; extension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2"/>
          <a:srcRect/>
          <a:stretch>
            <a:fillRect/>
          </a:stretch>
        </p:blipFill>
        <p:spPr bwMode="auto">
          <a:xfrm>
            <a:off x="457200" y="1066800"/>
            <a:ext cx="8226425" cy="1327150"/>
          </a:xfrm>
          <a:prstGeom prst="rect">
            <a:avLst/>
          </a:prstGeom>
          <a:noFill/>
          <a:ln w="12700">
            <a:noFill/>
            <a:miter lim="800000"/>
            <a:headEnd/>
            <a:tailEnd/>
          </a:ln>
        </p:spPr>
      </p:pic>
      <p:sp>
        <p:nvSpPr>
          <p:cNvPr id="26627" name="Rectangle 2"/>
          <p:cNvSpPr>
            <a:spLocks/>
          </p:cNvSpPr>
          <p:nvPr/>
        </p:nvSpPr>
        <p:spPr bwMode="auto">
          <a:xfrm>
            <a:off x="495300" y="2908300"/>
            <a:ext cx="8153400" cy="3670300"/>
          </a:xfrm>
          <a:prstGeom prst="rect">
            <a:avLst/>
          </a:prstGeom>
          <a:noFill/>
          <a:ln w="12700">
            <a:noFill/>
            <a:miter lim="800000"/>
            <a:headEnd/>
            <a:tailEnd/>
          </a:ln>
        </p:spPr>
        <p:txBody>
          <a:bodyPr lIns="0" tIns="0" rIns="40639" bIns="0">
            <a:prstTxWarp prst="textNoShape">
              <a:avLst/>
            </a:prstTxWarp>
          </a:bodyPr>
          <a:lstStyle/>
          <a:p>
            <a:pPr marL="39688" defTabSz="914400" fontAlgn="base">
              <a:spcBef>
                <a:spcPts val="775"/>
              </a:spcBef>
              <a:spcAft>
                <a:spcPct val="0"/>
              </a:spcAft>
            </a:pPr>
            <a:r>
              <a:rPr lang="en-US" sz="3400" b="1">
                <a:solidFill>
                  <a:srgbClr val="000000"/>
                </a:solidFill>
                <a:ea typeface="Arial" pitchFamily="30" charset="0"/>
                <a:cs typeface="Arial" pitchFamily="30" charset="0"/>
                <a:sym typeface="Arial" pitchFamily="30" charset="0"/>
              </a:rPr>
              <a:t>CNI Spring Forum 2010</a:t>
            </a:r>
            <a:endParaRPr lang="en-US" sz="3400">
              <a:solidFill>
                <a:srgbClr val="000000"/>
              </a:solidFill>
              <a:ea typeface="Lucida Grande" pitchFamily="30" charset="0"/>
              <a:cs typeface="Lucida Grande" pitchFamily="30" charset="0"/>
              <a:sym typeface="Arial" pitchFamily="30" charset="0"/>
            </a:endParaRPr>
          </a:p>
          <a:p>
            <a:pPr marL="39688" defTabSz="914400" fontAlgn="base">
              <a:spcBef>
                <a:spcPts val="450"/>
              </a:spcBef>
              <a:spcAft>
                <a:spcPct val="0"/>
              </a:spcAft>
            </a:pPr>
            <a:endParaRPr lang="en-US" sz="2000">
              <a:solidFill>
                <a:srgbClr val="000000"/>
              </a:solidFill>
              <a:ea typeface="Lucida Grande" pitchFamily="30" charset="0"/>
              <a:cs typeface="Lucida Grande" pitchFamily="30" charset="0"/>
              <a:sym typeface="Arial" pitchFamily="30" charset="0"/>
            </a:endParaRPr>
          </a:p>
          <a:p>
            <a:pPr marL="39688" defTabSz="914400" fontAlgn="base">
              <a:spcBef>
                <a:spcPts val="450"/>
              </a:spcBef>
              <a:spcAft>
                <a:spcPct val="0"/>
              </a:spcAft>
            </a:pPr>
            <a:r>
              <a:rPr lang="en-US" sz="2000">
                <a:solidFill>
                  <a:srgbClr val="000000"/>
                </a:solidFill>
                <a:ea typeface="Lucida Grande" pitchFamily="30" charset="0"/>
                <a:cs typeface="Lucida Grande" pitchFamily="30" charset="0"/>
                <a:sym typeface="Arial" pitchFamily="30" charset="0"/>
              </a:rPr>
              <a:t>David A. Greenbaum</a:t>
            </a:r>
          </a:p>
          <a:p>
            <a:pPr marL="39688" defTabSz="914400" fontAlgn="base">
              <a:spcBef>
                <a:spcPts val="450"/>
              </a:spcBef>
              <a:spcAft>
                <a:spcPct val="0"/>
              </a:spcAft>
            </a:pPr>
            <a:r>
              <a:rPr lang="en-US" sz="2000">
                <a:solidFill>
                  <a:srgbClr val="000000"/>
                </a:solidFill>
                <a:ea typeface="Lucida Grande" pitchFamily="30" charset="0"/>
                <a:cs typeface="Lucida Grande" pitchFamily="30" charset="0"/>
                <a:sym typeface="Arial" pitchFamily="30" charset="0"/>
              </a:rPr>
              <a:t>Director, IST-Data Services, UC Berkeley</a:t>
            </a:r>
          </a:p>
          <a:p>
            <a:pPr marL="39688" defTabSz="914400" fontAlgn="base">
              <a:spcBef>
                <a:spcPts val="450"/>
              </a:spcBef>
              <a:spcAft>
                <a:spcPct val="0"/>
              </a:spcAft>
            </a:pPr>
            <a:r>
              <a:rPr lang="en-US" sz="2000">
                <a:solidFill>
                  <a:srgbClr val="000000"/>
                </a:solidFill>
                <a:ea typeface="Lucida Grande" pitchFamily="30" charset="0"/>
                <a:cs typeface="Lucida Grande" pitchFamily="30" charset="0"/>
                <a:sym typeface="Arial" pitchFamily="30" charset="0"/>
              </a:rPr>
              <a:t>Co-Director, CSpace</a:t>
            </a:r>
          </a:p>
          <a:p>
            <a:pPr marL="39688" defTabSz="914400" fontAlgn="base">
              <a:spcBef>
                <a:spcPts val="450"/>
              </a:spcBef>
              <a:spcAft>
                <a:spcPct val="0"/>
              </a:spcAft>
            </a:pPr>
            <a:r>
              <a:rPr lang="en-US" sz="2000">
                <a:solidFill>
                  <a:srgbClr val="000000"/>
                </a:solidFill>
                <a:ea typeface="Lucida Grande" pitchFamily="30" charset="0"/>
                <a:cs typeface="Lucida Grande" pitchFamily="30" charset="0"/>
                <a:sym typeface="Arial" pitchFamily="30" charset="0"/>
              </a:rPr>
              <a:t>Co-Director, Project Bamboo</a:t>
            </a:r>
          </a:p>
          <a:p>
            <a:pPr marL="39688" defTabSz="914400" fontAlgn="base">
              <a:spcBef>
                <a:spcPts val="450"/>
              </a:spcBef>
              <a:spcAft>
                <a:spcPct val="0"/>
              </a:spcAft>
            </a:pPr>
            <a:r>
              <a:rPr lang="en-US" sz="2000" u="sng">
                <a:solidFill>
                  <a:srgbClr val="000000"/>
                </a:solidFill>
                <a:ea typeface="Arial" pitchFamily="30" charset="0"/>
                <a:cs typeface="Arial" pitchFamily="30" charset="0"/>
                <a:sym typeface="Arial" pitchFamily="30" charset="0"/>
                <a:hlinkClick r:id="rId3"/>
              </a:rPr>
              <a:t>www.collectionspace.org</a:t>
            </a:r>
            <a:endParaRPr lang="en-US" sz="2000">
              <a:solidFill>
                <a:srgbClr val="000000"/>
              </a:solidFill>
              <a:ea typeface="Lucida Grande" pitchFamily="30" charset="0"/>
              <a:cs typeface="Lucida Grande" pitchFamily="30" charset="0"/>
              <a:sym typeface="Arial" pitchFamily="30" charset="0"/>
            </a:endParaRPr>
          </a:p>
          <a:p>
            <a:pPr marL="39688" algn="ctr" defTabSz="914400" fontAlgn="base">
              <a:spcBef>
                <a:spcPts val="475"/>
              </a:spcBef>
              <a:spcAft>
                <a:spcPct val="0"/>
              </a:spcAft>
            </a:pPr>
            <a:endParaRPr lang="en-US" i="1">
              <a:solidFill>
                <a:srgbClr val="000000"/>
              </a:solidFill>
              <a:ea typeface="Lucida Grande" pitchFamily="30" charset="0"/>
              <a:cs typeface="Lucida Grande" pitchFamily="30" charset="0"/>
              <a:sym typeface="Arial" pitchFamily="30" charset="0"/>
            </a:endParaRPr>
          </a:p>
          <a:p>
            <a:pPr marL="39688" algn="ctr" defTabSz="914400" fontAlgn="base">
              <a:spcBef>
                <a:spcPts val="475"/>
              </a:spcBef>
              <a:spcAft>
                <a:spcPct val="0"/>
              </a:spcAft>
            </a:pPr>
            <a:r>
              <a:rPr lang="en-US" i="1">
                <a:solidFill>
                  <a:srgbClr val="000000"/>
                </a:solidFill>
                <a:ea typeface="Lucida Grande" pitchFamily="30" charset="0"/>
                <a:cs typeface="Lucida Grande" pitchFamily="30" charset="0"/>
                <a:sym typeface="Arial" pitchFamily="30" charset="0"/>
              </a:rPr>
              <a:t>CSpace is being developed with the generous support of the </a:t>
            </a:r>
          </a:p>
          <a:p>
            <a:pPr marL="39688" algn="ctr" defTabSz="914400" fontAlgn="base">
              <a:spcBef>
                <a:spcPts val="475"/>
              </a:spcBef>
              <a:spcAft>
                <a:spcPct val="0"/>
              </a:spcAft>
            </a:pPr>
            <a:r>
              <a:rPr lang="en-US" i="1">
                <a:solidFill>
                  <a:srgbClr val="000000"/>
                </a:solidFill>
                <a:ea typeface="Lucida Grande" pitchFamily="30" charset="0"/>
                <a:cs typeface="Lucida Grande" pitchFamily="30" charset="0"/>
                <a:sym typeface="Arial" pitchFamily="30" charset="0"/>
              </a:rPr>
              <a:t>Andrew W. Mellon Foundation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546100"/>
            <a:chOff x="0" y="0"/>
            <a:chExt cx="5760" cy="344"/>
          </a:xfrm>
        </p:grpSpPr>
        <p:grpSp>
          <p:nvGrpSpPr>
            <p:cNvPr id="3" name="Group 2"/>
            <p:cNvGrpSpPr>
              <a:grpSpLocks/>
            </p:cNvGrpSpPr>
            <p:nvPr/>
          </p:nvGrpSpPr>
          <p:grpSpPr bwMode="auto">
            <a:xfrm>
              <a:off x="0" y="0"/>
              <a:ext cx="180" cy="336"/>
              <a:chOff x="0" y="0"/>
              <a:chExt cx="180" cy="336"/>
            </a:xfrm>
          </p:grpSpPr>
          <p:sp>
            <p:nvSpPr>
              <p:cNvPr id="27679" name="Rectangle 3"/>
              <p:cNvSpPr>
                <a:spLocks/>
              </p:cNvSpPr>
              <p:nvPr/>
            </p:nvSpPr>
            <p:spPr bwMode="auto">
              <a:xfrm>
                <a:off x="0" y="0"/>
                <a:ext cx="180" cy="336"/>
              </a:xfrm>
              <a:prstGeom prst="rect">
                <a:avLst/>
              </a:prstGeom>
              <a:gradFill rotWithShape="0">
                <a:gsLst>
                  <a:gs pos="0">
                    <a:srgbClr val="CCCCE6"/>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80" name="Rectangle 4"/>
              <p:cNvSpPr>
                <a:spLocks/>
              </p:cNvSpPr>
              <p:nvPr/>
            </p:nvSpPr>
            <p:spPr bwMode="auto">
              <a:xfrm>
                <a:off x="0" y="0"/>
                <a:ext cx="180" cy="336"/>
              </a:xfrm>
              <a:prstGeom prst="rect">
                <a:avLst/>
              </a:prstGeom>
              <a:noFill/>
              <a:ln w="12700">
                <a:noFill/>
                <a:miter lim="800000"/>
                <a:headEnd/>
                <a:tailEnd/>
              </a:ln>
            </p:spPr>
            <p:txBody>
              <a:bodyPr wrap="none" lIns="0" tIns="0" rIns="0" bIns="0">
                <a:prstTxWarp prst="textNoShape">
                  <a:avLst/>
                </a:prstTxWarp>
                <a:spAutoFit/>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4" name="Group 5"/>
            <p:cNvGrpSpPr>
              <a:grpSpLocks/>
            </p:cNvGrpSpPr>
            <p:nvPr/>
          </p:nvGrpSpPr>
          <p:grpSpPr bwMode="auto">
            <a:xfrm>
              <a:off x="259" y="85"/>
              <a:ext cx="5501" cy="173"/>
              <a:chOff x="0" y="0"/>
              <a:chExt cx="5500" cy="173"/>
            </a:xfrm>
          </p:grpSpPr>
          <p:sp>
            <p:nvSpPr>
              <p:cNvPr id="27677" name="Rectangle 6"/>
              <p:cNvSpPr>
                <a:spLocks/>
              </p:cNvSpPr>
              <p:nvPr/>
            </p:nvSpPr>
            <p:spPr bwMode="auto">
              <a:xfrm>
                <a:off x="0" y="0"/>
                <a:ext cx="5500" cy="173"/>
              </a:xfrm>
              <a:prstGeom prst="rect">
                <a:avLst/>
              </a:prstGeom>
              <a:gradFill rotWithShape="0">
                <a:gsLst>
                  <a:gs pos="0">
                    <a:srgbClr val="00007D"/>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78" name="Rectangle 7"/>
              <p:cNvSpPr>
                <a:spLocks/>
              </p:cNvSpPr>
              <p:nvPr/>
            </p:nvSpPr>
            <p:spPr bwMode="auto">
              <a:xfrm>
                <a:off x="0" y="0"/>
                <a:ext cx="5500" cy="173"/>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5" name="Group 8"/>
            <p:cNvGrpSpPr>
              <a:grpSpLocks/>
            </p:cNvGrpSpPr>
            <p:nvPr/>
          </p:nvGrpSpPr>
          <p:grpSpPr bwMode="auto">
            <a:xfrm>
              <a:off x="258" y="85"/>
              <a:ext cx="87" cy="89"/>
              <a:chOff x="0" y="0"/>
              <a:chExt cx="87" cy="89"/>
            </a:xfrm>
          </p:grpSpPr>
          <p:sp>
            <p:nvSpPr>
              <p:cNvPr id="27675" name="Rectangle 9"/>
              <p:cNvSpPr>
                <a:spLocks/>
              </p:cNvSpPr>
              <p:nvPr/>
            </p:nvSpPr>
            <p:spPr bwMode="auto">
              <a:xfrm>
                <a:off x="0" y="0"/>
                <a:ext cx="87" cy="89"/>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76" name="Rectangle 10"/>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6" name="Group 11"/>
            <p:cNvGrpSpPr>
              <a:grpSpLocks/>
            </p:cNvGrpSpPr>
            <p:nvPr/>
          </p:nvGrpSpPr>
          <p:grpSpPr bwMode="auto">
            <a:xfrm>
              <a:off x="345" y="0"/>
              <a:ext cx="88" cy="87"/>
              <a:chOff x="0" y="0"/>
              <a:chExt cx="88" cy="87"/>
            </a:xfrm>
          </p:grpSpPr>
          <p:sp>
            <p:nvSpPr>
              <p:cNvPr id="27673" name="Rectangle 12"/>
              <p:cNvSpPr>
                <a:spLocks/>
              </p:cNvSpPr>
              <p:nvPr/>
            </p:nvSpPr>
            <p:spPr bwMode="auto">
              <a:xfrm>
                <a:off x="0" y="0"/>
                <a:ext cx="88"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74" name="Rectangle 13"/>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7" name="Group 14"/>
            <p:cNvGrpSpPr>
              <a:grpSpLocks/>
            </p:cNvGrpSpPr>
            <p:nvPr/>
          </p:nvGrpSpPr>
          <p:grpSpPr bwMode="auto">
            <a:xfrm>
              <a:off x="345" y="85"/>
              <a:ext cx="88" cy="89"/>
              <a:chOff x="0" y="0"/>
              <a:chExt cx="88" cy="89"/>
            </a:xfrm>
          </p:grpSpPr>
          <p:sp>
            <p:nvSpPr>
              <p:cNvPr id="27671" name="Rectangle 15"/>
              <p:cNvSpPr>
                <a:spLocks/>
              </p:cNvSpPr>
              <p:nvPr/>
            </p:nvSpPr>
            <p:spPr bwMode="auto">
              <a:xfrm>
                <a:off x="0" y="0"/>
                <a:ext cx="88" cy="89"/>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72" name="Rectangle 16"/>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8" name="Group 17"/>
            <p:cNvGrpSpPr>
              <a:grpSpLocks/>
            </p:cNvGrpSpPr>
            <p:nvPr/>
          </p:nvGrpSpPr>
          <p:grpSpPr bwMode="auto">
            <a:xfrm>
              <a:off x="173" y="173"/>
              <a:ext cx="86" cy="87"/>
              <a:chOff x="0" y="0"/>
              <a:chExt cx="86" cy="87"/>
            </a:xfrm>
          </p:grpSpPr>
          <p:sp>
            <p:nvSpPr>
              <p:cNvPr id="27669" name="Rectangle 18"/>
              <p:cNvSpPr>
                <a:spLocks/>
              </p:cNvSpPr>
              <p:nvPr/>
            </p:nvSpPr>
            <p:spPr bwMode="auto">
              <a:xfrm>
                <a:off x="0" y="0"/>
                <a:ext cx="86"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70" name="Rectangle 19"/>
              <p:cNvSpPr>
                <a:spLocks/>
              </p:cNvSpPr>
              <p:nvPr/>
            </p:nvSpPr>
            <p:spPr bwMode="auto">
              <a:xfrm>
                <a:off x="0" y="0"/>
                <a:ext cx="86"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9" name="Group 20"/>
            <p:cNvGrpSpPr>
              <a:grpSpLocks/>
            </p:cNvGrpSpPr>
            <p:nvPr/>
          </p:nvGrpSpPr>
          <p:grpSpPr bwMode="auto">
            <a:xfrm>
              <a:off x="83" y="86"/>
              <a:ext cx="89" cy="87"/>
              <a:chOff x="0" y="0"/>
              <a:chExt cx="89" cy="87"/>
            </a:xfrm>
          </p:grpSpPr>
          <p:sp>
            <p:nvSpPr>
              <p:cNvPr id="27667" name="Rectangle 21"/>
              <p:cNvSpPr>
                <a:spLocks/>
              </p:cNvSpPr>
              <p:nvPr/>
            </p:nvSpPr>
            <p:spPr bwMode="auto">
              <a:xfrm>
                <a:off x="0" y="0"/>
                <a:ext cx="89" cy="87"/>
              </a:xfrm>
              <a:prstGeom prst="rect">
                <a:avLst/>
              </a:prstGeom>
              <a:solidFill>
                <a:srgbClr val="00007D"/>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68" name="Rectangle 22"/>
              <p:cNvSpPr>
                <a:spLocks/>
              </p:cNvSpPr>
              <p:nvPr/>
            </p:nvSpPr>
            <p:spPr bwMode="auto">
              <a:xfrm>
                <a:off x="0" y="0"/>
                <a:ext cx="89"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0" name="Group 23"/>
            <p:cNvGrpSpPr>
              <a:grpSpLocks/>
            </p:cNvGrpSpPr>
            <p:nvPr/>
          </p:nvGrpSpPr>
          <p:grpSpPr bwMode="auto">
            <a:xfrm>
              <a:off x="258" y="171"/>
              <a:ext cx="87" cy="87"/>
              <a:chOff x="0" y="0"/>
              <a:chExt cx="87" cy="87"/>
            </a:xfrm>
          </p:grpSpPr>
          <p:sp>
            <p:nvSpPr>
              <p:cNvPr id="27665" name="Rectangle 24"/>
              <p:cNvSpPr>
                <a:spLocks/>
              </p:cNvSpPr>
              <p:nvPr/>
            </p:nvSpPr>
            <p:spPr bwMode="auto">
              <a:xfrm>
                <a:off x="0" y="0"/>
                <a:ext cx="87" cy="87"/>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66" name="Rectangle 25"/>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1" name="Group 26"/>
            <p:cNvGrpSpPr>
              <a:grpSpLocks/>
            </p:cNvGrpSpPr>
            <p:nvPr/>
          </p:nvGrpSpPr>
          <p:grpSpPr bwMode="auto">
            <a:xfrm>
              <a:off x="173" y="258"/>
              <a:ext cx="86" cy="86"/>
              <a:chOff x="0" y="0"/>
              <a:chExt cx="86" cy="86"/>
            </a:xfrm>
          </p:grpSpPr>
          <p:sp>
            <p:nvSpPr>
              <p:cNvPr id="27663" name="Rectangle 27"/>
              <p:cNvSpPr>
                <a:spLocks/>
              </p:cNvSpPr>
              <p:nvPr/>
            </p:nvSpPr>
            <p:spPr bwMode="auto">
              <a:xfrm>
                <a:off x="0" y="0"/>
                <a:ext cx="86" cy="86"/>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7664" name="Rectangle 28"/>
              <p:cNvSpPr>
                <a:spLocks/>
              </p:cNvSpPr>
              <p:nvPr/>
            </p:nvSpPr>
            <p:spPr bwMode="auto">
              <a:xfrm>
                <a:off x="0" y="0"/>
                <a:ext cx="86" cy="86"/>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pic>
        <p:nvPicPr>
          <p:cNvPr id="27651" name="Picture 29"/>
          <p:cNvPicPr>
            <a:picLocks noChangeArrowheads="1"/>
          </p:cNvPicPr>
          <p:nvPr/>
        </p:nvPicPr>
        <p:blipFill>
          <a:blip r:embed="rId2"/>
          <a:srcRect/>
          <a:stretch>
            <a:fillRect/>
          </a:stretch>
        </p:blipFill>
        <p:spPr bwMode="auto">
          <a:xfrm>
            <a:off x="228600" y="6172200"/>
            <a:ext cx="2741613" cy="442913"/>
          </a:xfrm>
          <a:prstGeom prst="rect">
            <a:avLst/>
          </a:prstGeom>
          <a:noFill/>
          <a:ln w="12700">
            <a:noFill/>
            <a:miter lim="800000"/>
            <a:headEnd/>
            <a:tailEnd/>
          </a:ln>
        </p:spPr>
      </p:pic>
      <p:sp>
        <p:nvSpPr>
          <p:cNvPr id="27652" name="Rectangle 30"/>
          <p:cNvSpPr>
            <a:spLocks/>
          </p:cNvSpPr>
          <p:nvPr/>
        </p:nvSpPr>
        <p:spPr bwMode="auto">
          <a:xfrm>
            <a:off x="762000" y="1143000"/>
            <a:ext cx="7543800" cy="2527300"/>
          </a:xfrm>
          <a:prstGeom prst="rect">
            <a:avLst/>
          </a:prstGeom>
          <a:noFill/>
          <a:ln w="63500">
            <a:noFill/>
            <a:miter lim="800000"/>
            <a:headEnd/>
            <a:tailEnd/>
          </a:ln>
        </p:spPr>
        <p:txBody>
          <a:bodyPr lIns="0" tIns="0" rIns="40639" bIns="0">
            <a:prstTxWarp prst="textNoShape">
              <a:avLst/>
            </a:prstTxWarp>
          </a:bodyPr>
          <a:lstStyle/>
          <a:p>
            <a:pPr marL="39688" algn="just" defTabSz="914400" fontAlgn="base">
              <a:spcBef>
                <a:spcPts val="1600"/>
              </a:spcBef>
              <a:spcAft>
                <a:spcPct val="0"/>
              </a:spcAft>
            </a:pPr>
            <a:r>
              <a:rPr lang="en-US" sz="2800">
                <a:solidFill>
                  <a:srgbClr val="000000"/>
                </a:solidFill>
                <a:ea typeface="Arial" pitchFamily="30" charset="0"/>
                <a:cs typeface="Arial" pitchFamily="30" charset="0"/>
                <a:sym typeface="Arial" pitchFamily="30" charset="0"/>
              </a:rPr>
              <a:t>CollectionSpace is an open-source, services-based software platform for the description, management, and dissemination of museum collections information – from artifacts and archival materials to exhibitions and storage.  CSpace 1.0 will be released June 2010.</a:t>
            </a:r>
          </a:p>
        </p:txBody>
      </p:sp>
      <p:pic>
        <p:nvPicPr>
          <p:cNvPr id="27653" name="Picture 31"/>
          <p:cNvPicPr>
            <a:picLocks noChangeArrowheads="1"/>
          </p:cNvPicPr>
          <p:nvPr/>
        </p:nvPicPr>
        <p:blipFill>
          <a:blip r:embed="rId3"/>
          <a:srcRect/>
          <a:stretch>
            <a:fillRect/>
          </a:stretch>
        </p:blipFill>
        <p:spPr bwMode="auto">
          <a:xfrm>
            <a:off x="0" y="4267200"/>
            <a:ext cx="9144000" cy="1371600"/>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546100"/>
            <a:chOff x="0" y="0"/>
            <a:chExt cx="5760" cy="344"/>
          </a:xfrm>
        </p:grpSpPr>
        <p:grpSp>
          <p:nvGrpSpPr>
            <p:cNvPr id="3" name="Group 2"/>
            <p:cNvGrpSpPr>
              <a:grpSpLocks/>
            </p:cNvGrpSpPr>
            <p:nvPr/>
          </p:nvGrpSpPr>
          <p:grpSpPr bwMode="auto">
            <a:xfrm>
              <a:off x="0" y="0"/>
              <a:ext cx="180" cy="336"/>
              <a:chOff x="0" y="0"/>
              <a:chExt cx="180" cy="336"/>
            </a:xfrm>
          </p:grpSpPr>
          <p:sp>
            <p:nvSpPr>
              <p:cNvPr id="28707" name="Rectangle 3"/>
              <p:cNvSpPr>
                <a:spLocks/>
              </p:cNvSpPr>
              <p:nvPr/>
            </p:nvSpPr>
            <p:spPr bwMode="auto">
              <a:xfrm>
                <a:off x="0" y="0"/>
                <a:ext cx="180" cy="336"/>
              </a:xfrm>
              <a:prstGeom prst="rect">
                <a:avLst/>
              </a:prstGeom>
              <a:gradFill rotWithShape="0">
                <a:gsLst>
                  <a:gs pos="0">
                    <a:srgbClr val="CCCCE6"/>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708" name="Rectangle 4"/>
              <p:cNvSpPr>
                <a:spLocks/>
              </p:cNvSpPr>
              <p:nvPr/>
            </p:nvSpPr>
            <p:spPr bwMode="auto">
              <a:xfrm>
                <a:off x="0" y="0"/>
                <a:ext cx="180" cy="336"/>
              </a:xfrm>
              <a:prstGeom prst="rect">
                <a:avLst/>
              </a:prstGeom>
              <a:noFill/>
              <a:ln w="12700">
                <a:noFill/>
                <a:miter lim="800000"/>
                <a:headEnd/>
                <a:tailEnd/>
              </a:ln>
            </p:spPr>
            <p:txBody>
              <a:bodyPr wrap="none" lIns="0" tIns="0" rIns="0" bIns="0">
                <a:prstTxWarp prst="textNoShape">
                  <a:avLst/>
                </a:prstTxWarp>
                <a:spAutoFit/>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4" name="Group 5"/>
            <p:cNvGrpSpPr>
              <a:grpSpLocks/>
            </p:cNvGrpSpPr>
            <p:nvPr/>
          </p:nvGrpSpPr>
          <p:grpSpPr bwMode="auto">
            <a:xfrm>
              <a:off x="259" y="85"/>
              <a:ext cx="5501" cy="173"/>
              <a:chOff x="0" y="0"/>
              <a:chExt cx="5500" cy="173"/>
            </a:xfrm>
          </p:grpSpPr>
          <p:sp>
            <p:nvSpPr>
              <p:cNvPr id="28705" name="Rectangle 6"/>
              <p:cNvSpPr>
                <a:spLocks/>
              </p:cNvSpPr>
              <p:nvPr/>
            </p:nvSpPr>
            <p:spPr bwMode="auto">
              <a:xfrm>
                <a:off x="0" y="0"/>
                <a:ext cx="5500" cy="173"/>
              </a:xfrm>
              <a:prstGeom prst="rect">
                <a:avLst/>
              </a:prstGeom>
              <a:gradFill rotWithShape="0">
                <a:gsLst>
                  <a:gs pos="0">
                    <a:srgbClr val="00007D"/>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706" name="Rectangle 7"/>
              <p:cNvSpPr>
                <a:spLocks/>
              </p:cNvSpPr>
              <p:nvPr/>
            </p:nvSpPr>
            <p:spPr bwMode="auto">
              <a:xfrm>
                <a:off x="0" y="0"/>
                <a:ext cx="5500" cy="173"/>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5" name="Group 8"/>
            <p:cNvGrpSpPr>
              <a:grpSpLocks/>
            </p:cNvGrpSpPr>
            <p:nvPr/>
          </p:nvGrpSpPr>
          <p:grpSpPr bwMode="auto">
            <a:xfrm>
              <a:off x="258" y="85"/>
              <a:ext cx="87" cy="89"/>
              <a:chOff x="0" y="0"/>
              <a:chExt cx="87" cy="89"/>
            </a:xfrm>
          </p:grpSpPr>
          <p:sp>
            <p:nvSpPr>
              <p:cNvPr id="28703" name="Rectangle 9"/>
              <p:cNvSpPr>
                <a:spLocks/>
              </p:cNvSpPr>
              <p:nvPr/>
            </p:nvSpPr>
            <p:spPr bwMode="auto">
              <a:xfrm>
                <a:off x="0" y="0"/>
                <a:ext cx="87" cy="89"/>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704" name="Rectangle 10"/>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6" name="Group 11"/>
            <p:cNvGrpSpPr>
              <a:grpSpLocks/>
            </p:cNvGrpSpPr>
            <p:nvPr/>
          </p:nvGrpSpPr>
          <p:grpSpPr bwMode="auto">
            <a:xfrm>
              <a:off x="345" y="0"/>
              <a:ext cx="88" cy="87"/>
              <a:chOff x="0" y="0"/>
              <a:chExt cx="88" cy="87"/>
            </a:xfrm>
          </p:grpSpPr>
          <p:sp>
            <p:nvSpPr>
              <p:cNvPr id="28701" name="Rectangle 12"/>
              <p:cNvSpPr>
                <a:spLocks/>
              </p:cNvSpPr>
              <p:nvPr/>
            </p:nvSpPr>
            <p:spPr bwMode="auto">
              <a:xfrm>
                <a:off x="0" y="0"/>
                <a:ext cx="88"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702" name="Rectangle 13"/>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7" name="Group 14"/>
            <p:cNvGrpSpPr>
              <a:grpSpLocks/>
            </p:cNvGrpSpPr>
            <p:nvPr/>
          </p:nvGrpSpPr>
          <p:grpSpPr bwMode="auto">
            <a:xfrm>
              <a:off x="345" y="85"/>
              <a:ext cx="88" cy="89"/>
              <a:chOff x="0" y="0"/>
              <a:chExt cx="88" cy="89"/>
            </a:xfrm>
          </p:grpSpPr>
          <p:sp>
            <p:nvSpPr>
              <p:cNvPr id="28699" name="Rectangle 15"/>
              <p:cNvSpPr>
                <a:spLocks/>
              </p:cNvSpPr>
              <p:nvPr/>
            </p:nvSpPr>
            <p:spPr bwMode="auto">
              <a:xfrm>
                <a:off x="0" y="0"/>
                <a:ext cx="88" cy="89"/>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700" name="Rectangle 16"/>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8" name="Group 17"/>
            <p:cNvGrpSpPr>
              <a:grpSpLocks/>
            </p:cNvGrpSpPr>
            <p:nvPr/>
          </p:nvGrpSpPr>
          <p:grpSpPr bwMode="auto">
            <a:xfrm>
              <a:off x="173" y="173"/>
              <a:ext cx="86" cy="87"/>
              <a:chOff x="0" y="0"/>
              <a:chExt cx="86" cy="87"/>
            </a:xfrm>
          </p:grpSpPr>
          <p:sp>
            <p:nvSpPr>
              <p:cNvPr id="28697" name="Rectangle 18"/>
              <p:cNvSpPr>
                <a:spLocks/>
              </p:cNvSpPr>
              <p:nvPr/>
            </p:nvSpPr>
            <p:spPr bwMode="auto">
              <a:xfrm>
                <a:off x="0" y="0"/>
                <a:ext cx="86"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698" name="Rectangle 19"/>
              <p:cNvSpPr>
                <a:spLocks/>
              </p:cNvSpPr>
              <p:nvPr/>
            </p:nvSpPr>
            <p:spPr bwMode="auto">
              <a:xfrm>
                <a:off x="0" y="0"/>
                <a:ext cx="86"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9" name="Group 20"/>
            <p:cNvGrpSpPr>
              <a:grpSpLocks/>
            </p:cNvGrpSpPr>
            <p:nvPr/>
          </p:nvGrpSpPr>
          <p:grpSpPr bwMode="auto">
            <a:xfrm>
              <a:off x="83" y="86"/>
              <a:ext cx="89" cy="87"/>
              <a:chOff x="0" y="0"/>
              <a:chExt cx="89" cy="87"/>
            </a:xfrm>
          </p:grpSpPr>
          <p:sp>
            <p:nvSpPr>
              <p:cNvPr id="28695" name="Rectangle 21"/>
              <p:cNvSpPr>
                <a:spLocks/>
              </p:cNvSpPr>
              <p:nvPr/>
            </p:nvSpPr>
            <p:spPr bwMode="auto">
              <a:xfrm>
                <a:off x="0" y="0"/>
                <a:ext cx="89" cy="87"/>
              </a:xfrm>
              <a:prstGeom prst="rect">
                <a:avLst/>
              </a:prstGeom>
              <a:solidFill>
                <a:srgbClr val="00007D"/>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696" name="Rectangle 22"/>
              <p:cNvSpPr>
                <a:spLocks/>
              </p:cNvSpPr>
              <p:nvPr/>
            </p:nvSpPr>
            <p:spPr bwMode="auto">
              <a:xfrm>
                <a:off x="0" y="0"/>
                <a:ext cx="89"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0" name="Group 23"/>
            <p:cNvGrpSpPr>
              <a:grpSpLocks/>
            </p:cNvGrpSpPr>
            <p:nvPr/>
          </p:nvGrpSpPr>
          <p:grpSpPr bwMode="auto">
            <a:xfrm>
              <a:off x="258" y="171"/>
              <a:ext cx="87" cy="87"/>
              <a:chOff x="0" y="0"/>
              <a:chExt cx="87" cy="87"/>
            </a:xfrm>
          </p:grpSpPr>
          <p:sp>
            <p:nvSpPr>
              <p:cNvPr id="28693" name="Rectangle 24"/>
              <p:cNvSpPr>
                <a:spLocks/>
              </p:cNvSpPr>
              <p:nvPr/>
            </p:nvSpPr>
            <p:spPr bwMode="auto">
              <a:xfrm>
                <a:off x="0" y="0"/>
                <a:ext cx="87" cy="87"/>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694" name="Rectangle 25"/>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1" name="Group 26"/>
            <p:cNvGrpSpPr>
              <a:grpSpLocks/>
            </p:cNvGrpSpPr>
            <p:nvPr/>
          </p:nvGrpSpPr>
          <p:grpSpPr bwMode="auto">
            <a:xfrm>
              <a:off x="173" y="258"/>
              <a:ext cx="86" cy="86"/>
              <a:chOff x="0" y="0"/>
              <a:chExt cx="86" cy="86"/>
            </a:xfrm>
          </p:grpSpPr>
          <p:sp>
            <p:nvSpPr>
              <p:cNvPr id="28691" name="Rectangle 27"/>
              <p:cNvSpPr>
                <a:spLocks/>
              </p:cNvSpPr>
              <p:nvPr/>
            </p:nvSpPr>
            <p:spPr bwMode="auto">
              <a:xfrm>
                <a:off x="0" y="0"/>
                <a:ext cx="86" cy="86"/>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8692" name="Rectangle 28"/>
              <p:cNvSpPr>
                <a:spLocks/>
              </p:cNvSpPr>
              <p:nvPr/>
            </p:nvSpPr>
            <p:spPr bwMode="auto">
              <a:xfrm>
                <a:off x="0" y="0"/>
                <a:ext cx="86" cy="86"/>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pic>
        <p:nvPicPr>
          <p:cNvPr id="28675" name="Picture 29"/>
          <p:cNvPicPr>
            <a:picLocks noChangeArrowheads="1"/>
          </p:cNvPicPr>
          <p:nvPr/>
        </p:nvPicPr>
        <p:blipFill>
          <a:blip r:embed="rId2"/>
          <a:srcRect/>
          <a:stretch>
            <a:fillRect/>
          </a:stretch>
        </p:blipFill>
        <p:spPr bwMode="auto">
          <a:xfrm>
            <a:off x="228600" y="6172200"/>
            <a:ext cx="2741613" cy="442913"/>
          </a:xfrm>
          <a:prstGeom prst="rect">
            <a:avLst/>
          </a:prstGeom>
          <a:noFill/>
          <a:ln w="12700">
            <a:noFill/>
            <a:miter lim="800000"/>
            <a:headEnd/>
            <a:tailEnd/>
          </a:ln>
        </p:spPr>
      </p:pic>
      <p:sp>
        <p:nvSpPr>
          <p:cNvPr id="28676" name="Rectangle 30"/>
          <p:cNvSpPr>
            <a:spLocks noGrp="1" noChangeArrowheads="1"/>
          </p:cNvSpPr>
          <p:nvPr>
            <p:ph type="title"/>
          </p:nvPr>
        </p:nvSpPr>
        <p:spPr>
          <a:xfrm>
            <a:off x="457200" y="457200"/>
            <a:ext cx="8229600" cy="1371600"/>
          </a:xfrm>
        </p:spPr>
        <p:txBody>
          <a:bodyPr rIns="132080"/>
          <a:lstStyle/>
          <a:p>
            <a:pPr indent="0" eaLnBrk="1" hangingPunct="1"/>
            <a:r>
              <a:rPr lang="en-US"/>
              <a:t>Project Partners</a:t>
            </a:r>
          </a:p>
        </p:txBody>
      </p:sp>
      <p:sp>
        <p:nvSpPr>
          <p:cNvPr id="28677" name="Rectangle 31"/>
          <p:cNvSpPr>
            <a:spLocks noGrp="1" noChangeArrowheads="1"/>
          </p:cNvSpPr>
          <p:nvPr>
            <p:ph type="body" idx="1"/>
          </p:nvPr>
        </p:nvSpPr>
        <p:spPr>
          <a:xfrm>
            <a:off x="457200" y="1752600"/>
            <a:ext cx="8229600" cy="2895600"/>
          </a:xfrm>
        </p:spPr>
        <p:txBody>
          <a:bodyPr rIns="132080"/>
          <a:lstStyle/>
          <a:p>
            <a:pPr eaLnBrk="1" hangingPunct="1"/>
            <a:r>
              <a:rPr lang="en-US" sz="2400"/>
              <a:t>Museum of the Moving Image, New York</a:t>
            </a:r>
          </a:p>
          <a:p>
            <a:pPr eaLnBrk="1" hangingPunct="1"/>
            <a:r>
              <a:rPr lang="en-US" sz="2400"/>
              <a:t>University of California, Berkeley, Information Services and Technology Division</a:t>
            </a:r>
          </a:p>
          <a:p>
            <a:pPr eaLnBrk="1" hangingPunct="1"/>
            <a:r>
              <a:rPr lang="en-US" sz="2400"/>
              <a:t>University of Cambridge, Centre for Applied Research in Educational Technologies</a:t>
            </a:r>
          </a:p>
          <a:p>
            <a:pPr eaLnBrk="1" hangingPunct="1"/>
            <a:r>
              <a:rPr lang="en-US" sz="2400"/>
              <a:t>University of Toronto, Adaptive Technology Resource Centre, Fluid Project</a:t>
            </a:r>
          </a:p>
        </p:txBody>
      </p:sp>
      <p:pic>
        <p:nvPicPr>
          <p:cNvPr id="28678" name="Picture 32"/>
          <p:cNvPicPr>
            <a:picLocks noChangeArrowheads="1"/>
          </p:cNvPicPr>
          <p:nvPr/>
        </p:nvPicPr>
        <p:blipFill>
          <a:blip r:embed="rId3"/>
          <a:srcRect/>
          <a:stretch>
            <a:fillRect/>
          </a:stretch>
        </p:blipFill>
        <p:spPr bwMode="auto">
          <a:xfrm>
            <a:off x="914400" y="5029200"/>
            <a:ext cx="1143000" cy="868363"/>
          </a:xfrm>
          <a:prstGeom prst="rect">
            <a:avLst/>
          </a:prstGeom>
          <a:noFill/>
          <a:ln w="12700">
            <a:noFill/>
            <a:miter lim="800000"/>
            <a:headEnd/>
            <a:tailEnd/>
          </a:ln>
        </p:spPr>
      </p:pic>
      <p:pic>
        <p:nvPicPr>
          <p:cNvPr id="28679" name="Picture 33"/>
          <p:cNvPicPr>
            <a:picLocks noChangeArrowheads="1"/>
          </p:cNvPicPr>
          <p:nvPr/>
        </p:nvPicPr>
        <p:blipFill>
          <a:blip r:embed="rId4"/>
          <a:srcRect/>
          <a:stretch>
            <a:fillRect/>
          </a:stretch>
        </p:blipFill>
        <p:spPr bwMode="auto">
          <a:xfrm>
            <a:off x="2819400" y="4800600"/>
            <a:ext cx="1263650" cy="1263650"/>
          </a:xfrm>
          <a:prstGeom prst="rect">
            <a:avLst/>
          </a:prstGeom>
          <a:noFill/>
          <a:ln w="12700">
            <a:noFill/>
            <a:miter lim="800000"/>
            <a:headEnd/>
            <a:tailEnd/>
          </a:ln>
        </p:spPr>
      </p:pic>
      <p:pic>
        <p:nvPicPr>
          <p:cNvPr id="28680" name="Picture 34"/>
          <p:cNvPicPr>
            <a:picLocks noChangeArrowheads="1"/>
          </p:cNvPicPr>
          <p:nvPr/>
        </p:nvPicPr>
        <p:blipFill>
          <a:blip r:embed="rId5"/>
          <a:srcRect/>
          <a:stretch>
            <a:fillRect/>
          </a:stretch>
        </p:blipFill>
        <p:spPr bwMode="auto">
          <a:xfrm>
            <a:off x="4724400" y="5181600"/>
            <a:ext cx="1428750" cy="447675"/>
          </a:xfrm>
          <a:prstGeom prst="rect">
            <a:avLst/>
          </a:prstGeom>
          <a:noFill/>
          <a:ln w="12700">
            <a:noFill/>
            <a:miter lim="800000"/>
            <a:headEnd/>
            <a:tailEnd/>
          </a:ln>
        </p:spPr>
      </p:pic>
      <p:pic>
        <p:nvPicPr>
          <p:cNvPr id="28681" name="Picture 35"/>
          <p:cNvPicPr>
            <a:picLocks noChangeArrowheads="1"/>
          </p:cNvPicPr>
          <p:nvPr/>
        </p:nvPicPr>
        <p:blipFill>
          <a:blip r:embed="rId6"/>
          <a:srcRect/>
          <a:stretch>
            <a:fillRect/>
          </a:stretch>
        </p:blipFill>
        <p:spPr bwMode="auto">
          <a:xfrm>
            <a:off x="7010400" y="5029200"/>
            <a:ext cx="1247775" cy="75247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546100"/>
            <a:chOff x="0" y="0"/>
            <a:chExt cx="5760" cy="344"/>
          </a:xfrm>
        </p:grpSpPr>
        <p:grpSp>
          <p:nvGrpSpPr>
            <p:cNvPr id="3" name="Group 2"/>
            <p:cNvGrpSpPr>
              <a:grpSpLocks/>
            </p:cNvGrpSpPr>
            <p:nvPr/>
          </p:nvGrpSpPr>
          <p:grpSpPr bwMode="auto">
            <a:xfrm>
              <a:off x="0" y="0"/>
              <a:ext cx="180" cy="336"/>
              <a:chOff x="0" y="0"/>
              <a:chExt cx="180" cy="336"/>
            </a:xfrm>
          </p:grpSpPr>
          <p:sp>
            <p:nvSpPr>
              <p:cNvPr id="29727" name="Rectangle 3"/>
              <p:cNvSpPr>
                <a:spLocks/>
              </p:cNvSpPr>
              <p:nvPr/>
            </p:nvSpPr>
            <p:spPr bwMode="auto">
              <a:xfrm>
                <a:off x="0" y="0"/>
                <a:ext cx="180" cy="336"/>
              </a:xfrm>
              <a:prstGeom prst="rect">
                <a:avLst/>
              </a:prstGeom>
              <a:gradFill rotWithShape="0">
                <a:gsLst>
                  <a:gs pos="0">
                    <a:srgbClr val="CCCCE6"/>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28" name="Rectangle 4"/>
              <p:cNvSpPr>
                <a:spLocks/>
              </p:cNvSpPr>
              <p:nvPr/>
            </p:nvSpPr>
            <p:spPr bwMode="auto">
              <a:xfrm>
                <a:off x="0" y="0"/>
                <a:ext cx="180" cy="336"/>
              </a:xfrm>
              <a:prstGeom prst="rect">
                <a:avLst/>
              </a:prstGeom>
              <a:noFill/>
              <a:ln w="12700">
                <a:noFill/>
                <a:miter lim="800000"/>
                <a:headEnd/>
                <a:tailEnd/>
              </a:ln>
            </p:spPr>
            <p:txBody>
              <a:bodyPr wrap="none" lIns="0" tIns="0" rIns="0" bIns="0">
                <a:prstTxWarp prst="textNoShape">
                  <a:avLst/>
                </a:prstTxWarp>
                <a:spAutoFit/>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4" name="Group 5"/>
            <p:cNvGrpSpPr>
              <a:grpSpLocks/>
            </p:cNvGrpSpPr>
            <p:nvPr/>
          </p:nvGrpSpPr>
          <p:grpSpPr bwMode="auto">
            <a:xfrm>
              <a:off x="259" y="85"/>
              <a:ext cx="5501" cy="173"/>
              <a:chOff x="0" y="0"/>
              <a:chExt cx="5500" cy="173"/>
            </a:xfrm>
          </p:grpSpPr>
          <p:sp>
            <p:nvSpPr>
              <p:cNvPr id="29725" name="Rectangle 6"/>
              <p:cNvSpPr>
                <a:spLocks/>
              </p:cNvSpPr>
              <p:nvPr/>
            </p:nvSpPr>
            <p:spPr bwMode="auto">
              <a:xfrm>
                <a:off x="0" y="0"/>
                <a:ext cx="5500" cy="173"/>
              </a:xfrm>
              <a:prstGeom prst="rect">
                <a:avLst/>
              </a:prstGeom>
              <a:gradFill rotWithShape="0">
                <a:gsLst>
                  <a:gs pos="0">
                    <a:srgbClr val="00007D"/>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26" name="Rectangle 7"/>
              <p:cNvSpPr>
                <a:spLocks/>
              </p:cNvSpPr>
              <p:nvPr/>
            </p:nvSpPr>
            <p:spPr bwMode="auto">
              <a:xfrm>
                <a:off x="0" y="0"/>
                <a:ext cx="5500" cy="173"/>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5" name="Group 8"/>
            <p:cNvGrpSpPr>
              <a:grpSpLocks/>
            </p:cNvGrpSpPr>
            <p:nvPr/>
          </p:nvGrpSpPr>
          <p:grpSpPr bwMode="auto">
            <a:xfrm>
              <a:off x="258" y="85"/>
              <a:ext cx="87" cy="89"/>
              <a:chOff x="0" y="0"/>
              <a:chExt cx="87" cy="89"/>
            </a:xfrm>
          </p:grpSpPr>
          <p:sp>
            <p:nvSpPr>
              <p:cNvPr id="29723" name="Rectangle 9"/>
              <p:cNvSpPr>
                <a:spLocks/>
              </p:cNvSpPr>
              <p:nvPr/>
            </p:nvSpPr>
            <p:spPr bwMode="auto">
              <a:xfrm>
                <a:off x="0" y="0"/>
                <a:ext cx="87" cy="89"/>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24" name="Rectangle 10"/>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6" name="Group 11"/>
            <p:cNvGrpSpPr>
              <a:grpSpLocks/>
            </p:cNvGrpSpPr>
            <p:nvPr/>
          </p:nvGrpSpPr>
          <p:grpSpPr bwMode="auto">
            <a:xfrm>
              <a:off x="345" y="0"/>
              <a:ext cx="88" cy="87"/>
              <a:chOff x="0" y="0"/>
              <a:chExt cx="88" cy="87"/>
            </a:xfrm>
          </p:grpSpPr>
          <p:sp>
            <p:nvSpPr>
              <p:cNvPr id="29721" name="Rectangle 12"/>
              <p:cNvSpPr>
                <a:spLocks/>
              </p:cNvSpPr>
              <p:nvPr/>
            </p:nvSpPr>
            <p:spPr bwMode="auto">
              <a:xfrm>
                <a:off x="0" y="0"/>
                <a:ext cx="88"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22" name="Rectangle 13"/>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7" name="Group 14"/>
            <p:cNvGrpSpPr>
              <a:grpSpLocks/>
            </p:cNvGrpSpPr>
            <p:nvPr/>
          </p:nvGrpSpPr>
          <p:grpSpPr bwMode="auto">
            <a:xfrm>
              <a:off x="345" y="85"/>
              <a:ext cx="88" cy="89"/>
              <a:chOff x="0" y="0"/>
              <a:chExt cx="88" cy="89"/>
            </a:xfrm>
          </p:grpSpPr>
          <p:sp>
            <p:nvSpPr>
              <p:cNvPr id="29719" name="Rectangle 15"/>
              <p:cNvSpPr>
                <a:spLocks/>
              </p:cNvSpPr>
              <p:nvPr/>
            </p:nvSpPr>
            <p:spPr bwMode="auto">
              <a:xfrm>
                <a:off x="0" y="0"/>
                <a:ext cx="88" cy="89"/>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20" name="Rectangle 16"/>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8" name="Group 17"/>
            <p:cNvGrpSpPr>
              <a:grpSpLocks/>
            </p:cNvGrpSpPr>
            <p:nvPr/>
          </p:nvGrpSpPr>
          <p:grpSpPr bwMode="auto">
            <a:xfrm>
              <a:off x="173" y="173"/>
              <a:ext cx="86" cy="87"/>
              <a:chOff x="0" y="0"/>
              <a:chExt cx="86" cy="87"/>
            </a:xfrm>
          </p:grpSpPr>
          <p:sp>
            <p:nvSpPr>
              <p:cNvPr id="29717" name="Rectangle 18"/>
              <p:cNvSpPr>
                <a:spLocks/>
              </p:cNvSpPr>
              <p:nvPr/>
            </p:nvSpPr>
            <p:spPr bwMode="auto">
              <a:xfrm>
                <a:off x="0" y="0"/>
                <a:ext cx="86"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18" name="Rectangle 19"/>
              <p:cNvSpPr>
                <a:spLocks/>
              </p:cNvSpPr>
              <p:nvPr/>
            </p:nvSpPr>
            <p:spPr bwMode="auto">
              <a:xfrm>
                <a:off x="0" y="0"/>
                <a:ext cx="86"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9" name="Group 20"/>
            <p:cNvGrpSpPr>
              <a:grpSpLocks/>
            </p:cNvGrpSpPr>
            <p:nvPr/>
          </p:nvGrpSpPr>
          <p:grpSpPr bwMode="auto">
            <a:xfrm>
              <a:off x="83" y="86"/>
              <a:ext cx="89" cy="87"/>
              <a:chOff x="0" y="0"/>
              <a:chExt cx="89" cy="87"/>
            </a:xfrm>
          </p:grpSpPr>
          <p:sp>
            <p:nvSpPr>
              <p:cNvPr id="29715" name="Rectangle 21"/>
              <p:cNvSpPr>
                <a:spLocks/>
              </p:cNvSpPr>
              <p:nvPr/>
            </p:nvSpPr>
            <p:spPr bwMode="auto">
              <a:xfrm>
                <a:off x="0" y="0"/>
                <a:ext cx="89" cy="87"/>
              </a:xfrm>
              <a:prstGeom prst="rect">
                <a:avLst/>
              </a:prstGeom>
              <a:solidFill>
                <a:srgbClr val="00007D"/>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16" name="Rectangle 22"/>
              <p:cNvSpPr>
                <a:spLocks/>
              </p:cNvSpPr>
              <p:nvPr/>
            </p:nvSpPr>
            <p:spPr bwMode="auto">
              <a:xfrm>
                <a:off x="0" y="0"/>
                <a:ext cx="89"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0" name="Group 23"/>
            <p:cNvGrpSpPr>
              <a:grpSpLocks/>
            </p:cNvGrpSpPr>
            <p:nvPr/>
          </p:nvGrpSpPr>
          <p:grpSpPr bwMode="auto">
            <a:xfrm>
              <a:off x="258" y="171"/>
              <a:ext cx="87" cy="87"/>
              <a:chOff x="0" y="0"/>
              <a:chExt cx="87" cy="87"/>
            </a:xfrm>
          </p:grpSpPr>
          <p:sp>
            <p:nvSpPr>
              <p:cNvPr id="29713" name="Rectangle 24"/>
              <p:cNvSpPr>
                <a:spLocks/>
              </p:cNvSpPr>
              <p:nvPr/>
            </p:nvSpPr>
            <p:spPr bwMode="auto">
              <a:xfrm>
                <a:off x="0" y="0"/>
                <a:ext cx="87" cy="87"/>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14" name="Rectangle 25"/>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1" name="Group 26"/>
            <p:cNvGrpSpPr>
              <a:grpSpLocks/>
            </p:cNvGrpSpPr>
            <p:nvPr/>
          </p:nvGrpSpPr>
          <p:grpSpPr bwMode="auto">
            <a:xfrm>
              <a:off x="173" y="258"/>
              <a:ext cx="86" cy="86"/>
              <a:chOff x="0" y="0"/>
              <a:chExt cx="86" cy="86"/>
            </a:xfrm>
          </p:grpSpPr>
          <p:sp>
            <p:nvSpPr>
              <p:cNvPr id="29711" name="Rectangle 27"/>
              <p:cNvSpPr>
                <a:spLocks/>
              </p:cNvSpPr>
              <p:nvPr/>
            </p:nvSpPr>
            <p:spPr bwMode="auto">
              <a:xfrm>
                <a:off x="0" y="0"/>
                <a:ext cx="86" cy="86"/>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29712" name="Rectangle 28"/>
              <p:cNvSpPr>
                <a:spLocks/>
              </p:cNvSpPr>
              <p:nvPr/>
            </p:nvSpPr>
            <p:spPr bwMode="auto">
              <a:xfrm>
                <a:off x="0" y="0"/>
                <a:ext cx="86" cy="86"/>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pic>
        <p:nvPicPr>
          <p:cNvPr id="29699" name="Picture 29"/>
          <p:cNvPicPr>
            <a:picLocks noChangeArrowheads="1"/>
          </p:cNvPicPr>
          <p:nvPr/>
        </p:nvPicPr>
        <p:blipFill>
          <a:blip r:embed="rId3"/>
          <a:srcRect/>
          <a:stretch>
            <a:fillRect/>
          </a:stretch>
        </p:blipFill>
        <p:spPr bwMode="auto">
          <a:xfrm>
            <a:off x="228600" y="6172200"/>
            <a:ext cx="2741613" cy="442913"/>
          </a:xfrm>
          <a:prstGeom prst="rect">
            <a:avLst/>
          </a:prstGeom>
          <a:noFill/>
          <a:ln w="12700">
            <a:noFill/>
            <a:miter lim="800000"/>
            <a:headEnd/>
            <a:tailEnd/>
          </a:ln>
        </p:spPr>
      </p:pic>
      <p:sp>
        <p:nvSpPr>
          <p:cNvPr id="29700" name="Rectangle 30"/>
          <p:cNvSpPr>
            <a:spLocks noGrp="1" noChangeArrowheads="1"/>
          </p:cNvSpPr>
          <p:nvPr>
            <p:ph type="title"/>
          </p:nvPr>
        </p:nvSpPr>
        <p:spPr>
          <a:xfrm>
            <a:off x="457200" y="0"/>
            <a:ext cx="8229600" cy="1828800"/>
          </a:xfrm>
        </p:spPr>
        <p:txBody>
          <a:bodyPr rIns="132080"/>
          <a:lstStyle/>
          <a:p>
            <a:pPr indent="0" eaLnBrk="1" hangingPunct="1"/>
            <a:r>
              <a:rPr lang="en-US"/>
              <a:t>How We’re Making it Easy</a:t>
            </a:r>
          </a:p>
        </p:txBody>
      </p:sp>
      <p:pic>
        <p:nvPicPr>
          <p:cNvPr id="29701" name="Picture 31"/>
          <p:cNvPicPr>
            <a:picLocks noChangeArrowheads="1"/>
          </p:cNvPicPr>
          <p:nvPr/>
        </p:nvPicPr>
        <p:blipFill>
          <a:blip r:embed="rId4"/>
          <a:srcRect/>
          <a:stretch>
            <a:fillRect/>
          </a:stretch>
        </p:blipFill>
        <p:spPr bwMode="auto">
          <a:xfrm>
            <a:off x="228600" y="1447800"/>
            <a:ext cx="8683625" cy="5214938"/>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546100"/>
            <a:chOff x="0" y="0"/>
            <a:chExt cx="5760" cy="344"/>
          </a:xfrm>
        </p:grpSpPr>
        <p:grpSp>
          <p:nvGrpSpPr>
            <p:cNvPr id="3" name="Group 2"/>
            <p:cNvGrpSpPr>
              <a:grpSpLocks/>
            </p:cNvGrpSpPr>
            <p:nvPr/>
          </p:nvGrpSpPr>
          <p:grpSpPr bwMode="auto">
            <a:xfrm>
              <a:off x="0" y="0"/>
              <a:ext cx="180" cy="336"/>
              <a:chOff x="0" y="0"/>
              <a:chExt cx="180" cy="336"/>
            </a:xfrm>
          </p:grpSpPr>
          <p:sp>
            <p:nvSpPr>
              <p:cNvPr id="31776" name="Rectangle 3"/>
              <p:cNvSpPr>
                <a:spLocks/>
              </p:cNvSpPr>
              <p:nvPr/>
            </p:nvSpPr>
            <p:spPr bwMode="auto">
              <a:xfrm>
                <a:off x="0" y="0"/>
                <a:ext cx="180" cy="336"/>
              </a:xfrm>
              <a:prstGeom prst="rect">
                <a:avLst/>
              </a:prstGeom>
              <a:gradFill rotWithShape="0">
                <a:gsLst>
                  <a:gs pos="0">
                    <a:srgbClr val="CCCCE6"/>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77" name="Rectangle 4"/>
              <p:cNvSpPr>
                <a:spLocks/>
              </p:cNvSpPr>
              <p:nvPr/>
            </p:nvSpPr>
            <p:spPr bwMode="auto">
              <a:xfrm>
                <a:off x="0" y="0"/>
                <a:ext cx="180" cy="336"/>
              </a:xfrm>
              <a:prstGeom prst="rect">
                <a:avLst/>
              </a:prstGeom>
              <a:noFill/>
              <a:ln w="12700">
                <a:noFill/>
                <a:miter lim="800000"/>
                <a:headEnd/>
                <a:tailEnd/>
              </a:ln>
            </p:spPr>
            <p:txBody>
              <a:bodyPr wrap="none" lIns="0" tIns="0" rIns="0" bIns="0">
                <a:prstTxWarp prst="textNoShape">
                  <a:avLst/>
                </a:prstTxWarp>
                <a:spAutoFit/>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4" name="Group 5"/>
            <p:cNvGrpSpPr>
              <a:grpSpLocks/>
            </p:cNvGrpSpPr>
            <p:nvPr/>
          </p:nvGrpSpPr>
          <p:grpSpPr bwMode="auto">
            <a:xfrm>
              <a:off x="259" y="85"/>
              <a:ext cx="5501" cy="173"/>
              <a:chOff x="0" y="0"/>
              <a:chExt cx="5500" cy="173"/>
            </a:xfrm>
          </p:grpSpPr>
          <p:sp>
            <p:nvSpPr>
              <p:cNvPr id="31774" name="Rectangle 6"/>
              <p:cNvSpPr>
                <a:spLocks/>
              </p:cNvSpPr>
              <p:nvPr/>
            </p:nvSpPr>
            <p:spPr bwMode="auto">
              <a:xfrm>
                <a:off x="0" y="0"/>
                <a:ext cx="5500" cy="173"/>
              </a:xfrm>
              <a:prstGeom prst="rect">
                <a:avLst/>
              </a:prstGeom>
              <a:gradFill rotWithShape="0">
                <a:gsLst>
                  <a:gs pos="0">
                    <a:srgbClr val="00007D"/>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75" name="Rectangle 7"/>
              <p:cNvSpPr>
                <a:spLocks/>
              </p:cNvSpPr>
              <p:nvPr/>
            </p:nvSpPr>
            <p:spPr bwMode="auto">
              <a:xfrm>
                <a:off x="0" y="0"/>
                <a:ext cx="5500" cy="173"/>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5" name="Group 8"/>
            <p:cNvGrpSpPr>
              <a:grpSpLocks/>
            </p:cNvGrpSpPr>
            <p:nvPr/>
          </p:nvGrpSpPr>
          <p:grpSpPr bwMode="auto">
            <a:xfrm>
              <a:off x="258" y="85"/>
              <a:ext cx="87" cy="89"/>
              <a:chOff x="0" y="0"/>
              <a:chExt cx="87" cy="89"/>
            </a:xfrm>
          </p:grpSpPr>
          <p:sp>
            <p:nvSpPr>
              <p:cNvPr id="31772" name="Rectangle 9"/>
              <p:cNvSpPr>
                <a:spLocks/>
              </p:cNvSpPr>
              <p:nvPr/>
            </p:nvSpPr>
            <p:spPr bwMode="auto">
              <a:xfrm>
                <a:off x="0" y="0"/>
                <a:ext cx="87" cy="89"/>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73" name="Rectangle 10"/>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6" name="Group 11"/>
            <p:cNvGrpSpPr>
              <a:grpSpLocks/>
            </p:cNvGrpSpPr>
            <p:nvPr/>
          </p:nvGrpSpPr>
          <p:grpSpPr bwMode="auto">
            <a:xfrm>
              <a:off x="345" y="0"/>
              <a:ext cx="88" cy="87"/>
              <a:chOff x="0" y="0"/>
              <a:chExt cx="88" cy="87"/>
            </a:xfrm>
          </p:grpSpPr>
          <p:sp>
            <p:nvSpPr>
              <p:cNvPr id="31770" name="Rectangle 12"/>
              <p:cNvSpPr>
                <a:spLocks/>
              </p:cNvSpPr>
              <p:nvPr/>
            </p:nvSpPr>
            <p:spPr bwMode="auto">
              <a:xfrm>
                <a:off x="0" y="0"/>
                <a:ext cx="88"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71" name="Rectangle 13"/>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7" name="Group 14"/>
            <p:cNvGrpSpPr>
              <a:grpSpLocks/>
            </p:cNvGrpSpPr>
            <p:nvPr/>
          </p:nvGrpSpPr>
          <p:grpSpPr bwMode="auto">
            <a:xfrm>
              <a:off x="345" y="85"/>
              <a:ext cx="88" cy="89"/>
              <a:chOff x="0" y="0"/>
              <a:chExt cx="88" cy="89"/>
            </a:xfrm>
          </p:grpSpPr>
          <p:sp>
            <p:nvSpPr>
              <p:cNvPr id="31768" name="Rectangle 15"/>
              <p:cNvSpPr>
                <a:spLocks/>
              </p:cNvSpPr>
              <p:nvPr/>
            </p:nvSpPr>
            <p:spPr bwMode="auto">
              <a:xfrm>
                <a:off x="0" y="0"/>
                <a:ext cx="88" cy="89"/>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69" name="Rectangle 16"/>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8" name="Group 17"/>
            <p:cNvGrpSpPr>
              <a:grpSpLocks/>
            </p:cNvGrpSpPr>
            <p:nvPr/>
          </p:nvGrpSpPr>
          <p:grpSpPr bwMode="auto">
            <a:xfrm>
              <a:off x="173" y="173"/>
              <a:ext cx="86" cy="87"/>
              <a:chOff x="0" y="0"/>
              <a:chExt cx="86" cy="87"/>
            </a:xfrm>
          </p:grpSpPr>
          <p:sp>
            <p:nvSpPr>
              <p:cNvPr id="31766" name="Rectangle 18"/>
              <p:cNvSpPr>
                <a:spLocks/>
              </p:cNvSpPr>
              <p:nvPr/>
            </p:nvSpPr>
            <p:spPr bwMode="auto">
              <a:xfrm>
                <a:off x="0" y="0"/>
                <a:ext cx="86"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67" name="Rectangle 19"/>
              <p:cNvSpPr>
                <a:spLocks/>
              </p:cNvSpPr>
              <p:nvPr/>
            </p:nvSpPr>
            <p:spPr bwMode="auto">
              <a:xfrm>
                <a:off x="0" y="0"/>
                <a:ext cx="86"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9" name="Group 20"/>
            <p:cNvGrpSpPr>
              <a:grpSpLocks/>
            </p:cNvGrpSpPr>
            <p:nvPr/>
          </p:nvGrpSpPr>
          <p:grpSpPr bwMode="auto">
            <a:xfrm>
              <a:off x="83" y="86"/>
              <a:ext cx="89" cy="87"/>
              <a:chOff x="0" y="0"/>
              <a:chExt cx="89" cy="87"/>
            </a:xfrm>
          </p:grpSpPr>
          <p:sp>
            <p:nvSpPr>
              <p:cNvPr id="31764" name="Rectangle 21"/>
              <p:cNvSpPr>
                <a:spLocks/>
              </p:cNvSpPr>
              <p:nvPr/>
            </p:nvSpPr>
            <p:spPr bwMode="auto">
              <a:xfrm>
                <a:off x="0" y="0"/>
                <a:ext cx="89" cy="87"/>
              </a:xfrm>
              <a:prstGeom prst="rect">
                <a:avLst/>
              </a:prstGeom>
              <a:solidFill>
                <a:srgbClr val="00007D"/>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65" name="Rectangle 22"/>
              <p:cNvSpPr>
                <a:spLocks/>
              </p:cNvSpPr>
              <p:nvPr/>
            </p:nvSpPr>
            <p:spPr bwMode="auto">
              <a:xfrm>
                <a:off x="0" y="0"/>
                <a:ext cx="89"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0" name="Group 23"/>
            <p:cNvGrpSpPr>
              <a:grpSpLocks/>
            </p:cNvGrpSpPr>
            <p:nvPr/>
          </p:nvGrpSpPr>
          <p:grpSpPr bwMode="auto">
            <a:xfrm>
              <a:off x="258" y="171"/>
              <a:ext cx="87" cy="87"/>
              <a:chOff x="0" y="0"/>
              <a:chExt cx="87" cy="87"/>
            </a:xfrm>
          </p:grpSpPr>
          <p:sp>
            <p:nvSpPr>
              <p:cNvPr id="31762" name="Rectangle 24"/>
              <p:cNvSpPr>
                <a:spLocks/>
              </p:cNvSpPr>
              <p:nvPr/>
            </p:nvSpPr>
            <p:spPr bwMode="auto">
              <a:xfrm>
                <a:off x="0" y="0"/>
                <a:ext cx="87" cy="87"/>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63" name="Rectangle 25"/>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1" name="Group 26"/>
            <p:cNvGrpSpPr>
              <a:grpSpLocks/>
            </p:cNvGrpSpPr>
            <p:nvPr/>
          </p:nvGrpSpPr>
          <p:grpSpPr bwMode="auto">
            <a:xfrm>
              <a:off x="173" y="258"/>
              <a:ext cx="86" cy="86"/>
              <a:chOff x="0" y="0"/>
              <a:chExt cx="86" cy="86"/>
            </a:xfrm>
          </p:grpSpPr>
          <p:sp>
            <p:nvSpPr>
              <p:cNvPr id="31760" name="Rectangle 27"/>
              <p:cNvSpPr>
                <a:spLocks/>
              </p:cNvSpPr>
              <p:nvPr/>
            </p:nvSpPr>
            <p:spPr bwMode="auto">
              <a:xfrm>
                <a:off x="0" y="0"/>
                <a:ext cx="86" cy="86"/>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1761" name="Rectangle 28"/>
              <p:cNvSpPr>
                <a:spLocks/>
              </p:cNvSpPr>
              <p:nvPr/>
            </p:nvSpPr>
            <p:spPr bwMode="auto">
              <a:xfrm>
                <a:off x="0" y="0"/>
                <a:ext cx="86" cy="86"/>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pic>
        <p:nvPicPr>
          <p:cNvPr id="31747" name="Picture 29"/>
          <p:cNvPicPr>
            <a:picLocks noChangeArrowheads="1"/>
          </p:cNvPicPr>
          <p:nvPr/>
        </p:nvPicPr>
        <p:blipFill>
          <a:blip r:embed="rId3"/>
          <a:srcRect/>
          <a:stretch>
            <a:fillRect/>
          </a:stretch>
        </p:blipFill>
        <p:spPr bwMode="auto">
          <a:xfrm>
            <a:off x="228600" y="6172200"/>
            <a:ext cx="2741613" cy="442913"/>
          </a:xfrm>
          <a:prstGeom prst="rect">
            <a:avLst/>
          </a:prstGeom>
          <a:noFill/>
          <a:ln w="12700">
            <a:noFill/>
            <a:miter lim="800000"/>
            <a:headEnd/>
            <a:tailEnd/>
          </a:ln>
        </p:spPr>
      </p:pic>
      <p:sp>
        <p:nvSpPr>
          <p:cNvPr id="31748" name="Rectangle 30"/>
          <p:cNvSpPr>
            <a:spLocks noGrp="1" noChangeArrowheads="1"/>
          </p:cNvSpPr>
          <p:nvPr>
            <p:ph type="title"/>
          </p:nvPr>
        </p:nvSpPr>
        <p:spPr/>
        <p:txBody>
          <a:bodyPr rIns="132080"/>
          <a:lstStyle/>
          <a:p>
            <a:pPr indent="0" eaLnBrk="1" hangingPunct="1"/>
            <a:r>
              <a:rPr lang="en-US"/>
              <a:t>Schema Extension Model</a:t>
            </a:r>
          </a:p>
        </p:txBody>
      </p:sp>
      <p:pic>
        <p:nvPicPr>
          <p:cNvPr id="31749" name="Picture 31"/>
          <p:cNvPicPr>
            <a:picLocks noChangeArrowheads="1"/>
          </p:cNvPicPr>
          <p:nvPr/>
        </p:nvPicPr>
        <p:blipFill>
          <a:blip r:embed="rId4"/>
          <a:srcRect t="12379" r="10988" b="19116"/>
          <a:stretch>
            <a:fillRect/>
          </a:stretch>
        </p:blipFill>
        <p:spPr bwMode="auto">
          <a:xfrm>
            <a:off x="1295400" y="1752600"/>
            <a:ext cx="6477000" cy="3438525"/>
          </a:xfrm>
          <a:prstGeom prst="rect">
            <a:avLst/>
          </a:prstGeom>
          <a:noFill/>
          <a:ln w="12700">
            <a:noFill/>
            <a:miter lim="800000"/>
            <a:headEnd/>
            <a:tailEnd/>
          </a:ln>
        </p:spPr>
      </p:pic>
      <p:sp>
        <p:nvSpPr>
          <p:cNvPr id="31750" name="Rectangle 32"/>
          <p:cNvSpPr>
            <a:spLocks/>
          </p:cNvSpPr>
          <p:nvPr/>
        </p:nvSpPr>
        <p:spPr bwMode="auto">
          <a:xfrm>
            <a:off x="381000" y="5346700"/>
            <a:ext cx="8382000" cy="838200"/>
          </a:xfrm>
          <a:prstGeom prst="rect">
            <a:avLst/>
          </a:prstGeom>
          <a:noFill/>
          <a:ln w="12700">
            <a:noFill/>
            <a:miter lim="800000"/>
            <a:headEnd/>
            <a:tailEnd/>
          </a:ln>
        </p:spPr>
        <p:txBody>
          <a:bodyPr lIns="0" tIns="0" rIns="40639" bIns="0">
            <a:prstTxWarp prst="textNoShape">
              <a:avLst/>
            </a:prstTxWarp>
          </a:bodyPr>
          <a:lstStyle/>
          <a:p>
            <a:pPr marL="39688" algn="ctr" defTabSz="914400" fontAlgn="base">
              <a:spcBef>
                <a:spcPct val="0"/>
              </a:spcBef>
              <a:spcAft>
                <a:spcPct val="0"/>
              </a:spcAft>
            </a:pPr>
            <a:r>
              <a:rPr lang="en-US" sz="2400">
                <a:solidFill>
                  <a:srgbClr val="000000"/>
                </a:solidFill>
                <a:latin typeface="Verdana" pitchFamily="30" charset="0"/>
                <a:ea typeface="Verdana" pitchFamily="30" charset="0"/>
                <a:cs typeface="Verdana" pitchFamily="30" charset="0"/>
                <a:sym typeface="Verdana" pitchFamily="30" charset="0"/>
              </a:rPr>
              <a:t>Schema model to support museums across disciplines: art through zoology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546100"/>
            <a:chOff x="0" y="0"/>
            <a:chExt cx="5760" cy="344"/>
          </a:xfrm>
        </p:grpSpPr>
        <p:grpSp>
          <p:nvGrpSpPr>
            <p:cNvPr id="3" name="Group 2"/>
            <p:cNvGrpSpPr>
              <a:grpSpLocks/>
            </p:cNvGrpSpPr>
            <p:nvPr/>
          </p:nvGrpSpPr>
          <p:grpSpPr bwMode="auto">
            <a:xfrm>
              <a:off x="0" y="0"/>
              <a:ext cx="180" cy="336"/>
              <a:chOff x="0" y="0"/>
              <a:chExt cx="180" cy="336"/>
            </a:xfrm>
          </p:grpSpPr>
          <p:sp>
            <p:nvSpPr>
              <p:cNvPr id="33824" name="Rectangle 3"/>
              <p:cNvSpPr>
                <a:spLocks/>
              </p:cNvSpPr>
              <p:nvPr/>
            </p:nvSpPr>
            <p:spPr bwMode="auto">
              <a:xfrm>
                <a:off x="0" y="0"/>
                <a:ext cx="180" cy="336"/>
              </a:xfrm>
              <a:prstGeom prst="rect">
                <a:avLst/>
              </a:prstGeom>
              <a:gradFill rotWithShape="0">
                <a:gsLst>
                  <a:gs pos="0">
                    <a:srgbClr val="CCCCE6"/>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25" name="Rectangle 4"/>
              <p:cNvSpPr>
                <a:spLocks/>
              </p:cNvSpPr>
              <p:nvPr/>
            </p:nvSpPr>
            <p:spPr bwMode="auto">
              <a:xfrm>
                <a:off x="0" y="0"/>
                <a:ext cx="180" cy="336"/>
              </a:xfrm>
              <a:prstGeom prst="rect">
                <a:avLst/>
              </a:prstGeom>
              <a:noFill/>
              <a:ln w="12700">
                <a:noFill/>
                <a:miter lim="800000"/>
                <a:headEnd/>
                <a:tailEnd/>
              </a:ln>
            </p:spPr>
            <p:txBody>
              <a:bodyPr wrap="none" lIns="0" tIns="0" rIns="0" bIns="0">
                <a:prstTxWarp prst="textNoShape">
                  <a:avLst/>
                </a:prstTxWarp>
                <a:spAutoFit/>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4" name="Group 5"/>
            <p:cNvGrpSpPr>
              <a:grpSpLocks/>
            </p:cNvGrpSpPr>
            <p:nvPr/>
          </p:nvGrpSpPr>
          <p:grpSpPr bwMode="auto">
            <a:xfrm>
              <a:off x="259" y="85"/>
              <a:ext cx="5501" cy="173"/>
              <a:chOff x="0" y="0"/>
              <a:chExt cx="5500" cy="173"/>
            </a:xfrm>
          </p:grpSpPr>
          <p:sp>
            <p:nvSpPr>
              <p:cNvPr id="33822" name="Rectangle 6"/>
              <p:cNvSpPr>
                <a:spLocks/>
              </p:cNvSpPr>
              <p:nvPr/>
            </p:nvSpPr>
            <p:spPr bwMode="auto">
              <a:xfrm>
                <a:off x="0" y="0"/>
                <a:ext cx="5500" cy="173"/>
              </a:xfrm>
              <a:prstGeom prst="rect">
                <a:avLst/>
              </a:prstGeom>
              <a:gradFill rotWithShape="0">
                <a:gsLst>
                  <a:gs pos="0">
                    <a:srgbClr val="00007D"/>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23" name="Rectangle 7"/>
              <p:cNvSpPr>
                <a:spLocks/>
              </p:cNvSpPr>
              <p:nvPr/>
            </p:nvSpPr>
            <p:spPr bwMode="auto">
              <a:xfrm>
                <a:off x="0" y="0"/>
                <a:ext cx="5500" cy="173"/>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5" name="Group 8"/>
            <p:cNvGrpSpPr>
              <a:grpSpLocks/>
            </p:cNvGrpSpPr>
            <p:nvPr/>
          </p:nvGrpSpPr>
          <p:grpSpPr bwMode="auto">
            <a:xfrm>
              <a:off x="258" y="85"/>
              <a:ext cx="87" cy="89"/>
              <a:chOff x="0" y="0"/>
              <a:chExt cx="87" cy="89"/>
            </a:xfrm>
          </p:grpSpPr>
          <p:sp>
            <p:nvSpPr>
              <p:cNvPr id="33820" name="Rectangle 9"/>
              <p:cNvSpPr>
                <a:spLocks/>
              </p:cNvSpPr>
              <p:nvPr/>
            </p:nvSpPr>
            <p:spPr bwMode="auto">
              <a:xfrm>
                <a:off x="0" y="0"/>
                <a:ext cx="87" cy="89"/>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21" name="Rectangle 10"/>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6" name="Group 11"/>
            <p:cNvGrpSpPr>
              <a:grpSpLocks/>
            </p:cNvGrpSpPr>
            <p:nvPr/>
          </p:nvGrpSpPr>
          <p:grpSpPr bwMode="auto">
            <a:xfrm>
              <a:off x="345" y="0"/>
              <a:ext cx="88" cy="87"/>
              <a:chOff x="0" y="0"/>
              <a:chExt cx="88" cy="87"/>
            </a:xfrm>
          </p:grpSpPr>
          <p:sp>
            <p:nvSpPr>
              <p:cNvPr id="33818" name="Rectangle 12"/>
              <p:cNvSpPr>
                <a:spLocks/>
              </p:cNvSpPr>
              <p:nvPr/>
            </p:nvSpPr>
            <p:spPr bwMode="auto">
              <a:xfrm>
                <a:off x="0" y="0"/>
                <a:ext cx="88"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19" name="Rectangle 13"/>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7" name="Group 14"/>
            <p:cNvGrpSpPr>
              <a:grpSpLocks/>
            </p:cNvGrpSpPr>
            <p:nvPr/>
          </p:nvGrpSpPr>
          <p:grpSpPr bwMode="auto">
            <a:xfrm>
              <a:off x="345" y="85"/>
              <a:ext cx="88" cy="89"/>
              <a:chOff x="0" y="0"/>
              <a:chExt cx="88" cy="89"/>
            </a:xfrm>
          </p:grpSpPr>
          <p:sp>
            <p:nvSpPr>
              <p:cNvPr id="33816" name="Rectangle 15"/>
              <p:cNvSpPr>
                <a:spLocks/>
              </p:cNvSpPr>
              <p:nvPr/>
            </p:nvSpPr>
            <p:spPr bwMode="auto">
              <a:xfrm>
                <a:off x="0" y="0"/>
                <a:ext cx="88" cy="89"/>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17" name="Rectangle 16"/>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8" name="Group 17"/>
            <p:cNvGrpSpPr>
              <a:grpSpLocks/>
            </p:cNvGrpSpPr>
            <p:nvPr/>
          </p:nvGrpSpPr>
          <p:grpSpPr bwMode="auto">
            <a:xfrm>
              <a:off x="173" y="173"/>
              <a:ext cx="86" cy="87"/>
              <a:chOff x="0" y="0"/>
              <a:chExt cx="86" cy="87"/>
            </a:xfrm>
          </p:grpSpPr>
          <p:sp>
            <p:nvSpPr>
              <p:cNvPr id="33814" name="Rectangle 18"/>
              <p:cNvSpPr>
                <a:spLocks/>
              </p:cNvSpPr>
              <p:nvPr/>
            </p:nvSpPr>
            <p:spPr bwMode="auto">
              <a:xfrm>
                <a:off x="0" y="0"/>
                <a:ext cx="86"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15" name="Rectangle 19"/>
              <p:cNvSpPr>
                <a:spLocks/>
              </p:cNvSpPr>
              <p:nvPr/>
            </p:nvSpPr>
            <p:spPr bwMode="auto">
              <a:xfrm>
                <a:off x="0" y="0"/>
                <a:ext cx="86"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9" name="Group 20"/>
            <p:cNvGrpSpPr>
              <a:grpSpLocks/>
            </p:cNvGrpSpPr>
            <p:nvPr/>
          </p:nvGrpSpPr>
          <p:grpSpPr bwMode="auto">
            <a:xfrm>
              <a:off x="83" y="86"/>
              <a:ext cx="89" cy="87"/>
              <a:chOff x="0" y="0"/>
              <a:chExt cx="89" cy="87"/>
            </a:xfrm>
          </p:grpSpPr>
          <p:sp>
            <p:nvSpPr>
              <p:cNvPr id="33812" name="Rectangle 21"/>
              <p:cNvSpPr>
                <a:spLocks/>
              </p:cNvSpPr>
              <p:nvPr/>
            </p:nvSpPr>
            <p:spPr bwMode="auto">
              <a:xfrm>
                <a:off x="0" y="0"/>
                <a:ext cx="89" cy="87"/>
              </a:xfrm>
              <a:prstGeom prst="rect">
                <a:avLst/>
              </a:prstGeom>
              <a:solidFill>
                <a:srgbClr val="00007D"/>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13" name="Rectangle 22"/>
              <p:cNvSpPr>
                <a:spLocks/>
              </p:cNvSpPr>
              <p:nvPr/>
            </p:nvSpPr>
            <p:spPr bwMode="auto">
              <a:xfrm>
                <a:off x="0" y="0"/>
                <a:ext cx="89"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0" name="Group 23"/>
            <p:cNvGrpSpPr>
              <a:grpSpLocks/>
            </p:cNvGrpSpPr>
            <p:nvPr/>
          </p:nvGrpSpPr>
          <p:grpSpPr bwMode="auto">
            <a:xfrm>
              <a:off x="258" y="171"/>
              <a:ext cx="87" cy="87"/>
              <a:chOff x="0" y="0"/>
              <a:chExt cx="87" cy="87"/>
            </a:xfrm>
          </p:grpSpPr>
          <p:sp>
            <p:nvSpPr>
              <p:cNvPr id="33810" name="Rectangle 24"/>
              <p:cNvSpPr>
                <a:spLocks/>
              </p:cNvSpPr>
              <p:nvPr/>
            </p:nvSpPr>
            <p:spPr bwMode="auto">
              <a:xfrm>
                <a:off x="0" y="0"/>
                <a:ext cx="87" cy="87"/>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11" name="Rectangle 25"/>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1" name="Group 26"/>
            <p:cNvGrpSpPr>
              <a:grpSpLocks/>
            </p:cNvGrpSpPr>
            <p:nvPr/>
          </p:nvGrpSpPr>
          <p:grpSpPr bwMode="auto">
            <a:xfrm>
              <a:off x="173" y="258"/>
              <a:ext cx="86" cy="86"/>
              <a:chOff x="0" y="0"/>
              <a:chExt cx="86" cy="86"/>
            </a:xfrm>
          </p:grpSpPr>
          <p:sp>
            <p:nvSpPr>
              <p:cNvPr id="33808" name="Rectangle 27"/>
              <p:cNvSpPr>
                <a:spLocks/>
              </p:cNvSpPr>
              <p:nvPr/>
            </p:nvSpPr>
            <p:spPr bwMode="auto">
              <a:xfrm>
                <a:off x="0" y="0"/>
                <a:ext cx="86" cy="86"/>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3809" name="Rectangle 28"/>
              <p:cNvSpPr>
                <a:spLocks/>
              </p:cNvSpPr>
              <p:nvPr/>
            </p:nvSpPr>
            <p:spPr bwMode="auto">
              <a:xfrm>
                <a:off x="0" y="0"/>
                <a:ext cx="86" cy="86"/>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pic>
        <p:nvPicPr>
          <p:cNvPr id="33795" name="Picture 29"/>
          <p:cNvPicPr>
            <a:picLocks noChangeArrowheads="1"/>
          </p:cNvPicPr>
          <p:nvPr/>
        </p:nvPicPr>
        <p:blipFill>
          <a:blip r:embed="rId2"/>
          <a:srcRect/>
          <a:stretch>
            <a:fillRect/>
          </a:stretch>
        </p:blipFill>
        <p:spPr bwMode="auto">
          <a:xfrm>
            <a:off x="228600" y="6172200"/>
            <a:ext cx="2741613" cy="442913"/>
          </a:xfrm>
          <a:prstGeom prst="rect">
            <a:avLst/>
          </a:prstGeom>
          <a:noFill/>
          <a:ln w="12700">
            <a:noFill/>
            <a:miter lim="800000"/>
            <a:headEnd/>
            <a:tailEnd/>
          </a:ln>
        </p:spPr>
      </p:pic>
      <p:pic>
        <p:nvPicPr>
          <p:cNvPr id="33796" name="Picture 30"/>
          <p:cNvPicPr>
            <a:picLocks noChangeArrowheads="1"/>
          </p:cNvPicPr>
          <p:nvPr/>
        </p:nvPicPr>
        <p:blipFill>
          <a:blip r:embed="rId3"/>
          <a:srcRect t="2885" r="9050" b="8553"/>
          <a:stretch>
            <a:fillRect/>
          </a:stretch>
        </p:blipFill>
        <p:spPr bwMode="auto">
          <a:xfrm>
            <a:off x="2971800" y="533400"/>
            <a:ext cx="5827713" cy="6110288"/>
          </a:xfrm>
          <a:prstGeom prst="rect">
            <a:avLst/>
          </a:prstGeom>
          <a:noFill/>
          <a:ln w="12700">
            <a:noFill/>
            <a:miter lim="800000"/>
            <a:headEnd/>
            <a:tailEnd/>
          </a:ln>
        </p:spPr>
      </p:pic>
      <p:sp>
        <p:nvSpPr>
          <p:cNvPr id="33797" name="Rectangle 31"/>
          <p:cNvSpPr>
            <a:spLocks/>
          </p:cNvSpPr>
          <p:nvPr/>
        </p:nvSpPr>
        <p:spPr bwMode="auto">
          <a:xfrm>
            <a:off x="838200" y="0"/>
            <a:ext cx="2209800" cy="444500"/>
          </a:xfrm>
          <a:prstGeom prst="rect">
            <a:avLst/>
          </a:prstGeom>
          <a:noFill/>
          <a:ln w="12700">
            <a:noFill/>
            <a:miter lim="800000"/>
            <a:headEnd/>
            <a:tailEnd/>
          </a:ln>
        </p:spPr>
        <p:txBody>
          <a:bodyPr lIns="0" tIns="0" rIns="40639" bIns="0">
            <a:prstTxWarp prst="textNoShape">
              <a:avLst/>
            </a:prstTxWarp>
          </a:bodyPr>
          <a:lstStyle/>
          <a:p>
            <a:pPr marL="39688" defTabSz="914400" fontAlgn="base">
              <a:spcBef>
                <a:spcPts val="1400"/>
              </a:spcBef>
              <a:spcAft>
                <a:spcPct val="0"/>
              </a:spcAft>
            </a:pPr>
            <a:r>
              <a:rPr lang="en-US" sz="2400">
                <a:solidFill>
                  <a:srgbClr val="FFFFFF"/>
                </a:solidFill>
                <a:ea typeface="Arial" pitchFamily="30" charset="0"/>
                <a:cs typeface="Arial" pitchFamily="30" charset="0"/>
                <a:sym typeface="Arial" pitchFamily="30" charset="0"/>
              </a:rPr>
              <a:t>Services Stack</a:t>
            </a:r>
          </a:p>
        </p:txBody>
      </p:sp>
      <p:sp>
        <p:nvSpPr>
          <p:cNvPr id="33798" name="Rectangle 32"/>
          <p:cNvSpPr>
            <a:spLocks/>
          </p:cNvSpPr>
          <p:nvPr/>
        </p:nvSpPr>
        <p:spPr bwMode="auto">
          <a:xfrm>
            <a:off x="952500" y="711200"/>
            <a:ext cx="1981200" cy="5422900"/>
          </a:xfrm>
          <a:prstGeom prst="rect">
            <a:avLst/>
          </a:prstGeom>
          <a:noFill/>
          <a:ln w="12700">
            <a:noFill/>
            <a:miter lim="800000"/>
            <a:headEnd/>
            <a:tailEnd/>
          </a:ln>
        </p:spPr>
        <p:txBody>
          <a:bodyPr lIns="0" tIns="0" rIns="40639" bIns="0">
            <a:prstTxWarp prst="textNoShape">
              <a:avLst/>
            </a:prstTxWarp>
          </a:bodyPr>
          <a:lstStyle/>
          <a:p>
            <a:pPr marL="39688" defTabSz="914400" fontAlgn="base">
              <a:spcBef>
                <a:spcPct val="0"/>
              </a:spcBef>
              <a:spcAft>
                <a:spcPct val="0"/>
              </a:spcAft>
              <a:buSzPct val="120000"/>
              <a:buFont typeface="Arial" pitchFamily="30" charset="0"/>
              <a:buChar char="•"/>
            </a:pPr>
            <a:r>
              <a:rPr lang="en-US">
                <a:solidFill>
                  <a:srgbClr val="000000"/>
                </a:solidFill>
                <a:ea typeface="Arial" pitchFamily="30" charset="0"/>
                <a:cs typeface="Arial" pitchFamily="30" charset="0"/>
                <a:sym typeface="Arial" pitchFamily="30" charset="0"/>
              </a:rPr>
              <a:t> Platform for applications</a:t>
            </a:r>
          </a:p>
          <a:p>
            <a:pPr marL="39688" defTabSz="914400" fontAlgn="base">
              <a:spcBef>
                <a:spcPct val="0"/>
              </a:spcBef>
              <a:spcAft>
                <a:spcPct val="0"/>
              </a:spcAft>
            </a:pPr>
            <a:endParaRPr lang="en-US">
              <a:solidFill>
                <a:srgbClr val="000000"/>
              </a:solidFill>
              <a:ea typeface="Lucida Grande" pitchFamily="30" charset="0"/>
              <a:cs typeface="Lucida Grande" pitchFamily="30" charset="0"/>
              <a:sym typeface="Arial" pitchFamily="30" charset="0"/>
            </a:endParaRPr>
          </a:p>
          <a:p>
            <a:pPr marL="39688" defTabSz="914400" fontAlgn="base">
              <a:spcBef>
                <a:spcPct val="0"/>
              </a:spcBef>
              <a:spcAft>
                <a:spcPct val="0"/>
              </a:spcAft>
              <a:buSzPct val="120000"/>
              <a:buFont typeface="Arial" pitchFamily="30" charset="0"/>
              <a:buChar char="•"/>
            </a:pPr>
            <a:r>
              <a:rPr lang="en-US">
                <a:solidFill>
                  <a:srgbClr val="000000"/>
                </a:solidFill>
                <a:ea typeface="Arial" pitchFamily="30" charset="0"/>
                <a:cs typeface="Arial" pitchFamily="30" charset="0"/>
                <a:sym typeface="Arial" pitchFamily="30" charset="0"/>
              </a:rPr>
              <a:t> Services-based</a:t>
            </a:r>
          </a:p>
          <a:p>
            <a:pPr marL="39688" defTabSz="914400" fontAlgn="base">
              <a:spcBef>
                <a:spcPct val="0"/>
              </a:spcBef>
              <a:spcAft>
                <a:spcPct val="0"/>
              </a:spcAft>
            </a:pPr>
            <a:endParaRPr lang="en-US">
              <a:solidFill>
                <a:srgbClr val="000000"/>
              </a:solidFill>
              <a:ea typeface="Lucida Grande" pitchFamily="30" charset="0"/>
              <a:cs typeface="Lucida Grande" pitchFamily="30" charset="0"/>
              <a:sym typeface="Arial" pitchFamily="30" charset="0"/>
            </a:endParaRPr>
          </a:p>
          <a:p>
            <a:pPr marL="39688" defTabSz="914400" fontAlgn="base">
              <a:spcBef>
                <a:spcPct val="0"/>
              </a:spcBef>
              <a:spcAft>
                <a:spcPct val="0"/>
              </a:spcAft>
              <a:buSzPct val="120000"/>
              <a:buFont typeface="Arial" pitchFamily="30" charset="0"/>
              <a:buChar char="•"/>
            </a:pPr>
            <a:r>
              <a:rPr lang="en-US">
                <a:solidFill>
                  <a:srgbClr val="000000"/>
                </a:solidFill>
                <a:ea typeface="Arial" pitchFamily="30" charset="0"/>
                <a:cs typeface="Arial" pitchFamily="30" charset="0"/>
                <a:sym typeface="Arial" pitchFamily="30" charset="0"/>
              </a:rPr>
              <a:t> REST focused</a:t>
            </a:r>
          </a:p>
          <a:p>
            <a:pPr marL="39688" defTabSz="914400" fontAlgn="base">
              <a:spcBef>
                <a:spcPct val="0"/>
              </a:spcBef>
              <a:spcAft>
                <a:spcPct val="0"/>
              </a:spcAft>
            </a:pPr>
            <a:endParaRPr lang="en-US">
              <a:solidFill>
                <a:srgbClr val="000000"/>
              </a:solidFill>
              <a:ea typeface="Lucida Grande" pitchFamily="30" charset="0"/>
              <a:cs typeface="Lucida Grande" pitchFamily="30" charset="0"/>
              <a:sym typeface="Arial" pitchFamily="30" charset="0"/>
            </a:endParaRPr>
          </a:p>
          <a:p>
            <a:pPr marL="39688" defTabSz="914400" fontAlgn="base">
              <a:spcBef>
                <a:spcPct val="0"/>
              </a:spcBef>
              <a:spcAft>
                <a:spcPct val="0"/>
              </a:spcAft>
              <a:buSzPct val="120000"/>
              <a:buFont typeface="Arial" pitchFamily="30" charset="0"/>
              <a:buChar char="•"/>
            </a:pPr>
            <a:r>
              <a:rPr lang="en-US">
                <a:solidFill>
                  <a:srgbClr val="000000"/>
                </a:solidFill>
                <a:ea typeface="Arial" pitchFamily="30" charset="0"/>
                <a:cs typeface="Arial" pitchFamily="30" charset="0"/>
                <a:sym typeface="Arial" pitchFamily="30" charset="0"/>
              </a:rPr>
              <a:t> Platform on a Enterprise Content Mang. Platform (ECM)</a:t>
            </a:r>
          </a:p>
          <a:p>
            <a:pPr marL="39688" defTabSz="914400" fontAlgn="base">
              <a:spcBef>
                <a:spcPct val="0"/>
              </a:spcBef>
              <a:spcAft>
                <a:spcPct val="0"/>
              </a:spcAft>
            </a:pPr>
            <a:endParaRPr lang="en-US">
              <a:solidFill>
                <a:srgbClr val="000000"/>
              </a:solidFill>
              <a:ea typeface="Lucida Grande" pitchFamily="30" charset="0"/>
              <a:cs typeface="Lucida Grande" pitchFamily="30" charset="0"/>
              <a:sym typeface="Arial" pitchFamily="30" charset="0"/>
            </a:endParaRPr>
          </a:p>
          <a:p>
            <a:pPr marL="39688" defTabSz="914400" fontAlgn="base">
              <a:spcBef>
                <a:spcPct val="0"/>
              </a:spcBef>
              <a:spcAft>
                <a:spcPct val="0"/>
              </a:spcAft>
              <a:buSzPct val="120000"/>
              <a:buFont typeface="Arial" pitchFamily="30" charset="0"/>
              <a:buChar char="•"/>
            </a:pPr>
            <a:r>
              <a:rPr lang="en-US">
                <a:solidFill>
                  <a:srgbClr val="000000"/>
                </a:solidFill>
                <a:ea typeface="Arial" pitchFamily="30" charset="0"/>
                <a:cs typeface="Arial" pitchFamily="30" charset="0"/>
                <a:sym typeface="Arial" pitchFamily="30" charset="0"/>
              </a:rPr>
              <a:t> Built to integrate with other tools and data sources</a:t>
            </a:r>
          </a:p>
          <a:p>
            <a:pPr marL="39688" defTabSz="914400" fontAlgn="base">
              <a:spcBef>
                <a:spcPct val="0"/>
              </a:spcBef>
              <a:spcAft>
                <a:spcPct val="0"/>
              </a:spcAft>
            </a:pPr>
            <a:endParaRPr lang="en-US">
              <a:solidFill>
                <a:srgbClr val="000000"/>
              </a:solidFill>
              <a:ea typeface="Lucida Grande" pitchFamily="30" charset="0"/>
              <a:cs typeface="Lucida Grande" pitchFamily="30" charset="0"/>
              <a:sym typeface="Arial" pitchFamily="30" charset="0"/>
            </a:endParaRPr>
          </a:p>
          <a:p>
            <a:pPr marL="39688" defTabSz="914400" fontAlgn="base">
              <a:spcBef>
                <a:spcPct val="0"/>
              </a:spcBef>
              <a:spcAft>
                <a:spcPct val="0"/>
              </a:spcAft>
              <a:buSzPct val="120000"/>
              <a:buFont typeface="Arial" pitchFamily="30" charset="0"/>
              <a:buChar char="•"/>
            </a:pPr>
            <a:r>
              <a:rPr lang="en-US">
                <a:solidFill>
                  <a:srgbClr val="000000"/>
                </a:solidFill>
                <a:ea typeface="Arial" pitchFamily="30" charset="0"/>
                <a:cs typeface="Arial" pitchFamily="30" charset="0"/>
                <a:sym typeface="Arial" pitchFamily="30" charset="0"/>
              </a:rPr>
              <a:t>Multi-tenant for hosted support</a:t>
            </a:r>
          </a:p>
          <a:p>
            <a:pPr marL="39688" defTabSz="914400" fontAlgn="base">
              <a:spcBef>
                <a:spcPct val="0"/>
              </a:spcBef>
              <a:spcAft>
                <a:spcPct val="0"/>
              </a:spcAft>
            </a:pPr>
            <a:endParaRPr lang="en-US">
              <a:solidFill>
                <a:srgbClr val="000000"/>
              </a:solidFill>
              <a:ea typeface="Arial" pitchFamily="30" charset="0"/>
              <a:cs typeface="Arial" pitchFamily="30" charset="0"/>
              <a:sym typeface="Arial" pitchFamily="30"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CEE25FC9-58EA-B84D-BCD8-B4AF84DE7857}" type="slidenum">
              <a:rPr lang="en-US" smtClean="0">
                <a:solidFill>
                  <a:srgbClr val="000000"/>
                </a:solidFill>
                <a:latin typeface="Arial Black" pitchFamily="30" charset="0"/>
                <a:ea typeface="Arial Black" pitchFamily="30" charset="0"/>
                <a:cs typeface="Arial Black" pitchFamily="30" charset="0"/>
                <a:sym typeface="Arial Black" pitchFamily="30" charset="0"/>
              </a:rPr>
              <a:pPr/>
              <a:t>17</a:t>
            </a:fld>
            <a:endParaRPr lang="en-US" smtClean="0">
              <a:solidFill>
                <a:srgbClr val="000000"/>
              </a:solidFill>
              <a:latin typeface="Arial Black" pitchFamily="30" charset="0"/>
              <a:ea typeface="Arial Black" pitchFamily="30" charset="0"/>
              <a:cs typeface="Arial Black" pitchFamily="30" charset="0"/>
              <a:sym typeface="Arial Black" pitchFamily="30" charset="0"/>
            </a:endParaRPr>
          </a:p>
        </p:txBody>
      </p:sp>
      <p:grpSp>
        <p:nvGrpSpPr>
          <p:cNvPr id="2" name="Group 1"/>
          <p:cNvGrpSpPr>
            <a:grpSpLocks/>
          </p:cNvGrpSpPr>
          <p:nvPr/>
        </p:nvGrpSpPr>
        <p:grpSpPr bwMode="auto">
          <a:xfrm>
            <a:off x="0" y="0"/>
            <a:ext cx="9144000" cy="546100"/>
            <a:chOff x="0" y="0"/>
            <a:chExt cx="5760" cy="344"/>
          </a:xfrm>
        </p:grpSpPr>
        <p:grpSp>
          <p:nvGrpSpPr>
            <p:cNvPr id="3" name="Group 2"/>
            <p:cNvGrpSpPr>
              <a:grpSpLocks/>
            </p:cNvGrpSpPr>
            <p:nvPr/>
          </p:nvGrpSpPr>
          <p:grpSpPr bwMode="auto">
            <a:xfrm>
              <a:off x="0" y="0"/>
              <a:ext cx="180" cy="336"/>
              <a:chOff x="0" y="0"/>
              <a:chExt cx="180" cy="336"/>
            </a:xfrm>
          </p:grpSpPr>
          <p:sp>
            <p:nvSpPr>
              <p:cNvPr id="34848" name="Rectangle 3"/>
              <p:cNvSpPr>
                <a:spLocks/>
              </p:cNvSpPr>
              <p:nvPr/>
            </p:nvSpPr>
            <p:spPr bwMode="auto">
              <a:xfrm>
                <a:off x="0" y="0"/>
                <a:ext cx="180" cy="336"/>
              </a:xfrm>
              <a:prstGeom prst="rect">
                <a:avLst/>
              </a:prstGeom>
              <a:gradFill rotWithShape="0">
                <a:gsLst>
                  <a:gs pos="0">
                    <a:srgbClr val="CCCCE6"/>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49" name="Rectangle 4"/>
              <p:cNvSpPr>
                <a:spLocks/>
              </p:cNvSpPr>
              <p:nvPr/>
            </p:nvSpPr>
            <p:spPr bwMode="auto">
              <a:xfrm>
                <a:off x="0" y="0"/>
                <a:ext cx="180" cy="336"/>
              </a:xfrm>
              <a:prstGeom prst="rect">
                <a:avLst/>
              </a:prstGeom>
              <a:noFill/>
              <a:ln w="12700">
                <a:noFill/>
                <a:miter lim="800000"/>
                <a:headEnd/>
                <a:tailEnd/>
              </a:ln>
            </p:spPr>
            <p:txBody>
              <a:bodyPr wrap="none" lIns="0" tIns="0" rIns="0" bIns="0">
                <a:prstTxWarp prst="textNoShape">
                  <a:avLst/>
                </a:prstTxWarp>
                <a:spAutoFit/>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4" name="Group 5"/>
            <p:cNvGrpSpPr>
              <a:grpSpLocks/>
            </p:cNvGrpSpPr>
            <p:nvPr/>
          </p:nvGrpSpPr>
          <p:grpSpPr bwMode="auto">
            <a:xfrm>
              <a:off x="259" y="85"/>
              <a:ext cx="5501" cy="173"/>
              <a:chOff x="0" y="0"/>
              <a:chExt cx="5500" cy="173"/>
            </a:xfrm>
          </p:grpSpPr>
          <p:sp>
            <p:nvSpPr>
              <p:cNvPr id="34846" name="Rectangle 6"/>
              <p:cNvSpPr>
                <a:spLocks/>
              </p:cNvSpPr>
              <p:nvPr/>
            </p:nvSpPr>
            <p:spPr bwMode="auto">
              <a:xfrm>
                <a:off x="0" y="0"/>
                <a:ext cx="5500" cy="173"/>
              </a:xfrm>
              <a:prstGeom prst="rect">
                <a:avLst/>
              </a:prstGeom>
              <a:gradFill rotWithShape="0">
                <a:gsLst>
                  <a:gs pos="0">
                    <a:srgbClr val="00007D"/>
                  </a:gs>
                  <a:gs pos="100000">
                    <a:srgbClr val="FFFFFF"/>
                  </a:gs>
                </a:gsLst>
                <a:lin ang="0" scaled="1"/>
              </a:gra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47" name="Rectangle 7"/>
              <p:cNvSpPr>
                <a:spLocks/>
              </p:cNvSpPr>
              <p:nvPr/>
            </p:nvSpPr>
            <p:spPr bwMode="auto">
              <a:xfrm>
                <a:off x="0" y="0"/>
                <a:ext cx="5500" cy="173"/>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5" name="Group 8"/>
            <p:cNvGrpSpPr>
              <a:grpSpLocks/>
            </p:cNvGrpSpPr>
            <p:nvPr/>
          </p:nvGrpSpPr>
          <p:grpSpPr bwMode="auto">
            <a:xfrm>
              <a:off x="258" y="85"/>
              <a:ext cx="87" cy="89"/>
              <a:chOff x="0" y="0"/>
              <a:chExt cx="87" cy="89"/>
            </a:xfrm>
          </p:grpSpPr>
          <p:sp>
            <p:nvSpPr>
              <p:cNvPr id="34844" name="Rectangle 9"/>
              <p:cNvSpPr>
                <a:spLocks/>
              </p:cNvSpPr>
              <p:nvPr/>
            </p:nvSpPr>
            <p:spPr bwMode="auto">
              <a:xfrm>
                <a:off x="0" y="0"/>
                <a:ext cx="87" cy="89"/>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45" name="Rectangle 10"/>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6" name="Group 11"/>
            <p:cNvGrpSpPr>
              <a:grpSpLocks/>
            </p:cNvGrpSpPr>
            <p:nvPr/>
          </p:nvGrpSpPr>
          <p:grpSpPr bwMode="auto">
            <a:xfrm>
              <a:off x="345" y="0"/>
              <a:ext cx="88" cy="87"/>
              <a:chOff x="0" y="0"/>
              <a:chExt cx="88" cy="87"/>
            </a:xfrm>
          </p:grpSpPr>
          <p:sp>
            <p:nvSpPr>
              <p:cNvPr id="34842" name="Rectangle 12"/>
              <p:cNvSpPr>
                <a:spLocks/>
              </p:cNvSpPr>
              <p:nvPr/>
            </p:nvSpPr>
            <p:spPr bwMode="auto">
              <a:xfrm>
                <a:off x="0" y="0"/>
                <a:ext cx="88"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43" name="Rectangle 13"/>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7" name="Group 14"/>
            <p:cNvGrpSpPr>
              <a:grpSpLocks/>
            </p:cNvGrpSpPr>
            <p:nvPr/>
          </p:nvGrpSpPr>
          <p:grpSpPr bwMode="auto">
            <a:xfrm>
              <a:off x="345" y="85"/>
              <a:ext cx="88" cy="89"/>
              <a:chOff x="0" y="0"/>
              <a:chExt cx="88" cy="89"/>
            </a:xfrm>
          </p:grpSpPr>
          <p:sp>
            <p:nvSpPr>
              <p:cNvPr id="34840" name="Rectangle 15"/>
              <p:cNvSpPr>
                <a:spLocks/>
              </p:cNvSpPr>
              <p:nvPr/>
            </p:nvSpPr>
            <p:spPr bwMode="auto">
              <a:xfrm>
                <a:off x="0" y="0"/>
                <a:ext cx="88" cy="89"/>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41" name="Rectangle 16"/>
              <p:cNvSpPr>
                <a:spLocks/>
              </p:cNvSpPr>
              <p:nvPr/>
            </p:nvSpPr>
            <p:spPr bwMode="auto">
              <a:xfrm>
                <a:off x="0" y="0"/>
                <a:ext cx="87" cy="89"/>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8" name="Group 17"/>
            <p:cNvGrpSpPr>
              <a:grpSpLocks/>
            </p:cNvGrpSpPr>
            <p:nvPr/>
          </p:nvGrpSpPr>
          <p:grpSpPr bwMode="auto">
            <a:xfrm>
              <a:off x="173" y="173"/>
              <a:ext cx="86" cy="87"/>
              <a:chOff x="0" y="0"/>
              <a:chExt cx="86" cy="87"/>
            </a:xfrm>
          </p:grpSpPr>
          <p:sp>
            <p:nvSpPr>
              <p:cNvPr id="34838" name="Rectangle 18"/>
              <p:cNvSpPr>
                <a:spLocks/>
              </p:cNvSpPr>
              <p:nvPr/>
            </p:nvSpPr>
            <p:spPr bwMode="auto">
              <a:xfrm>
                <a:off x="0" y="0"/>
                <a:ext cx="86" cy="87"/>
              </a:xfrm>
              <a:prstGeom prst="rect">
                <a:avLst/>
              </a:prstGeom>
              <a:solidFill>
                <a:srgbClr val="CCCCE6"/>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39" name="Rectangle 19"/>
              <p:cNvSpPr>
                <a:spLocks/>
              </p:cNvSpPr>
              <p:nvPr/>
            </p:nvSpPr>
            <p:spPr bwMode="auto">
              <a:xfrm>
                <a:off x="0" y="0"/>
                <a:ext cx="86"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9" name="Group 20"/>
            <p:cNvGrpSpPr>
              <a:grpSpLocks/>
            </p:cNvGrpSpPr>
            <p:nvPr/>
          </p:nvGrpSpPr>
          <p:grpSpPr bwMode="auto">
            <a:xfrm>
              <a:off x="83" y="86"/>
              <a:ext cx="89" cy="87"/>
              <a:chOff x="0" y="0"/>
              <a:chExt cx="89" cy="87"/>
            </a:xfrm>
          </p:grpSpPr>
          <p:sp>
            <p:nvSpPr>
              <p:cNvPr id="34836" name="Rectangle 21"/>
              <p:cNvSpPr>
                <a:spLocks/>
              </p:cNvSpPr>
              <p:nvPr/>
            </p:nvSpPr>
            <p:spPr bwMode="auto">
              <a:xfrm>
                <a:off x="0" y="0"/>
                <a:ext cx="89" cy="87"/>
              </a:xfrm>
              <a:prstGeom prst="rect">
                <a:avLst/>
              </a:prstGeom>
              <a:solidFill>
                <a:srgbClr val="00007D"/>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37" name="Rectangle 22"/>
              <p:cNvSpPr>
                <a:spLocks/>
              </p:cNvSpPr>
              <p:nvPr/>
            </p:nvSpPr>
            <p:spPr bwMode="auto">
              <a:xfrm>
                <a:off x="0" y="0"/>
                <a:ext cx="89"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0" name="Group 23"/>
            <p:cNvGrpSpPr>
              <a:grpSpLocks/>
            </p:cNvGrpSpPr>
            <p:nvPr/>
          </p:nvGrpSpPr>
          <p:grpSpPr bwMode="auto">
            <a:xfrm>
              <a:off x="258" y="171"/>
              <a:ext cx="87" cy="87"/>
              <a:chOff x="0" y="0"/>
              <a:chExt cx="87" cy="87"/>
            </a:xfrm>
          </p:grpSpPr>
          <p:sp>
            <p:nvSpPr>
              <p:cNvPr id="34834" name="Rectangle 24"/>
              <p:cNvSpPr>
                <a:spLocks/>
              </p:cNvSpPr>
              <p:nvPr/>
            </p:nvSpPr>
            <p:spPr bwMode="auto">
              <a:xfrm>
                <a:off x="0" y="0"/>
                <a:ext cx="87" cy="87"/>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35" name="Rectangle 25"/>
              <p:cNvSpPr>
                <a:spLocks/>
              </p:cNvSpPr>
              <p:nvPr/>
            </p:nvSpPr>
            <p:spPr bwMode="auto">
              <a:xfrm>
                <a:off x="0" y="0"/>
                <a:ext cx="87" cy="87"/>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nvGrpSpPr>
            <p:cNvPr id="11" name="Group 26"/>
            <p:cNvGrpSpPr>
              <a:grpSpLocks/>
            </p:cNvGrpSpPr>
            <p:nvPr/>
          </p:nvGrpSpPr>
          <p:grpSpPr bwMode="auto">
            <a:xfrm>
              <a:off x="173" y="258"/>
              <a:ext cx="86" cy="86"/>
              <a:chOff x="0" y="0"/>
              <a:chExt cx="86" cy="86"/>
            </a:xfrm>
          </p:grpSpPr>
          <p:sp>
            <p:nvSpPr>
              <p:cNvPr id="34832" name="Rectangle 27"/>
              <p:cNvSpPr>
                <a:spLocks/>
              </p:cNvSpPr>
              <p:nvPr/>
            </p:nvSpPr>
            <p:spPr bwMode="auto">
              <a:xfrm>
                <a:off x="0" y="0"/>
                <a:ext cx="86" cy="86"/>
              </a:xfrm>
              <a:prstGeom prst="rect">
                <a:avLst/>
              </a:prstGeom>
              <a:solidFill>
                <a:srgbClr val="9999CC"/>
              </a:solid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sp>
            <p:nvSpPr>
              <p:cNvPr id="34833" name="Rectangle 28"/>
              <p:cNvSpPr>
                <a:spLocks/>
              </p:cNvSpPr>
              <p:nvPr/>
            </p:nvSpPr>
            <p:spPr bwMode="auto">
              <a:xfrm>
                <a:off x="0" y="0"/>
                <a:ext cx="86" cy="86"/>
              </a:xfrm>
              <a:prstGeom prst="rect">
                <a:avLst/>
              </a:prstGeom>
              <a:noFill/>
              <a:ln w="12700">
                <a:noFill/>
                <a:miter lim="800000"/>
                <a:headEnd/>
                <a:tailEnd/>
              </a:ln>
            </p:spPr>
            <p:txBody>
              <a:bodyPr lIns="0" tIns="0" rIns="0" bIns="0">
                <a:prstTxWarp prst="textNoShape">
                  <a:avLst/>
                </a:prstTxWarp>
              </a:bodyPr>
              <a:lstStyle/>
              <a:p>
                <a:pPr defTabSz="914400" fontAlgn="base">
                  <a:spcBef>
                    <a:spcPct val="0"/>
                  </a:spcBef>
                  <a:spcAft>
                    <a:spcPct val="0"/>
                  </a:spcAft>
                </a:pPr>
                <a:endParaRPr lang="en-US" smtClean="0">
                  <a:solidFill>
                    <a:srgbClr val="000000"/>
                  </a:solidFill>
                  <a:sym typeface="Arial" pitchFamily="30" charset="0"/>
                </a:endParaRPr>
              </a:p>
            </p:txBody>
          </p:sp>
        </p:grpSp>
      </p:grpSp>
      <p:pic>
        <p:nvPicPr>
          <p:cNvPr id="34820" name="Picture 29"/>
          <p:cNvPicPr>
            <a:picLocks noChangeArrowheads="1"/>
          </p:cNvPicPr>
          <p:nvPr/>
        </p:nvPicPr>
        <p:blipFill>
          <a:blip r:embed="rId2"/>
          <a:srcRect/>
          <a:stretch>
            <a:fillRect/>
          </a:stretch>
        </p:blipFill>
        <p:spPr bwMode="auto">
          <a:xfrm>
            <a:off x="228600" y="6172200"/>
            <a:ext cx="2741613" cy="442913"/>
          </a:xfrm>
          <a:prstGeom prst="rect">
            <a:avLst/>
          </a:prstGeom>
          <a:noFill/>
          <a:ln w="12700">
            <a:noFill/>
            <a:miter lim="800000"/>
            <a:headEnd/>
            <a:tailEnd/>
          </a:ln>
        </p:spPr>
      </p:pic>
      <p:sp>
        <p:nvSpPr>
          <p:cNvPr id="34821" name="Rectangle 30"/>
          <p:cNvSpPr>
            <a:spLocks noGrp="1" noChangeArrowheads="1"/>
          </p:cNvSpPr>
          <p:nvPr>
            <p:ph type="title"/>
          </p:nvPr>
        </p:nvSpPr>
        <p:spPr/>
        <p:txBody>
          <a:bodyPr rIns="132080"/>
          <a:lstStyle/>
          <a:p>
            <a:pPr indent="0" eaLnBrk="1" hangingPunct="1"/>
            <a:r>
              <a:rPr lang="en-US"/>
              <a:t>Collaboration and Connections</a:t>
            </a:r>
          </a:p>
        </p:txBody>
      </p:sp>
      <p:sp>
        <p:nvSpPr>
          <p:cNvPr id="34822" name="Rectangle 31"/>
          <p:cNvSpPr>
            <a:spLocks noGrp="1" noChangeArrowheads="1"/>
          </p:cNvSpPr>
          <p:nvPr>
            <p:ph type="body" idx="1"/>
          </p:nvPr>
        </p:nvSpPr>
        <p:spPr>
          <a:xfrm>
            <a:off x="457200" y="1663700"/>
            <a:ext cx="8229600" cy="4876800"/>
          </a:xfrm>
        </p:spPr>
        <p:txBody>
          <a:bodyPr rIns="132080"/>
          <a:lstStyle/>
          <a:p>
            <a:pPr eaLnBrk="1" hangingPunct="1"/>
            <a:r>
              <a:rPr lang="en-US" sz="2400" u="sng"/>
              <a:t>Sustainability</a:t>
            </a:r>
            <a:r>
              <a:rPr lang="en-US" sz="2400"/>
              <a:t> of: (1) software development, (2) deployments, and (3) operations.  Each with different dimensions.</a:t>
            </a:r>
          </a:p>
          <a:p>
            <a:pPr eaLnBrk="1" hangingPunct="1"/>
            <a:r>
              <a:rPr lang="en-US" sz="2400"/>
              <a:t>A Community of communities...</a:t>
            </a:r>
          </a:p>
          <a:p>
            <a:pPr eaLnBrk="1" hangingPunct="1"/>
            <a:r>
              <a:rPr lang="en-US" sz="2400"/>
              <a:t>Archives, libraries, and other key content technologies</a:t>
            </a:r>
          </a:p>
          <a:p>
            <a:pPr eaLnBrk="1" hangingPunct="1"/>
            <a:r>
              <a:rPr lang="en-US" sz="2400" u="sng"/>
              <a:t>Local</a:t>
            </a:r>
            <a:r>
              <a:rPr lang="en-US" sz="2400"/>
              <a:t>: Berkeley Campus Collections Community</a:t>
            </a:r>
          </a:p>
          <a:p>
            <a:pPr eaLnBrk="1" hangingPunct="1"/>
            <a:r>
              <a:rPr lang="en-US" sz="2400" u="sng"/>
              <a:t>Disciplinary</a:t>
            </a:r>
            <a:r>
              <a:rPr lang="en-US" sz="2400"/>
              <a:t>: Integrated with multiple disciplinary-based, consortia in/outside of campuses (e.g, Herbaria)</a:t>
            </a:r>
          </a:p>
          <a:p>
            <a:pPr eaLnBrk="1" hangingPunct="1"/>
            <a:r>
              <a:rPr lang="en-US" sz="2400" u="sng"/>
              <a:t>Global</a:t>
            </a:r>
            <a:r>
              <a:rPr lang="en-US" sz="2400"/>
              <a:t>: Strong interest in a Foundation structure</a:t>
            </a:r>
          </a:p>
          <a:p>
            <a:pPr eaLnBrk="1" hangingPunct="1"/>
            <a:r>
              <a:rPr lang="en-US" sz="2400"/>
              <a:t>Who and how to align?  </a:t>
            </a:r>
            <a:r>
              <a:rPr lang="en-US" sz="2400" i="1"/>
              <a:t>FoundationSpace?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the bad &amp; the ugly</a:t>
            </a:r>
            <a:endParaRPr lang="en-US" dirty="0"/>
          </a:p>
        </p:txBody>
      </p:sp>
      <p:sp>
        <p:nvSpPr>
          <p:cNvPr id="3" name="Content Placeholder 2"/>
          <p:cNvSpPr>
            <a:spLocks noGrp="1"/>
          </p:cNvSpPr>
          <p:nvPr>
            <p:ph idx="1"/>
          </p:nvPr>
        </p:nvSpPr>
        <p:spPr/>
        <p:txBody>
          <a:bodyPr>
            <a:normAutofit/>
          </a:bodyPr>
          <a:lstStyle/>
          <a:p>
            <a:r>
              <a:rPr lang="en-US" dirty="0" smtClean="0"/>
              <a:t>End-user Experience</a:t>
            </a:r>
          </a:p>
          <a:p>
            <a:r>
              <a:rPr lang="en-US" dirty="0" smtClean="0"/>
              <a:t>Technical Architecture</a:t>
            </a:r>
          </a:p>
          <a:p>
            <a:r>
              <a:rPr lang="en-US" dirty="0" smtClean="0"/>
              <a:t>Organizational/</a:t>
            </a:r>
            <a:r>
              <a:rPr lang="en-US" dirty="0" err="1" smtClean="0"/>
              <a:t>Consortial</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Participation</a:t>
            </a:r>
            <a:endParaRPr lang="en-US" dirty="0"/>
          </a:p>
        </p:txBody>
      </p:sp>
      <p:sp>
        <p:nvSpPr>
          <p:cNvPr id="3" name="Content Placeholder 2"/>
          <p:cNvSpPr>
            <a:spLocks noGrp="1"/>
          </p:cNvSpPr>
          <p:nvPr>
            <p:ph idx="1"/>
          </p:nvPr>
        </p:nvSpPr>
        <p:spPr/>
        <p:txBody>
          <a:bodyPr>
            <a:normAutofit/>
          </a:bodyPr>
          <a:lstStyle/>
          <a:p>
            <a:r>
              <a:rPr lang="en-US" sz="1400" dirty="0" smtClean="0">
                <a:hlinkClick r:id="rId2"/>
              </a:rPr>
              <a:t>http://</a:t>
            </a:r>
            <a:r>
              <a:rPr lang="en-US" sz="1400" dirty="0" err="1" smtClean="0">
                <a:hlinkClick r:id="rId2"/>
              </a:rPr>
              <a:t>app.sliderocket.com/app/FullPlayer.aspx?id</a:t>
            </a:r>
            <a:r>
              <a:rPr lang="en-US" sz="1400" dirty="0" smtClean="0">
                <a:hlinkClick r:id="rId2"/>
              </a:rPr>
              <a:t>=d38f28a5-44da-4d60-8ca1-4d3f21a3b8e4</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Silos of </a:t>
            </a:r>
            <a:r>
              <a:rPr lang="en-US" dirty="0" err="1" smtClean="0"/>
              <a:t>LAM’s</a:t>
            </a:r>
            <a:endParaRPr lang="en-US" dirty="0"/>
          </a:p>
        </p:txBody>
      </p:sp>
      <p:sp>
        <p:nvSpPr>
          <p:cNvPr id="3" name="Content Placeholder 2"/>
          <p:cNvSpPr>
            <a:spLocks noGrp="1"/>
          </p:cNvSpPr>
          <p:nvPr>
            <p:ph idx="1"/>
          </p:nvPr>
        </p:nvSpPr>
        <p:spPr/>
        <p:txBody>
          <a:bodyPr/>
          <a:lstStyle/>
          <a:p>
            <a:r>
              <a:rPr lang="en-US" dirty="0" smtClean="0">
                <a:solidFill>
                  <a:schemeClr val="tx1"/>
                </a:solidFill>
              </a:rPr>
              <a:t>Libraries, archives, museums’ content lives in separate and inaccessible silos</a:t>
            </a:r>
          </a:p>
          <a:p>
            <a:r>
              <a:rPr lang="en-US" dirty="0" smtClean="0">
                <a:solidFill>
                  <a:schemeClr val="tx1"/>
                </a:solidFill>
              </a:rPr>
              <a:t>Disservice to scholars &amp; publics</a:t>
            </a:r>
          </a:p>
          <a:p>
            <a:r>
              <a:rPr lang="en-US" dirty="0" smtClean="0">
                <a:solidFill>
                  <a:schemeClr val="tx1"/>
                </a:solidFill>
              </a:rPr>
              <a:t>Long-term obstacles for management </a:t>
            </a:r>
          </a:p>
          <a:p>
            <a:r>
              <a:rPr lang="en-US" dirty="0" smtClean="0">
                <a:solidFill>
                  <a:schemeClr val="tx1"/>
                </a:solidFill>
              </a:rPr>
              <a:t>Cost-prohibitive technology infrastructure</a:t>
            </a:r>
          </a:p>
          <a:p>
            <a:r>
              <a:rPr lang="en-US" dirty="0" smtClean="0">
                <a:solidFill>
                  <a:schemeClr val="tx1"/>
                </a:solidFill>
              </a:rPr>
              <a:t>Insufficient support within </a:t>
            </a:r>
            <a:r>
              <a:rPr lang="en-US" dirty="0" err="1" smtClean="0">
                <a:solidFill>
                  <a:schemeClr val="tx1"/>
                </a:solidFill>
              </a:rPr>
              <a:t>LAM’s</a:t>
            </a:r>
            <a:r>
              <a:rPr lang="en-US" dirty="0" smtClean="0">
                <a:solidFill>
                  <a:schemeClr val="tx1"/>
                </a:solidFill>
              </a:rPr>
              <a:t> for separate systems and infrastructures</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Links</a:t>
            </a:r>
            <a:endParaRPr lang="en-US" dirty="0"/>
          </a:p>
        </p:txBody>
      </p:sp>
      <p:sp>
        <p:nvSpPr>
          <p:cNvPr id="3" name="Content Placeholder 2"/>
          <p:cNvSpPr>
            <a:spLocks noGrp="1"/>
          </p:cNvSpPr>
          <p:nvPr>
            <p:ph idx="1"/>
          </p:nvPr>
        </p:nvSpPr>
        <p:spPr/>
        <p:txBody>
          <a:bodyPr/>
          <a:lstStyle/>
          <a:p>
            <a:r>
              <a:rPr lang="en-US" dirty="0" err="1" smtClean="0"/>
              <a:t>CollectionSpace</a:t>
            </a:r>
            <a:r>
              <a:rPr lang="en-US" dirty="0" smtClean="0"/>
              <a:t> - </a:t>
            </a:r>
            <a:r>
              <a:rPr lang="en-US" sz="2900" dirty="0" smtClean="0">
                <a:hlinkClick r:id="rId3"/>
              </a:rPr>
              <a:t>http://</a:t>
            </a:r>
            <a:r>
              <a:rPr lang="en-US" sz="2900" dirty="0" err="1" smtClean="0">
                <a:hlinkClick r:id="rId3"/>
              </a:rPr>
              <a:t>www.collectionspace.org</a:t>
            </a:r>
            <a:endParaRPr lang="en-US" sz="2900" dirty="0" smtClean="0"/>
          </a:p>
          <a:p>
            <a:r>
              <a:rPr lang="en-US" dirty="0" err="1" smtClean="0"/>
              <a:t>ArchivesSpace</a:t>
            </a:r>
            <a:r>
              <a:rPr lang="en-US" dirty="0" smtClean="0"/>
              <a:t> – </a:t>
            </a:r>
          </a:p>
          <a:p>
            <a:pPr lvl="1"/>
            <a:r>
              <a:rPr lang="en-US" dirty="0" smtClean="0">
                <a:hlinkClick r:id="rId4"/>
              </a:rPr>
              <a:t>http://www.archiviststoolkit.org/</a:t>
            </a:r>
            <a:endParaRPr lang="en-US" dirty="0" smtClean="0"/>
          </a:p>
          <a:p>
            <a:pPr lvl="1"/>
            <a:r>
              <a:rPr lang="en-US" dirty="0" smtClean="0">
                <a:hlinkClick r:id="rId5"/>
              </a:rPr>
              <a:t>http://www.archon.org/</a:t>
            </a:r>
            <a:endParaRPr lang="en-US" dirty="0" smtClean="0"/>
          </a:p>
          <a:p>
            <a:r>
              <a:rPr lang="en-US" dirty="0" smtClean="0"/>
              <a:t>Kuali OLE – </a:t>
            </a:r>
            <a:r>
              <a:rPr lang="en-US" dirty="0" smtClean="0">
                <a:hlinkClick r:id="rId6"/>
              </a:rPr>
              <a:t>http://</a:t>
            </a:r>
            <a:r>
              <a:rPr lang="en-US" dirty="0" err="1" smtClean="0">
                <a:hlinkClick r:id="rId6"/>
              </a:rPr>
              <a:t>www.kuali.org</a:t>
            </a:r>
            <a:r>
              <a:rPr lang="en-US" dirty="0" smtClean="0">
                <a:hlinkClick r:id="rId6"/>
              </a:rPr>
              <a:t>/ole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work</a:t>
            </a:r>
            <a:endParaRPr lang="en-US" dirty="0"/>
          </a:p>
        </p:txBody>
      </p:sp>
      <p:sp>
        <p:nvSpPr>
          <p:cNvPr id="3" name="Content Placeholder 2"/>
          <p:cNvSpPr>
            <a:spLocks noGrp="1"/>
          </p:cNvSpPr>
          <p:nvPr>
            <p:ph idx="1"/>
          </p:nvPr>
        </p:nvSpPr>
        <p:spPr/>
        <p:txBody>
          <a:bodyPr/>
          <a:lstStyle/>
          <a:p>
            <a:pPr>
              <a:buNone/>
            </a:pPr>
            <a:r>
              <a:rPr lang="en-US" b="1" i="1" dirty="0" smtClean="0"/>
              <a:t>Beyond the Silos of the </a:t>
            </a:r>
            <a:r>
              <a:rPr lang="en-US" b="1" i="1" dirty="0" err="1" smtClean="0"/>
              <a:t>LAM’s</a:t>
            </a:r>
            <a:r>
              <a:rPr lang="en-US" b="1" i="1" dirty="0" smtClean="0"/>
              <a:t>: Collaboration among libraries, archives, and museums.</a:t>
            </a:r>
          </a:p>
          <a:p>
            <a:pPr lvl="1">
              <a:buNone/>
            </a:pPr>
            <a:r>
              <a:rPr lang="en-US" sz="1400" dirty="0" smtClean="0"/>
              <a:t>Diane M. </a:t>
            </a:r>
            <a:r>
              <a:rPr lang="en-US" sz="1400" dirty="0" err="1" smtClean="0"/>
              <a:t>Zorich</a:t>
            </a:r>
            <a:r>
              <a:rPr lang="en-US" sz="1400" dirty="0" smtClean="0"/>
              <a:t>; Gunter </a:t>
            </a:r>
            <a:r>
              <a:rPr lang="en-US" sz="1400" dirty="0" err="1" smtClean="0"/>
              <a:t>Waibel</a:t>
            </a:r>
            <a:r>
              <a:rPr lang="en-US" sz="1400" dirty="0" smtClean="0"/>
              <a:t>, and Ricky </a:t>
            </a:r>
            <a:r>
              <a:rPr lang="en-US" sz="1400" dirty="0" err="1" smtClean="0"/>
              <a:t>Erway</a:t>
            </a:r>
            <a:r>
              <a:rPr lang="en-US" sz="1400" dirty="0" smtClean="0"/>
              <a:t>. 2008: OCLC Research</a:t>
            </a:r>
          </a:p>
          <a:p>
            <a:pPr lvl="1">
              <a:buNone/>
            </a:pPr>
            <a:r>
              <a:rPr lang="en-US" sz="1200" dirty="0" smtClean="0">
                <a:hlinkClick r:id="rId2"/>
              </a:rPr>
              <a:t>http://www.oclc.org/research/publications/library/2008/2008-05.pdf</a:t>
            </a:r>
            <a:r>
              <a:rPr lang="en-US" sz="1200" dirty="0" smtClean="0"/>
              <a:t> </a:t>
            </a:r>
            <a:endParaRPr lang="en-US" sz="1600" i="1" dirty="0" smtClean="0"/>
          </a:p>
          <a:p>
            <a:pPr>
              <a:buNone/>
            </a:pPr>
            <a:endParaRPr lang="en-US" i="1" dirty="0"/>
          </a:p>
        </p:txBody>
      </p:sp>
      <p:pic>
        <p:nvPicPr>
          <p:cNvPr id="4" name="Picture 3"/>
          <p:cNvPicPr>
            <a:picLocks noChangeAspect="1" noChangeArrowheads="1"/>
          </p:cNvPicPr>
          <p:nvPr/>
        </p:nvPicPr>
        <p:blipFill>
          <a:blip r:embed="rId3"/>
          <a:srcRect/>
          <a:stretch>
            <a:fillRect/>
          </a:stretch>
        </p:blipFill>
        <p:spPr bwMode="auto">
          <a:xfrm>
            <a:off x="741616" y="3287219"/>
            <a:ext cx="7588604" cy="21681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Questions for </a:t>
            </a:r>
            <a:r>
              <a:rPr lang="en-US" dirty="0" err="1" smtClean="0"/>
              <a:t>LAM’s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Mellon Foundation supporting development of three open source software products:</a:t>
            </a:r>
          </a:p>
          <a:p>
            <a:pPr lvl="1"/>
            <a:r>
              <a:rPr lang="en-US" b="1" dirty="0" err="1" smtClean="0"/>
              <a:t>Kuali</a:t>
            </a:r>
            <a:r>
              <a:rPr lang="en-US" b="1" dirty="0" smtClean="0"/>
              <a:t> OLE for libraries</a:t>
            </a:r>
          </a:p>
          <a:p>
            <a:pPr lvl="1"/>
            <a:r>
              <a:rPr lang="en-US" b="1" dirty="0" err="1" smtClean="0"/>
              <a:t>ArchivesSpace</a:t>
            </a:r>
            <a:r>
              <a:rPr lang="en-US" b="1" dirty="0" smtClean="0"/>
              <a:t>: the Next Generation Archival Management Tool for archives</a:t>
            </a:r>
          </a:p>
          <a:p>
            <a:pPr lvl="1"/>
            <a:r>
              <a:rPr lang="en-US" b="1" dirty="0" err="1" smtClean="0"/>
              <a:t>CollectionSpace</a:t>
            </a:r>
            <a:r>
              <a:rPr lang="en-US" b="1" dirty="0" smtClean="0"/>
              <a:t> for museums</a:t>
            </a:r>
          </a:p>
          <a:p>
            <a:pPr lvl="1">
              <a:buNone/>
            </a:pPr>
            <a:endParaRPr lang="en-US" dirty="0" smtClean="0"/>
          </a:p>
          <a:p>
            <a:r>
              <a:rPr lang="en-US" dirty="0" smtClean="0"/>
              <a:t>A new opportunity for coordination? collaboration? convergence? </a:t>
            </a:r>
          </a:p>
          <a:p>
            <a:r>
              <a:rPr lang="en-US" dirty="0" smtClean="0"/>
              <a:t>On what dimensions? With what degrees of difficulty? Payoffs? To whom?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Archives</a:t>
            </a:r>
            <a:r>
              <a:rPr lang="en-US" sz="4400" b="1" dirty="0" err="1" smtClean="0"/>
              <a:t>s</a:t>
            </a:r>
            <a:r>
              <a:rPr lang="en-US" dirty="0" err="1" smtClean="0"/>
              <a:t>pace</a:t>
            </a:r>
            <a:r>
              <a:rPr lang="en-US" dirty="0" smtClean="0"/>
              <a:t>: Background</a:t>
            </a:r>
            <a:endParaRPr lang="en-US" dirty="0"/>
          </a:p>
        </p:txBody>
      </p:sp>
      <p:sp>
        <p:nvSpPr>
          <p:cNvPr id="3" name="Content Placeholder 2"/>
          <p:cNvSpPr>
            <a:spLocks noGrp="1"/>
          </p:cNvSpPr>
          <p:nvPr>
            <p:ph idx="1"/>
          </p:nvPr>
        </p:nvSpPr>
        <p:spPr/>
        <p:txBody>
          <a:bodyPr>
            <a:normAutofit fontScale="92500"/>
          </a:bodyPr>
          <a:lstStyle/>
          <a:p>
            <a:r>
              <a:rPr lang="en-US" dirty="0" smtClean="0"/>
              <a:t>Next generation archival management and access system</a:t>
            </a:r>
          </a:p>
          <a:p>
            <a:pPr lvl="1"/>
            <a:r>
              <a:rPr lang="en-US" dirty="0" smtClean="0"/>
              <a:t>Archivist’s Toolkit + Archon = access &amp; management</a:t>
            </a:r>
          </a:p>
          <a:p>
            <a:r>
              <a:rPr lang="en-US" dirty="0" smtClean="0"/>
              <a:t>Users: archivists and researchers, all types &amp; sizes</a:t>
            </a:r>
          </a:p>
          <a:p>
            <a:r>
              <a:rPr lang="en-US" dirty="0" smtClean="0"/>
              <a:t>Approach:  access &amp; management</a:t>
            </a:r>
          </a:p>
          <a:p>
            <a:r>
              <a:rPr lang="en-US" dirty="0" smtClean="0"/>
              <a:t>“By archivists, for archivists”</a:t>
            </a:r>
          </a:p>
          <a:p>
            <a:r>
              <a:rPr lang="en-US" dirty="0" smtClean="0"/>
              <a:t>Planning: 2010 – re-conceptualize AT &amp; Archon</a:t>
            </a:r>
          </a:p>
          <a:p>
            <a:r>
              <a:rPr lang="en-US" dirty="0" smtClean="0"/>
              <a:t>Development:  2011-2012</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73234"/>
          </a:xfrm>
        </p:spPr>
        <p:txBody>
          <a:bodyPr>
            <a:normAutofit fontScale="90000"/>
          </a:bodyPr>
          <a:lstStyle/>
          <a:p>
            <a:r>
              <a:rPr lang="en-US" dirty="0" err="1" smtClean="0"/>
              <a:t>Archives</a:t>
            </a:r>
            <a:r>
              <a:rPr lang="en-US" sz="4400" b="1" dirty="0" err="1" smtClean="0"/>
              <a:t>s</a:t>
            </a:r>
            <a:r>
              <a:rPr lang="en-US" dirty="0" err="1" smtClean="0"/>
              <a:t>pace</a:t>
            </a:r>
            <a:r>
              <a:rPr lang="en-US" dirty="0" smtClean="0"/>
              <a:t>: </a:t>
            </a:r>
            <a:br>
              <a:rPr lang="en-US" dirty="0" smtClean="0"/>
            </a:br>
            <a:r>
              <a:rPr lang="en-US" dirty="0" smtClean="0"/>
              <a:t>Collaboration &amp; connection</a:t>
            </a:r>
            <a:endParaRPr lang="en-US" dirty="0"/>
          </a:p>
        </p:txBody>
      </p:sp>
      <p:sp>
        <p:nvSpPr>
          <p:cNvPr id="3" name="Content Placeholder 2"/>
          <p:cNvSpPr>
            <a:spLocks noGrp="1"/>
          </p:cNvSpPr>
          <p:nvPr>
            <p:ph idx="1"/>
          </p:nvPr>
        </p:nvSpPr>
        <p:spPr>
          <a:xfrm>
            <a:off x="308338" y="1220666"/>
            <a:ext cx="8686800" cy="4614105"/>
          </a:xfrm>
        </p:spPr>
        <p:txBody>
          <a:bodyPr>
            <a:normAutofit fontScale="92500" lnSpcReduction="20000"/>
          </a:bodyPr>
          <a:lstStyle/>
          <a:p>
            <a:r>
              <a:rPr lang="en-US" dirty="0" smtClean="0"/>
              <a:t>Partners: UC San Diego, New York University, Univ. of Illinois and AT, Archon communities</a:t>
            </a:r>
          </a:p>
          <a:p>
            <a:r>
              <a:rPr lang="en-US" dirty="0" smtClean="0"/>
              <a:t>Partnerships with communities:</a:t>
            </a:r>
          </a:p>
          <a:p>
            <a:pPr lvl="1"/>
            <a:r>
              <a:rPr lang="en-US" dirty="0" smtClean="0"/>
              <a:t>Academic</a:t>
            </a:r>
          </a:p>
          <a:p>
            <a:pPr lvl="1"/>
            <a:r>
              <a:rPr lang="en-US" dirty="0" smtClean="0"/>
              <a:t>Cultural heritage</a:t>
            </a:r>
          </a:p>
          <a:p>
            <a:pPr lvl="1"/>
            <a:r>
              <a:rPr lang="en-US" dirty="0" smtClean="0"/>
              <a:t>Technology</a:t>
            </a:r>
          </a:p>
          <a:p>
            <a:pPr lvl="1"/>
            <a:r>
              <a:rPr lang="en-US" dirty="0" smtClean="0"/>
              <a:t>Content</a:t>
            </a:r>
          </a:p>
          <a:p>
            <a:r>
              <a:rPr lang="en-US" dirty="0" smtClean="0"/>
              <a:t>Challenges:</a:t>
            </a:r>
          </a:p>
          <a:p>
            <a:pPr lvl="1"/>
            <a:r>
              <a:rPr lang="en-US" dirty="0" smtClean="0"/>
              <a:t>Governance; sustainable business model</a:t>
            </a:r>
          </a:p>
          <a:p>
            <a:pPr lvl="1"/>
            <a:r>
              <a:rPr lang="en-US" dirty="0" smtClean="0"/>
              <a:t>Balance:  archival management : integrated content access</a:t>
            </a:r>
          </a:p>
          <a:p>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OLE: mission</a:t>
            </a:r>
            <a:endParaRPr lang="en-US" dirty="0"/>
          </a:p>
        </p:txBody>
      </p:sp>
      <p:sp>
        <p:nvSpPr>
          <p:cNvPr id="3" name="Content Placeholder 2"/>
          <p:cNvSpPr>
            <a:spLocks noGrp="1"/>
          </p:cNvSpPr>
          <p:nvPr>
            <p:ph idx="1"/>
          </p:nvPr>
        </p:nvSpPr>
        <p:spPr/>
        <p:txBody>
          <a:bodyPr/>
          <a:lstStyle/>
          <a:p>
            <a:pPr>
              <a:buNone/>
            </a:pPr>
            <a:r>
              <a:rPr lang="en-US" i="1" dirty="0" smtClean="0"/>
              <a:t>	The mission of Kuali OLE is to develop a sustainable Kuali system that provides academic library management services for higher education. It will use the legal umbrella of the Kuali Foundation, adhere to the Kuali licensing guidelines, and use the Kuali middleware, infrastructure, tools and processes.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OLE: </a:t>
            </a:r>
            <a:r>
              <a:rPr lang="en-US" dirty="0" err="1"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OLE Project lead by Duke with 15 partners Universities, Consortiums &amp; National Libraries</a:t>
            </a:r>
          </a:p>
          <a:p>
            <a:r>
              <a:rPr lang="en-US" dirty="0" smtClean="0"/>
              <a:t>Community engagement &amp; participation effort – over 300 participants from more than 100 institutions</a:t>
            </a:r>
          </a:p>
          <a:p>
            <a:r>
              <a:rPr lang="en-US" dirty="0" smtClean="0"/>
              <a:t>Described a service registry of library business process</a:t>
            </a:r>
          </a:p>
          <a:p>
            <a:r>
              <a:rPr lang="en-US" dirty="0" smtClean="0"/>
              <a:t>Surfaced sufficient need &amp; ability to go forward with a build project for a community-sourced library system</a:t>
            </a:r>
          </a:p>
          <a:p>
            <a:r>
              <a:rPr lang="en-US" dirty="0" smtClean="0"/>
              <a:t>Led to </a:t>
            </a:r>
            <a:r>
              <a:rPr lang="en-US" u="sng" dirty="0" smtClean="0"/>
              <a:t>Kuali OLE </a:t>
            </a:r>
            <a:r>
              <a:rPr lang="en-US" dirty="0" smtClean="0"/>
              <a:t>Build initiative with 9 core partners.</a:t>
            </a:r>
          </a:p>
          <a:p>
            <a:r>
              <a:rPr lang="en-US" dirty="0" smtClean="0"/>
              <a:t>JISC Report – ILS Systems and the Shared Services Survey </a:t>
            </a:r>
            <a:r>
              <a:rPr lang="en-US" sz="1800" dirty="0" smtClean="0"/>
              <a:t>(http://www.jisc.ac.uk/publications/briefingpapers/2008/librarymanagementbp.aspx)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ounded Rectangle 15"/>
          <p:cNvSpPr/>
          <p:nvPr/>
        </p:nvSpPr>
        <p:spPr>
          <a:xfrm>
            <a:off x="304800" y="1295400"/>
            <a:ext cx="8686800" cy="4495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Kuali Ole: Collaboration and Connection </a:t>
            </a:r>
            <a:endParaRPr lang="en-US" dirty="0"/>
          </a:p>
        </p:txBody>
      </p:sp>
      <p:pic>
        <p:nvPicPr>
          <p:cNvPr id="4" name="Picture 9" descr="Picture7.png"/>
          <p:cNvPicPr>
            <a:picLocks noChangeAspect="1"/>
          </p:cNvPicPr>
          <p:nvPr/>
        </p:nvPicPr>
        <p:blipFill>
          <a:blip r:embed="rId2" cstate="print"/>
          <a:srcRect t="12276" b="20204"/>
          <a:stretch>
            <a:fillRect/>
          </a:stretch>
        </p:blipFill>
        <p:spPr bwMode="auto">
          <a:xfrm>
            <a:off x="2057400" y="1828800"/>
            <a:ext cx="1641475" cy="838200"/>
          </a:xfrm>
          <a:prstGeom prst="rect">
            <a:avLst/>
          </a:prstGeom>
          <a:noFill/>
          <a:ln w="9525">
            <a:noFill/>
            <a:miter lim="800000"/>
            <a:headEnd/>
            <a:tailEnd/>
          </a:ln>
        </p:spPr>
      </p:pic>
      <p:pic>
        <p:nvPicPr>
          <p:cNvPr id="5" name="Content Placeholder 3" descr="Picture1.png"/>
          <p:cNvPicPr>
            <a:picLocks noChangeAspect="1"/>
          </p:cNvPicPr>
          <p:nvPr/>
        </p:nvPicPr>
        <p:blipFill>
          <a:blip r:embed="rId3" cstate="print"/>
          <a:srcRect l="10526" r="10526" b="3356"/>
          <a:stretch>
            <a:fillRect/>
          </a:stretch>
        </p:blipFill>
        <p:spPr bwMode="auto">
          <a:xfrm>
            <a:off x="3886200" y="1371600"/>
            <a:ext cx="1143000" cy="1371600"/>
          </a:xfrm>
          <a:prstGeom prst="rect">
            <a:avLst/>
          </a:prstGeom>
          <a:noFill/>
          <a:ln w="9525">
            <a:noFill/>
            <a:miter lim="800000"/>
            <a:headEnd/>
            <a:tailEnd/>
          </a:ln>
        </p:spPr>
      </p:pic>
      <p:pic>
        <p:nvPicPr>
          <p:cNvPr id="6" name="Picture 5" descr="Picture3.png"/>
          <p:cNvPicPr>
            <a:picLocks noChangeAspect="1"/>
          </p:cNvPicPr>
          <p:nvPr/>
        </p:nvPicPr>
        <p:blipFill>
          <a:blip r:embed="rId4" cstate="print"/>
          <a:srcRect/>
          <a:stretch>
            <a:fillRect/>
          </a:stretch>
        </p:blipFill>
        <p:spPr bwMode="auto">
          <a:xfrm>
            <a:off x="6019800" y="3962400"/>
            <a:ext cx="2438400" cy="457200"/>
          </a:xfrm>
          <a:prstGeom prst="rect">
            <a:avLst/>
          </a:prstGeom>
          <a:noFill/>
          <a:ln w="9525">
            <a:noFill/>
            <a:miter lim="800000"/>
            <a:headEnd/>
            <a:tailEnd/>
          </a:ln>
        </p:spPr>
      </p:pic>
      <p:pic>
        <p:nvPicPr>
          <p:cNvPr id="7" name="Picture 6" descr="Picture4.png"/>
          <p:cNvPicPr>
            <a:picLocks noChangeAspect="1"/>
          </p:cNvPicPr>
          <p:nvPr/>
        </p:nvPicPr>
        <p:blipFill>
          <a:blip r:embed="rId5" cstate="print"/>
          <a:srcRect t="29304" b="23809"/>
          <a:stretch>
            <a:fillRect/>
          </a:stretch>
        </p:blipFill>
        <p:spPr bwMode="auto">
          <a:xfrm>
            <a:off x="1371600" y="2743200"/>
            <a:ext cx="1944687" cy="609600"/>
          </a:xfrm>
          <a:prstGeom prst="rect">
            <a:avLst/>
          </a:prstGeom>
          <a:noFill/>
          <a:ln w="9525">
            <a:noFill/>
            <a:miter lim="800000"/>
            <a:headEnd/>
            <a:tailEnd/>
          </a:ln>
        </p:spPr>
      </p:pic>
      <p:pic>
        <p:nvPicPr>
          <p:cNvPr id="8" name="Picture 7" descr="Picture5.png"/>
          <p:cNvPicPr>
            <a:picLocks noChangeAspect="1"/>
          </p:cNvPicPr>
          <p:nvPr/>
        </p:nvPicPr>
        <p:blipFill>
          <a:blip r:embed="rId6" cstate="print"/>
          <a:srcRect/>
          <a:stretch>
            <a:fillRect/>
          </a:stretch>
        </p:blipFill>
        <p:spPr bwMode="auto">
          <a:xfrm>
            <a:off x="3581400" y="3316288"/>
            <a:ext cx="1981200" cy="646112"/>
          </a:xfrm>
          <a:prstGeom prst="rect">
            <a:avLst/>
          </a:prstGeom>
          <a:noFill/>
          <a:ln w="9525">
            <a:noFill/>
            <a:miter lim="800000"/>
            <a:headEnd/>
            <a:tailEnd/>
          </a:ln>
        </p:spPr>
      </p:pic>
      <p:pic>
        <p:nvPicPr>
          <p:cNvPr id="9" name="Picture 8" descr="Picture6.png"/>
          <p:cNvPicPr>
            <a:picLocks noChangeAspect="1"/>
          </p:cNvPicPr>
          <p:nvPr/>
        </p:nvPicPr>
        <p:blipFill>
          <a:blip r:embed="rId7" cstate="print"/>
          <a:srcRect/>
          <a:stretch>
            <a:fillRect/>
          </a:stretch>
        </p:blipFill>
        <p:spPr bwMode="auto">
          <a:xfrm>
            <a:off x="1219200" y="4038600"/>
            <a:ext cx="2070100" cy="619125"/>
          </a:xfrm>
          <a:prstGeom prst="rect">
            <a:avLst/>
          </a:prstGeom>
          <a:noFill/>
          <a:ln w="9525">
            <a:noFill/>
            <a:miter lim="800000"/>
            <a:headEnd/>
            <a:tailEnd/>
          </a:ln>
        </p:spPr>
      </p:pic>
      <p:pic>
        <p:nvPicPr>
          <p:cNvPr id="10" name="Picture 10" descr="Picture8.png"/>
          <p:cNvPicPr>
            <a:picLocks noChangeAspect="1"/>
          </p:cNvPicPr>
          <p:nvPr/>
        </p:nvPicPr>
        <p:blipFill>
          <a:blip r:embed="rId8" cstate="print"/>
          <a:srcRect/>
          <a:stretch>
            <a:fillRect/>
          </a:stretch>
        </p:blipFill>
        <p:spPr bwMode="auto">
          <a:xfrm>
            <a:off x="5410200" y="4657725"/>
            <a:ext cx="1560513" cy="523875"/>
          </a:xfrm>
          <a:prstGeom prst="rect">
            <a:avLst/>
          </a:prstGeom>
          <a:noFill/>
          <a:ln w="9525">
            <a:noFill/>
            <a:miter lim="800000"/>
            <a:headEnd/>
            <a:tailEnd/>
          </a:ln>
        </p:spPr>
      </p:pic>
      <p:pic>
        <p:nvPicPr>
          <p:cNvPr id="11" name="Picture 11" descr="Picture9.png"/>
          <p:cNvPicPr>
            <a:picLocks noChangeAspect="1"/>
          </p:cNvPicPr>
          <p:nvPr/>
        </p:nvPicPr>
        <p:blipFill>
          <a:blip r:embed="rId9" cstate="print"/>
          <a:srcRect/>
          <a:stretch>
            <a:fillRect/>
          </a:stretch>
        </p:blipFill>
        <p:spPr bwMode="auto">
          <a:xfrm>
            <a:off x="6474008" y="2667000"/>
            <a:ext cx="1145992" cy="1219200"/>
          </a:xfrm>
          <a:prstGeom prst="rect">
            <a:avLst/>
          </a:prstGeom>
          <a:noFill/>
          <a:ln w="9525">
            <a:noFill/>
            <a:miter lim="800000"/>
            <a:headEnd/>
            <a:tailEnd/>
          </a:ln>
        </p:spPr>
      </p:pic>
      <p:pic>
        <p:nvPicPr>
          <p:cNvPr id="12" name="Picture 12" descr="Picture10.png"/>
          <p:cNvPicPr>
            <a:picLocks noChangeAspect="1"/>
          </p:cNvPicPr>
          <p:nvPr/>
        </p:nvPicPr>
        <p:blipFill>
          <a:blip r:embed="rId10" cstate="print"/>
          <a:srcRect/>
          <a:stretch>
            <a:fillRect/>
          </a:stretch>
        </p:blipFill>
        <p:spPr bwMode="auto">
          <a:xfrm>
            <a:off x="990600" y="3372644"/>
            <a:ext cx="1066800" cy="672306"/>
          </a:xfrm>
          <a:prstGeom prst="rect">
            <a:avLst/>
          </a:prstGeom>
          <a:noFill/>
          <a:ln w="9525">
            <a:noFill/>
            <a:miter lim="800000"/>
            <a:headEnd/>
            <a:tailEnd/>
          </a:ln>
        </p:spPr>
      </p:pic>
      <p:pic>
        <p:nvPicPr>
          <p:cNvPr id="13" name="Picture 13" descr="Picture11.png"/>
          <p:cNvPicPr>
            <a:picLocks noChangeAspect="1"/>
          </p:cNvPicPr>
          <p:nvPr/>
        </p:nvPicPr>
        <p:blipFill>
          <a:blip r:embed="rId11" cstate="print"/>
          <a:srcRect/>
          <a:stretch>
            <a:fillRect/>
          </a:stretch>
        </p:blipFill>
        <p:spPr bwMode="auto">
          <a:xfrm>
            <a:off x="2766331" y="5407025"/>
            <a:ext cx="3590925" cy="384175"/>
          </a:xfrm>
          <a:prstGeom prst="rect">
            <a:avLst/>
          </a:prstGeom>
          <a:noFill/>
          <a:ln w="9525">
            <a:noFill/>
            <a:miter lim="800000"/>
            <a:headEnd/>
            <a:tailEnd/>
          </a:ln>
        </p:spPr>
      </p:pic>
      <p:pic>
        <p:nvPicPr>
          <p:cNvPr id="14" name="Picture 14" descr="logo.png"/>
          <p:cNvPicPr>
            <a:picLocks noChangeAspect="1"/>
          </p:cNvPicPr>
          <p:nvPr/>
        </p:nvPicPr>
        <p:blipFill>
          <a:blip r:embed="rId12" cstate="print"/>
          <a:srcRect/>
          <a:stretch>
            <a:fillRect/>
          </a:stretch>
        </p:blipFill>
        <p:spPr bwMode="auto">
          <a:xfrm>
            <a:off x="1752600" y="4622800"/>
            <a:ext cx="1905000" cy="787400"/>
          </a:xfrm>
          <a:prstGeom prst="rect">
            <a:avLst/>
          </a:prstGeom>
          <a:noFill/>
          <a:ln w="9525">
            <a:noFill/>
            <a:miter lim="800000"/>
            <a:headEnd/>
            <a:tailEnd/>
          </a:ln>
        </p:spPr>
      </p:pic>
      <p:pic>
        <p:nvPicPr>
          <p:cNvPr id="15" name="Picture 4" descr="Picture2.png"/>
          <p:cNvPicPr>
            <a:picLocks noChangeAspect="1"/>
          </p:cNvPicPr>
          <p:nvPr/>
        </p:nvPicPr>
        <p:blipFill>
          <a:blip r:embed="rId13" cstate="print"/>
          <a:srcRect b="14455"/>
          <a:stretch>
            <a:fillRect/>
          </a:stretch>
        </p:blipFill>
        <p:spPr bwMode="auto">
          <a:xfrm>
            <a:off x="5410200" y="1981200"/>
            <a:ext cx="1447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
      <a:dk1>
        <a:srgbClr val="000000"/>
      </a:dk1>
      <a:lt1>
        <a:srgbClr val="FFFFFF"/>
      </a:lt1>
      <a:dk2>
        <a:srgbClr val="000000"/>
      </a:dk2>
      <a:lt2>
        <a:srgbClr val="808080"/>
      </a:lt2>
      <a:accent1>
        <a:srgbClr val="9999FF"/>
      </a:accent1>
      <a:accent2>
        <a:srgbClr val="333399"/>
      </a:accent2>
      <a:accent3>
        <a:srgbClr val="FFFFFF"/>
      </a:accent3>
      <a:accent4>
        <a:srgbClr val="000000"/>
      </a:accent4>
      <a:accent5>
        <a:srgbClr val="CACAFF"/>
      </a:accent5>
      <a:accent6>
        <a:srgbClr val="2D2D8A"/>
      </a:accent6>
      <a:hlink>
        <a:srgbClr val="009999"/>
      </a:hlink>
      <a:folHlink>
        <a:srgbClr val="99CC00"/>
      </a:folHlink>
    </a:clrScheme>
    <a:fontScheme name="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9999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
      <a:dk1>
        <a:srgbClr val="000000"/>
      </a:dk1>
      <a:lt1>
        <a:srgbClr val="FFFFFF"/>
      </a:lt1>
      <a:dk2>
        <a:srgbClr val="000000"/>
      </a:dk2>
      <a:lt2>
        <a:srgbClr val="808080"/>
      </a:lt2>
      <a:accent1>
        <a:srgbClr val="9999FF"/>
      </a:accent1>
      <a:accent2>
        <a:srgbClr val="333399"/>
      </a:accent2>
      <a:accent3>
        <a:srgbClr val="FFFFFF"/>
      </a:accent3>
      <a:accent4>
        <a:srgbClr val="000000"/>
      </a:accent4>
      <a:accent5>
        <a:srgbClr val="CACAFF"/>
      </a:accent5>
      <a:accent6>
        <a:srgbClr val="2D2D8A"/>
      </a:accent6>
      <a:hlink>
        <a:srgbClr val="009999"/>
      </a:hlink>
      <a:folHlink>
        <a:srgbClr val="99CC00"/>
      </a:folHlink>
    </a:clrScheme>
    <a:fontScheme name="Pixel">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9999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Pix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4436</TotalTime>
  <Words>1816</Words>
  <Application>Microsoft Macintosh PowerPoint</Application>
  <PresentationFormat>On-screen Show (4:3)</PresentationFormat>
  <Paragraphs>209</Paragraphs>
  <Slides>20</Slides>
  <Notes>7</Notes>
  <HiddenSlides>0</HiddenSlides>
  <MMClips>0</MMClips>
  <ScaleCrop>false</ScaleCrop>
  <HeadingPairs>
    <vt:vector size="4" baseType="variant">
      <vt:variant>
        <vt:lpstr>Design Template</vt:lpstr>
      </vt:variant>
      <vt:variant>
        <vt:i4>3</vt:i4>
      </vt:variant>
      <vt:variant>
        <vt:lpstr>Slide Titles</vt:lpstr>
      </vt:variant>
      <vt:variant>
        <vt:i4>20</vt:i4>
      </vt:variant>
    </vt:vector>
  </HeadingPairs>
  <TitlesOfParts>
    <vt:vector size="23" baseType="lpstr">
      <vt:lpstr>Trek</vt:lpstr>
      <vt:lpstr>Blank</vt:lpstr>
      <vt:lpstr>Pixel</vt:lpstr>
      <vt:lpstr>Beyond the Silos of the LAM’s:  Time to Speak Up Collaborative and Open Software Development Directions for Libraries, Archives and Museums </vt:lpstr>
      <vt:lpstr>Background: Silos of LAM’s</vt:lpstr>
      <vt:lpstr>Foundation work</vt:lpstr>
      <vt:lpstr>The Key Questions for LAM’s</vt:lpstr>
      <vt:lpstr>Archivesspace: Background</vt:lpstr>
      <vt:lpstr>Archivesspace:  Collaboration &amp; connection</vt:lpstr>
      <vt:lpstr>Kuali OLE: mission</vt:lpstr>
      <vt:lpstr>Kuali OLE: BAckground</vt:lpstr>
      <vt:lpstr>Kuali Ole: Collaboration and Connection </vt:lpstr>
      <vt:lpstr>Kuali OLE: Timeline</vt:lpstr>
      <vt:lpstr>Slide 11</vt:lpstr>
      <vt:lpstr>Slide 12</vt:lpstr>
      <vt:lpstr>Project Partners</vt:lpstr>
      <vt:lpstr>How We’re Making it Easy</vt:lpstr>
      <vt:lpstr>Schema Extension Model</vt:lpstr>
      <vt:lpstr>Slide 16</vt:lpstr>
      <vt:lpstr>Collaboration and Connections</vt:lpstr>
      <vt:lpstr>The Good, the bad &amp; the ugly</vt:lpstr>
      <vt:lpstr>Audience Participation</vt:lpstr>
      <vt:lpstr>Project Links</vt:lpstr>
    </vt:vector>
  </TitlesOfParts>
  <Company>University of Illinois - Library 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Silos of the LAM’s:  Time to Speak Up Collaborative and Open Software Development Directions for Libraries, Archives and Museums </dc:title>
  <dc:creator>Beth Sandore</dc:creator>
  <cp:lastModifiedBy>Beth Sandore</cp:lastModifiedBy>
  <cp:revision>57</cp:revision>
  <dcterms:created xsi:type="dcterms:W3CDTF">2010-04-12T20:32:50Z</dcterms:created>
  <dcterms:modified xsi:type="dcterms:W3CDTF">2010-04-15T14:44:55Z</dcterms:modified>
</cp:coreProperties>
</file>