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89" r:id="rId4"/>
    <p:sldId id="259" r:id="rId5"/>
    <p:sldId id="260" r:id="rId6"/>
    <p:sldId id="261" r:id="rId7"/>
    <p:sldId id="290" r:id="rId8"/>
    <p:sldId id="262" r:id="rId9"/>
    <p:sldId id="299" r:id="rId10"/>
    <p:sldId id="264" r:id="rId11"/>
    <p:sldId id="265" r:id="rId12"/>
    <p:sldId id="300" r:id="rId13"/>
    <p:sldId id="266" r:id="rId14"/>
    <p:sldId id="267" r:id="rId15"/>
    <p:sldId id="291" r:id="rId16"/>
    <p:sldId id="268" r:id="rId17"/>
    <p:sldId id="269" r:id="rId18"/>
    <p:sldId id="293" r:id="rId19"/>
    <p:sldId id="295" r:id="rId20"/>
    <p:sldId id="280" r:id="rId21"/>
    <p:sldId id="294" r:id="rId22"/>
    <p:sldId id="283" r:id="rId23"/>
    <p:sldId id="284" r:id="rId24"/>
    <p:sldId id="285" r:id="rId25"/>
    <p:sldId id="286" r:id="rId26"/>
    <p:sldId id="287" r:id="rId27"/>
    <p:sldId id="298" r:id="rId28"/>
    <p:sldId id="29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92" autoAdjust="0"/>
  </p:normalViewPr>
  <p:slideViewPr>
    <p:cSldViewPr>
      <p:cViewPr varScale="1">
        <p:scale>
          <a:sx n="79" d="100"/>
          <a:sy n="79" d="100"/>
        </p:scale>
        <p:origin x="-1026" y="-9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ED992-8FE2-4225-98EC-371DBA5EC8CD}" type="datetimeFigureOut">
              <a:rPr lang="en-US" smtClean="0"/>
              <a:pPr/>
              <a:t>4/1/2013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8EF26-E236-41FD-B808-FA449ADB9F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s://www.coursera.org/emory" TargetMode="External"/><Relationship Id="rId18" Type="http://schemas.openxmlformats.org/officeDocument/2006/relationships/hyperlink" Target="https://www.coursera.org/jhu" TargetMode="External"/><Relationship Id="rId26" Type="http://schemas.openxmlformats.org/officeDocument/2006/relationships/hyperlink" Target="https://www.coursera.org/rice" TargetMode="External"/><Relationship Id="rId39" Type="http://schemas.openxmlformats.org/officeDocument/2006/relationships/hyperlink" Target="https://www.coursera.org/unam" TargetMode="External"/><Relationship Id="rId21" Type="http://schemas.openxmlformats.org/officeDocument/2006/relationships/hyperlink" Target="https://www.coursera.org/nus" TargetMode="External"/><Relationship Id="rId34" Type="http://schemas.openxmlformats.org/officeDocument/2006/relationships/hyperlink" Target="https://www.coursera.org/hkust" TargetMode="External"/><Relationship Id="rId42" Type="http://schemas.openxmlformats.org/officeDocument/2006/relationships/hyperlink" Target="https://www.coursera.org/uci" TargetMode="External"/><Relationship Id="rId47" Type="http://schemas.openxmlformats.org/officeDocument/2006/relationships/hyperlink" Target="https://www.coursera.org/ucph" TargetMode="External"/><Relationship Id="rId50" Type="http://schemas.openxmlformats.org/officeDocument/2006/relationships/hyperlink" Target="https://www.coursera.org/illinois" TargetMode="External"/><Relationship Id="rId55" Type="http://schemas.openxmlformats.org/officeDocument/2006/relationships/hyperlink" Target="https://www.coursera.org/minnesota" TargetMode="External"/><Relationship Id="rId63" Type="http://schemas.openxmlformats.org/officeDocument/2006/relationships/hyperlink" Target="https://www.coursera.org/vanderbilt" TargetMode="External"/><Relationship Id="rId7" Type="http://schemas.openxmlformats.org/officeDocument/2006/relationships/hyperlink" Target="https://www.coursera.org/casewestern" TargetMode="External"/><Relationship Id="rId2" Type="http://schemas.openxmlformats.org/officeDocument/2006/relationships/slide" Target="../slides/slide13.xml"/><Relationship Id="rId16" Type="http://schemas.openxmlformats.org/officeDocument/2006/relationships/hyperlink" Target="https://www.coursera.org/ie" TargetMode="External"/><Relationship Id="rId20" Type="http://schemas.openxmlformats.org/officeDocument/2006/relationships/hyperlink" Target="https://www.coursera.org/taiwan" TargetMode="External"/><Relationship Id="rId29" Type="http://schemas.openxmlformats.org/officeDocument/2006/relationships/hyperlink" Target="http://online.stanford.edu/" TargetMode="External"/><Relationship Id="rId41" Type="http://schemas.openxmlformats.org/officeDocument/2006/relationships/hyperlink" Target="https://www.coursera.org/leiden" TargetMode="External"/><Relationship Id="rId54" Type="http://schemas.openxmlformats.org/officeDocument/2006/relationships/hyperlink" Target="https://www.coursera.org/umich" TargetMode="External"/><Relationship Id="rId62" Type="http://schemas.openxmlformats.org/officeDocument/2006/relationships/hyperlink" Target="https://www.coursera.org/wisconsin" TargetMode="External"/><Relationship Id="rId1" Type="http://schemas.openxmlformats.org/officeDocument/2006/relationships/notesMaster" Target="../notesMasters/notesMaster1.xml"/><Relationship Id="rId6" Type="http://schemas.openxmlformats.org/officeDocument/2006/relationships/hyperlink" Target="https://www.coursera.org/calarts" TargetMode="External"/><Relationship Id="rId11" Type="http://schemas.openxmlformats.org/officeDocument/2006/relationships/hyperlink" Target="https://www.coursera.org/ep" TargetMode="External"/><Relationship Id="rId24" Type="http://schemas.openxmlformats.org/officeDocument/2006/relationships/hyperlink" Target="https://www.coursera.org/psu" TargetMode="External"/><Relationship Id="rId32" Type="http://schemas.openxmlformats.org/officeDocument/2006/relationships/hyperlink" Target="https://www.coursera.org/tecdemonterrey" TargetMode="External"/><Relationship Id="rId37" Type="http://schemas.openxmlformats.org/officeDocument/2006/relationships/hyperlink" Target="https://www.coursera.org/unc" TargetMode="External"/><Relationship Id="rId40" Type="http://schemas.openxmlformats.org/officeDocument/2006/relationships/hyperlink" Target="https://www.coursera.org/uab" TargetMode="External"/><Relationship Id="rId45" Type="http://schemas.openxmlformats.org/officeDocument/2006/relationships/hyperlink" Target="https://www.coursera.org/ucsc" TargetMode="External"/><Relationship Id="rId53" Type="http://schemas.openxmlformats.org/officeDocument/2006/relationships/hyperlink" Target="https://www.coursera.org/unimelb" TargetMode="External"/><Relationship Id="rId58" Type="http://schemas.openxmlformats.org/officeDocument/2006/relationships/hyperlink" Target="https://www.coursera.org/rochester" TargetMode="External"/><Relationship Id="rId5" Type="http://schemas.openxmlformats.org/officeDocument/2006/relationships/hyperlink" Target="https://www.coursera.org/caltech" TargetMode="External"/><Relationship Id="rId15" Type="http://schemas.openxmlformats.org/officeDocument/2006/relationships/hyperlink" Target="https://www.coursera.org/huji" TargetMode="External"/><Relationship Id="rId23" Type="http://schemas.openxmlformats.org/officeDocument/2006/relationships/hyperlink" Target="https://www.coursera.org/osu" TargetMode="External"/><Relationship Id="rId28" Type="http://schemas.openxmlformats.org/officeDocument/2006/relationships/hyperlink" Target="https://www.coursera.org/sapienza" TargetMode="External"/><Relationship Id="rId36" Type="http://schemas.openxmlformats.org/officeDocument/2006/relationships/hyperlink" Target="https://www.coursera.org/edinburgh" TargetMode="External"/><Relationship Id="rId49" Type="http://schemas.openxmlformats.org/officeDocument/2006/relationships/hyperlink" Target="https://www.coursera.org/unige" TargetMode="External"/><Relationship Id="rId57" Type="http://schemas.openxmlformats.org/officeDocument/2006/relationships/hyperlink" Target="https://www.coursera.org/pitt" TargetMode="External"/><Relationship Id="rId61" Type="http://schemas.openxmlformats.org/officeDocument/2006/relationships/hyperlink" Target="https://www.coursera.org/uw" TargetMode="External"/><Relationship Id="rId10" Type="http://schemas.openxmlformats.org/officeDocument/2006/relationships/hyperlink" Target="https://www.coursera.org/duke" TargetMode="External"/><Relationship Id="rId19" Type="http://schemas.openxmlformats.org/officeDocument/2006/relationships/hyperlink" Target="https://www.coursera.org/lmu" TargetMode="External"/><Relationship Id="rId31" Type="http://schemas.openxmlformats.org/officeDocument/2006/relationships/hyperlink" Target="https://www.coursera.org/tum" TargetMode="External"/><Relationship Id="rId44" Type="http://schemas.openxmlformats.org/officeDocument/2006/relationships/hyperlink" Target="https://www.coursera.org/ucsf" TargetMode="External"/><Relationship Id="rId52" Type="http://schemas.openxmlformats.org/officeDocument/2006/relationships/hyperlink" Target="https://www.coursera.org/umd" TargetMode="External"/><Relationship Id="rId60" Type="http://schemas.openxmlformats.org/officeDocument/2006/relationships/hyperlink" Target="https://www.coursera.org/uva" TargetMode="External"/><Relationship Id="rId4" Type="http://schemas.openxmlformats.org/officeDocument/2006/relationships/hyperlink" Target="https://www.coursera.org/brown" TargetMode="External"/><Relationship Id="rId9" Type="http://schemas.openxmlformats.org/officeDocument/2006/relationships/hyperlink" Target="https://www.coursera.org/curtis" TargetMode="External"/><Relationship Id="rId14" Type="http://schemas.openxmlformats.org/officeDocument/2006/relationships/hyperlink" Target="https://www.coursera.org/gatech" TargetMode="External"/><Relationship Id="rId22" Type="http://schemas.openxmlformats.org/officeDocument/2006/relationships/hyperlink" Target="https://www.coursera.org/northwestern" TargetMode="External"/><Relationship Id="rId27" Type="http://schemas.openxmlformats.org/officeDocument/2006/relationships/hyperlink" Target="https://www.coursera.org/rutgers" TargetMode="External"/><Relationship Id="rId30" Type="http://schemas.openxmlformats.org/officeDocument/2006/relationships/hyperlink" Target="https://www.coursera.org/dtu" TargetMode="External"/><Relationship Id="rId35" Type="http://schemas.openxmlformats.org/officeDocument/2006/relationships/hyperlink" Target="https://www.coursera.org/ubc" TargetMode="External"/><Relationship Id="rId43" Type="http://schemas.openxmlformats.org/officeDocument/2006/relationships/hyperlink" Target="https://www.coursera.org/ucsd" TargetMode="External"/><Relationship Id="rId48" Type="http://schemas.openxmlformats.org/officeDocument/2006/relationships/hyperlink" Target="https://www.coursera.org/ufl" TargetMode="External"/><Relationship Id="rId56" Type="http://schemas.openxmlformats.org/officeDocument/2006/relationships/hyperlink" Target="https://www.coursera.org/penn" TargetMode="External"/><Relationship Id="rId64" Type="http://schemas.openxmlformats.org/officeDocument/2006/relationships/hyperlink" Target="https://www.coursera.org/wesleyan" TargetMode="External"/><Relationship Id="rId8" Type="http://schemas.openxmlformats.org/officeDocument/2006/relationships/hyperlink" Target="https://www.coursera.org/columbia" TargetMode="External"/><Relationship Id="rId51" Type="http://schemas.openxmlformats.org/officeDocument/2006/relationships/hyperlink" Target="https://www.coursera.org/london" TargetMode="External"/><Relationship Id="rId3" Type="http://schemas.openxmlformats.org/officeDocument/2006/relationships/hyperlink" Target="https://www.coursera.org/berklee" TargetMode="External"/><Relationship Id="rId12" Type="http://schemas.openxmlformats.org/officeDocument/2006/relationships/hyperlink" Target="https://www.coursera.org/epfl" TargetMode="External"/><Relationship Id="rId17" Type="http://schemas.openxmlformats.org/officeDocument/2006/relationships/hyperlink" Target="https://www.coursera.org/mssm" TargetMode="External"/><Relationship Id="rId25" Type="http://schemas.openxmlformats.org/officeDocument/2006/relationships/hyperlink" Target="https://www.coursera.org/princeton" TargetMode="External"/><Relationship Id="rId33" Type="http://schemas.openxmlformats.org/officeDocument/2006/relationships/hyperlink" Target="https://www.coursera.org/cuhk" TargetMode="External"/><Relationship Id="rId38" Type="http://schemas.openxmlformats.org/officeDocument/2006/relationships/hyperlink" Target="https://www.coursera.org/todai" TargetMode="External"/><Relationship Id="rId46" Type="http://schemas.openxmlformats.org/officeDocument/2006/relationships/hyperlink" Target="https://www.coursera.org/boulder" TargetMode="External"/><Relationship Id="rId59" Type="http://schemas.openxmlformats.org/officeDocument/2006/relationships/hyperlink" Target="https://www.coursera.org/utoront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E8EF26-E236-41FD-B808-FA449ADB9F1C}"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1" dirty="0" smtClean="0"/>
              <a:t>62 Universities Have Partnered With </a:t>
            </a:r>
            <a:r>
              <a:rPr lang="en-US" b="1" dirty="0" err="1" smtClean="0"/>
              <a:t>Coursera</a:t>
            </a:r>
            <a:r>
              <a:rPr lang="en-US" b="1" dirty="0" smtClean="0"/>
              <a:t> (16 outside</a:t>
            </a:r>
            <a:r>
              <a:rPr lang="en-US" b="1" baseline="0" dirty="0" smtClean="0"/>
              <a:t> US)</a:t>
            </a:r>
            <a:endParaRPr lang="en-US" b="1" dirty="0" smtClean="0"/>
          </a:p>
          <a:p>
            <a:r>
              <a:rPr lang="en-US" dirty="0" err="1" smtClean="0">
                <a:hlinkClick r:id="rId3" tooltip="View courses forBerklee College of Music"/>
              </a:rPr>
              <a:t>Berklee</a:t>
            </a:r>
            <a:r>
              <a:rPr lang="en-US" dirty="0" smtClean="0">
                <a:hlinkClick r:id="rId3" tooltip="View courses forBerklee College of Music"/>
              </a:rPr>
              <a:t> College of Music</a:t>
            </a:r>
            <a:endParaRPr lang="en-US" dirty="0" smtClean="0"/>
          </a:p>
          <a:p>
            <a:r>
              <a:rPr lang="en-US" dirty="0" smtClean="0">
                <a:hlinkClick r:id="rId4" tooltip="View courses forBrown University"/>
              </a:rPr>
              <a:t>Brown University</a:t>
            </a:r>
            <a:endParaRPr lang="en-US" dirty="0" smtClean="0"/>
          </a:p>
          <a:p>
            <a:r>
              <a:rPr lang="en-US" dirty="0" smtClean="0">
                <a:hlinkClick r:id="rId5" tooltip="View courses forCalifornia Institute of Technology"/>
              </a:rPr>
              <a:t>California Institute of Technology</a:t>
            </a:r>
            <a:endParaRPr lang="en-US" dirty="0" smtClean="0"/>
          </a:p>
          <a:p>
            <a:r>
              <a:rPr lang="en-US" dirty="0" smtClean="0">
                <a:hlinkClick r:id="rId6" tooltip="View courses forCalifornia Institute of the Arts"/>
              </a:rPr>
              <a:t>California Institute of the Arts</a:t>
            </a:r>
            <a:endParaRPr lang="en-US" dirty="0" smtClean="0"/>
          </a:p>
          <a:p>
            <a:r>
              <a:rPr lang="en-US" dirty="0" smtClean="0">
                <a:hlinkClick r:id="rId7" tooltip="View courses forCase Western Reserve University"/>
              </a:rPr>
              <a:t>Case Western Reserve University</a:t>
            </a:r>
            <a:endParaRPr lang="en-US" dirty="0" smtClean="0"/>
          </a:p>
          <a:p>
            <a:r>
              <a:rPr lang="en-US" dirty="0" smtClean="0">
                <a:hlinkClick r:id="rId8" tooltip="View courses forColumbia University"/>
              </a:rPr>
              <a:t>Columbia University</a:t>
            </a:r>
            <a:endParaRPr lang="en-US" dirty="0" smtClean="0"/>
          </a:p>
          <a:p>
            <a:r>
              <a:rPr lang="en-US" dirty="0" smtClean="0">
                <a:hlinkClick r:id="rId9" tooltip="View courses forCurtis Institute of Music"/>
              </a:rPr>
              <a:t>Curtis Institute of Music</a:t>
            </a:r>
            <a:endParaRPr lang="en-US" dirty="0" smtClean="0"/>
          </a:p>
          <a:p>
            <a:r>
              <a:rPr lang="en-US" dirty="0" smtClean="0">
                <a:hlinkClick r:id="rId10" tooltip="View courses forDuke University"/>
              </a:rPr>
              <a:t>Duke University</a:t>
            </a:r>
            <a:endParaRPr lang="en-US" dirty="0" smtClean="0"/>
          </a:p>
          <a:p>
            <a:r>
              <a:rPr lang="en-US" dirty="0" err="1" smtClean="0">
                <a:hlinkClick r:id="rId11" tooltip="View courses forÉcole Polytechnique"/>
              </a:rPr>
              <a:t>École</a:t>
            </a:r>
            <a:r>
              <a:rPr lang="en-US" dirty="0" smtClean="0">
                <a:hlinkClick r:id="rId11" tooltip="View courses forÉcole Polytechnique"/>
              </a:rPr>
              <a:t> </a:t>
            </a:r>
            <a:r>
              <a:rPr lang="en-US" dirty="0" err="1" smtClean="0">
                <a:hlinkClick r:id="rId11" tooltip="View courses forÉcole Polytechnique"/>
              </a:rPr>
              <a:t>Polytechnique</a:t>
            </a:r>
            <a:endParaRPr lang="en-US" dirty="0" smtClean="0"/>
          </a:p>
          <a:p>
            <a:r>
              <a:rPr lang="en-US" dirty="0" err="1" smtClean="0">
                <a:hlinkClick r:id="rId12" tooltip="View courses forÉcole Polytechnique Fédérale de Lausanne"/>
              </a:rPr>
              <a:t>École</a:t>
            </a:r>
            <a:r>
              <a:rPr lang="en-US" dirty="0" smtClean="0">
                <a:hlinkClick r:id="rId12" tooltip="View courses forÉcole Polytechnique Fédérale de Lausanne"/>
              </a:rPr>
              <a:t> </a:t>
            </a:r>
            <a:r>
              <a:rPr lang="en-US" dirty="0" err="1" smtClean="0">
                <a:hlinkClick r:id="rId12" tooltip="View courses forÉcole Polytechnique Fédérale de Lausanne"/>
              </a:rPr>
              <a:t>Polytechnique</a:t>
            </a:r>
            <a:r>
              <a:rPr lang="en-US" dirty="0" smtClean="0">
                <a:hlinkClick r:id="rId12" tooltip="View courses forÉcole Polytechnique Fédérale de Lausanne"/>
              </a:rPr>
              <a:t> </a:t>
            </a:r>
            <a:r>
              <a:rPr lang="en-US" dirty="0" err="1" smtClean="0">
                <a:hlinkClick r:id="rId12" tooltip="View courses forÉcole Polytechnique Fédérale de Lausanne"/>
              </a:rPr>
              <a:t>Fédérale</a:t>
            </a:r>
            <a:r>
              <a:rPr lang="en-US" dirty="0" smtClean="0">
                <a:hlinkClick r:id="rId12" tooltip="View courses forÉcole Polytechnique Fédérale de Lausanne"/>
              </a:rPr>
              <a:t> de Lausanne</a:t>
            </a:r>
            <a:endParaRPr lang="en-US" dirty="0" smtClean="0"/>
          </a:p>
          <a:p>
            <a:r>
              <a:rPr lang="en-US" dirty="0" smtClean="0">
                <a:hlinkClick r:id="rId13" tooltip="View courses forEmory University"/>
              </a:rPr>
              <a:t>Emory University</a:t>
            </a:r>
            <a:endParaRPr lang="en-US" dirty="0" smtClean="0"/>
          </a:p>
          <a:p>
            <a:r>
              <a:rPr lang="en-US" dirty="0" smtClean="0">
                <a:hlinkClick r:id="rId14" tooltip="View courses forGeorgia Institute of Technology"/>
              </a:rPr>
              <a:t>Georgia Institute of Technology</a:t>
            </a:r>
            <a:endParaRPr lang="en-US" dirty="0" smtClean="0"/>
          </a:p>
          <a:p>
            <a:r>
              <a:rPr lang="en-US" dirty="0" smtClean="0">
                <a:hlinkClick r:id="rId15" tooltip="View courses forHebrew University of Jerusalem"/>
              </a:rPr>
              <a:t>Hebrew University of Jerusalem</a:t>
            </a:r>
            <a:endParaRPr lang="en-US" dirty="0" smtClean="0"/>
          </a:p>
          <a:p>
            <a:r>
              <a:rPr lang="en-US" dirty="0" smtClean="0">
                <a:hlinkClick r:id="rId16" tooltip="View courses forIE Business School"/>
              </a:rPr>
              <a:t>IE Business School</a:t>
            </a:r>
            <a:endParaRPr lang="en-US" dirty="0" smtClean="0"/>
          </a:p>
          <a:p>
            <a:r>
              <a:rPr lang="en-US" dirty="0" smtClean="0">
                <a:hlinkClick r:id="rId17" tooltip="View courses forIcahn School of Medicine at Mount Sinai"/>
              </a:rPr>
              <a:t>Icahn School of Medicine at Mount Sinai</a:t>
            </a:r>
            <a:endParaRPr lang="en-US" dirty="0" smtClean="0"/>
          </a:p>
          <a:p>
            <a:r>
              <a:rPr lang="en-US" dirty="0" smtClean="0">
                <a:hlinkClick r:id="rId18" tooltip="View courses forJohns Hopkins University"/>
              </a:rPr>
              <a:t>Johns Hopkins University</a:t>
            </a:r>
            <a:endParaRPr lang="en-US" dirty="0" smtClean="0"/>
          </a:p>
          <a:p>
            <a:r>
              <a:rPr lang="en-US" dirty="0" smtClean="0">
                <a:hlinkClick r:id="rId19" tooltip="View courses forLudwig-Maximilians-Universität München"/>
              </a:rPr>
              <a:t>Ludwig-</a:t>
            </a:r>
            <a:r>
              <a:rPr lang="en-US" dirty="0" err="1" smtClean="0">
                <a:hlinkClick r:id="rId19" tooltip="View courses forLudwig-Maximilians-Universität München"/>
              </a:rPr>
              <a:t>Maximilians</a:t>
            </a:r>
            <a:r>
              <a:rPr lang="en-US" dirty="0" smtClean="0">
                <a:hlinkClick r:id="rId19" tooltip="View courses forLudwig-Maximilians-Universität München"/>
              </a:rPr>
              <a:t>-</a:t>
            </a:r>
            <a:r>
              <a:rPr lang="en-US" dirty="0" err="1" smtClean="0">
                <a:hlinkClick r:id="rId19" tooltip="View courses forLudwig-Maximilians-Universität München"/>
              </a:rPr>
              <a:t>Universität</a:t>
            </a:r>
            <a:r>
              <a:rPr lang="en-US" dirty="0" smtClean="0">
                <a:hlinkClick r:id="rId19" tooltip="View courses forLudwig-Maximilians-Universität München"/>
              </a:rPr>
              <a:t> </a:t>
            </a:r>
            <a:r>
              <a:rPr lang="en-US" dirty="0" err="1" smtClean="0">
                <a:hlinkClick r:id="rId19" tooltip="View courses forLudwig-Maximilians-Universität München"/>
              </a:rPr>
              <a:t>München</a:t>
            </a:r>
            <a:endParaRPr lang="en-US" dirty="0" smtClean="0"/>
          </a:p>
          <a:p>
            <a:r>
              <a:rPr lang="en-US" dirty="0" smtClean="0">
                <a:hlinkClick r:id="rId20" tooltip="View courses forNational Taiwan University"/>
              </a:rPr>
              <a:t>National Taiwan University</a:t>
            </a:r>
            <a:endParaRPr lang="en-US" dirty="0" smtClean="0"/>
          </a:p>
          <a:p>
            <a:r>
              <a:rPr lang="en-US" dirty="0" smtClean="0">
                <a:hlinkClick r:id="rId21" tooltip="View courses forNational University of Singapore"/>
              </a:rPr>
              <a:t>National University of Singapore</a:t>
            </a:r>
            <a:endParaRPr lang="en-US" dirty="0" smtClean="0"/>
          </a:p>
          <a:p>
            <a:r>
              <a:rPr lang="en-US" dirty="0" smtClean="0">
                <a:hlinkClick r:id="rId22" tooltip="View courses forNorthwestern University"/>
              </a:rPr>
              <a:t>Northwestern University</a:t>
            </a:r>
            <a:endParaRPr lang="en-US" dirty="0" smtClean="0"/>
          </a:p>
          <a:p>
            <a:r>
              <a:rPr lang="en-US" dirty="0" smtClean="0">
                <a:hlinkClick r:id="rId23" tooltip="View courses forOhio State University"/>
              </a:rPr>
              <a:t>Ohio State University</a:t>
            </a:r>
            <a:endParaRPr lang="en-US" dirty="0" smtClean="0"/>
          </a:p>
          <a:p>
            <a:r>
              <a:rPr lang="en-US" dirty="0" smtClean="0">
                <a:hlinkClick r:id="rId24" tooltip="View courses forPennsylvania State University"/>
              </a:rPr>
              <a:t>Pennsylvania State University</a:t>
            </a:r>
            <a:endParaRPr lang="en-US" dirty="0" smtClean="0"/>
          </a:p>
          <a:p>
            <a:r>
              <a:rPr lang="en-US" dirty="0" smtClean="0">
                <a:hlinkClick r:id="rId25" tooltip="View courses forPrinceton University"/>
              </a:rPr>
              <a:t>Princeton University</a:t>
            </a:r>
            <a:endParaRPr lang="en-US" dirty="0" smtClean="0"/>
          </a:p>
          <a:p>
            <a:r>
              <a:rPr lang="en-US" dirty="0" smtClean="0">
                <a:hlinkClick r:id="rId26" tooltip="View courses forRice University"/>
              </a:rPr>
              <a:t>Rice University</a:t>
            </a:r>
            <a:endParaRPr lang="en-US" dirty="0" smtClean="0"/>
          </a:p>
          <a:p>
            <a:r>
              <a:rPr lang="en-US" dirty="0" smtClean="0">
                <a:hlinkClick r:id="rId27" tooltip="View courses forRutgers University"/>
              </a:rPr>
              <a:t>Rutgers University</a:t>
            </a:r>
            <a:endParaRPr lang="en-US" dirty="0" smtClean="0"/>
          </a:p>
          <a:p>
            <a:r>
              <a:rPr lang="en-US" dirty="0" err="1" smtClean="0">
                <a:hlinkClick r:id="rId28" tooltip="View courses forSapienza University of Rome"/>
              </a:rPr>
              <a:t>Sapienza</a:t>
            </a:r>
            <a:r>
              <a:rPr lang="en-US" dirty="0" smtClean="0">
                <a:hlinkClick r:id="rId28" tooltip="View courses forSapienza University of Rome"/>
              </a:rPr>
              <a:t> University of Rome</a:t>
            </a:r>
            <a:endParaRPr lang="en-US" dirty="0" smtClean="0"/>
          </a:p>
          <a:p>
            <a:r>
              <a:rPr lang="en-US" dirty="0" smtClean="0">
                <a:hlinkClick r:id="rId29" tooltip="View courses forStanford University"/>
              </a:rPr>
              <a:t>Stanford University</a:t>
            </a:r>
            <a:endParaRPr lang="en-US" dirty="0" smtClean="0"/>
          </a:p>
          <a:p>
            <a:r>
              <a:rPr lang="en-US" dirty="0" smtClean="0">
                <a:hlinkClick r:id="rId30" tooltip="View courses forTechnical University of Denmark (DTU)"/>
              </a:rPr>
              <a:t>Technical University of Denmark (DTU)</a:t>
            </a:r>
            <a:endParaRPr lang="en-US" dirty="0" smtClean="0"/>
          </a:p>
          <a:p>
            <a:r>
              <a:rPr lang="en-US" dirty="0" err="1" smtClean="0">
                <a:hlinkClick r:id="rId31" tooltip="View courses forTechnische Universität München (Technical University of Munich)"/>
              </a:rPr>
              <a:t>Technische</a:t>
            </a:r>
            <a:r>
              <a:rPr lang="en-US" dirty="0" smtClean="0">
                <a:hlinkClick r:id="rId31" tooltip="View courses forTechnische Universität München (Technical University of Munich)"/>
              </a:rPr>
              <a:t> </a:t>
            </a:r>
            <a:r>
              <a:rPr lang="en-US" dirty="0" err="1" smtClean="0">
                <a:hlinkClick r:id="rId31" tooltip="View courses forTechnische Universität München (Technical University of Munich)"/>
              </a:rPr>
              <a:t>Universität</a:t>
            </a:r>
            <a:r>
              <a:rPr lang="en-US" dirty="0" smtClean="0">
                <a:hlinkClick r:id="rId31" tooltip="View courses forTechnische Universität München (Technical University of Munich)"/>
              </a:rPr>
              <a:t> </a:t>
            </a:r>
            <a:r>
              <a:rPr lang="en-US" dirty="0" err="1" smtClean="0">
                <a:hlinkClick r:id="rId31" tooltip="View courses forTechnische Universität München (Technical University of Munich)"/>
              </a:rPr>
              <a:t>München</a:t>
            </a:r>
            <a:r>
              <a:rPr lang="en-US" dirty="0" smtClean="0">
                <a:hlinkClick r:id="rId31" tooltip="View courses forTechnische Universität München (Technical University of Munich)"/>
              </a:rPr>
              <a:t> (Technical University of Munich)</a:t>
            </a:r>
            <a:endParaRPr lang="en-US" dirty="0" smtClean="0"/>
          </a:p>
          <a:p>
            <a:r>
              <a:rPr lang="en-US" dirty="0" err="1" smtClean="0">
                <a:hlinkClick r:id="rId32" tooltip="View courses forTecnológico de Monterrey"/>
              </a:rPr>
              <a:t>Tecnológico</a:t>
            </a:r>
            <a:r>
              <a:rPr lang="en-US" dirty="0" smtClean="0">
                <a:hlinkClick r:id="rId32" tooltip="View courses forTecnológico de Monterrey"/>
              </a:rPr>
              <a:t> de Monterrey</a:t>
            </a:r>
            <a:endParaRPr lang="en-US" dirty="0" smtClean="0"/>
          </a:p>
          <a:p>
            <a:r>
              <a:rPr lang="en-US" dirty="0" smtClean="0">
                <a:hlinkClick r:id="rId33" tooltip="View courses forThe Chinese University of Hong Kong"/>
              </a:rPr>
              <a:t>The Chinese University of Hong Kong</a:t>
            </a:r>
            <a:endParaRPr lang="en-US" dirty="0" smtClean="0"/>
          </a:p>
          <a:p>
            <a:r>
              <a:rPr lang="en-US" dirty="0" smtClean="0">
                <a:hlinkClick r:id="rId34" tooltip="View courses forThe Hong Kong University of Science and Technology"/>
              </a:rPr>
              <a:t>The Hong Kong University of Science and Technology</a:t>
            </a:r>
            <a:endParaRPr lang="en-US" dirty="0" smtClean="0"/>
          </a:p>
          <a:p>
            <a:r>
              <a:rPr lang="en-US" dirty="0" smtClean="0">
                <a:hlinkClick r:id="rId35" tooltip="View courses forThe University of British Columbia"/>
              </a:rPr>
              <a:t>The University of British Columbia</a:t>
            </a:r>
            <a:endParaRPr lang="en-US" dirty="0" smtClean="0"/>
          </a:p>
          <a:p>
            <a:r>
              <a:rPr lang="en-US" dirty="0" smtClean="0">
                <a:hlinkClick r:id="rId36" tooltip="View courses forThe University of Edinburgh"/>
              </a:rPr>
              <a:t>The University of Edinburgh</a:t>
            </a:r>
            <a:endParaRPr lang="en-US" dirty="0" smtClean="0"/>
          </a:p>
          <a:p>
            <a:r>
              <a:rPr lang="en-US" dirty="0" smtClean="0">
                <a:hlinkClick r:id="rId37" tooltip="View courses forThe University of North Carolina at Chapel Hill"/>
              </a:rPr>
              <a:t>The University of North Carolina at Chapel Hill</a:t>
            </a:r>
            <a:endParaRPr lang="en-US" dirty="0" smtClean="0"/>
          </a:p>
          <a:p>
            <a:r>
              <a:rPr lang="en-US" dirty="0" smtClean="0">
                <a:hlinkClick r:id="rId38" tooltip="View courses forThe University of Tokyo"/>
              </a:rPr>
              <a:t>The University of Tokyo</a:t>
            </a:r>
            <a:endParaRPr lang="en-US" dirty="0" smtClean="0"/>
          </a:p>
          <a:p>
            <a:r>
              <a:rPr lang="en-US" dirty="0" smtClean="0">
                <a:hlinkClick r:id="rId39" tooltip="View courses forUniversidad Nacional Autónoma de México"/>
              </a:rPr>
              <a:t>Universidad </a:t>
            </a:r>
            <a:r>
              <a:rPr lang="en-US" dirty="0" err="1" smtClean="0">
                <a:hlinkClick r:id="rId39" tooltip="View courses forUniversidad Nacional Autónoma de México"/>
              </a:rPr>
              <a:t>Nacional</a:t>
            </a:r>
            <a:r>
              <a:rPr lang="en-US" dirty="0" smtClean="0">
                <a:hlinkClick r:id="rId39" tooltip="View courses forUniversidad Nacional Autónoma de México"/>
              </a:rPr>
              <a:t> </a:t>
            </a:r>
            <a:r>
              <a:rPr lang="en-US" dirty="0" err="1" smtClean="0">
                <a:hlinkClick r:id="rId39" tooltip="View courses forUniversidad Nacional Autónoma de México"/>
              </a:rPr>
              <a:t>Autónoma</a:t>
            </a:r>
            <a:r>
              <a:rPr lang="en-US" dirty="0" smtClean="0">
                <a:hlinkClick r:id="rId39" tooltip="View courses forUniversidad Nacional Autónoma de México"/>
              </a:rPr>
              <a:t> de México</a:t>
            </a:r>
            <a:endParaRPr lang="en-US" dirty="0" smtClean="0"/>
          </a:p>
          <a:p>
            <a:r>
              <a:rPr lang="en-US" dirty="0" err="1" smtClean="0">
                <a:hlinkClick r:id="rId40" tooltip="View courses forUniversitat Autònoma de Barcelona"/>
              </a:rPr>
              <a:t>Universitat</a:t>
            </a:r>
            <a:r>
              <a:rPr lang="en-US" dirty="0" smtClean="0">
                <a:hlinkClick r:id="rId40" tooltip="View courses forUniversitat Autònoma de Barcelona"/>
              </a:rPr>
              <a:t> </a:t>
            </a:r>
            <a:r>
              <a:rPr lang="en-US" dirty="0" err="1" smtClean="0">
                <a:hlinkClick r:id="rId40" tooltip="View courses forUniversitat Autònoma de Barcelona"/>
              </a:rPr>
              <a:t>Autònoma</a:t>
            </a:r>
            <a:r>
              <a:rPr lang="en-US" dirty="0" smtClean="0">
                <a:hlinkClick r:id="rId40" tooltip="View courses forUniversitat Autònoma de Barcelona"/>
              </a:rPr>
              <a:t> de Barcelona</a:t>
            </a:r>
            <a:endParaRPr lang="en-US" dirty="0" smtClean="0"/>
          </a:p>
          <a:p>
            <a:r>
              <a:rPr lang="en-US" dirty="0" err="1" smtClean="0">
                <a:hlinkClick r:id="rId41" tooltip="View courses forUniversiteit Leiden"/>
              </a:rPr>
              <a:t>Universiteit</a:t>
            </a:r>
            <a:r>
              <a:rPr lang="en-US" dirty="0" smtClean="0">
                <a:hlinkClick r:id="rId41" tooltip="View courses forUniversiteit Leiden"/>
              </a:rPr>
              <a:t> Leiden</a:t>
            </a:r>
            <a:endParaRPr lang="en-US" dirty="0" smtClean="0"/>
          </a:p>
          <a:p>
            <a:r>
              <a:rPr lang="en-US" dirty="0" smtClean="0">
                <a:hlinkClick r:id="rId42" tooltip="View courses forUniversity of California, Irvine"/>
              </a:rPr>
              <a:t>University of California, Irvine</a:t>
            </a:r>
            <a:endParaRPr lang="en-US" dirty="0" smtClean="0"/>
          </a:p>
          <a:p>
            <a:r>
              <a:rPr lang="en-US" dirty="0" smtClean="0">
                <a:hlinkClick r:id="rId43" tooltip="View courses forUniversity of California, San Diego "/>
              </a:rPr>
              <a:t>University of California, San Diego </a:t>
            </a:r>
            <a:endParaRPr lang="en-US" dirty="0" smtClean="0"/>
          </a:p>
          <a:p>
            <a:r>
              <a:rPr lang="en-US" dirty="0" smtClean="0">
                <a:hlinkClick r:id="rId44" tooltip="View courses forUniversity of California, San Francisco"/>
              </a:rPr>
              <a:t>University of California, San Francisco</a:t>
            </a:r>
            <a:endParaRPr lang="en-US" dirty="0" smtClean="0"/>
          </a:p>
          <a:p>
            <a:r>
              <a:rPr lang="en-US" dirty="0" smtClean="0">
                <a:hlinkClick r:id="rId45" tooltip="View courses forUniversity of California, Santa Cruz"/>
              </a:rPr>
              <a:t>University of California, Santa Cruz</a:t>
            </a:r>
            <a:endParaRPr lang="en-US" dirty="0" smtClean="0"/>
          </a:p>
          <a:p>
            <a:r>
              <a:rPr lang="en-US" dirty="0" smtClean="0">
                <a:hlinkClick r:id="rId46" tooltip="View courses forUniversity of Colorado Boulder"/>
              </a:rPr>
              <a:t>University of Colorado Boulder</a:t>
            </a:r>
            <a:endParaRPr lang="en-US" dirty="0" smtClean="0"/>
          </a:p>
          <a:p>
            <a:r>
              <a:rPr lang="en-US" dirty="0" smtClean="0">
                <a:hlinkClick r:id="rId47" tooltip="View courses forUniversity of Copenhagen"/>
              </a:rPr>
              <a:t>University of Copenhagen</a:t>
            </a:r>
            <a:endParaRPr lang="en-US" dirty="0" smtClean="0"/>
          </a:p>
          <a:p>
            <a:r>
              <a:rPr lang="en-US" dirty="0" smtClean="0">
                <a:hlinkClick r:id="rId48" tooltip="View courses forUniversity of Florida"/>
              </a:rPr>
              <a:t>University of Florida</a:t>
            </a:r>
            <a:endParaRPr lang="en-US" dirty="0" smtClean="0"/>
          </a:p>
          <a:p>
            <a:r>
              <a:rPr lang="en-US" dirty="0" smtClean="0">
                <a:hlinkClick r:id="rId49" tooltip="View courses forUniversity of Geneva"/>
              </a:rPr>
              <a:t>University of Geneva</a:t>
            </a:r>
            <a:endParaRPr lang="en-US" dirty="0" smtClean="0"/>
          </a:p>
          <a:p>
            <a:r>
              <a:rPr lang="en-US" dirty="0" smtClean="0">
                <a:hlinkClick r:id="rId50" tooltip="View courses forUniversity of Illinois at Urbana-Champaign"/>
              </a:rPr>
              <a:t>University of Illinois at Urbana-Champaign</a:t>
            </a:r>
            <a:endParaRPr lang="en-US" dirty="0" smtClean="0"/>
          </a:p>
          <a:p>
            <a:r>
              <a:rPr lang="en-US" dirty="0" smtClean="0">
                <a:hlinkClick r:id="rId51" tooltip="View courses forUniversity of London International Programmes"/>
              </a:rPr>
              <a:t>University of London International </a:t>
            </a:r>
            <a:r>
              <a:rPr lang="en-US" dirty="0" err="1" smtClean="0">
                <a:hlinkClick r:id="rId51" tooltip="View courses forUniversity of London International Programmes"/>
              </a:rPr>
              <a:t>Programmes</a:t>
            </a:r>
            <a:endParaRPr lang="en-US" dirty="0" smtClean="0"/>
          </a:p>
          <a:p>
            <a:r>
              <a:rPr lang="en-US" dirty="0" smtClean="0">
                <a:hlinkClick r:id="rId52" tooltip="View courses forUniversity of Maryland, College Park"/>
              </a:rPr>
              <a:t>University of Maryland, College Park</a:t>
            </a:r>
            <a:endParaRPr lang="en-US" dirty="0" smtClean="0"/>
          </a:p>
          <a:p>
            <a:r>
              <a:rPr lang="en-US" dirty="0" smtClean="0">
                <a:hlinkClick r:id="rId53" tooltip="View courses forUniversity of Melbourne"/>
              </a:rPr>
              <a:t>University of Melbourne</a:t>
            </a:r>
            <a:endParaRPr lang="en-US" dirty="0" smtClean="0"/>
          </a:p>
          <a:p>
            <a:r>
              <a:rPr lang="en-US" dirty="0" smtClean="0">
                <a:hlinkClick r:id="rId54" tooltip="View courses forUniversity of Michigan"/>
              </a:rPr>
              <a:t>University of Michigan</a:t>
            </a:r>
            <a:endParaRPr lang="en-US" dirty="0" smtClean="0"/>
          </a:p>
          <a:p>
            <a:r>
              <a:rPr lang="en-US" dirty="0" smtClean="0">
                <a:hlinkClick r:id="rId55" tooltip="View courses forUniversity of Minnesota"/>
              </a:rPr>
              <a:t>University of Minnesota</a:t>
            </a:r>
            <a:endParaRPr lang="en-US" dirty="0" smtClean="0"/>
          </a:p>
          <a:p>
            <a:r>
              <a:rPr lang="en-US" dirty="0" smtClean="0">
                <a:hlinkClick r:id="rId56" tooltip="View courses forUniversity of Pennsylvania"/>
              </a:rPr>
              <a:t>University of Pennsylvania</a:t>
            </a:r>
            <a:endParaRPr lang="en-US" dirty="0" smtClean="0"/>
          </a:p>
          <a:p>
            <a:r>
              <a:rPr lang="en-US" dirty="0" smtClean="0">
                <a:hlinkClick r:id="rId57" tooltip="View courses forUniversity of Pittsburgh"/>
              </a:rPr>
              <a:t>University of Pittsburgh</a:t>
            </a:r>
            <a:endParaRPr lang="en-US" dirty="0" smtClean="0"/>
          </a:p>
          <a:p>
            <a:r>
              <a:rPr lang="en-US" dirty="0" smtClean="0">
                <a:hlinkClick r:id="rId58" tooltip="View courses forUniversity of Rochester"/>
              </a:rPr>
              <a:t>University of Rochester</a:t>
            </a:r>
            <a:endParaRPr lang="en-US" dirty="0" smtClean="0"/>
          </a:p>
          <a:p>
            <a:r>
              <a:rPr lang="en-US" dirty="0" smtClean="0">
                <a:hlinkClick r:id="rId59" tooltip="View courses forUniversity of Toronto"/>
              </a:rPr>
              <a:t>University of Toronto</a:t>
            </a:r>
            <a:endParaRPr lang="en-US" dirty="0" smtClean="0"/>
          </a:p>
          <a:p>
            <a:r>
              <a:rPr lang="en-US" dirty="0" smtClean="0">
                <a:hlinkClick r:id="rId60" tooltip="View courses forUniversity of Virginia"/>
              </a:rPr>
              <a:t>University of Virginia</a:t>
            </a:r>
            <a:endParaRPr lang="en-US" dirty="0" smtClean="0"/>
          </a:p>
          <a:p>
            <a:r>
              <a:rPr lang="en-US" dirty="0" smtClean="0">
                <a:hlinkClick r:id="rId61" tooltip="View courses forUniversity of Washington"/>
              </a:rPr>
              <a:t>University of Washington</a:t>
            </a:r>
            <a:endParaRPr lang="en-US" dirty="0" smtClean="0"/>
          </a:p>
          <a:p>
            <a:r>
              <a:rPr lang="en-US" dirty="0" smtClean="0">
                <a:hlinkClick r:id="rId62" tooltip="View courses forUniversity of Wisconsin–Madison"/>
              </a:rPr>
              <a:t>University of Wisconsin–Madison</a:t>
            </a:r>
            <a:endParaRPr lang="en-US" dirty="0" smtClean="0"/>
          </a:p>
          <a:p>
            <a:r>
              <a:rPr lang="en-US" dirty="0" smtClean="0">
                <a:hlinkClick r:id="rId63" tooltip="View courses forVanderbilt University"/>
              </a:rPr>
              <a:t>Vanderbilt University</a:t>
            </a:r>
            <a:endParaRPr lang="en-US" dirty="0" smtClean="0"/>
          </a:p>
          <a:p>
            <a:r>
              <a:rPr lang="en-US" dirty="0" smtClean="0">
                <a:hlinkClick r:id="rId64" tooltip="View courses forWesleyan University"/>
              </a:rPr>
              <a:t>Wesleyan University</a:t>
            </a:r>
            <a:endParaRPr lang="en-US" dirty="0" smtClean="0"/>
          </a:p>
          <a:p>
            <a:endParaRPr lang="en-US" dirty="0"/>
          </a:p>
        </p:txBody>
      </p:sp>
      <p:sp>
        <p:nvSpPr>
          <p:cNvPr id="4" name="Slide Number Placeholder 3"/>
          <p:cNvSpPr>
            <a:spLocks noGrp="1"/>
          </p:cNvSpPr>
          <p:nvPr>
            <p:ph type="sldNum" sz="quarter" idx="10"/>
          </p:nvPr>
        </p:nvSpPr>
        <p:spPr/>
        <p:txBody>
          <a:bodyPr/>
          <a:lstStyle/>
          <a:p>
            <a:fld id="{33EA0F83-3152-430F-B3AD-8C4000FE99CD}"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Uncontrolled cost increases</a:t>
            </a:r>
          </a:p>
          <a:p>
            <a:r>
              <a:rPr lang="en-US" dirty="0" smtClean="0"/>
              <a:t>Critical skills not learned</a:t>
            </a:r>
          </a:p>
          <a:p>
            <a:r>
              <a:rPr lang="en-US" dirty="0" smtClean="0"/>
              <a:t>Resistance to innovation</a:t>
            </a:r>
          </a:p>
          <a:p>
            <a:r>
              <a:rPr lang="en-US" dirty="0" smtClean="0"/>
              <a:t>Irrelevant Scholarship</a:t>
            </a:r>
          </a:p>
          <a:p>
            <a:r>
              <a:rPr lang="en-US" dirty="0" smtClean="0"/>
              <a:t>Tenure and accountability</a:t>
            </a:r>
          </a:p>
          <a:p>
            <a:r>
              <a:rPr lang="en-US" dirty="0" smtClean="0"/>
              <a:t>Tuition subsidizes research</a:t>
            </a:r>
          </a:p>
          <a:p>
            <a:endParaRPr lang="en-US" dirty="0" smtClean="0"/>
          </a:p>
          <a:p>
            <a:pPr lvl="1"/>
            <a:r>
              <a:rPr lang="en-US" dirty="0" smtClean="0"/>
              <a:t>Prestige arms race</a:t>
            </a:r>
          </a:p>
          <a:p>
            <a:pPr lvl="1"/>
            <a:r>
              <a:rPr lang="en-US" dirty="0" smtClean="0">
                <a:solidFill>
                  <a:srgbClr val="2178B5"/>
                </a:solidFill>
              </a:rPr>
              <a:t>Change the value proposition</a:t>
            </a:r>
          </a:p>
          <a:p>
            <a:pPr lvl="1"/>
            <a:r>
              <a:rPr lang="en-US" dirty="0" smtClean="0">
                <a:solidFill>
                  <a:srgbClr val="2178B5"/>
                </a:solidFill>
              </a:rPr>
              <a:t>Lower performance relative to desired attributes from mainstream customers</a:t>
            </a:r>
          </a:p>
          <a:p>
            <a:pPr lvl="1"/>
            <a:r>
              <a:rPr lang="en-US" dirty="0" smtClean="0">
                <a:solidFill>
                  <a:srgbClr val="2178B5"/>
                </a:solidFill>
              </a:rPr>
              <a:t>Have attributes valued by fringe (new) customers </a:t>
            </a:r>
          </a:p>
          <a:p>
            <a:pPr lvl="1"/>
            <a:r>
              <a:rPr lang="en-US" dirty="0" smtClean="0">
                <a:solidFill>
                  <a:srgbClr val="2178B5"/>
                </a:solidFill>
              </a:rPr>
              <a:t>Cheaper, smaller, simpler, more convenient</a:t>
            </a:r>
          </a:p>
          <a:p>
            <a:pPr lvl="1"/>
            <a:r>
              <a:rPr lang="en-US" dirty="0" smtClean="0">
                <a:solidFill>
                  <a:srgbClr val="2178B5"/>
                </a:solidFill>
              </a:rPr>
              <a:t>Experience and investment improve them so they eventually take over old market</a:t>
            </a:r>
          </a:p>
          <a:p>
            <a:pPr lvl="0"/>
            <a:endParaRPr lang="en-US" dirty="0" smtClean="0">
              <a:solidFill>
                <a:srgbClr val="2178B5"/>
              </a:solidFill>
            </a:endParaRPr>
          </a:p>
          <a:p>
            <a:r>
              <a:rPr lang="en-US" dirty="0" smtClean="0">
                <a:solidFill>
                  <a:srgbClr val="2178B5"/>
                </a:solidFill>
              </a:rPr>
              <a:t>Quality at scale</a:t>
            </a:r>
          </a:p>
          <a:p>
            <a:r>
              <a:rPr lang="en-US" dirty="0" smtClean="0">
                <a:solidFill>
                  <a:srgbClr val="2178B5"/>
                </a:solidFill>
              </a:rPr>
              <a:t>Competing on cost</a:t>
            </a:r>
          </a:p>
          <a:p>
            <a:r>
              <a:rPr lang="en-US" dirty="0" smtClean="0">
                <a:solidFill>
                  <a:srgbClr val="2178B5"/>
                </a:solidFill>
              </a:rPr>
              <a:t>Integration of career and academic preparation</a:t>
            </a:r>
          </a:p>
          <a:p>
            <a:r>
              <a:rPr lang="en-US" dirty="0" smtClean="0">
                <a:solidFill>
                  <a:srgbClr val="2178B5"/>
                </a:solidFill>
              </a:rPr>
              <a:t>Problem-focused research</a:t>
            </a:r>
          </a:p>
          <a:p>
            <a:endParaRPr lang="en-US" dirty="0" smtClean="0">
              <a:solidFill>
                <a:srgbClr val="2178B5"/>
              </a:solidFill>
            </a:endParaRPr>
          </a:p>
          <a:p>
            <a:r>
              <a:rPr lang="en-US" dirty="0" smtClean="0"/>
              <a:t>Is there a crisis in higher </a:t>
            </a:r>
            <a:r>
              <a:rPr lang="en-US" dirty="0" err="1" smtClean="0"/>
              <a:t>ed</a:t>
            </a:r>
            <a:r>
              <a:rPr lang="en-US" dirty="0" smtClean="0"/>
              <a:t>? (subset of culture and global crises)</a:t>
            </a:r>
          </a:p>
          <a:p>
            <a:r>
              <a:rPr lang="en-US" dirty="0" smtClean="0"/>
              <a:t>What’s an education? (Newman vs. </a:t>
            </a:r>
            <a:r>
              <a:rPr lang="en-US" dirty="0" err="1" smtClean="0"/>
              <a:t>Utilitarians</a:t>
            </a:r>
            <a:r>
              <a:rPr lang="en-US" dirty="0" smtClean="0"/>
              <a:t>) What’s it for?</a:t>
            </a:r>
          </a:p>
          <a:p>
            <a:r>
              <a:rPr lang="en-US" dirty="0" smtClean="0"/>
              <a:t>What do we know about teaching and learning? (Metrics and assessment)</a:t>
            </a:r>
          </a:p>
          <a:p>
            <a:r>
              <a:rPr lang="en-US" dirty="0" smtClean="0"/>
              <a:t>What’s a university? (Bologna/Paris, Nostalgia/History, Faculty Governance) </a:t>
            </a:r>
          </a:p>
          <a:p>
            <a:endParaRPr lang="en-US" dirty="0" smtClean="0"/>
          </a:p>
          <a:p>
            <a:pPr>
              <a:buNone/>
            </a:pPr>
            <a:r>
              <a:rPr lang="en-US" dirty="0" smtClean="0"/>
              <a:t>Same questions with</a:t>
            </a:r>
          </a:p>
          <a:p>
            <a:r>
              <a:rPr lang="en-US" dirty="0" smtClean="0"/>
              <a:t>the inclusion of women and minorities; </a:t>
            </a:r>
          </a:p>
          <a:p>
            <a:r>
              <a:rPr lang="en-US" dirty="0" smtClean="0"/>
              <a:t>the advent of technical colleges, community colleges and land-grant universities; </a:t>
            </a:r>
          </a:p>
          <a:p>
            <a:r>
              <a:rPr lang="en-US" dirty="0" smtClean="0"/>
              <a:t>and the implementation of the G.I. Bill.</a:t>
            </a:r>
          </a:p>
          <a:p>
            <a:endParaRPr lang="en-US" dirty="0" smtClean="0"/>
          </a:p>
          <a:p>
            <a:pPr>
              <a:buNone/>
            </a:pPr>
            <a:r>
              <a:rPr lang="en-US" dirty="0" smtClean="0"/>
              <a:t>The running battle of abstract thinking and applied knowledge</a:t>
            </a:r>
          </a:p>
          <a:p>
            <a:pPr>
              <a:buNone/>
            </a:pPr>
            <a:endParaRPr lang="en-US" sz="1800" b="1" dirty="0" smtClean="0">
              <a:solidFill>
                <a:srgbClr val="2178B5"/>
              </a:solidFill>
            </a:endParaRPr>
          </a:p>
          <a:p>
            <a:pPr>
              <a:buNone/>
            </a:pPr>
            <a:r>
              <a:rPr lang="en-US" sz="1800" b="1" dirty="0" smtClean="0">
                <a:solidFill>
                  <a:srgbClr val="2178B5"/>
                </a:solidFill>
              </a:rPr>
              <a:t>Is this time different?</a:t>
            </a:r>
          </a:p>
          <a:p>
            <a:endParaRPr lang="en-US" dirty="0" smtClean="0"/>
          </a:p>
          <a:p>
            <a:endParaRPr lang="en-US" dirty="0" smtClean="0">
              <a:solidFill>
                <a:srgbClr val="2178B5"/>
              </a:solidFill>
            </a:endParaRPr>
          </a:p>
          <a:p>
            <a:pPr lvl="0"/>
            <a:endParaRPr lang="en-US" dirty="0" smtClean="0">
              <a:solidFill>
                <a:srgbClr val="2178B5"/>
              </a:solidFill>
            </a:endParaRPr>
          </a:p>
          <a:p>
            <a:endParaRPr lang="en-US" dirty="0"/>
          </a:p>
        </p:txBody>
      </p:sp>
      <p:sp>
        <p:nvSpPr>
          <p:cNvPr id="4" name="Slide Number Placeholder 3"/>
          <p:cNvSpPr>
            <a:spLocks noGrp="1"/>
          </p:cNvSpPr>
          <p:nvPr>
            <p:ph type="sldNum" sz="quarter" idx="10"/>
          </p:nvPr>
        </p:nvSpPr>
        <p:spPr/>
        <p:txBody>
          <a:bodyPr/>
          <a:lstStyle/>
          <a:p>
            <a:fld id="{53E8EF26-E236-41FD-B808-FA449ADB9F1C}"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85964-AD9B-41B8-A4FA-DBA71CF05816}" type="datetimeFigureOut">
              <a:rPr lang="en-US" smtClean="0">
                <a:solidFill>
                  <a:prstClr val="black">
                    <a:tint val="75000"/>
                  </a:prstClr>
                </a:solidFill>
              </a:rPr>
              <a:pPr/>
              <a:t>4/1/2013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13D53-81B2-4142-B47A-C424AF7ABF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85964-AD9B-41B8-A4FA-DBA71CF05816}" type="datetimeFigureOut">
              <a:rPr lang="en-US" smtClean="0">
                <a:solidFill>
                  <a:prstClr val="black">
                    <a:tint val="75000"/>
                  </a:prstClr>
                </a:solidFill>
              </a:rPr>
              <a:pPr/>
              <a:t>4/1/2013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13D53-81B2-4142-B47A-C424AF7ABF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85964-AD9B-41B8-A4FA-DBA71CF05816}" type="datetimeFigureOut">
              <a:rPr lang="en-US" smtClean="0">
                <a:solidFill>
                  <a:prstClr val="black">
                    <a:tint val="75000"/>
                  </a:prstClr>
                </a:solidFill>
              </a:rPr>
              <a:pPr/>
              <a:t>4/1/2013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13D53-81B2-4142-B47A-C424AF7ABF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85964-AD9B-41B8-A4FA-DBA71CF05816}" type="datetimeFigureOut">
              <a:rPr lang="en-US" smtClean="0">
                <a:solidFill>
                  <a:prstClr val="black">
                    <a:tint val="75000"/>
                  </a:prstClr>
                </a:solidFill>
              </a:rPr>
              <a:pPr/>
              <a:t>4/1/2013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13D53-81B2-4142-B47A-C424AF7ABF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85964-AD9B-41B8-A4FA-DBA71CF05816}" type="datetimeFigureOut">
              <a:rPr lang="en-US" smtClean="0">
                <a:solidFill>
                  <a:prstClr val="black">
                    <a:tint val="75000"/>
                  </a:prstClr>
                </a:solidFill>
              </a:rPr>
              <a:pPr/>
              <a:t>4/1/2013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13D53-81B2-4142-B47A-C424AF7ABF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85964-AD9B-41B8-A4FA-DBA71CF05816}" type="datetimeFigureOut">
              <a:rPr lang="en-US" smtClean="0">
                <a:solidFill>
                  <a:prstClr val="black">
                    <a:tint val="75000"/>
                  </a:prstClr>
                </a:solidFill>
              </a:rPr>
              <a:pPr/>
              <a:t>4/1/2013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713D53-81B2-4142-B47A-C424AF7ABF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85964-AD9B-41B8-A4FA-DBA71CF05816}" type="datetimeFigureOut">
              <a:rPr lang="en-US" smtClean="0">
                <a:solidFill>
                  <a:prstClr val="black">
                    <a:tint val="75000"/>
                  </a:prstClr>
                </a:solidFill>
              </a:rPr>
              <a:pPr/>
              <a:t>4/1/2013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713D53-81B2-4142-B47A-C424AF7ABF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85964-AD9B-41B8-A4FA-DBA71CF05816}" type="datetimeFigureOut">
              <a:rPr lang="en-US" smtClean="0">
                <a:solidFill>
                  <a:prstClr val="black">
                    <a:tint val="75000"/>
                  </a:prstClr>
                </a:solidFill>
              </a:rPr>
              <a:pPr/>
              <a:t>4/1/2013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713D53-81B2-4142-B47A-C424AF7ABF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85964-AD9B-41B8-A4FA-DBA71CF05816}" type="datetimeFigureOut">
              <a:rPr lang="en-US" smtClean="0">
                <a:solidFill>
                  <a:prstClr val="black">
                    <a:tint val="75000"/>
                  </a:prstClr>
                </a:solidFill>
              </a:rPr>
              <a:pPr/>
              <a:t>4/1/2013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713D53-81B2-4142-B47A-C424AF7ABF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85964-AD9B-41B8-A4FA-DBA71CF05816}" type="datetimeFigureOut">
              <a:rPr lang="en-US" smtClean="0">
                <a:solidFill>
                  <a:prstClr val="black">
                    <a:tint val="75000"/>
                  </a:prstClr>
                </a:solidFill>
              </a:rPr>
              <a:pPr/>
              <a:t>4/1/2013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713D53-81B2-4142-B47A-C424AF7ABF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85964-AD9B-41B8-A4FA-DBA71CF05816}" type="datetimeFigureOut">
              <a:rPr lang="en-US" smtClean="0">
                <a:solidFill>
                  <a:prstClr val="black">
                    <a:tint val="75000"/>
                  </a:prstClr>
                </a:solidFill>
              </a:rPr>
              <a:pPr/>
              <a:t>4/1/2013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713D53-81B2-4142-B47A-C424AF7ABF1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85964-AD9B-41B8-A4FA-DBA71CF05816}" type="datetimeFigureOut">
              <a:rPr lang="en-US" smtClean="0">
                <a:solidFill>
                  <a:prstClr val="black">
                    <a:tint val="75000"/>
                  </a:prstClr>
                </a:solidFill>
              </a:rPr>
              <a:pPr/>
              <a:t>4/1/2013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13D53-81B2-4142-B47A-C424AF7ABF19}"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defTabSz="914400" rtl="0" eaLnBrk="1" latinLnBrk="0" hangingPunct="1">
        <a:spcBef>
          <a:spcPct val="0"/>
        </a:spcBef>
        <a:buNone/>
        <a:defRPr sz="4400" kern="1200">
          <a:solidFill>
            <a:schemeClr val="tx1"/>
          </a:solidFill>
          <a:latin typeface="Segoe UI Semibol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WP"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WP"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WP"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WP"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WP"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15.jpe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5029200"/>
            <a:ext cx="8305800" cy="954107"/>
          </a:xfrm>
          <a:prstGeom prst="rect">
            <a:avLst/>
          </a:prstGeom>
          <a:noFill/>
        </p:spPr>
        <p:txBody>
          <a:bodyPr wrap="square" rtlCol="0">
            <a:spAutoFit/>
          </a:bodyPr>
          <a:lstStyle/>
          <a:p>
            <a:r>
              <a:rPr lang="en-US" sz="2800" dirty="0">
                <a:solidFill>
                  <a:srgbClr val="2178B5"/>
                </a:solidFill>
                <a:latin typeface="Segoe WP" pitchFamily="34" charset="0"/>
              </a:rPr>
              <a:t>Jim </a:t>
            </a:r>
            <a:r>
              <a:rPr lang="en-US" sz="2800" dirty="0" smtClean="0">
                <a:solidFill>
                  <a:srgbClr val="2178B5"/>
                </a:solidFill>
                <a:latin typeface="Segoe WP" pitchFamily="34" charset="0"/>
              </a:rPr>
              <a:t>Michalko, OCLC Research</a:t>
            </a:r>
            <a:endParaRPr lang="en-US" sz="2800" dirty="0">
              <a:solidFill>
                <a:srgbClr val="2178B5"/>
              </a:solidFill>
              <a:latin typeface="Segoe WP" pitchFamily="34" charset="0"/>
            </a:endParaRPr>
          </a:p>
          <a:p>
            <a:r>
              <a:rPr lang="en-US" sz="1400" dirty="0">
                <a:solidFill>
                  <a:srgbClr val="2178B5"/>
                </a:solidFill>
                <a:latin typeface="Segoe WP" pitchFamily="34" charset="0"/>
              </a:rPr>
              <a:t>With ample borrowings from Lorcan Dempsey, Brian Lavoie, Chris Galvin and Tam </a:t>
            </a:r>
            <a:r>
              <a:rPr lang="en-US" sz="1400" dirty="0" err="1">
                <a:solidFill>
                  <a:srgbClr val="2178B5"/>
                </a:solidFill>
                <a:latin typeface="Segoe WP" pitchFamily="34" charset="0"/>
              </a:rPr>
              <a:t>Dalrymple</a:t>
            </a:r>
            <a:r>
              <a:rPr lang="en-US" sz="1400" dirty="0">
                <a:solidFill>
                  <a:srgbClr val="2178B5"/>
                </a:solidFill>
                <a:latin typeface="Segoe WP" pitchFamily="34" charset="0"/>
              </a:rPr>
              <a:t> of OCLC</a:t>
            </a:r>
          </a:p>
          <a:p>
            <a:endParaRPr lang="en-US" sz="1400" dirty="0">
              <a:solidFill>
                <a:srgbClr val="2178B5"/>
              </a:solidFill>
              <a:latin typeface="Segoe WP" pitchFamily="34" charset="0"/>
            </a:endParaRPr>
          </a:p>
        </p:txBody>
      </p:sp>
      <p:pic>
        <p:nvPicPr>
          <p:cNvPr id="7" name="Picture 2" descr="OCLC logo, color without tagline"/>
          <p:cNvPicPr>
            <a:picLocks noChangeAspect="1" noChangeArrowheads="1"/>
          </p:cNvPicPr>
          <p:nvPr/>
        </p:nvPicPr>
        <p:blipFill>
          <a:blip r:embed="rId2" cstate="print"/>
          <a:srcRect/>
          <a:stretch>
            <a:fillRect/>
          </a:stretch>
        </p:blipFill>
        <p:spPr bwMode="auto">
          <a:xfrm>
            <a:off x="7772400" y="5791200"/>
            <a:ext cx="704850" cy="609600"/>
          </a:xfrm>
          <a:prstGeom prst="rect">
            <a:avLst/>
          </a:prstGeom>
          <a:noFill/>
        </p:spPr>
      </p:pic>
      <p:grpSp>
        <p:nvGrpSpPr>
          <p:cNvPr id="9" name="Group 8"/>
          <p:cNvGrpSpPr/>
          <p:nvPr/>
        </p:nvGrpSpPr>
        <p:grpSpPr>
          <a:xfrm>
            <a:off x="228600" y="381000"/>
            <a:ext cx="8609735" cy="2595265"/>
            <a:chOff x="228600" y="381000"/>
            <a:chExt cx="8609735" cy="2595265"/>
          </a:xfrm>
        </p:grpSpPr>
        <p:grpSp>
          <p:nvGrpSpPr>
            <p:cNvPr id="2" name="Group 9"/>
            <p:cNvGrpSpPr/>
            <p:nvPr/>
          </p:nvGrpSpPr>
          <p:grpSpPr>
            <a:xfrm>
              <a:off x="228600" y="381000"/>
              <a:ext cx="8609735" cy="1860798"/>
              <a:chOff x="-57883" y="1492002"/>
              <a:chExt cx="8609735" cy="1860798"/>
            </a:xfrm>
          </p:grpSpPr>
          <p:sp>
            <p:nvSpPr>
              <p:cNvPr id="8" name="TextBox 7"/>
              <p:cNvSpPr txBox="1"/>
              <p:nvPr/>
            </p:nvSpPr>
            <p:spPr>
              <a:xfrm>
                <a:off x="-57883" y="1492002"/>
                <a:ext cx="3892412" cy="1446550"/>
              </a:xfrm>
              <a:prstGeom prst="rect">
                <a:avLst/>
              </a:prstGeom>
              <a:noFill/>
            </p:spPr>
            <p:txBody>
              <a:bodyPr wrap="none" rtlCol="0">
                <a:spAutoFit/>
              </a:bodyPr>
              <a:lstStyle/>
              <a:p>
                <a:r>
                  <a:rPr lang="en-US" sz="8800" dirty="0">
                    <a:solidFill>
                      <a:srgbClr val="2178B5"/>
                    </a:solidFill>
                    <a:latin typeface="Segoe UI" pitchFamily="34" charset="0"/>
                    <a:ea typeface="Segoe UI" pitchFamily="34" charset="0"/>
                    <a:cs typeface="Segoe UI" pitchFamily="34" charset="0"/>
                  </a:rPr>
                  <a:t>MOOC</a:t>
                </a:r>
                <a:r>
                  <a:rPr lang="en-US" sz="4800" dirty="0">
                    <a:solidFill>
                      <a:srgbClr val="2178B5"/>
                    </a:solidFill>
                    <a:latin typeface="Segoe UI" pitchFamily="34" charset="0"/>
                    <a:ea typeface="Segoe UI" pitchFamily="34" charset="0"/>
                    <a:cs typeface="Segoe UI" pitchFamily="34" charset="0"/>
                  </a:rPr>
                  <a:t>s</a:t>
                </a:r>
              </a:p>
            </p:txBody>
          </p:sp>
          <p:sp>
            <p:nvSpPr>
              <p:cNvPr id="11" name="TextBox 10"/>
              <p:cNvSpPr txBox="1"/>
              <p:nvPr/>
            </p:nvSpPr>
            <p:spPr>
              <a:xfrm>
                <a:off x="2961860" y="1906250"/>
                <a:ext cx="5589992" cy="1446550"/>
              </a:xfrm>
              <a:prstGeom prst="rect">
                <a:avLst/>
              </a:prstGeom>
              <a:noFill/>
            </p:spPr>
            <p:txBody>
              <a:bodyPr wrap="none" rtlCol="0">
                <a:spAutoFit/>
              </a:bodyPr>
              <a:lstStyle/>
              <a:p>
                <a:r>
                  <a:rPr lang="en-US" sz="8800" dirty="0">
                    <a:solidFill>
                      <a:srgbClr val="2178B5"/>
                    </a:solidFill>
                    <a:latin typeface="Segoe UI" pitchFamily="34" charset="0"/>
                    <a:ea typeface="Segoe UI" pitchFamily="34" charset="0"/>
                    <a:cs typeface="Segoe UI" pitchFamily="34" charset="0"/>
                  </a:rPr>
                  <a:t> </a:t>
                </a:r>
                <a:r>
                  <a:rPr lang="en-US" sz="4800" dirty="0">
                    <a:solidFill>
                      <a:srgbClr val="2178B5"/>
                    </a:solidFill>
                    <a:latin typeface="Segoe UI" pitchFamily="34" charset="0"/>
                    <a:ea typeface="Segoe UI" pitchFamily="34" charset="0"/>
                    <a:cs typeface="Segoe UI" pitchFamily="34" charset="0"/>
                  </a:rPr>
                  <a:t>&amp;</a:t>
                </a:r>
                <a:r>
                  <a:rPr lang="en-US" sz="8800" dirty="0">
                    <a:solidFill>
                      <a:srgbClr val="2178B5"/>
                    </a:solidFill>
                    <a:latin typeface="Segoe UI" pitchFamily="34" charset="0"/>
                    <a:ea typeface="Segoe UI" pitchFamily="34" charset="0"/>
                    <a:cs typeface="Segoe UI" pitchFamily="34" charset="0"/>
                  </a:rPr>
                  <a:t> Libraries</a:t>
                </a:r>
              </a:p>
            </p:txBody>
          </p:sp>
        </p:grpSp>
        <p:sp>
          <p:nvSpPr>
            <p:cNvPr id="13" name="TextBox 12"/>
            <p:cNvSpPr txBox="1"/>
            <p:nvPr/>
          </p:nvSpPr>
          <p:spPr>
            <a:xfrm>
              <a:off x="1622454" y="2514600"/>
              <a:ext cx="7035837" cy="461665"/>
            </a:xfrm>
            <a:prstGeom prst="rect">
              <a:avLst/>
            </a:prstGeom>
            <a:noFill/>
          </p:spPr>
          <p:txBody>
            <a:bodyPr wrap="none" rtlCol="0">
              <a:spAutoFit/>
            </a:bodyPr>
            <a:lstStyle/>
            <a:p>
              <a:r>
                <a:rPr lang="en-US" sz="2400" dirty="0">
                  <a:solidFill>
                    <a:srgbClr val="2178B5"/>
                  </a:solidFill>
                  <a:latin typeface="Segoe UI" pitchFamily="34" charset="0"/>
                  <a:ea typeface="Segoe UI" pitchFamily="34" charset="0"/>
                  <a:cs typeface="Segoe UI" pitchFamily="34" charset="0"/>
                </a:rPr>
                <a:t>Massive Opportunity or Overwhelming Challenge?</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457200"/>
            <a:ext cx="7772400" cy="5562600"/>
          </a:xfrm>
        </p:spPr>
        <p:txBody>
          <a:bodyPr>
            <a:noAutofit/>
          </a:bodyPr>
          <a:lstStyle/>
          <a:p>
            <a:pPr algn="l"/>
            <a:r>
              <a:rPr lang="en-US" sz="8800" dirty="0" smtClean="0">
                <a:solidFill>
                  <a:srgbClr val="2178B5"/>
                </a:solidFill>
                <a:latin typeface="Segoe UI" pitchFamily="34" charset="0"/>
                <a:ea typeface="Segoe UI" pitchFamily="34" charset="0"/>
                <a:cs typeface="Segoe UI" pitchFamily="34" charset="0"/>
              </a:rPr>
              <a:t>Massive </a:t>
            </a:r>
            <a:br>
              <a:rPr lang="en-US" sz="8800" dirty="0" smtClean="0">
                <a:solidFill>
                  <a:srgbClr val="2178B5"/>
                </a:solidFill>
                <a:latin typeface="Segoe UI" pitchFamily="34" charset="0"/>
                <a:ea typeface="Segoe UI" pitchFamily="34" charset="0"/>
                <a:cs typeface="Segoe UI" pitchFamily="34" charset="0"/>
              </a:rPr>
            </a:br>
            <a:r>
              <a:rPr lang="en-US" sz="8800" dirty="0" smtClean="0">
                <a:solidFill>
                  <a:srgbClr val="2178B5"/>
                </a:solidFill>
                <a:latin typeface="Segoe UI" pitchFamily="34" charset="0"/>
                <a:ea typeface="Segoe UI" pitchFamily="34" charset="0"/>
                <a:cs typeface="Segoe UI" pitchFamily="34" charset="0"/>
              </a:rPr>
              <a:t>Open </a:t>
            </a:r>
            <a:br>
              <a:rPr lang="en-US" sz="8800" dirty="0" smtClean="0">
                <a:solidFill>
                  <a:srgbClr val="2178B5"/>
                </a:solidFill>
                <a:latin typeface="Segoe UI" pitchFamily="34" charset="0"/>
                <a:ea typeface="Segoe UI" pitchFamily="34" charset="0"/>
                <a:cs typeface="Segoe UI" pitchFamily="34" charset="0"/>
              </a:rPr>
            </a:br>
            <a:r>
              <a:rPr lang="en-US" sz="8800" dirty="0" smtClean="0">
                <a:solidFill>
                  <a:srgbClr val="2178B5"/>
                </a:solidFill>
                <a:latin typeface="Segoe UI" pitchFamily="34" charset="0"/>
                <a:ea typeface="Segoe UI" pitchFamily="34" charset="0"/>
                <a:cs typeface="Segoe UI" pitchFamily="34" charset="0"/>
              </a:rPr>
              <a:t>Online </a:t>
            </a:r>
            <a:br>
              <a:rPr lang="en-US" sz="8800" dirty="0" smtClean="0">
                <a:solidFill>
                  <a:srgbClr val="2178B5"/>
                </a:solidFill>
                <a:latin typeface="Segoe UI" pitchFamily="34" charset="0"/>
                <a:ea typeface="Segoe UI" pitchFamily="34" charset="0"/>
                <a:cs typeface="Segoe UI" pitchFamily="34" charset="0"/>
              </a:rPr>
            </a:br>
            <a:r>
              <a:rPr lang="en-US" sz="8800" dirty="0" smtClean="0">
                <a:solidFill>
                  <a:srgbClr val="2178B5"/>
                </a:solidFill>
                <a:latin typeface="Segoe UI" pitchFamily="34" charset="0"/>
                <a:ea typeface="Segoe UI" pitchFamily="34" charset="0"/>
                <a:cs typeface="Segoe UI" pitchFamily="34" charset="0"/>
              </a:rPr>
              <a:t>Course</a:t>
            </a:r>
            <a:endParaRPr lang="en-US" sz="8800" dirty="0">
              <a:solidFill>
                <a:srgbClr val="2178B5"/>
              </a:solidFill>
              <a:latin typeface="Segoe UI" pitchFamily="34" charset="0"/>
              <a:ea typeface="Segoe UI" pitchFamily="34" charset="0"/>
              <a:cs typeface="Segoe UI" pitchFamily="34" charset="0"/>
            </a:endParaRPr>
          </a:p>
        </p:txBody>
      </p:sp>
      <p:grpSp>
        <p:nvGrpSpPr>
          <p:cNvPr id="2" name="Group 12"/>
          <p:cNvGrpSpPr/>
          <p:nvPr/>
        </p:nvGrpSpPr>
        <p:grpSpPr>
          <a:xfrm>
            <a:off x="3290364" y="1900535"/>
            <a:ext cx="4634436" cy="4424065"/>
            <a:chOff x="3124200" y="1828800"/>
            <a:chExt cx="4634436" cy="4424065"/>
          </a:xfrm>
        </p:grpSpPr>
        <p:grpSp>
          <p:nvGrpSpPr>
            <p:cNvPr id="3" name="Group 10"/>
            <p:cNvGrpSpPr/>
            <p:nvPr/>
          </p:nvGrpSpPr>
          <p:grpSpPr>
            <a:xfrm>
              <a:off x="3124200" y="1828800"/>
              <a:ext cx="4634436" cy="4424065"/>
              <a:chOff x="3124200" y="1828800"/>
              <a:chExt cx="4634436" cy="4424065"/>
            </a:xfrm>
          </p:grpSpPr>
          <p:sp>
            <p:nvSpPr>
              <p:cNvPr id="7" name="TextBox 6"/>
              <p:cNvSpPr txBox="1"/>
              <p:nvPr/>
            </p:nvSpPr>
            <p:spPr>
              <a:xfrm>
                <a:off x="3733800" y="1828800"/>
                <a:ext cx="4017895" cy="461665"/>
              </a:xfrm>
              <a:prstGeom prst="rect">
                <a:avLst/>
              </a:prstGeom>
              <a:noFill/>
            </p:spPr>
            <p:txBody>
              <a:bodyPr wrap="none" rtlCol="0">
                <a:spAutoFit/>
              </a:bodyPr>
              <a:lstStyle/>
              <a:p>
                <a:r>
                  <a:rPr lang="en-US" sz="2400" dirty="0">
                    <a:solidFill>
                      <a:prstClr val="black">
                        <a:lumMod val="85000"/>
                        <a:lumOff val="15000"/>
                      </a:prstClr>
                    </a:solidFill>
                    <a:latin typeface="Segoe UI" pitchFamily="34" charset="0"/>
                    <a:ea typeface="Segoe UI" pitchFamily="34" charset="0"/>
                    <a:cs typeface="Segoe UI" pitchFamily="34" charset="0"/>
                  </a:rPr>
                  <a:t>Scalable to large numbers …</a:t>
                </a:r>
              </a:p>
            </p:txBody>
          </p:sp>
          <p:sp>
            <p:nvSpPr>
              <p:cNvPr id="9" name="TextBox 8"/>
              <p:cNvSpPr txBox="1"/>
              <p:nvPr/>
            </p:nvSpPr>
            <p:spPr>
              <a:xfrm>
                <a:off x="3200400" y="2971800"/>
                <a:ext cx="4558236" cy="461665"/>
              </a:xfrm>
              <a:prstGeom prst="rect">
                <a:avLst/>
              </a:prstGeom>
              <a:noFill/>
            </p:spPr>
            <p:txBody>
              <a:bodyPr wrap="none" rtlCol="0">
                <a:spAutoFit/>
              </a:bodyPr>
              <a:lstStyle/>
              <a:p>
                <a:r>
                  <a:rPr lang="en-US" sz="2400" dirty="0">
                    <a:solidFill>
                      <a:prstClr val="black">
                        <a:lumMod val="85000"/>
                        <a:lumOff val="15000"/>
                      </a:prstClr>
                    </a:solidFill>
                    <a:latin typeface="Segoe UI" pitchFamily="34" charset="0"/>
                    <a:ea typeface="Segoe UI" pitchFamily="34" charset="0"/>
                    <a:cs typeface="Segoe UI" pitchFamily="34" charset="0"/>
                  </a:rPr>
                  <a:t>Free, accessible … collaborative, </a:t>
                </a:r>
              </a:p>
            </p:txBody>
          </p:sp>
          <p:sp>
            <p:nvSpPr>
              <p:cNvPr id="10" name="TextBox 9"/>
              <p:cNvSpPr txBox="1"/>
              <p:nvPr/>
            </p:nvSpPr>
            <p:spPr>
              <a:xfrm>
                <a:off x="3124200" y="5791200"/>
                <a:ext cx="2894510" cy="461665"/>
              </a:xfrm>
              <a:prstGeom prst="rect">
                <a:avLst/>
              </a:prstGeom>
              <a:noFill/>
            </p:spPr>
            <p:txBody>
              <a:bodyPr wrap="none" rtlCol="0">
                <a:spAutoFit/>
              </a:bodyPr>
              <a:lstStyle/>
              <a:p>
                <a:r>
                  <a:rPr lang="en-US" sz="2400" dirty="0">
                    <a:solidFill>
                      <a:prstClr val="black">
                        <a:lumMod val="85000"/>
                        <a:lumOff val="15000"/>
                      </a:prstClr>
                    </a:solidFill>
                    <a:latin typeface="Segoe UI" pitchFamily="34" charset="0"/>
                    <a:ea typeface="Segoe UI" pitchFamily="34" charset="0"/>
                    <a:cs typeface="Segoe UI" pitchFamily="34" charset="0"/>
                  </a:rPr>
                  <a:t>Not just materials …</a:t>
                </a:r>
              </a:p>
            </p:txBody>
          </p:sp>
        </p:grpSp>
        <p:sp>
          <p:nvSpPr>
            <p:cNvPr id="12" name="TextBox 11"/>
            <p:cNvSpPr txBox="1"/>
            <p:nvPr/>
          </p:nvSpPr>
          <p:spPr>
            <a:xfrm>
              <a:off x="3388572" y="4271665"/>
              <a:ext cx="3531864" cy="830997"/>
            </a:xfrm>
            <a:prstGeom prst="rect">
              <a:avLst/>
            </a:prstGeom>
            <a:noFill/>
          </p:spPr>
          <p:txBody>
            <a:bodyPr wrap="none" rtlCol="0">
              <a:spAutoFit/>
            </a:bodyPr>
            <a:lstStyle/>
            <a:p>
              <a:r>
                <a:rPr lang="en-US" sz="2400" dirty="0" err="1">
                  <a:solidFill>
                    <a:prstClr val="black">
                      <a:lumMod val="85000"/>
                      <a:lumOff val="15000"/>
                    </a:prstClr>
                  </a:solidFill>
                  <a:latin typeface="Segoe UI" pitchFamily="34" charset="0"/>
                  <a:ea typeface="Segoe UI" pitchFamily="34" charset="0"/>
                  <a:cs typeface="Segoe UI" pitchFamily="34" charset="0"/>
                </a:rPr>
                <a:t>Reimagined</a:t>
              </a:r>
              <a:r>
                <a:rPr lang="en-US" sz="2400" dirty="0">
                  <a:solidFill>
                    <a:prstClr val="black">
                      <a:lumMod val="85000"/>
                      <a:lumOff val="15000"/>
                    </a:prstClr>
                  </a:solidFill>
                  <a:latin typeface="Segoe UI" pitchFamily="34" charset="0"/>
                  <a:ea typeface="Segoe UI" pitchFamily="34" charset="0"/>
                  <a:cs typeface="Segoe UI" pitchFamily="34" charset="0"/>
                </a:rPr>
                <a:t> for network </a:t>
              </a:r>
            </a:p>
            <a:p>
              <a:r>
                <a:rPr lang="en-US" sz="2400" dirty="0">
                  <a:solidFill>
                    <a:prstClr val="black">
                      <a:lumMod val="85000"/>
                      <a:lumOff val="15000"/>
                    </a:prstClr>
                  </a:solidFill>
                  <a:latin typeface="Segoe UI" pitchFamily="34" charset="0"/>
                  <a:ea typeface="Segoe UI" pitchFamily="34" charset="0"/>
                  <a:cs typeface="Segoe UI" pitchFamily="34" charset="0"/>
                </a:rPr>
                <a:t>         environment …</a:t>
              </a: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447800"/>
            <a:ext cx="7754046" cy="1862048"/>
          </a:xfrm>
          <a:prstGeom prst="rect">
            <a:avLst/>
          </a:prstGeom>
          <a:noFill/>
        </p:spPr>
        <p:txBody>
          <a:bodyPr wrap="none" rtlCol="0">
            <a:spAutoFit/>
          </a:bodyPr>
          <a:lstStyle/>
          <a:p>
            <a:r>
              <a:rPr lang="en-US" sz="8000" dirty="0">
                <a:solidFill>
                  <a:srgbClr val="2178B5"/>
                </a:solidFill>
                <a:latin typeface="Segoe UI" pitchFamily="34" charset="0"/>
                <a:ea typeface="Segoe UI" pitchFamily="34" charset="0"/>
                <a:cs typeface="Segoe UI" pitchFamily="34" charset="0"/>
              </a:rPr>
              <a:t>      </a:t>
            </a:r>
            <a:r>
              <a:rPr lang="en-US" sz="11500" dirty="0">
                <a:solidFill>
                  <a:srgbClr val="2178B5"/>
                </a:solidFill>
                <a:latin typeface="Segoe UI" pitchFamily="34" charset="0"/>
                <a:ea typeface="Segoe UI" pitchFamily="34" charset="0"/>
                <a:cs typeface="Segoe UI" pitchFamily="34" charset="0"/>
              </a:rPr>
              <a:t>  </a:t>
            </a:r>
            <a:r>
              <a:rPr lang="en-US" sz="8800" dirty="0">
                <a:solidFill>
                  <a:srgbClr val="2178B5"/>
                </a:solidFill>
                <a:latin typeface="Segoe UI" pitchFamily="34" charset="0"/>
                <a:ea typeface="Segoe UI" pitchFamily="34" charset="0"/>
                <a:cs typeface="Segoe UI" pitchFamily="34" charset="0"/>
              </a:rPr>
              <a:t>April 2012</a:t>
            </a:r>
            <a:endParaRPr lang="en-US" sz="11500" dirty="0">
              <a:solidFill>
                <a:srgbClr val="2178B5"/>
              </a:solidFill>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447800"/>
            <a:ext cx="7754046" cy="1862048"/>
          </a:xfrm>
          <a:prstGeom prst="rect">
            <a:avLst/>
          </a:prstGeom>
          <a:noFill/>
        </p:spPr>
        <p:txBody>
          <a:bodyPr wrap="none" rtlCol="0">
            <a:spAutoFit/>
          </a:bodyPr>
          <a:lstStyle/>
          <a:p>
            <a:r>
              <a:rPr lang="en-US" sz="8000" dirty="0">
                <a:solidFill>
                  <a:srgbClr val="2178B5"/>
                </a:solidFill>
                <a:latin typeface="Segoe UI" pitchFamily="34" charset="0"/>
                <a:ea typeface="Segoe UI" pitchFamily="34" charset="0"/>
                <a:cs typeface="Segoe UI" pitchFamily="34" charset="0"/>
              </a:rPr>
              <a:t>      </a:t>
            </a:r>
            <a:r>
              <a:rPr lang="en-US" sz="11500" dirty="0">
                <a:solidFill>
                  <a:srgbClr val="2178B5"/>
                </a:solidFill>
                <a:latin typeface="Segoe UI" pitchFamily="34" charset="0"/>
                <a:ea typeface="Segoe UI" pitchFamily="34" charset="0"/>
                <a:cs typeface="Segoe UI" pitchFamily="34" charset="0"/>
              </a:rPr>
              <a:t>  </a:t>
            </a:r>
            <a:r>
              <a:rPr lang="en-US" sz="8800" dirty="0">
                <a:solidFill>
                  <a:srgbClr val="2178B5"/>
                </a:solidFill>
                <a:latin typeface="Segoe UI" pitchFamily="34" charset="0"/>
                <a:ea typeface="Segoe UI" pitchFamily="34" charset="0"/>
                <a:cs typeface="Segoe UI" pitchFamily="34" charset="0"/>
              </a:rPr>
              <a:t>April 2012</a:t>
            </a:r>
            <a:endParaRPr lang="en-US" sz="11500" dirty="0">
              <a:solidFill>
                <a:srgbClr val="2178B5"/>
              </a:solidFill>
              <a:latin typeface="Segoe UI" pitchFamily="34" charset="0"/>
              <a:ea typeface="Segoe UI" pitchFamily="34" charset="0"/>
              <a:cs typeface="Segoe UI" pitchFamily="34" charset="0"/>
            </a:endParaRPr>
          </a:p>
        </p:txBody>
      </p:sp>
      <p:grpSp>
        <p:nvGrpSpPr>
          <p:cNvPr id="2" name="Group 2"/>
          <p:cNvGrpSpPr/>
          <p:nvPr/>
        </p:nvGrpSpPr>
        <p:grpSpPr>
          <a:xfrm>
            <a:off x="3581400" y="3733800"/>
            <a:ext cx="1981200" cy="2667000"/>
            <a:chOff x="7620000" y="4343400"/>
            <a:chExt cx="1179095" cy="1981200"/>
          </a:xfrm>
        </p:grpSpPr>
        <p:pic>
          <p:nvPicPr>
            <p:cNvPr id="4" name="Picture 2" descr="https://www.edx.org/static/images/header-logo.png"/>
            <p:cNvPicPr>
              <a:picLocks noChangeAspect="1" noChangeArrowheads="1"/>
            </p:cNvPicPr>
            <p:nvPr/>
          </p:nvPicPr>
          <p:blipFill>
            <a:blip r:embed="rId2" cstate="print"/>
            <a:srcRect/>
            <a:stretch>
              <a:fillRect/>
            </a:stretch>
          </p:blipFill>
          <p:spPr bwMode="auto">
            <a:xfrm>
              <a:off x="7772400" y="4343400"/>
              <a:ext cx="609600" cy="295275"/>
            </a:xfrm>
            <a:prstGeom prst="rect">
              <a:avLst/>
            </a:prstGeom>
            <a:noFill/>
          </p:spPr>
        </p:pic>
        <p:pic>
          <p:nvPicPr>
            <p:cNvPr id="5" name="Picture 11" descr="http://t0.gstatic.com/images?q=tbn:ANd9GcRK-XwW0QnLBtZTPo6DHazNsnn4Tg82stxRUeNpFDJ3FRTyb4k1DRN90iq_"/>
            <p:cNvPicPr>
              <a:picLocks noChangeAspect="1" noChangeArrowheads="1"/>
            </p:cNvPicPr>
            <p:nvPr/>
          </p:nvPicPr>
          <p:blipFill>
            <a:blip r:embed="rId3" cstate="print"/>
            <a:srcRect/>
            <a:stretch>
              <a:fillRect/>
            </a:stretch>
          </p:blipFill>
          <p:spPr bwMode="auto">
            <a:xfrm>
              <a:off x="7620000" y="5638800"/>
              <a:ext cx="1179095" cy="685800"/>
            </a:xfrm>
            <a:prstGeom prst="rect">
              <a:avLst/>
            </a:prstGeom>
            <a:noFill/>
            <a:ln>
              <a:noFill/>
            </a:ln>
          </p:spPr>
        </p:pic>
        <p:pic>
          <p:nvPicPr>
            <p:cNvPr id="6" name="Picture 9" descr="https://lh4.googleusercontent.com/-slzOwsq8iv0/AAAAAAAAAAI/AAAAAAAAAeM/18JhxqEwQGw/s250-c-k/photo.jpg"/>
            <p:cNvPicPr>
              <a:picLocks noChangeAspect="1" noChangeArrowheads="1"/>
            </p:cNvPicPr>
            <p:nvPr/>
          </p:nvPicPr>
          <p:blipFill>
            <a:blip r:embed="rId4" cstate="print"/>
            <a:srcRect/>
            <a:stretch>
              <a:fillRect/>
            </a:stretch>
          </p:blipFill>
          <p:spPr bwMode="auto">
            <a:xfrm>
              <a:off x="7772400" y="4876800"/>
              <a:ext cx="685800" cy="685800"/>
            </a:xfrm>
            <a:prstGeom prst="rect">
              <a:avLst/>
            </a:prstGeom>
            <a:noFill/>
            <a:ln>
              <a:noFill/>
            </a:ln>
          </p:spPr>
        </p:pic>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228600"/>
          <a:ext cx="8686800" cy="6553200"/>
        </p:xfrm>
        <a:graphic>
          <a:graphicData uri="http://schemas.openxmlformats.org/drawingml/2006/table">
            <a:tbl>
              <a:tblPr firstRow="1" bandRow="1">
                <a:tableStyleId>{F5AB1C69-6EDB-4FF4-983F-18BD219EF322}</a:tableStyleId>
              </a:tblPr>
              <a:tblGrid>
                <a:gridCol w="1447800"/>
                <a:gridCol w="1447800"/>
                <a:gridCol w="1447800"/>
                <a:gridCol w="1447800"/>
                <a:gridCol w="1447800"/>
                <a:gridCol w="1447800"/>
              </a:tblGrid>
              <a:tr h="1280160">
                <a:tc>
                  <a:txBody>
                    <a:bodyPr/>
                    <a:lstStyle/>
                    <a:p>
                      <a:pPr algn="ctr"/>
                      <a:r>
                        <a:rPr lang="en-US" dirty="0" smtClean="0"/>
                        <a:t>NAME</a:t>
                      </a:r>
                      <a:endParaRPr lang="en-US" dirty="0"/>
                    </a:p>
                  </a:txBody>
                  <a:tcPr anchor="ctr"/>
                </a:tc>
                <a:tc>
                  <a:txBody>
                    <a:bodyPr/>
                    <a:lstStyle/>
                    <a:p>
                      <a:pPr algn="ctr"/>
                      <a:r>
                        <a:rPr lang="en-US" dirty="0" smtClean="0"/>
                        <a:t>TYPE</a:t>
                      </a:r>
                      <a:endParaRPr lang="en-US" dirty="0"/>
                    </a:p>
                  </a:txBody>
                  <a:tcPr anchor="ctr"/>
                </a:tc>
                <a:tc>
                  <a:txBody>
                    <a:bodyPr/>
                    <a:lstStyle/>
                    <a:p>
                      <a:pPr algn="ctr"/>
                      <a:r>
                        <a:rPr lang="en-US" sz="1800" dirty="0" smtClean="0"/>
                        <a:t>FUNDING</a:t>
                      </a:r>
                      <a:endParaRPr lang="en-US" sz="1800" dirty="0"/>
                    </a:p>
                  </a:txBody>
                  <a:tcPr anchor="ctr"/>
                </a:tc>
                <a:tc>
                  <a:txBody>
                    <a:bodyPr/>
                    <a:lstStyle/>
                    <a:p>
                      <a:pPr algn="ctr"/>
                      <a:r>
                        <a:rPr lang="en-US" dirty="0" smtClean="0"/>
                        <a:t>BUSINESS</a:t>
                      </a:r>
                    </a:p>
                    <a:p>
                      <a:pPr algn="ctr"/>
                      <a:r>
                        <a:rPr lang="en-US" dirty="0" smtClean="0"/>
                        <a:t>MODEL</a:t>
                      </a:r>
                      <a:endParaRPr lang="en-US" dirty="0"/>
                    </a:p>
                  </a:txBody>
                  <a:tcPr anchor="ctr"/>
                </a:tc>
                <a:tc>
                  <a:txBody>
                    <a:bodyPr/>
                    <a:lstStyle/>
                    <a:p>
                      <a:pPr algn="ctr"/>
                      <a:r>
                        <a:rPr lang="en-US" dirty="0" smtClean="0"/>
                        <a:t>PARTNERS</a:t>
                      </a:r>
                      <a:endParaRPr lang="en-US" dirty="0"/>
                    </a:p>
                  </a:txBody>
                  <a:tcPr anchor="ctr"/>
                </a:tc>
                <a:tc>
                  <a:txBody>
                    <a:bodyPr/>
                    <a:lstStyle/>
                    <a:p>
                      <a:pPr algn="ctr"/>
                      <a:r>
                        <a:rPr lang="en-US" dirty="0" smtClean="0"/>
                        <a:t>COURSES</a:t>
                      </a:r>
                      <a:endParaRPr lang="en-US" dirty="0"/>
                    </a:p>
                  </a:txBody>
                  <a:tcPr anchor="ctr"/>
                </a:tc>
              </a:tr>
              <a:tr h="1280160">
                <a:tc>
                  <a:txBody>
                    <a:bodyPr/>
                    <a:lstStyle/>
                    <a:p>
                      <a:pPr algn="ctr"/>
                      <a:r>
                        <a:rPr lang="en-US" b="1" dirty="0" err="1" smtClean="0"/>
                        <a:t>EdX</a:t>
                      </a:r>
                      <a:endParaRPr lang="en-US" b="1" dirty="0" smtClean="0"/>
                    </a:p>
                    <a:p>
                      <a:pPr algn="ctr"/>
                      <a:r>
                        <a:rPr lang="en-US" sz="1400" b="0" dirty="0" smtClean="0"/>
                        <a:t>(April 2012)</a:t>
                      </a:r>
                      <a:endParaRPr lang="en-US" b="0" dirty="0"/>
                    </a:p>
                  </a:txBody>
                  <a:tcPr anchor="ctr"/>
                </a:tc>
                <a:tc>
                  <a:txBody>
                    <a:bodyPr/>
                    <a:lstStyle/>
                    <a:p>
                      <a:pPr algn="ctr"/>
                      <a:r>
                        <a:rPr lang="en-US" dirty="0" smtClean="0"/>
                        <a:t>Academic</a:t>
                      </a:r>
                      <a:endParaRPr lang="en-US" dirty="0"/>
                    </a:p>
                  </a:txBody>
                  <a:tcPr anchor="ctr"/>
                </a:tc>
                <a:tc>
                  <a:txBody>
                    <a:bodyPr/>
                    <a:lstStyle/>
                    <a:p>
                      <a:pPr algn="ctr"/>
                      <a:r>
                        <a:rPr lang="en-US" sz="1600" dirty="0" smtClean="0"/>
                        <a:t>MIT, Harvard:</a:t>
                      </a:r>
                    </a:p>
                    <a:p>
                      <a:pPr algn="ctr"/>
                      <a:r>
                        <a:rPr lang="en-US" sz="1600" dirty="0" smtClean="0"/>
                        <a:t>$30m each</a:t>
                      </a:r>
                    </a:p>
                    <a:p>
                      <a:pPr algn="ctr"/>
                      <a:r>
                        <a:rPr lang="en-US" sz="1600" dirty="0" smtClean="0"/>
                        <a:t>U. of Tex: $5m</a:t>
                      </a:r>
                    </a:p>
                    <a:p>
                      <a:pPr algn="ctr"/>
                      <a:r>
                        <a:rPr lang="en-US" sz="1600" dirty="0" smtClean="0"/>
                        <a:t>Gates: $1m</a:t>
                      </a:r>
                      <a:endParaRPr lang="en-US" sz="1600" dirty="0"/>
                    </a:p>
                  </a:txBody>
                  <a:tcPr anchor="ctr"/>
                </a:tc>
                <a:tc>
                  <a:txBody>
                    <a:bodyPr/>
                    <a:lstStyle/>
                    <a:p>
                      <a:pPr algn="ctr"/>
                      <a:r>
                        <a:rPr lang="en-US" sz="1400" dirty="0" smtClean="0"/>
                        <a:t>Non-profit;</a:t>
                      </a:r>
                    </a:p>
                    <a:p>
                      <a:pPr algn="ctr"/>
                      <a:r>
                        <a:rPr lang="en-US" sz="1400" dirty="0" smtClean="0"/>
                        <a:t>Plans to charge fee for certificates of completion</a:t>
                      </a:r>
                      <a:endParaRPr lang="en-US" sz="1400" dirty="0"/>
                    </a:p>
                  </a:txBody>
                  <a:tcPr anchor="ctr"/>
                </a:tc>
                <a:tc>
                  <a:txBody>
                    <a:bodyPr/>
                    <a:lstStyle/>
                    <a:p>
                      <a:pPr algn="ctr"/>
                      <a:r>
                        <a:rPr lang="en-US" sz="1600" dirty="0" smtClean="0"/>
                        <a:t>12 including MIT</a:t>
                      </a:r>
                    </a:p>
                    <a:p>
                      <a:pPr algn="ctr"/>
                      <a:r>
                        <a:rPr lang="en-US" sz="1600" dirty="0" smtClean="0"/>
                        <a:t>Harvard</a:t>
                      </a:r>
                    </a:p>
                    <a:p>
                      <a:pPr algn="ctr"/>
                      <a:r>
                        <a:rPr lang="en-US" sz="1600" dirty="0" smtClean="0"/>
                        <a:t>UC</a:t>
                      </a:r>
                      <a:r>
                        <a:rPr lang="en-US" sz="1600" baseline="0" dirty="0" smtClean="0"/>
                        <a:t> Berkeley</a:t>
                      </a:r>
                    </a:p>
                    <a:p>
                      <a:pPr algn="ctr"/>
                      <a:r>
                        <a:rPr lang="en-US" sz="1600" baseline="0" dirty="0" smtClean="0"/>
                        <a:t>U. Of Texas</a:t>
                      </a:r>
                      <a:endParaRPr lang="en-US" sz="1600" dirty="0"/>
                    </a:p>
                  </a:txBody>
                  <a:tcPr anchor="ctr"/>
                </a:tc>
                <a:tc>
                  <a:txBody>
                    <a:bodyPr/>
                    <a:lstStyle/>
                    <a:p>
                      <a:pPr algn="ctr"/>
                      <a:r>
                        <a:rPr lang="en-US" sz="1600" dirty="0" smtClean="0"/>
                        <a:t>26</a:t>
                      </a:r>
                      <a:r>
                        <a:rPr lang="en-US" sz="1600" baseline="0" dirty="0" smtClean="0"/>
                        <a:t> </a:t>
                      </a:r>
                      <a:r>
                        <a:rPr lang="en-US" sz="1600" dirty="0" smtClean="0"/>
                        <a:t>courses at </a:t>
                      </a:r>
                      <a:r>
                        <a:rPr lang="en-US" sz="1600" dirty="0" err="1" smtClean="0"/>
                        <a:t>at</a:t>
                      </a:r>
                      <a:r>
                        <a:rPr lang="en-US" sz="1600" baseline="0" dirty="0" smtClean="0"/>
                        <a:t> March </a:t>
                      </a:r>
                      <a:r>
                        <a:rPr lang="en-US" sz="1600" dirty="0" smtClean="0"/>
                        <a:t>2013;</a:t>
                      </a:r>
                    </a:p>
                    <a:p>
                      <a:pPr algn="ctr"/>
                      <a:r>
                        <a:rPr lang="en-US" sz="1600" dirty="0" smtClean="0"/>
                        <a:t>500,000 reg.</a:t>
                      </a:r>
                    </a:p>
                    <a:p>
                      <a:pPr algn="ctr"/>
                      <a:r>
                        <a:rPr lang="en-US" sz="1600" dirty="0" smtClean="0"/>
                        <a:t>370,000 users</a:t>
                      </a:r>
                      <a:endParaRPr lang="en-US" sz="1600" dirty="0"/>
                    </a:p>
                  </a:txBody>
                  <a:tcPr anchor="ctr"/>
                </a:tc>
              </a:tr>
              <a:tr h="1280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err="1" smtClean="0"/>
                        <a:t>Coursera</a:t>
                      </a:r>
                      <a:endParaRPr lang="en-US"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(April 2012)</a:t>
                      </a:r>
                    </a:p>
                    <a:p>
                      <a:pPr algn="ctr"/>
                      <a:endParaRPr lang="en-US" b="1" dirty="0"/>
                    </a:p>
                  </a:txBody>
                  <a:tcPr anchor="ctr"/>
                </a:tc>
                <a:tc>
                  <a:txBody>
                    <a:bodyPr/>
                    <a:lstStyle/>
                    <a:p>
                      <a:pPr algn="ctr"/>
                      <a:r>
                        <a:rPr lang="en-US" dirty="0" smtClean="0"/>
                        <a:t>Academic</a:t>
                      </a:r>
                    </a:p>
                  </a:txBody>
                  <a:tcPr anchor="ctr"/>
                </a:tc>
                <a:tc>
                  <a:txBody>
                    <a:bodyPr/>
                    <a:lstStyle/>
                    <a:p>
                      <a:pPr algn="ctr"/>
                      <a:r>
                        <a:rPr lang="en-US" sz="1400" baseline="0" dirty="0" smtClean="0"/>
                        <a:t>VC: $16m </a:t>
                      </a:r>
                    </a:p>
                    <a:p>
                      <a:pPr algn="ctr"/>
                      <a:r>
                        <a:rPr lang="en-US" sz="1400" baseline="0" dirty="0" smtClean="0"/>
                        <a:t>(KPCB, NEA)</a:t>
                      </a:r>
                    </a:p>
                    <a:p>
                      <a:pPr algn="ctr"/>
                      <a:r>
                        <a:rPr lang="en-US" sz="1400" baseline="0" dirty="0" smtClean="0"/>
                        <a:t>Add’l equity $6m</a:t>
                      </a:r>
                    </a:p>
                    <a:p>
                      <a:pPr algn="ctr"/>
                      <a:r>
                        <a:rPr lang="en-US" sz="1400" baseline="0" dirty="0" smtClean="0"/>
                        <a:t>(including</a:t>
                      </a:r>
                    </a:p>
                    <a:p>
                      <a:pPr algn="ctr"/>
                      <a:r>
                        <a:rPr lang="en-US" sz="1400" baseline="0" dirty="0" smtClean="0"/>
                        <a:t>Cal Tech, Penn)</a:t>
                      </a:r>
                      <a:endParaRPr lang="en-US" sz="1400" dirty="0"/>
                    </a:p>
                  </a:txBody>
                  <a:tcPr anchor="ctr"/>
                </a:tc>
                <a:tc>
                  <a:txBody>
                    <a:bodyPr/>
                    <a:lstStyle/>
                    <a:p>
                      <a:pPr algn="ctr"/>
                      <a:r>
                        <a:rPr lang="en-US" sz="1400" dirty="0" smtClean="0"/>
                        <a:t>For-profit;</a:t>
                      </a:r>
                    </a:p>
                    <a:p>
                      <a:pPr algn="ctr"/>
                      <a:r>
                        <a:rPr lang="en-US" sz="1400" dirty="0" smtClean="0"/>
                        <a:t>Plans to charge for certification,</a:t>
                      </a:r>
                    </a:p>
                    <a:p>
                      <a:pPr algn="ctr"/>
                      <a:r>
                        <a:rPr lang="en-US" sz="1400" dirty="0" smtClean="0"/>
                        <a:t>testing, sale of student info</a:t>
                      </a:r>
                      <a:endParaRPr lang="en-US" sz="1400" dirty="0"/>
                    </a:p>
                  </a:txBody>
                  <a:tcPr anchor="ctr"/>
                </a:tc>
                <a:tc>
                  <a:txBody>
                    <a:bodyPr/>
                    <a:lstStyle/>
                    <a:p>
                      <a:pPr algn="ctr"/>
                      <a:r>
                        <a:rPr lang="en-US" sz="1400" dirty="0" smtClean="0"/>
                        <a:t>62 University partners, including:</a:t>
                      </a:r>
                    </a:p>
                    <a:p>
                      <a:pPr algn="ctr"/>
                      <a:r>
                        <a:rPr lang="en-US" sz="1400" dirty="0" smtClean="0"/>
                        <a:t>Columbia</a:t>
                      </a:r>
                    </a:p>
                    <a:p>
                      <a:pPr algn="ctr"/>
                      <a:r>
                        <a:rPr lang="en-US" sz="1400" dirty="0" smtClean="0"/>
                        <a:t>U. Of Toronto</a:t>
                      </a:r>
                    </a:p>
                    <a:p>
                      <a:pPr algn="ctr"/>
                      <a:r>
                        <a:rPr lang="en-US" sz="1400" dirty="0" smtClean="0"/>
                        <a:t>U.</a:t>
                      </a:r>
                      <a:r>
                        <a:rPr lang="en-US" sz="1400" baseline="0" dirty="0" smtClean="0"/>
                        <a:t> of Washington</a:t>
                      </a:r>
                      <a:endParaRPr lang="en-US" sz="1400" dirty="0" smtClean="0"/>
                    </a:p>
                  </a:txBody>
                  <a:tcPr anchor="ctr"/>
                </a:tc>
                <a:tc>
                  <a:txBody>
                    <a:bodyPr/>
                    <a:lstStyle/>
                    <a:p>
                      <a:pPr algn="ctr"/>
                      <a:r>
                        <a:rPr lang="en-US" sz="1400" dirty="0" smtClean="0"/>
                        <a:t>328 courses at March 2013 ;</a:t>
                      </a:r>
                    </a:p>
                    <a:p>
                      <a:pPr algn="ctr"/>
                      <a:r>
                        <a:rPr lang="en-US" sz="1400" dirty="0" smtClean="0"/>
                        <a:t>1.5 m reg.</a:t>
                      </a:r>
                    </a:p>
                    <a:p>
                      <a:pPr algn="ctr"/>
                      <a:r>
                        <a:rPr lang="en-US" sz="1400" dirty="0" smtClean="0"/>
                        <a:t>680,000 users</a:t>
                      </a:r>
                    </a:p>
                    <a:p>
                      <a:pPr algn="ctr"/>
                      <a:r>
                        <a:rPr lang="en-US" sz="1400" dirty="0" smtClean="0"/>
                        <a:t>(July 2012)</a:t>
                      </a:r>
                      <a:endParaRPr lang="en-US" sz="1400" dirty="0"/>
                    </a:p>
                  </a:txBody>
                  <a:tcPr anchor="ctr"/>
                </a:tc>
              </a:tr>
              <a:tr h="1280160">
                <a:tc>
                  <a:txBody>
                    <a:bodyPr/>
                    <a:lstStyle/>
                    <a:p>
                      <a:pPr algn="ctr"/>
                      <a:r>
                        <a:rPr lang="en-US" b="1" dirty="0" err="1" smtClean="0"/>
                        <a:t>Udacity</a:t>
                      </a:r>
                      <a:endParaRPr lang="en-US" b="1" dirty="0" smtClean="0"/>
                    </a:p>
                    <a:p>
                      <a:pPr algn="ctr"/>
                      <a:r>
                        <a:rPr lang="en-US" sz="1400" b="0" dirty="0" smtClean="0"/>
                        <a:t>(April 2012)</a:t>
                      </a:r>
                      <a:endParaRPr lang="en-US" sz="1400" b="0" dirty="0"/>
                    </a:p>
                  </a:txBody>
                  <a:tcPr anchor="ctr"/>
                </a:tc>
                <a:tc>
                  <a:txBody>
                    <a:bodyPr/>
                    <a:lstStyle/>
                    <a:p>
                      <a:pPr algn="ctr"/>
                      <a:r>
                        <a:rPr lang="en-US" dirty="0" smtClean="0"/>
                        <a:t>Academic</a:t>
                      </a:r>
                      <a:endParaRPr lang="en-US" dirty="0"/>
                    </a:p>
                  </a:txBody>
                  <a:tcPr anchor="ctr"/>
                </a:tc>
                <a:tc>
                  <a:txBody>
                    <a:bodyPr/>
                    <a:lstStyle/>
                    <a:p>
                      <a:pPr algn="ctr"/>
                      <a:r>
                        <a:rPr lang="en-US" sz="1400" dirty="0" smtClean="0"/>
                        <a:t>VC: $22m</a:t>
                      </a:r>
                    </a:p>
                    <a:p>
                      <a:pPr algn="ctr"/>
                      <a:r>
                        <a:rPr lang="en-US" sz="1400" dirty="0" smtClean="0"/>
                        <a:t>(Andreesen</a:t>
                      </a:r>
                      <a:r>
                        <a:rPr lang="en-US" sz="1400" baseline="0" dirty="0" smtClean="0"/>
                        <a:t> Horowitz, Charles River,</a:t>
                      </a:r>
                    </a:p>
                    <a:p>
                      <a:pPr algn="ctr"/>
                      <a:r>
                        <a:rPr lang="en-US" sz="1400" baseline="0" dirty="0" smtClean="0"/>
                        <a:t>Steve Blank)</a:t>
                      </a:r>
                      <a:endParaRPr lang="en-US" sz="1400" dirty="0"/>
                    </a:p>
                  </a:txBody>
                  <a:tcPr anchor="ctr"/>
                </a:tc>
                <a:tc>
                  <a:txBody>
                    <a:bodyPr/>
                    <a:lstStyle/>
                    <a:p>
                      <a:pPr algn="ctr"/>
                      <a:r>
                        <a:rPr lang="en-US" sz="1200" dirty="0" smtClean="0"/>
                        <a:t>For-profit;</a:t>
                      </a:r>
                    </a:p>
                    <a:p>
                      <a:pPr algn="ctr"/>
                      <a:r>
                        <a:rPr lang="en-US" sz="1200" dirty="0" smtClean="0"/>
                        <a:t>In-person proctored exam $89;</a:t>
                      </a:r>
                    </a:p>
                    <a:p>
                      <a:pPr algn="ctr"/>
                      <a:r>
                        <a:rPr lang="en-US" sz="1200" dirty="0" smtClean="0"/>
                        <a:t>Job placement;</a:t>
                      </a:r>
                    </a:p>
                    <a:p>
                      <a:pPr algn="ctr"/>
                      <a:r>
                        <a:rPr lang="en-US" sz="1200" dirty="0" smtClean="0"/>
                        <a:t>Plans</a:t>
                      </a:r>
                      <a:r>
                        <a:rPr lang="en-US" sz="1200" baseline="0" dirty="0" smtClean="0"/>
                        <a:t> for fee-based online secure exams</a:t>
                      </a:r>
                    </a:p>
                  </a:txBody>
                  <a:tcPr anchor="ctr"/>
                </a:tc>
                <a:tc>
                  <a:txBody>
                    <a:bodyPr/>
                    <a:lstStyle/>
                    <a:p>
                      <a:pPr algn="ctr"/>
                      <a:r>
                        <a:rPr lang="en-US" sz="1400" dirty="0" smtClean="0"/>
                        <a:t>Notables:</a:t>
                      </a:r>
                    </a:p>
                    <a:p>
                      <a:pPr algn="ctr"/>
                      <a:r>
                        <a:rPr lang="en-US" sz="1400" dirty="0" smtClean="0"/>
                        <a:t>Sebastian Thrun</a:t>
                      </a:r>
                    </a:p>
                    <a:p>
                      <a:pPr algn="ctr"/>
                      <a:r>
                        <a:rPr lang="en-US" sz="1400" dirty="0" smtClean="0"/>
                        <a:t>Peter Norvig</a:t>
                      </a:r>
                    </a:p>
                    <a:p>
                      <a:pPr algn="ctr"/>
                      <a:r>
                        <a:rPr lang="en-US" sz="1400" dirty="0" smtClean="0"/>
                        <a:t>Steve Huffman</a:t>
                      </a:r>
                      <a:endParaRPr lang="en-US" sz="1400" dirty="0"/>
                    </a:p>
                  </a:txBody>
                  <a:tcPr anchor="ctr"/>
                </a:tc>
                <a:tc>
                  <a:txBody>
                    <a:bodyPr/>
                    <a:lstStyle/>
                    <a:p>
                      <a:pPr algn="ctr"/>
                      <a:r>
                        <a:rPr lang="en-US" sz="1600" dirty="0" smtClean="0"/>
                        <a:t>22 courses</a:t>
                      </a:r>
                    </a:p>
                    <a:p>
                      <a:pPr algn="ctr"/>
                      <a:r>
                        <a:rPr lang="en-US" sz="1600" dirty="0" smtClean="0"/>
                        <a:t>750,000 users</a:t>
                      </a:r>
                    </a:p>
                    <a:p>
                      <a:pPr algn="ctr"/>
                      <a:r>
                        <a:rPr lang="en-US" sz="1600" dirty="0" smtClean="0"/>
                        <a:t>(January 2012)</a:t>
                      </a:r>
                      <a:endParaRPr lang="en-US" sz="1600" dirty="0"/>
                    </a:p>
                  </a:txBody>
                  <a:tcPr anchor="ctr"/>
                </a:tc>
              </a:tr>
              <a:tr h="1280160">
                <a:tc>
                  <a:txBody>
                    <a:bodyPr/>
                    <a:lstStyle/>
                    <a:p>
                      <a:pPr algn="ctr"/>
                      <a:endParaRPr lang="en-US" b="1" dirty="0" smtClean="0"/>
                    </a:p>
                    <a:p>
                      <a:pPr algn="ctr"/>
                      <a:endParaRPr lang="en-US" b="1" dirty="0" smtClean="0"/>
                    </a:p>
                    <a:p>
                      <a:pPr algn="ctr"/>
                      <a:r>
                        <a:rPr lang="en-US" b="1" dirty="0" smtClean="0"/>
                        <a:t>Khan</a:t>
                      </a:r>
                    </a:p>
                    <a:p>
                      <a:pPr algn="ctr"/>
                      <a:r>
                        <a:rPr lang="en-US" b="1" dirty="0" smtClean="0"/>
                        <a:t>Academy</a:t>
                      </a:r>
                      <a:endParaRPr lang="en-US" b="1" dirty="0"/>
                    </a:p>
                  </a:txBody>
                  <a:tcPr anchor="ctr"/>
                </a:tc>
                <a:tc>
                  <a:txBody>
                    <a:bodyPr/>
                    <a:lstStyle/>
                    <a:p>
                      <a:pPr algn="ctr"/>
                      <a:r>
                        <a:rPr lang="en-US" dirty="0" smtClean="0"/>
                        <a:t>General</a:t>
                      </a:r>
                      <a:endParaRPr lang="en-US" dirty="0"/>
                    </a:p>
                  </a:txBody>
                  <a:tcPr anchor="ctr"/>
                </a:tc>
                <a:tc>
                  <a:txBody>
                    <a:bodyPr/>
                    <a:lstStyle/>
                    <a:p>
                      <a:pPr algn="ctr"/>
                      <a:r>
                        <a:rPr lang="en-US" sz="1400" dirty="0" smtClean="0"/>
                        <a:t>O’Sullivan Foundation:$5m;</a:t>
                      </a:r>
                    </a:p>
                    <a:p>
                      <a:pPr algn="ctr"/>
                      <a:r>
                        <a:rPr lang="en-US" sz="1400" dirty="0" smtClean="0"/>
                        <a:t>Gates, Google: $2m;</a:t>
                      </a:r>
                    </a:p>
                    <a:p>
                      <a:pPr algn="ctr"/>
                      <a:r>
                        <a:rPr lang="en-US" sz="1400" dirty="0" smtClean="0"/>
                        <a:t>Private donors</a:t>
                      </a:r>
                      <a:endParaRPr lang="en-US" sz="1400" dirty="0"/>
                    </a:p>
                  </a:txBody>
                  <a:tcPr anchor="ctr"/>
                </a:tc>
                <a:tc>
                  <a:txBody>
                    <a:bodyPr/>
                    <a:lstStyle/>
                    <a:p>
                      <a:pPr algn="ctr"/>
                      <a:r>
                        <a:rPr lang="en-US" dirty="0" smtClean="0"/>
                        <a:t>Non-profit;</a:t>
                      </a:r>
                    </a:p>
                    <a:p>
                      <a:pPr algn="ctr"/>
                      <a:r>
                        <a:rPr lang="en-US" dirty="0" smtClean="0"/>
                        <a:t>No revenue</a:t>
                      </a:r>
                      <a:endParaRPr lang="en-US" dirty="0"/>
                    </a:p>
                  </a:txBody>
                  <a:tcPr anchor="ctr"/>
                </a:tc>
                <a:tc>
                  <a:txBody>
                    <a:bodyPr/>
                    <a:lstStyle/>
                    <a:p>
                      <a:pPr algn="ctr"/>
                      <a:r>
                        <a:rPr lang="en-US" sz="1200" dirty="0" smtClean="0"/>
                        <a:t>Nearly all content created by Salmon Khan;</a:t>
                      </a:r>
                    </a:p>
                    <a:p>
                      <a:pPr algn="ctr"/>
                      <a:r>
                        <a:rPr lang="en-US" sz="1200" dirty="0" smtClean="0"/>
                        <a:t>2 addt’l faculty hired; plans to hire more</a:t>
                      </a:r>
                      <a:endParaRPr lang="en-US" sz="1200" dirty="0"/>
                    </a:p>
                  </a:txBody>
                  <a:tcPr anchor="ctr"/>
                </a:tc>
                <a:tc>
                  <a:txBody>
                    <a:bodyPr/>
                    <a:lstStyle/>
                    <a:p>
                      <a:pPr algn="ctr"/>
                      <a:r>
                        <a:rPr lang="en-US" sz="1600" dirty="0" smtClean="0"/>
                        <a:t>3,500 videos;</a:t>
                      </a:r>
                    </a:p>
                    <a:p>
                      <a:pPr algn="ctr"/>
                      <a:r>
                        <a:rPr lang="en-US" sz="1600" dirty="0" smtClean="0"/>
                        <a:t>200m lessons delivered;</a:t>
                      </a:r>
                    </a:p>
                    <a:p>
                      <a:pPr algn="ctr"/>
                      <a:r>
                        <a:rPr lang="en-US" sz="1600" dirty="0" smtClean="0"/>
                        <a:t>1.4m reg.</a:t>
                      </a:r>
                    </a:p>
                    <a:p>
                      <a:pPr algn="ctr"/>
                      <a:r>
                        <a:rPr lang="en-US" sz="1600" dirty="0" smtClean="0"/>
                        <a:t>(Dec. 2011)</a:t>
                      </a:r>
                      <a:endParaRPr lang="en-US" sz="1600" dirty="0"/>
                    </a:p>
                  </a:txBody>
                  <a:tcPr anchor="ct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4000" dirty="0" smtClean="0"/>
              <a:t>A few more …</a:t>
            </a:r>
            <a:endParaRPr lang="en-US" sz="4000" dirty="0"/>
          </a:p>
        </p:txBody>
      </p:sp>
      <p:pic>
        <p:nvPicPr>
          <p:cNvPr id="1027" name="Picture 3" descr="https://encrypted-tbn1.gstatic.com/images?q=tbn:ANd9GcSajyZf2vcijuUcEbBMF_mpd5dURxTC5uH9iVKMv8JD6roWYCwvxg"/>
          <p:cNvPicPr>
            <a:picLocks noChangeAspect="1" noChangeArrowheads="1"/>
          </p:cNvPicPr>
          <p:nvPr/>
        </p:nvPicPr>
        <p:blipFill>
          <a:blip r:embed="rId3" cstate="print"/>
          <a:srcRect/>
          <a:stretch>
            <a:fillRect/>
          </a:stretch>
        </p:blipFill>
        <p:spPr bwMode="auto">
          <a:xfrm>
            <a:off x="533400" y="914400"/>
            <a:ext cx="1295400" cy="388620"/>
          </a:xfrm>
          <a:prstGeom prst="rect">
            <a:avLst/>
          </a:prstGeom>
          <a:noFill/>
        </p:spPr>
      </p:pic>
      <p:pic>
        <p:nvPicPr>
          <p:cNvPr id="1029" name="Picture 5" descr="https://encrypted-tbn2.gstatic.com/images?q=tbn:ANd9GcRqsADfdsQ8h2BbMTUZejWnSqJVr79dWO_KvpOzDmSQi076Di7H"/>
          <p:cNvPicPr>
            <a:picLocks noChangeAspect="1" noChangeArrowheads="1"/>
          </p:cNvPicPr>
          <p:nvPr/>
        </p:nvPicPr>
        <p:blipFill>
          <a:blip r:embed="rId4" cstate="print"/>
          <a:srcRect/>
          <a:stretch>
            <a:fillRect/>
          </a:stretch>
        </p:blipFill>
        <p:spPr bwMode="auto">
          <a:xfrm>
            <a:off x="6400800" y="609600"/>
            <a:ext cx="1752600" cy="1102342"/>
          </a:xfrm>
          <a:prstGeom prst="rect">
            <a:avLst/>
          </a:prstGeom>
          <a:noFill/>
        </p:spPr>
      </p:pic>
      <p:pic>
        <p:nvPicPr>
          <p:cNvPr id="1031" name="Picture 7" descr="https://encrypted-tbn0.gstatic.com/images?q=tbn:ANd9GcR1bWTBVJMvaBxoL-mraD9vH9gJIJjFjRbqmlzYLA1-2QdNFph3_Q"/>
          <p:cNvPicPr>
            <a:picLocks noChangeAspect="1" noChangeArrowheads="1"/>
          </p:cNvPicPr>
          <p:nvPr/>
        </p:nvPicPr>
        <p:blipFill>
          <a:blip r:embed="rId5" cstate="print"/>
          <a:srcRect/>
          <a:stretch>
            <a:fillRect/>
          </a:stretch>
        </p:blipFill>
        <p:spPr bwMode="auto">
          <a:xfrm>
            <a:off x="228600" y="2209800"/>
            <a:ext cx="1447800" cy="1447801"/>
          </a:xfrm>
          <a:prstGeom prst="rect">
            <a:avLst/>
          </a:prstGeom>
          <a:noFill/>
        </p:spPr>
      </p:pic>
      <p:pic>
        <p:nvPicPr>
          <p:cNvPr id="1033" name="Picture 9" descr="https://encrypted-tbn1.gstatic.com/images?q=tbn:ANd9GcRwmXOjuK9S8eOywZUukhgsP_BGV8sAy0h317jZoOtjaqotCHCzww"/>
          <p:cNvPicPr>
            <a:picLocks noChangeAspect="1" noChangeArrowheads="1"/>
          </p:cNvPicPr>
          <p:nvPr/>
        </p:nvPicPr>
        <p:blipFill>
          <a:blip r:embed="rId6" cstate="print"/>
          <a:srcRect/>
          <a:stretch>
            <a:fillRect/>
          </a:stretch>
        </p:blipFill>
        <p:spPr bwMode="auto">
          <a:xfrm>
            <a:off x="914400" y="4038600"/>
            <a:ext cx="1524000" cy="1524001"/>
          </a:xfrm>
          <a:prstGeom prst="rect">
            <a:avLst/>
          </a:prstGeom>
          <a:noFill/>
        </p:spPr>
      </p:pic>
      <p:pic>
        <p:nvPicPr>
          <p:cNvPr id="1039" name="Picture 15" descr="https://encrypted-tbn2.gstatic.com/images?q=tbn:ANd9GcQKQIY-KAZ1GdZohA-W_lEjwpa-GxJMgIeFDNu5-OdEKK8jo5Hmig"/>
          <p:cNvPicPr>
            <a:picLocks noChangeAspect="1" noChangeArrowheads="1"/>
          </p:cNvPicPr>
          <p:nvPr/>
        </p:nvPicPr>
        <p:blipFill>
          <a:blip r:embed="rId7" cstate="print"/>
          <a:srcRect/>
          <a:stretch>
            <a:fillRect/>
          </a:stretch>
        </p:blipFill>
        <p:spPr bwMode="auto">
          <a:xfrm>
            <a:off x="3886200" y="4419600"/>
            <a:ext cx="1905000" cy="1452841"/>
          </a:xfrm>
          <a:prstGeom prst="rect">
            <a:avLst/>
          </a:prstGeom>
          <a:noFill/>
        </p:spPr>
      </p:pic>
      <p:sp>
        <p:nvSpPr>
          <p:cNvPr id="12" name="TextBox 11"/>
          <p:cNvSpPr txBox="1"/>
          <p:nvPr/>
        </p:nvSpPr>
        <p:spPr>
          <a:xfrm>
            <a:off x="457200" y="1371600"/>
            <a:ext cx="4241867" cy="954107"/>
          </a:xfrm>
          <a:prstGeom prst="rect">
            <a:avLst/>
          </a:prstGeom>
          <a:noFill/>
        </p:spPr>
        <p:txBody>
          <a:bodyPr wrap="none" rtlCol="0">
            <a:spAutoFit/>
          </a:bodyPr>
          <a:lstStyle/>
          <a:p>
            <a:r>
              <a:rPr lang="en-US" sz="1400" dirty="0">
                <a:solidFill>
                  <a:prstClr val="black"/>
                </a:solidFill>
              </a:rPr>
              <a:t>Funding from Hewlett, Shuttleworth, Mozilla</a:t>
            </a:r>
          </a:p>
          <a:p>
            <a:r>
              <a:rPr lang="en-US" sz="1400" dirty="0">
                <a:solidFill>
                  <a:prstClr val="black"/>
                </a:solidFill>
              </a:rPr>
              <a:t>Incubated at UC Irvine</a:t>
            </a:r>
          </a:p>
          <a:p>
            <a:r>
              <a:rPr lang="en-US" sz="1400" dirty="0">
                <a:solidFill>
                  <a:prstClr val="black"/>
                </a:solidFill>
              </a:rPr>
              <a:t>Classes set up as challenges to be solved collaboratively</a:t>
            </a:r>
          </a:p>
          <a:p>
            <a:r>
              <a:rPr lang="en-US" sz="1400" dirty="0">
                <a:solidFill>
                  <a:prstClr val="black"/>
                </a:solidFill>
              </a:rPr>
              <a:t>Non-profit</a:t>
            </a:r>
          </a:p>
        </p:txBody>
      </p:sp>
      <p:sp>
        <p:nvSpPr>
          <p:cNvPr id="13" name="TextBox 12"/>
          <p:cNvSpPr txBox="1"/>
          <p:nvPr/>
        </p:nvSpPr>
        <p:spPr>
          <a:xfrm>
            <a:off x="4876800" y="1828800"/>
            <a:ext cx="3754489" cy="1384995"/>
          </a:xfrm>
          <a:prstGeom prst="rect">
            <a:avLst/>
          </a:prstGeom>
          <a:noFill/>
        </p:spPr>
        <p:txBody>
          <a:bodyPr wrap="none" rtlCol="0">
            <a:spAutoFit/>
          </a:bodyPr>
          <a:lstStyle/>
          <a:p>
            <a:r>
              <a:rPr lang="en-US" sz="1400" dirty="0">
                <a:solidFill>
                  <a:prstClr val="black"/>
                </a:solidFill>
              </a:rPr>
              <a:t>Funding from Hewlett, Gates, </a:t>
            </a:r>
            <a:r>
              <a:rPr lang="en-US" sz="1400" dirty="0" err="1">
                <a:solidFill>
                  <a:prstClr val="black"/>
                </a:solidFill>
              </a:rPr>
              <a:t>Kresge</a:t>
            </a:r>
            <a:r>
              <a:rPr lang="en-US" sz="1400" dirty="0">
                <a:solidFill>
                  <a:prstClr val="black"/>
                </a:solidFill>
              </a:rPr>
              <a:t>, NSF, others</a:t>
            </a:r>
          </a:p>
          <a:p>
            <a:r>
              <a:rPr lang="en-US" sz="1400" dirty="0">
                <a:solidFill>
                  <a:prstClr val="black"/>
                </a:solidFill>
              </a:rPr>
              <a:t>Some courses free; some have maintenance fees</a:t>
            </a:r>
          </a:p>
          <a:p>
            <a:r>
              <a:rPr lang="en-US" sz="1400" dirty="0">
                <a:solidFill>
                  <a:prstClr val="black"/>
                </a:solidFill>
              </a:rPr>
              <a:t>Some courses used by universities/colleges to</a:t>
            </a:r>
          </a:p>
          <a:p>
            <a:r>
              <a:rPr lang="en-US" sz="1400" dirty="0">
                <a:solidFill>
                  <a:prstClr val="black"/>
                </a:solidFill>
              </a:rPr>
              <a:t>   support classroom instruction</a:t>
            </a:r>
          </a:p>
          <a:p>
            <a:r>
              <a:rPr lang="en-US" sz="1400" dirty="0">
                <a:solidFill>
                  <a:prstClr val="black"/>
                </a:solidFill>
              </a:rPr>
              <a:t>Platform available for others to design and</a:t>
            </a:r>
          </a:p>
          <a:p>
            <a:r>
              <a:rPr lang="en-US" sz="1400" dirty="0">
                <a:solidFill>
                  <a:prstClr val="black"/>
                </a:solidFill>
              </a:rPr>
              <a:t>   deploy new courses </a:t>
            </a:r>
          </a:p>
        </p:txBody>
      </p:sp>
      <p:sp>
        <p:nvSpPr>
          <p:cNvPr id="14" name="TextBox 13"/>
          <p:cNvSpPr txBox="1"/>
          <p:nvPr/>
        </p:nvSpPr>
        <p:spPr>
          <a:xfrm>
            <a:off x="304800" y="3352800"/>
            <a:ext cx="3765839" cy="954107"/>
          </a:xfrm>
          <a:prstGeom prst="rect">
            <a:avLst/>
          </a:prstGeom>
          <a:noFill/>
        </p:spPr>
        <p:txBody>
          <a:bodyPr wrap="none" rtlCol="0">
            <a:spAutoFit/>
          </a:bodyPr>
          <a:lstStyle/>
          <a:p>
            <a:r>
              <a:rPr lang="en-US" sz="1400" dirty="0">
                <a:solidFill>
                  <a:prstClr val="black"/>
                </a:solidFill>
              </a:rPr>
              <a:t>Owned by Ampush Media</a:t>
            </a:r>
          </a:p>
          <a:p>
            <a:r>
              <a:rPr lang="en-US" sz="1400" dirty="0">
                <a:solidFill>
                  <a:prstClr val="black"/>
                </a:solidFill>
              </a:rPr>
              <a:t>Aggregates online open courses form universities</a:t>
            </a:r>
          </a:p>
          <a:p>
            <a:r>
              <a:rPr lang="en-US" sz="1400" dirty="0">
                <a:solidFill>
                  <a:prstClr val="black"/>
                </a:solidFill>
              </a:rPr>
              <a:t>   around the world within a single interface, with</a:t>
            </a:r>
          </a:p>
          <a:p>
            <a:r>
              <a:rPr lang="en-US" sz="1400" dirty="0">
                <a:solidFill>
                  <a:prstClr val="black"/>
                </a:solidFill>
              </a:rPr>
              <a:t>   additional services layered on top</a:t>
            </a:r>
          </a:p>
        </p:txBody>
      </p:sp>
      <p:sp>
        <p:nvSpPr>
          <p:cNvPr id="15" name="TextBox 14"/>
          <p:cNvSpPr txBox="1"/>
          <p:nvPr/>
        </p:nvSpPr>
        <p:spPr>
          <a:xfrm>
            <a:off x="1143000" y="4953000"/>
            <a:ext cx="2581156" cy="954107"/>
          </a:xfrm>
          <a:prstGeom prst="rect">
            <a:avLst/>
          </a:prstGeom>
          <a:noFill/>
        </p:spPr>
        <p:txBody>
          <a:bodyPr wrap="none" rtlCol="0">
            <a:spAutoFit/>
          </a:bodyPr>
          <a:lstStyle/>
          <a:p>
            <a:r>
              <a:rPr lang="en-US" sz="1400" dirty="0">
                <a:solidFill>
                  <a:prstClr val="black"/>
                </a:solidFill>
              </a:rPr>
              <a:t>$12. 5m venture capital funding</a:t>
            </a:r>
          </a:p>
          <a:p>
            <a:r>
              <a:rPr lang="en-US" sz="1400" dirty="0">
                <a:solidFill>
                  <a:prstClr val="black"/>
                </a:solidFill>
              </a:rPr>
              <a:t>Online training for programmers</a:t>
            </a:r>
          </a:p>
          <a:p>
            <a:r>
              <a:rPr lang="en-US" sz="1400" dirty="0">
                <a:solidFill>
                  <a:prstClr val="black"/>
                </a:solidFill>
              </a:rPr>
              <a:t>Business model unclear; possibly</a:t>
            </a:r>
          </a:p>
          <a:p>
            <a:r>
              <a:rPr lang="en-US" sz="1400" dirty="0">
                <a:solidFill>
                  <a:prstClr val="black"/>
                </a:solidFill>
              </a:rPr>
              <a:t>   corporate recruitment</a:t>
            </a:r>
          </a:p>
        </p:txBody>
      </p:sp>
      <p:sp>
        <p:nvSpPr>
          <p:cNvPr id="16" name="TextBox 15"/>
          <p:cNvSpPr txBox="1"/>
          <p:nvPr/>
        </p:nvSpPr>
        <p:spPr>
          <a:xfrm>
            <a:off x="4572000" y="5562600"/>
            <a:ext cx="3566104" cy="1169551"/>
          </a:xfrm>
          <a:prstGeom prst="rect">
            <a:avLst/>
          </a:prstGeom>
          <a:noFill/>
        </p:spPr>
        <p:txBody>
          <a:bodyPr wrap="none" rtlCol="0">
            <a:spAutoFit/>
          </a:bodyPr>
          <a:lstStyle/>
          <a:p>
            <a:r>
              <a:rPr lang="en-US" sz="1400" dirty="0">
                <a:solidFill>
                  <a:prstClr val="black"/>
                </a:solidFill>
              </a:rPr>
              <a:t>$4m venture capital funding</a:t>
            </a:r>
          </a:p>
          <a:p>
            <a:r>
              <a:rPr lang="en-US" sz="1400" dirty="0">
                <a:solidFill>
                  <a:prstClr val="black"/>
                </a:solidFill>
              </a:rPr>
              <a:t>Online learning platform which instructors can</a:t>
            </a:r>
          </a:p>
          <a:p>
            <a:r>
              <a:rPr lang="en-US" sz="1400" dirty="0">
                <a:solidFill>
                  <a:prstClr val="black"/>
                </a:solidFill>
              </a:rPr>
              <a:t>   use to host courses </a:t>
            </a:r>
          </a:p>
          <a:p>
            <a:r>
              <a:rPr lang="en-US" sz="1400" dirty="0">
                <a:solidFill>
                  <a:prstClr val="black"/>
                </a:solidFill>
              </a:rPr>
              <a:t>Free and paid courses available </a:t>
            </a:r>
          </a:p>
          <a:p>
            <a:r>
              <a:rPr lang="en-US" sz="1400" dirty="0">
                <a:solidFill>
                  <a:prstClr val="black"/>
                </a:solidFill>
              </a:rPr>
              <a:t>30% cut  of fees for paid courses</a:t>
            </a:r>
          </a:p>
        </p:txBody>
      </p:sp>
      <p:grpSp>
        <p:nvGrpSpPr>
          <p:cNvPr id="3" name="Group 18"/>
          <p:cNvGrpSpPr/>
          <p:nvPr/>
        </p:nvGrpSpPr>
        <p:grpSpPr>
          <a:xfrm>
            <a:off x="4191000" y="3352800"/>
            <a:ext cx="4648199" cy="1783616"/>
            <a:chOff x="4191000" y="3352800"/>
            <a:chExt cx="4648199" cy="1783616"/>
          </a:xfrm>
        </p:grpSpPr>
        <p:pic>
          <p:nvPicPr>
            <p:cNvPr id="17" name="Picture 3"/>
            <p:cNvPicPr>
              <a:picLocks noChangeAspect="1" noChangeArrowheads="1"/>
            </p:cNvPicPr>
            <p:nvPr/>
          </p:nvPicPr>
          <p:blipFill>
            <a:blip r:embed="rId8" cstate="print"/>
            <a:srcRect/>
            <a:stretch>
              <a:fillRect/>
            </a:stretch>
          </p:blipFill>
          <p:spPr bwMode="auto">
            <a:xfrm>
              <a:off x="4191000" y="3352800"/>
              <a:ext cx="1600200" cy="406021"/>
            </a:xfrm>
            <a:prstGeom prst="rect">
              <a:avLst/>
            </a:prstGeom>
            <a:noFill/>
            <a:ln w="9525">
              <a:noFill/>
              <a:miter lim="800000"/>
              <a:headEnd/>
              <a:tailEnd/>
            </a:ln>
          </p:spPr>
        </p:pic>
        <p:sp>
          <p:nvSpPr>
            <p:cNvPr id="18" name="TextBox 17"/>
            <p:cNvSpPr txBox="1"/>
            <p:nvPr/>
          </p:nvSpPr>
          <p:spPr>
            <a:xfrm>
              <a:off x="5791200" y="3505200"/>
              <a:ext cx="3047999" cy="1631216"/>
            </a:xfrm>
            <a:prstGeom prst="rect">
              <a:avLst/>
            </a:prstGeom>
            <a:noFill/>
          </p:spPr>
          <p:txBody>
            <a:bodyPr wrap="square" rtlCol="0">
              <a:spAutoFit/>
            </a:bodyPr>
            <a:lstStyle/>
            <a:p>
              <a:r>
                <a:rPr lang="en-US" sz="1400" dirty="0">
                  <a:solidFill>
                    <a:prstClr val="black"/>
                  </a:solidFill>
                </a:rPr>
                <a:t>Bisk Education and </a:t>
              </a:r>
              <a:r>
                <a:rPr lang="en-US" sz="1400" dirty="0" err="1">
                  <a:solidFill>
                    <a:prstClr val="black"/>
                  </a:solidFill>
                </a:rPr>
                <a:t>Embanet+Compass</a:t>
              </a:r>
              <a:r>
                <a:rPr lang="en-US" sz="1400" dirty="0">
                  <a:solidFill>
                    <a:prstClr val="black"/>
                  </a:solidFill>
                </a:rPr>
                <a:t>, along with</a:t>
              </a:r>
              <a:r>
                <a:rPr lang="en-US" sz="1600" b="1" dirty="0">
                  <a:solidFill>
                    <a:srgbClr val="0070C0"/>
                  </a:solidFill>
                </a:rPr>
                <a:t> Pearson</a:t>
              </a:r>
              <a:r>
                <a:rPr lang="en-US" sz="1400" dirty="0">
                  <a:solidFill>
                    <a:prstClr val="black"/>
                  </a:solidFill>
                </a:rPr>
                <a:t>, are perhaps the most visible players, but Academic Partnerships, </a:t>
              </a:r>
              <a:r>
                <a:rPr lang="en-US" sz="1400" dirty="0" err="1">
                  <a:solidFill>
                    <a:prstClr val="black"/>
                  </a:solidFill>
                </a:rPr>
                <a:t>Deltak</a:t>
              </a:r>
              <a:r>
                <a:rPr lang="en-US" sz="1400" dirty="0">
                  <a:solidFill>
                    <a:prstClr val="black"/>
                  </a:solidFill>
                </a:rPr>
                <a:t>, 2tor and Learning House have also built successful businesses doing online program development for colleges</a:t>
              </a:r>
            </a:p>
          </p:txBody>
        </p:sp>
        <p:sp>
          <p:nvSpPr>
            <p:cNvPr id="23" name="TextBox 22"/>
            <p:cNvSpPr txBox="1"/>
            <p:nvPr/>
          </p:nvSpPr>
          <p:spPr>
            <a:xfrm>
              <a:off x="4800600" y="3733800"/>
              <a:ext cx="968727" cy="369332"/>
            </a:xfrm>
            <a:prstGeom prst="rect">
              <a:avLst/>
            </a:prstGeom>
            <a:noFill/>
          </p:spPr>
          <p:txBody>
            <a:bodyPr wrap="none" rtlCol="0">
              <a:spAutoFit/>
            </a:bodyPr>
            <a:lstStyle/>
            <a:p>
              <a:r>
                <a:rPr lang="en-US" dirty="0">
                  <a:solidFill>
                    <a:prstClr val="black"/>
                  </a:solidFill>
                </a:rPr>
                <a:t>Etc. Etc. </a:t>
              </a: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a:stretch>
            <a:fillRect/>
          </a:stretch>
        </p:blipFill>
        <p:spPr bwMode="auto">
          <a:xfrm>
            <a:off x="379854" y="0"/>
            <a:ext cx="8459346" cy="6757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447800"/>
            <a:ext cx="7847020" cy="1862048"/>
          </a:xfrm>
          <a:prstGeom prst="rect">
            <a:avLst/>
          </a:prstGeom>
          <a:noFill/>
        </p:spPr>
        <p:txBody>
          <a:bodyPr wrap="none" rtlCol="0">
            <a:spAutoFit/>
          </a:bodyPr>
          <a:lstStyle/>
          <a:p>
            <a:r>
              <a:rPr lang="en-US" sz="8000" dirty="0">
                <a:solidFill>
                  <a:srgbClr val="2178B5"/>
                </a:solidFill>
                <a:latin typeface="Segoe UI" pitchFamily="34" charset="0"/>
                <a:ea typeface="Segoe UI" pitchFamily="34" charset="0"/>
                <a:cs typeface="Segoe UI" pitchFamily="34" charset="0"/>
              </a:rPr>
              <a:t>      </a:t>
            </a:r>
            <a:r>
              <a:rPr lang="en-US" sz="11500" dirty="0">
                <a:solidFill>
                  <a:srgbClr val="2178B5"/>
                </a:solidFill>
                <a:latin typeface="Segoe UI" pitchFamily="34" charset="0"/>
                <a:ea typeface="Segoe UI" pitchFamily="34" charset="0"/>
                <a:cs typeface="Segoe UI" pitchFamily="34" charset="0"/>
              </a:rPr>
              <a:t>  </a:t>
            </a:r>
            <a:r>
              <a:rPr lang="en-US" sz="8800" dirty="0">
                <a:solidFill>
                  <a:srgbClr val="2178B5"/>
                </a:solidFill>
                <a:latin typeface="Segoe UI" pitchFamily="34" charset="0"/>
                <a:ea typeface="Segoe UI" pitchFamily="34" charset="0"/>
                <a:cs typeface="Segoe UI" pitchFamily="34" charset="0"/>
              </a:rPr>
              <a:t>Why now?</a:t>
            </a:r>
            <a:endParaRPr lang="en-US" sz="11500" dirty="0">
              <a:solidFill>
                <a:srgbClr val="2178B5"/>
              </a:solidFill>
              <a:latin typeface="Segoe UI" pitchFamily="34" charset="0"/>
              <a:ea typeface="Segoe UI" pitchFamily="34" charset="0"/>
              <a:cs typeface="Segoe UI" pitchFamily="34" charset="0"/>
            </a:endParaRPr>
          </a:p>
        </p:txBody>
      </p:sp>
      <p:grpSp>
        <p:nvGrpSpPr>
          <p:cNvPr id="2" name="Group 2"/>
          <p:cNvGrpSpPr/>
          <p:nvPr/>
        </p:nvGrpSpPr>
        <p:grpSpPr>
          <a:xfrm>
            <a:off x="3581400" y="3733800"/>
            <a:ext cx="1981200" cy="2667000"/>
            <a:chOff x="7620000" y="4343400"/>
            <a:chExt cx="1179095" cy="1981200"/>
          </a:xfrm>
        </p:grpSpPr>
        <p:pic>
          <p:nvPicPr>
            <p:cNvPr id="4" name="Picture 2" descr="https://www.edx.org/static/images/header-logo.png"/>
            <p:cNvPicPr>
              <a:picLocks noChangeAspect="1" noChangeArrowheads="1"/>
            </p:cNvPicPr>
            <p:nvPr/>
          </p:nvPicPr>
          <p:blipFill>
            <a:blip r:embed="rId2" cstate="print"/>
            <a:srcRect/>
            <a:stretch>
              <a:fillRect/>
            </a:stretch>
          </p:blipFill>
          <p:spPr bwMode="auto">
            <a:xfrm>
              <a:off x="7772400" y="4343400"/>
              <a:ext cx="609600" cy="295275"/>
            </a:xfrm>
            <a:prstGeom prst="rect">
              <a:avLst/>
            </a:prstGeom>
            <a:noFill/>
          </p:spPr>
        </p:pic>
        <p:pic>
          <p:nvPicPr>
            <p:cNvPr id="5" name="Picture 11" descr="http://t0.gstatic.com/images?q=tbn:ANd9GcRK-XwW0QnLBtZTPo6DHazNsnn4Tg82stxRUeNpFDJ3FRTyb4k1DRN90iq_"/>
            <p:cNvPicPr>
              <a:picLocks noChangeAspect="1" noChangeArrowheads="1"/>
            </p:cNvPicPr>
            <p:nvPr/>
          </p:nvPicPr>
          <p:blipFill>
            <a:blip r:embed="rId3" cstate="print"/>
            <a:srcRect/>
            <a:stretch>
              <a:fillRect/>
            </a:stretch>
          </p:blipFill>
          <p:spPr bwMode="auto">
            <a:xfrm>
              <a:off x="7620000" y="5638800"/>
              <a:ext cx="1179095" cy="685800"/>
            </a:xfrm>
            <a:prstGeom prst="rect">
              <a:avLst/>
            </a:prstGeom>
            <a:noFill/>
            <a:ln>
              <a:noFill/>
            </a:ln>
          </p:spPr>
        </p:pic>
        <p:pic>
          <p:nvPicPr>
            <p:cNvPr id="6" name="Picture 9" descr="https://lh4.googleusercontent.com/-slzOwsq8iv0/AAAAAAAAAAI/AAAAAAAAAeM/18JhxqEwQGw/s250-c-k/photo.jpg"/>
            <p:cNvPicPr>
              <a:picLocks noChangeAspect="1" noChangeArrowheads="1"/>
            </p:cNvPicPr>
            <p:nvPr/>
          </p:nvPicPr>
          <p:blipFill>
            <a:blip r:embed="rId4" cstate="print"/>
            <a:srcRect/>
            <a:stretch>
              <a:fillRect/>
            </a:stretch>
          </p:blipFill>
          <p:spPr bwMode="auto">
            <a:xfrm>
              <a:off x="7772400" y="4876800"/>
              <a:ext cx="685800" cy="685800"/>
            </a:xfrm>
            <a:prstGeom prst="rect">
              <a:avLst/>
            </a:prstGeom>
            <a:noFill/>
            <a:ln>
              <a:noFill/>
            </a:ln>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95400"/>
            <a:ext cx="7947497" cy="2677656"/>
          </a:xfrm>
          <a:prstGeom prst="rect">
            <a:avLst/>
          </a:prstGeom>
          <a:noFill/>
        </p:spPr>
        <p:txBody>
          <a:bodyPr wrap="none" rtlCol="0">
            <a:spAutoFit/>
          </a:bodyPr>
          <a:lstStyle/>
          <a:p>
            <a:r>
              <a:rPr lang="en-US" sz="2800" dirty="0">
                <a:solidFill>
                  <a:srgbClr val="2178B5"/>
                </a:solidFill>
                <a:latin typeface="Segoe UI" pitchFamily="34" charset="0"/>
                <a:ea typeface="Segoe UI" pitchFamily="34" charset="0"/>
                <a:cs typeface="Segoe UI" pitchFamily="34" charset="0"/>
              </a:rPr>
              <a:t>MOOCs have become a flashpoint for discussion </a:t>
            </a:r>
          </a:p>
          <a:p>
            <a:r>
              <a:rPr lang="en-US" sz="2800" dirty="0">
                <a:solidFill>
                  <a:srgbClr val="2178B5"/>
                </a:solidFill>
                <a:latin typeface="Segoe UI" pitchFamily="34" charset="0"/>
                <a:ea typeface="Segoe UI" pitchFamily="34" charset="0"/>
                <a:cs typeface="Segoe UI" pitchFamily="34" charset="0"/>
              </a:rPr>
              <a:t>of higher </a:t>
            </a:r>
            <a:r>
              <a:rPr lang="en-US" sz="2800" dirty="0" err="1">
                <a:solidFill>
                  <a:srgbClr val="2178B5"/>
                </a:solidFill>
                <a:latin typeface="Segoe UI" pitchFamily="34" charset="0"/>
                <a:ea typeface="Segoe UI" pitchFamily="34" charset="0"/>
                <a:cs typeface="Segoe UI" pitchFamily="34" charset="0"/>
              </a:rPr>
              <a:t>ed</a:t>
            </a:r>
            <a:r>
              <a:rPr lang="en-US" sz="2800" dirty="0">
                <a:solidFill>
                  <a:srgbClr val="2178B5"/>
                </a:solidFill>
                <a:latin typeface="Segoe UI" pitchFamily="34" charset="0"/>
                <a:ea typeface="Segoe UI" pitchFamily="34" charset="0"/>
                <a:cs typeface="Segoe UI" pitchFamily="34" charset="0"/>
              </a:rPr>
              <a:t> because they represent an easily </a:t>
            </a:r>
          </a:p>
          <a:p>
            <a:r>
              <a:rPr lang="en-US" sz="2800" dirty="0">
                <a:solidFill>
                  <a:srgbClr val="2178B5"/>
                </a:solidFill>
                <a:latin typeface="Segoe UI" pitchFamily="34" charset="0"/>
                <a:ea typeface="Segoe UI" pitchFamily="34" charset="0"/>
                <a:cs typeface="Segoe UI" pitchFamily="34" charset="0"/>
              </a:rPr>
              <a:t>graspable, almost </a:t>
            </a:r>
            <a:r>
              <a:rPr lang="en-US" sz="2800" dirty="0" err="1">
                <a:solidFill>
                  <a:srgbClr val="2178B5"/>
                </a:solidFill>
                <a:latin typeface="Segoe UI" pitchFamily="34" charset="0"/>
                <a:ea typeface="Segoe UI" pitchFamily="34" charset="0"/>
                <a:cs typeface="Segoe UI" pitchFamily="34" charset="0"/>
              </a:rPr>
              <a:t>parodic</a:t>
            </a:r>
            <a:r>
              <a:rPr lang="en-US" sz="2800" dirty="0">
                <a:solidFill>
                  <a:srgbClr val="2178B5"/>
                </a:solidFill>
                <a:latin typeface="Segoe UI" pitchFamily="34" charset="0"/>
                <a:ea typeface="Segoe UI" pitchFamily="34" charset="0"/>
                <a:cs typeface="Segoe UI" pitchFamily="34" charset="0"/>
              </a:rPr>
              <a:t> version of what was</a:t>
            </a:r>
          </a:p>
          <a:p>
            <a:r>
              <a:rPr lang="en-US" sz="2800" dirty="0">
                <a:solidFill>
                  <a:srgbClr val="2178B5"/>
                </a:solidFill>
                <a:latin typeface="Segoe UI" pitchFamily="34" charset="0"/>
                <a:ea typeface="Segoe UI" pitchFamily="34" charset="0"/>
                <a:cs typeface="Segoe UI" pitchFamily="34" charset="0"/>
              </a:rPr>
              <a:t>previously invisible : elite university education. </a:t>
            </a:r>
          </a:p>
          <a:p>
            <a:r>
              <a:rPr lang="en-US" sz="2800" dirty="0">
                <a:solidFill>
                  <a:srgbClr val="2178B5"/>
                </a:solidFill>
                <a:latin typeface="Segoe UI" pitchFamily="34" charset="0"/>
                <a:ea typeface="Segoe UI" pitchFamily="34" charset="0"/>
                <a:cs typeface="Segoe UI" pitchFamily="34" charset="0"/>
              </a:rPr>
              <a:t>They have a unique power to drive public </a:t>
            </a:r>
          </a:p>
          <a:p>
            <a:r>
              <a:rPr lang="en-US" sz="2800" dirty="0">
                <a:solidFill>
                  <a:srgbClr val="2178B5"/>
                </a:solidFill>
                <a:latin typeface="Segoe UI" pitchFamily="34" charset="0"/>
                <a:ea typeface="Segoe UI" pitchFamily="34" charset="0"/>
                <a:cs typeface="Segoe UI" pitchFamily="34" charset="0"/>
              </a:rPr>
              <a:t>perception of the entire sector. </a:t>
            </a:r>
          </a:p>
        </p:txBody>
      </p:sp>
      <p:sp>
        <p:nvSpPr>
          <p:cNvPr id="3" name="TextBox 2"/>
          <p:cNvSpPr txBox="1"/>
          <p:nvPr/>
        </p:nvSpPr>
        <p:spPr>
          <a:xfrm>
            <a:off x="762000" y="4572000"/>
            <a:ext cx="7530588" cy="369332"/>
          </a:xfrm>
          <a:prstGeom prst="rect">
            <a:avLst/>
          </a:prstGeom>
          <a:noFill/>
        </p:spPr>
        <p:txBody>
          <a:bodyPr wrap="none" rtlCol="0">
            <a:spAutoFit/>
          </a:bodyPr>
          <a:lstStyle/>
          <a:p>
            <a:r>
              <a:rPr lang="en-US" dirty="0">
                <a:solidFill>
                  <a:prstClr val="black"/>
                </a:solidFill>
              </a:rPr>
              <a:t>Alyson </a:t>
            </a:r>
            <a:r>
              <a:rPr lang="en-US" dirty="0" err="1">
                <a:solidFill>
                  <a:prstClr val="black"/>
                </a:solidFill>
              </a:rPr>
              <a:t>Byerly</a:t>
            </a:r>
            <a:r>
              <a:rPr lang="en-US" dirty="0">
                <a:solidFill>
                  <a:prstClr val="black"/>
                </a:solidFill>
              </a:rPr>
              <a:t>. Formerly known as students. </a:t>
            </a:r>
            <a:r>
              <a:rPr lang="en-US" i="1" dirty="0">
                <a:solidFill>
                  <a:prstClr val="black"/>
                </a:solidFill>
              </a:rPr>
              <a:t>Inside Higher Ed</a:t>
            </a:r>
            <a:r>
              <a:rPr lang="en-US" dirty="0">
                <a:solidFill>
                  <a:prstClr val="black"/>
                </a:solidFill>
              </a:rPr>
              <a:t>. October 29 2012.</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914400" y="1143000"/>
            <a:ext cx="2975627" cy="4724400"/>
          </a:xfrm>
          <a:prstGeom prst="rect">
            <a:avLst/>
          </a:prstGeom>
          <a:noFill/>
          <a:ln w="9525">
            <a:noFill/>
            <a:miter lim="800000"/>
            <a:headEnd/>
            <a:tailEnd/>
          </a:ln>
        </p:spPr>
      </p:pic>
      <p:pic>
        <p:nvPicPr>
          <p:cNvPr id="64518" name="Picture 6" descr="http://www.bothsidesofthetable.com/wp-content/uploads/2010/11/Innovators-Dilemma-Book.jpg"/>
          <p:cNvPicPr>
            <a:picLocks noChangeAspect="1" noChangeArrowheads="1"/>
          </p:cNvPicPr>
          <p:nvPr/>
        </p:nvPicPr>
        <p:blipFill>
          <a:blip r:embed="rId4" cstate="print"/>
          <a:srcRect/>
          <a:stretch>
            <a:fillRect/>
          </a:stretch>
        </p:blipFill>
        <p:spPr bwMode="auto">
          <a:xfrm>
            <a:off x="4953000" y="1981200"/>
            <a:ext cx="3017521" cy="4572001"/>
          </a:xfrm>
          <a:prstGeom prst="rect">
            <a:avLst/>
          </a:prstGeom>
          <a:noFill/>
        </p:spPr>
      </p:pic>
      <p:sp>
        <p:nvSpPr>
          <p:cNvPr id="4" name="TextBox 3"/>
          <p:cNvSpPr txBox="1"/>
          <p:nvPr/>
        </p:nvSpPr>
        <p:spPr>
          <a:xfrm>
            <a:off x="228600" y="228600"/>
            <a:ext cx="4266617" cy="400110"/>
          </a:xfrm>
          <a:prstGeom prst="rect">
            <a:avLst/>
          </a:prstGeom>
          <a:noFill/>
        </p:spPr>
        <p:txBody>
          <a:bodyPr wrap="none" rtlCol="0">
            <a:spAutoFit/>
          </a:bodyPr>
          <a:lstStyle/>
          <a:p>
            <a:r>
              <a:rPr lang="en-US" sz="2000" b="1" dirty="0" smtClean="0">
                <a:solidFill>
                  <a:srgbClr val="0070C0"/>
                </a:solidFill>
                <a:latin typeface="Segoe UI" pitchFamily="34" charset="0"/>
                <a:ea typeface="Segoe UI" pitchFamily="34" charset="0"/>
                <a:cs typeface="Segoe UI" pitchFamily="34" charset="0"/>
              </a:rPr>
              <a:t>Broken University Business Model</a:t>
            </a:r>
            <a:endParaRPr lang="en-US" sz="2000" b="1" dirty="0">
              <a:solidFill>
                <a:srgbClr val="0070C0"/>
              </a:solidFill>
              <a:latin typeface="Segoe UI" pitchFamily="34" charset="0"/>
              <a:ea typeface="Segoe UI" pitchFamily="34" charset="0"/>
              <a:cs typeface="Segoe UI" pitchFamily="34" charset="0"/>
            </a:endParaRPr>
          </a:p>
        </p:txBody>
      </p:sp>
      <p:sp>
        <p:nvSpPr>
          <p:cNvPr id="5" name="TextBox 4"/>
          <p:cNvSpPr txBox="1"/>
          <p:nvPr/>
        </p:nvSpPr>
        <p:spPr>
          <a:xfrm>
            <a:off x="4267200" y="685800"/>
            <a:ext cx="633507" cy="369332"/>
          </a:xfrm>
          <a:prstGeom prst="rect">
            <a:avLst/>
          </a:prstGeom>
          <a:noFill/>
        </p:spPr>
        <p:txBody>
          <a:bodyPr wrap="none" rtlCol="0">
            <a:spAutoFit/>
          </a:bodyPr>
          <a:lstStyle/>
          <a:p>
            <a:r>
              <a:rPr lang="en-US" b="1" dirty="0" smtClean="0">
                <a:latin typeface="Segoe UI" pitchFamily="34" charset="0"/>
                <a:ea typeface="Segoe UI" pitchFamily="34" charset="0"/>
                <a:cs typeface="Segoe UI" pitchFamily="34" charset="0"/>
              </a:rPr>
              <a:t>plus</a:t>
            </a:r>
            <a:endParaRPr lang="en-US" b="1" dirty="0">
              <a:latin typeface="Segoe UI" pitchFamily="34" charset="0"/>
              <a:ea typeface="Segoe UI" pitchFamily="34" charset="0"/>
              <a:cs typeface="Segoe UI" pitchFamily="34" charset="0"/>
            </a:endParaRPr>
          </a:p>
        </p:txBody>
      </p:sp>
      <p:sp>
        <p:nvSpPr>
          <p:cNvPr id="6" name="TextBox 5"/>
          <p:cNvSpPr txBox="1"/>
          <p:nvPr/>
        </p:nvSpPr>
        <p:spPr>
          <a:xfrm>
            <a:off x="4953000" y="1066800"/>
            <a:ext cx="3062954" cy="400110"/>
          </a:xfrm>
          <a:prstGeom prst="rect">
            <a:avLst/>
          </a:prstGeom>
          <a:noFill/>
        </p:spPr>
        <p:txBody>
          <a:bodyPr wrap="none" rtlCol="0">
            <a:spAutoFit/>
          </a:bodyPr>
          <a:lstStyle/>
          <a:p>
            <a:r>
              <a:rPr lang="en-US" sz="2000" b="1" dirty="0" smtClean="0">
                <a:solidFill>
                  <a:srgbClr val="0070C0"/>
                </a:solidFill>
                <a:latin typeface="Segoe UI" pitchFamily="34" charset="0"/>
                <a:ea typeface="Segoe UI" pitchFamily="34" charset="0"/>
                <a:cs typeface="Segoe UI" pitchFamily="34" charset="0"/>
              </a:rPr>
              <a:t>Disruptive Technologies</a:t>
            </a:r>
            <a:endParaRPr lang="en-US" sz="2000" b="1" dirty="0">
              <a:solidFill>
                <a:srgbClr val="0070C0"/>
              </a:solidFill>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a:stretch>
            <a:fillRect/>
          </a:stretch>
        </p:blipFill>
        <p:spPr bwMode="auto">
          <a:xfrm>
            <a:off x="0" y="0"/>
            <a:ext cx="9144000" cy="7113494"/>
          </a:xfrm>
          <a:prstGeom prst="rect">
            <a:avLst/>
          </a:prstGeom>
          <a:noFill/>
          <a:ln w="9525">
            <a:noFill/>
            <a:miter lim="800000"/>
            <a:headEnd/>
            <a:tailEnd/>
          </a:ln>
        </p:spPr>
      </p:pic>
      <p:pic>
        <p:nvPicPr>
          <p:cNvPr id="27655" name="Picture 7" descr="Block S with Tree"/>
          <p:cNvPicPr>
            <a:picLocks noChangeAspect="1" noChangeArrowheads="1"/>
          </p:cNvPicPr>
          <p:nvPr/>
        </p:nvPicPr>
        <p:blipFill>
          <a:blip r:embed="rId3" cstate="print"/>
          <a:srcRect/>
          <a:stretch>
            <a:fillRect/>
          </a:stretch>
        </p:blipFill>
        <p:spPr bwMode="auto">
          <a:xfrm>
            <a:off x="4191000" y="4114800"/>
            <a:ext cx="990600" cy="1281177"/>
          </a:xfrm>
          <a:prstGeom prst="rect">
            <a:avLst/>
          </a:prstGeom>
          <a:noFill/>
        </p:spPr>
      </p:pic>
      <p:pic>
        <p:nvPicPr>
          <p:cNvPr id="27659" name="Picture 11" descr="http://t0.gstatic.com/images?q=tbn:ANd9GcRK-XwW0QnLBtZTPo6DHazNsnn4Tg82stxRUeNpFDJ3FRTyb4k1DRN90iq_"/>
          <p:cNvPicPr>
            <a:picLocks noChangeAspect="1" noChangeArrowheads="1"/>
          </p:cNvPicPr>
          <p:nvPr/>
        </p:nvPicPr>
        <p:blipFill>
          <a:blip r:embed="rId4" cstate="print"/>
          <a:srcRect/>
          <a:stretch>
            <a:fillRect/>
          </a:stretch>
        </p:blipFill>
        <p:spPr bwMode="auto">
          <a:xfrm>
            <a:off x="457200" y="4724400"/>
            <a:ext cx="1179095" cy="685800"/>
          </a:xfrm>
          <a:prstGeom prst="rect">
            <a:avLst/>
          </a:prstGeom>
          <a:noFill/>
          <a:ln>
            <a:solidFill>
              <a:schemeClr val="accent1"/>
            </a:solidFill>
          </a:ln>
        </p:spPr>
      </p:pic>
      <p:cxnSp>
        <p:nvCxnSpPr>
          <p:cNvPr id="9" name="Straight Connector 8"/>
          <p:cNvCxnSpPr>
            <a:stCxn id="27659" idx="3"/>
          </p:cNvCxnSpPr>
          <p:nvPr/>
        </p:nvCxnSpPr>
        <p:spPr>
          <a:xfrm flipV="1">
            <a:off x="1636295" y="4648200"/>
            <a:ext cx="2707105" cy="4191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14800" y="2590800"/>
            <a:ext cx="533400" cy="167640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7657" name="Picture 9" descr="https://lh4.googleusercontent.com/-slzOwsq8iv0/AAAAAAAAAAI/AAAAAAAAAeM/18JhxqEwQGw/s250-c-k/photo.jpg"/>
          <p:cNvPicPr>
            <a:picLocks noChangeAspect="1" noChangeArrowheads="1"/>
          </p:cNvPicPr>
          <p:nvPr/>
        </p:nvPicPr>
        <p:blipFill>
          <a:blip r:embed="rId5" cstate="print"/>
          <a:srcRect/>
          <a:stretch>
            <a:fillRect/>
          </a:stretch>
        </p:blipFill>
        <p:spPr bwMode="auto">
          <a:xfrm>
            <a:off x="3581400" y="1905000"/>
            <a:ext cx="685800" cy="685800"/>
          </a:xfrm>
          <a:prstGeom prst="rect">
            <a:avLst/>
          </a:prstGeom>
          <a:noFill/>
          <a:ln>
            <a:solidFill>
              <a:schemeClr val="accent1"/>
            </a:solid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178B5"/>
                </a:solidFill>
              </a:rPr>
              <a:t>MEDIA FRENZY</a:t>
            </a:r>
            <a:endParaRPr lang="en-US" dirty="0">
              <a:solidFill>
                <a:srgbClr val="2178B5"/>
              </a:solidFill>
            </a:endParaRPr>
          </a:p>
        </p:txBody>
      </p:sp>
      <p:sp>
        <p:nvSpPr>
          <p:cNvPr id="3" name="Content Placeholder 2"/>
          <p:cNvSpPr>
            <a:spLocks noGrp="1"/>
          </p:cNvSpPr>
          <p:nvPr>
            <p:ph idx="1"/>
          </p:nvPr>
        </p:nvSpPr>
        <p:spPr/>
        <p:txBody>
          <a:bodyPr/>
          <a:lstStyle/>
          <a:p>
            <a:r>
              <a:rPr lang="en-US" dirty="0" smtClean="0"/>
              <a:t>Individual personal attention</a:t>
            </a:r>
          </a:p>
          <a:p>
            <a:r>
              <a:rPr lang="en-US" dirty="0" smtClean="0"/>
              <a:t>Any schedule</a:t>
            </a:r>
          </a:p>
          <a:p>
            <a:r>
              <a:rPr lang="en-US" dirty="0" smtClean="0"/>
              <a:t>Any place</a:t>
            </a:r>
          </a:p>
          <a:p>
            <a:r>
              <a:rPr lang="en-US" dirty="0" smtClean="0"/>
              <a:t>Tutorial relationship – takes into account individual differences in learning</a:t>
            </a:r>
          </a:p>
          <a:p>
            <a:r>
              <a:rPr lang="en-US" dirty="0" smtClean="0"/>
              <a:t>Better than the crowded classroom of the ordinary American University</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a:stretch>
            <a:fillRect/>
          </a:stretch>
        </p:blipFill>
        <p:spPr bwMode="auto">
          <a:xfrm>
            <a:off x="0" y="0"/>
            <a:ext cx="9144000" cy="7113494"/>
          </a:xfrm>
          <a:prstGeom prst="rect">
            <a:avLst/>
          </a:prstGeom>
          <a:noFill/>
          <a:ln w="9525">
            <a:noFill/>
            <a:miter lim="800000"/>
            <a:headEnd/>
            <a:tailEnd/>
          </a:ln>
        </p:spPr>
      </p:pic>
      <p:pic>
        <p:nvPicPr>
          <p:cNvPr id="27655" name="Picture 7" descr="Block S with Tree"/>
          <p:cNvPicPr>
            <a:picLocks noChangeAspect="1" noChangeArrowheads="1"/>
          </p:cNvPicPr>
          <p:nvPr/>
        </p:nvPicPr>
        <p:blipFill>
          <a:blip r:embed="rId3" cstate="print"/>
          <a:srcRect/>
          <a:stretch>
            <a:fillRect/>
          </a:stretch>
        </p:blipFill>
        <p:spPr bwMode="auto">
          <a:xfrm>
            <a:off x="4191000" y="4114800"/>
            <a:ext cx="990600" cy="1281177"/>
          </a:xfrm>
          <a:prstGeom prst="rect">
            <a:avLst/>
          </a:prstGeom>
          <a:noFill/>
        </p:spPr>
      </p:pic>
      <p:pic>
        <p:nvPicPr>
          <p:cNvPr id="27659" name="Picture 11" descr="http://t0.gstatic.com/images?q=tbn:ANd9GcRK-XwW0QnLBtZTPo6DHazNsnn4Tg82stxRUeNpFDJ3FRTyb4k1DRN90iq_"/>
          <p:cNvPicPr>
            <a:picLocks noChangeAspect="1" noChangeArrowheads="1"/>
          </p:cNvPicPr>
          <p:nvPr/>
        </p:nvPicPr>
        <p:blipFill>
          <a:blip r:embed="rId4" cstate="print"/>
          <a:srcRect/>
          <a:stretch>
            <a:fillRect/>
          </a:stretch>
        </p:blipFill>
        <p:spPr bwMode="auto">
          <a:xfrm>
            <a:off x="457200" y="4724400"/>
            <a:ext cx="1179095" cy="685800"/>
          </a:xfrm>
          <a:prstGeom prst="rect">
            <a:avLst/>
          </a:prstGeom>
          <a:noFill/>
          <a:ln>
            <a:solidFill>
              <a:schemeClr val="accent1"/>
            </a:solidFill>
          </a:ln>
        </p:spPr>
      </p:pic>
      <p:cxnSp>
        <p:nvCxnSpPr>
          <p:cNvPr id="9" name="Straight Connector 8"/>
          <p:cNvCxnSpPr>
            <a:stCxn id="27659" idx="3"/>
          </p:cNvCxnSpPr>
          <p:nvPr/>
        </p:nvCxnSpPr>
        <p:spPr>
          <a:xfrm flipV="1">
            <a:off x="1636295" y="4648200"/>
            <a:ext cx="2707105" cy="4191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14800" y="2590800"/>
            <a:ext cx="533400" cy="167640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7657" name="Picture 9" descr="https://lh4.googleusercontent.com/-slzOwsq8iv0/AAAAAAAAAAI/AAAAAAAAAeM/18JhxqEwQGw/s250-c-k/photo.jpg"/>
          <p:cNvPicPr>
            <a:picLocks noChangeAspect="1" noChangeArrowheads="1"/>
          </p:cNvPicPr>
          <p:nvPr/>
        </p:nvPicPr>
        <p:blipFill>
          <a:blip r:embed="rId5" cstate="print"/>
          <a:srcRect/>
          <a:stretch>
            <a:fillRect/>
          </a:stretch>
        </p:blipFill>
        <p:spPr bwMode="auto">
          <a:xfrm>
            <a:off x="3581400" y="1905000"/>
            <a:ext cx="685800" cy="685800"/>
          </a:xfrm>
          <a:prstGeom prst="rect">
            <a:avLst/>
          </a:prstGeom>
          <a:noFill/>
          <a:ln>
            <a:solidFill>
              <a:schemeClr val="accent1"/>
            </a:solidFill>
          </a:ln>
        </p:spPr>
      </p:pic>
      <p:sp>
        <p:nvSpPr>
          <p:cNvPr id="10" name="TextBox 9"/>
          <p:cNvSpPr txBox="1"/>
          <p:nvPr/>
        </p:nvSpPr>
        <p:spPr>
          <a:xfrm>
            <a:off x="2936852" y="4038600"/>
            <a:ext cx="6207148" cy="3046988"/>
          </a:xfrm>
          <a:prstGeom prst="rect">
            <a:avLst/>
          </a:prstGeom>
          <a:solidFill>
            <a:schemeClr val="accent1"/>
          </a:solidFill>
        </p:spPr>
        <p:txBody>
          <a:bodyPr wrap="none" rtlCol="0">
            <a:spAutoFit/>
          </a:bodyPr>
          <a:lstStyle/>
          <a:p>
            <a:r>
              <a:rPr lang="en-US" sz="2400" b="1" i="1" dirty="0">
                <a:solidFill>
                  <a:prstClr val="white"/>
                </a:solidFill>
                <a:latin typeface="Segoe UI" pitchFamily="34" charset="0"/>
                <a:ea typeface="Segoe UI" pitchFamily="34" charset="0"/>
                <a:cs typeface="Segoe UI" pitchFamily="34" charset="0"/>
              </a:rPr>
              <a:t>PLATFORM WAR…</a:t>
            </a:r>
          </a:p>
          <a:p>
            <a:pPr>
              <a:buFont typeface="Arial" pitchFamily="34" charset="0"/>
              <a:buChar char="•"/>
            </a:pPr>
            <a:r>
              <a:rPr lang="en-US" sz="2400" b="1" dirty="0">
                <a:solidFill>
                  <a:prstClr val="white"/>
                </a:solidFill>
                <a:latin typeface="Segoe UI" pitchFamily="34" charset="0"/>
                <a:ea typeface="Segoe UI" pitchFamily="34" charset="0"/>
                <a:cs typeface="Segoe UI" pitchFamily="34" charset="0"/>
              </a:rPr>
              <a:t>Network level disruption</a:t>
            </a:r>
          </a:p>
          <a:p>
            <a:pPr>
              <a:buFont typeface="Arial" pitchFamily="34" charset="0"/>
              <a:buChar char="•"/>
            </a:pPr>
            <a:r>
              <a:rPr lang="en-US" sz="2400" b="1" dirty="0" err="1">
                <a:solidFill>
                  <a:prstClr val="white"/>
                </a:solidFill>
                <a:latin typeface="Segoe UI" pitchFamily="34" charset="0"/>
                <a:ea typeface="Segoe UI" pitchFamily="34" charset="0"/>
                <a:cs typeface="Segoe UI" pitchFamily="34" charset="0"/>
              </a:rPr>
              <a:t>Aspirational</a:t>
            </a:r>
            <a:r>
              <a:rPr lang="en-US" sz="2400" b="1" dirty="0">
                <a:solidFill>
                  <a:prstClr val="white"/>
                </a:solidFill>
                <a:latin typeface="Segoe UI" pitchFamily="34" charset="0"/>
                <a:ea typeface="Segoe UI" pitchFamily="34" charset="0"/>
                <a:cs typeface="Segoe UI" pitchFamily="34" charset="0"/>
              </a:rPr>
              <a:t>: </a:t>
            </a:r>
            <a:r>
              <a:rPr lang="en-US" sz="2400" b="1" dirty="0" err="1">
                <a:solidFill>
                  <a:prstClr val="white"/>
                </a:solidFill>
                <a:latin typeface="Segoe UI" pitchFamily="34" charset="0"/>
                <a:ea typeface="Segoe UI" pitchFamily="34" charset="0"/>
                <a:cs typeface="Segoe UI" pitchFamily="34" charset="0"/>
              </a:rPr>
              <a:t>Systemwide</a:t>
            </a:r>
            <a:r>
              <a:rPr lang="en-US" sz="2400" b="1" dirty="0">
                <a:solidFill>
                  <a:prstClr val="white"/>
                </a:solidFill>
                <a:latin typeface="Segoe UI" pitchFamily="34" charset="0"/>
                <a:ea typeface="Segoe UI" pitchFamily="34" charset="0"/>
                <a:cs typeface="Segoe UI" pitchFamily="34" charset="0"/>
              </a:rPr>
              <a:t> transformation</a:t>
            </a:r>
          </a:p>
          <a:p>
            <a:pPr>
              <a:buFont typeface="Arial" pitchFamily="34" charset="0"/>
              <a:buChar char="•"/>
            </a:pPr>
            <a:r>
              <a:rPr lang="en-US" sz="2400" b="1" dirty="0">
                <a:solidFill>
                  <a:prstClr val="white"/>
                </a:solidFill>
                <a:latin typeface="Segoe UI" pitchFamily="34" charset="0"/>
                <a:ea typeface="Segoe UI" pitchFamily="34" charset="0"/>
                <a:cs typeface="Segoe UI" pitchFamily="34" charset="0"/>
              </a:rPr>
              <a:t>Entrepreneurial</a:t>
            </a:r>
          </a:p>
          <a:p>
            <a:pPr>
              <a:buFont typeface="Arial" pitchFamily="34" charset="0"/>
              <a:buChar char="•"/>
            </a:pPr>
            <a:r>
              <a:rPr lang="en-US" sz="2400" b="1" dirty="0">
                <a:solidFill>
                  <a:prstClr val="white"/>
                </a:solidFill>
                <a:latin typeface="Segoe UI" pitchFamily="34" charset="0"/>
                <a:ea typeface="Segoe UI" pitchFamily="34" charset="0"/>
                <a:cs typeface="Segoe UI" pitchFamily="34" charset="0"/>
              </a:rPr>
              <a:t>Highly computational</a:t>
            </a:r>
          </a:p>
          <a:p>
            <a:pPr>
              <a:buFont typeface="Arial" pitchFamily="34" charset="0"/>
              <a:buChar char="•"/>
            </a:pPr>
            <a:r>
              <a:rPr lang="en-US" sz="2400" b="1" dirty="0">
                <a:solidFill>
                  <a:prstClr val="white"/>
                </a:solidFill>
                <a:latin typeface="Segoe UI" pitchFamily="34" charset="0"/>
                <a:ea typeface="Segoe UI" pitchFamily="34" charset="0"/>
                <a:cs typeface="Segoe UI" pitchFamily="34" charset="0"/>
              </a:rPr>
              <a:t>Attack costs and benefits at same time</a:t>
            </a:r>
          </a:p>
          <a:p>
            <a:pPr>
              <a:buFont typeface="Arial" pitchFamily="34" charset="0"/>
              <a:buChar char="•"/>
            </a:pPr>
            <a:r>
              <a:rPr lang="en-US" sz="2400" b="1" dirty="0">
                <a:solidFill>
                  <a:prstClr val="white"/>
                </a:solidFill>
                <a:latin typeface="Segoe UI" pitchFamily="34" charset="0"/>
                <a:ea typeface="Segoe UI" pitchFamily="34" charset="0"/>
                <a:cs typeface="Segoe UI" pitchFamily="34" charset="0"/>
              </a:rPr>
              <a:t>Early …. but “growing faster than </a:t>
            </a:r>
            <a:br>
              <a:rPr lang="en-US" sz="2400" b="1" dirty="0">
                <a:solidFill>
                  <a:prstClr val="white"/>
                </a:solidFill>
                <a:latin typeface="Segoe UI" pitchFamily="34" charset="0"/>
                <a:ea typeface="Segoe UI" pitchFamily="34" charset="0"/>
                <a:cs typeface="Segoe UI" pitchFamily="34" charset="0"/>
              </a:rPr>
            </a:br>
            <a:r>
              <a:rPr lang="en-US" sz="2400" b="1" dirty="0">
                <a:solidFill>
                  <a:prstClr val="white"/>
                </a:solidFill>
                <a:latin typeface="Segoe UI" pitchFamily="34" charset="0"/>
                <a:ea typeface="Segoe UI" pitchFamily="34" charset="0"/>
                <a:cs typeface="Segoe UI" pitchFamily="34" charset="0"/>
              </a:rPr>
              <a:t>     </a:t>
            </a:r>
            <a:r>
              <a:rPr lang="en-US" sz="2400" b="1" dirty="0" err="1">
                <a:solidFill>
                  <a:prstClr val="white"/>
                </a:solidFill>
                <a:latin typeface="Segoe UI" pitchFamily="34" charset="0"/>
                <a:ea typeface="Segoe UI" pitchFamily="34" charset="0"/>
                <a:cs typeface="Segoe UI" pitchFamily="34" charset="0"/>
              </a:rPr>
              <a:t>Facebook</a:t>
            </a:r>
            <a:r>
              <a:rPr lang="en-US" sz="2400" b="1" dirty="0">
                <a:solidFill>
                  <a:prstClr val="white"/>
                </a:solidFill>
                <a:latin typeface="Segoe UI" pitchFamily="34" charset="0"/>
                <a:ea typeface="Segoe UI" pitchFamily="34" charset="0"/>
                <a:cs typeface="Segoe UI" pitchFamily="34" charset="0"/>
              </a:rPr>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a:stretch>
            <a:fillRect/>
          </a:stretch>
        </p:blipFill>
        <p:spPr bwMode="auto">
          <a:xfrm>
            <a:off x="0" y="0"/>
            <a:ext cx="9144000" cy="7113494"/>
          </a:xfrm>
          <a:prstGeom prst="rect">
            <a:avLst/>
          </a:prstGeom>
          <a:noFill/>
          <a:ln w="9525">
            <a:noFill/>
            <a:miter lim="800000"/>
            <a:headEnd/>
            <a:tailEnd/>
          </a:ln>
        </p:spPr>
      </p:pic>
      <p:pic>
        <p:nvPicPr>
          <p:cNvPr id="27655" name="Picture 7" descr="Block S with Tree"/>
          <p:cNvPicPr>
            <a:picLocks noChangeAspect="1" noChangeArrowheads="1"/>
          </p:cNvPicPr>
          <p:nvPr/>
        </p:nvPicPr>
        <p:blipFill>
          <a:blip r:embed="rId3" cstate="print"/>
          <a:srcRect/>
          <a:stretch>
            <a:fillRect/>
          </a:stretch>
        </p:blipFill>
        <p:spPr bwMode="auto">
          <a:xfrm>
            <a:off x="4191000" y="4114800"/>
            <a:ext cx="990600" cy="1281177"/>
          </a:xfrm>
          <a:prstGeom prst="rect">
            <a:avLst/>
          </a:prstGeom>
          <a:noFill/>
        </p:spPr>
      </p:pic>
      <p:pic>
        <p:nvPicPr>
          <p:cNvPr id="27659" name="Picture 11" descr="http://t0.gstatic.com/images?q=tbn:ANd9GcRK-XwW0QnLBtZTPo6DHazNsnn4Tg82stxRUeNpFDJ3FRTyb4k1DRN90iq_"/>
          <p:cNvPicPr>
            <a:picLocks noChangeAspect="1" noChangeArrowheads="1"/>
          </p:cNvPicPr>
          <p:nvPr/>
        </p:nvPicPr>
        <p:blipFill>
          <a:blip r:embed="rId4" cstate="print"/>
          <a:srcRect/>
          <a:stretch>
            <a:fillRect/>
          </a:stretch>
        </p:blipFill>
        <p:spPr bwMode="auto">
          <a:xfrm>
            <a:off x="457200" y="4724400"/>
            <a:ext cx="1179095" cy="685800"/>
          </a:xfrm>
          <a:prstGeom prst="rect">
            <a:avLst/>
          </a:prstGeom>
          <a:noFill/>
          <a:ln>
            <a:solidFill>
              <a:schemeClr val="accent1"/>
            </a:solidFill>
          </a:ln>
        </p:spPr>
      </p:pic>
      <p:cxnSp>
        <p:nvCxnSpPr>
          <p:cNvPr id="9" name="Straight Connector 8"/>
          <p:cNvCxnSpPr>
            <a:stCxn id="27659" idx="3"/>
          </p:cNvCxnSpPr>
          <p:nvPr/>
        </p:nvCxnSpPr>
        <p:spPr>
          <a:xfrm flipV="1">
            <a:off x="1636295" y="4648200"/>
            <a:ext cx="2707105" cy="4191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14800" y="2590800"/>
            <a:ext cx="533400" cy="167640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7657" name="Picture 9" descr="https://lh4.googleusercontent.com/-slzOwsq8iv0/AAAAAAAAAAI/AAAAAAAAAeM/18JhxqEwQGw/s250-c-k/photo.jpg"/>
          <p:cNvPicPr>
            <a:picLocks noChangeAspect="1" noChangeArrowheads="1"/>
          </p:cNvPicPr>
          <p:nvPr/>
        </p:nvPicPr>
        <p:blipFill>
          <a:blip r:embed="rId5" cstate="print"/>
          <a:srcRect/>
          <a:stretch>
            <a:fillRect/>
          </a:stretch>
        </p:blipFill>
        <p:spPr bwMode="auto">
          <a:xfrm>
            <a:off x="3581400" y="1905000"/>
            <a:ext cx="685800" cy="685800"/>
          </a:xfrm>
          <a:prstGeom prst="rect">
            <a:avLst/>
          </a:prstGeom>
          <a:noFill/>
          <a:ln>
            <a:solidFill>
              <a:schemeClr val="accent1"/>
            </a:solidFill>
          </a:ln>
        </p:spPr>
      </p:pic>
      <p:sp>
        <p:nvSpPr>
          <p:cNvPr id="10" name="TextBox 9"/>
          <p:cNvSpPr txBox="1"/>
          <p:nvPr/>
        </p:nvSpPr>
        <p:spPr>
          <a:xfrm>
            <a:off x="2936852" y="4114800"/>
            <a:ext cx="6207148" cy="3046988"/>
          </a:xfrm>
          <a:prstGeom prst="rect">
            <a:avLst/>
          </a:prstGeom>
          <a:solidFill>
            <a:schemeClr val="accent1"/>
          </a:solidFill>
        </p:spPr>
        <p:txBody>
          <a:bodyPr wrap="none" rtlCol="0">
            <a:spAutoFit/>
          </a:bodyPr>
          <a:lstStyle/>
          <a:p>
            <a:r>
              <a:rPr lang="en-US" sz="2400" b="1" i="1" dirty="0">
                <a:solidFill>
                  <a:prstClr val="white"/>
                </a:solidFill>
                <a:latin typeface="Segoe UI" pitchFamily="34" charset="0"/>
                <a:ea typeface="Segoe UI" pitchFamily="34" charset="0"/>
                <a:cs typeface="Segoe UI" pitchFamily="34" charset="0"/>
              </a:rPr>
              <a:t>PLATFORM WAR…</a:t>
            </a:r>
          </a:p>
          <a:p>
            <a:pPr>
              <a:buFont typeface="Arial" pitchFamily="34" charset="0"/>
              <a:buChar char="•"/>
            </a:pPr>
            <a:r>
              <a:rPr lang="en-US" sz="2400" b="1" dirty="0">
                <a:solidFill>
                  <a:prstClr val="white"/>
                </a:solidFill>
                <a:latin typeface="Segoe UI" pitchFamily="34" charset="0"/>
                <a:ea typeface="Segoe UI" pitchFamily="34" charset="0"/>
                <a:cs typeface="Segoe UI" pitchFamily="34" charset="0"/>
              </a:rPr>
              <a:t>Network level disruption</a:t>
            </a:r>
          </a:p>
          <a:p>
            <a:pPr>
              <a:buFont typeface="Arial" pitchFamily="34" charset="0"/>
              <a:buChar char="•"/>
            </a:pPr>
            <a:r>
              <a:rPr lang="en-US" sz="2400" b="1" dirty="0" err="1">
                <a:solidFill>
                  <a:prstClr val="white"/>
                </a:solidFill>
                <a:latin typeface="Segoe UI" pitchFamily="34" charset="0"/>
                <a:ea typeface="Segoe UI" pitchFamily="34" charset="0"/>
                <a:cs typeface="Segoe UI" pitchFamily="34" charset="0"/>
              </a:rPr>
              <a:t>Aspirational</a:t>
            </a:r>
            <a:r>
              <a:rPr lang="en-US" sz="2400" b="1" dirty="0">
                <a:solidFill>
                  <a:prstClr val="white"/>
                </a:solidFill>
                <a:latin typeface="Segoe UI" pitchFamily="34" charset="0"/>
                <a:ea typeface="Segoe UI" pitchFamily="34" charset="0"/>
                <a:cs typeface="Segoe UI" pitchFamily="34" charset="0"/>
              </a:rPr>
              <a:t>: </a:t>
            </a:r>
            <a:r>
              <a:rPr lang="en-US" sz="2400" b="1" dirty="0" err="1">
                <a:solidFill>
                  <a:prstClr val="white"/>
                </a:solidFill>
                <a:latin typeface="Segoe UI" pitchFamily="34" charset="0"/>
                <a:ea typeface="Segoe UI" pitchFamily="34" charset="0"/>
                <a:cs typeface="Segoe UI" pitchFamily="34" charset="0"/>
              </a:rPr>
              <a:t>Systemwide</a:t>
            </a:r>
            <a:r>
              <a:rPr lang="en-US" sz="2400" b="1" dirty="0">
                <a:solidFill>
                  <a:prstClr val="white"/>
                </a:solidFill>
                <a:latin typeface="Segoe UI" pitchFamily="34" charset="0"/>
                <a:ea typeface="Segoe UI" pitchFamily="34" charset="0"/>
                <a:cs typeface="Segoe UI" pitchFamily="34" charset="0"/>
              </a:rPr>
              <a:t> transformation</a:t>
            </a:r>
          </a:p>
          <a:p>
            <a:pPr>
              <a:buFont typeface="Arial" pitchFamily="34" charset="0"/>
              <a:buChar char="•"/>
            </a:pPr>
            <a:r>
              <a:rPr lang="en-US" sz="2400" b="1" dirty="0">
                <a:solidFill>
                  <a:prstClr val="white"/>
                </a:solidFill>
                <a:latin typeface="Segoe UI" pitchFamily="34" charset="0"/>
                <a:ea typeface="Segoe UI" pitchFamily="34" charset="0"/>
                <a:cs typeface="Segoe UI" pitchFamily="34" charset="0"/>
              </a:rPr>
              <a:t>Entrepreneurial</a:t>
            </a:r>
          </a:p>
          <a:p>
            <a:pPr>
              <a:buFont typeface="Arial" pitchFamily="34" charset="0"/>
              <a:buChar char="•"/>
            </a:pPr>
            <a:r>
              <a:rPr lang="en-US" sz="2400" b="1" dirty="0">
                <a:solidFill>
                  <a:prstClr val="white"/>
                </a:solidFill>
                <a:latin typeface="Segoe UI" pitchFamily="34" charset="0"/>
                <a:ea typeface="Segoe UI" pitchFamily="34" charset="0"/>
                <a:cs typeface="Segoe UI" pitchFamily="34" charset="0"/>
              </a:rPr>
              <a:t>Highly computational</a:t>
            </a:r>
          </a:p>
          <a:p>
            <a:pPr>
              <a:buFont typeface="Arial" pitchFamily="34" charset="0"/>
              <a:buChar char="•"/>
            </a:pPr>
            <a:r>
              <a:rPr lang="en-US" sz="2400" b="1" dirty="0">
                <a:solidFill>
                  <a:prstClr val="white"/>
                </a:solidFill>
                <a:latin typeface="Segoe UI" pitchFamily="34" charset="0"/>
                <a:ea typeface="Segoe UI" pitchFamily="34" charset="0"/>
                <a:cs typeface="Segoe UI" pitchFamily="34" charset="0"/>
              </a:rPr>
              <a:t>Attack costs and benefits at same time</a:t>
            </a:r>
          </a:p>
          <a:p>
            <a:pPr>
              <a:buFont typeface="Arial" pitchFamily="34" charset="0"/>
              <a:buChar char="•"/>
            </a:pPr>
            <a:r>
              <a:rPr lang="en-US" sz="2400" b="1" dirty="0">
                <a:solidFill>
                  <a:prstClr val="white"/>
                </a:solidFill>
                <a:latin typeface="Segoe UI" pitchFamily="34" charset="0"/>
                <a:ea typeface="Segoe UI" pitchFamily="34" charset="0"/>
                <a:cs typeface="Segoe UI" pitchFamily="34" charset="0"/>
              </a:rPr>
              <a:t>Early …. but “growing faster than </a:t>
            </a:r>
            <a:br>
              <a:rPr lang="en-US" sz="2400" b="1" dirty="0">
                <a:solidFill>
                  <a:prstClr val="white"/>
                </a:solidFill>
                <a:latin typeface="Segoe UI" pitchFamily="34" charset="0"/>
                <a:ea typeface="Segoe UI" pitchFamily="34" charset="0"/>
                <a:cs typeface="Segoe UI" pitchFamily="34" charset="0"/>
              </a:rPr>
            </a:br>
            <a:r>
              <a:rPr lang="en-US" sz="2400" b="1" dirty="0">
                <a:solidFill>
                  <a:prstClr val="white"/>
                </a:solidFill>
                <a:latin typeface="Segoe UI" pitchFamily="34" charset="0"/>
                <a:ea typeface="Segoe UI" pitchFamily="34" charset="0"/>
                <a:cs typeface="Segoe UI" pitchFamily="34" charset="0"/>
              </a:rPr>
              <a:t>     </a:t>
            </a:r>
            <a:r>
              <a:rPr lang="en-US" sz="2400" b="1" dirty="0" err="1">
                <a:solidFill>
                  <a:prstClr val="white"/>
                </a:solidFill>
                <a:latin typeface="Segoe UI" pitchFamily="34" charset="0"/>
                <a:ea typeface="Segoe UI" pitchFamily="34" charset="0"/>
                <a:cs typeface="Segoe UI" pitchFamily="34" charset="0"/>
              </a:rPr>
              <a:t>Facebook</a:t>
            </a:r>
            <a:r>
              <a:rPr lang="en-US" sz="2400" b="1" dirty="0">
                <a:solidFill>
                  <a:prstClr val="white"/>
                </a:solidFill>
                <a:latin typeface="Segoe UI" pitchFamily="34" charset="0"/>
                <a:ea typeface="Segoe UI" pitchFamily="34" charset="0"/>
                <a:cs typeface="Segoe UI" pitchFamily="34" charset="0"/>
              </a:rPr>
              <a:t>”</a:t>
            </a:r>
          </a:p>
        </p:txBody>
      </p:sp>
      <p:grpSp>
        <p:nvGrpSpPr>
          <p:cNvPr id="2" name="Group 20"/>
          <p:cNvGrpSpPr/>
          <p:nvPr/>
        </p:nvGrpSpPr>
        <p:grpSpPr>
          <a:xfrm>
            <a:off x="3429000" y="609600"/>
            <a:ext cx="4648199" cy="1783616"/>
            <a:chOff x="4191000" y="3352800"/>
            <a:chExt cx="4648199" cy="1783616"/>
          </a:xfrm>
          <a:solidFill>
            <a:schemeClr val="tx2">
              <a:lumMod val="60000"/>
              <a:lumOff val="40000"/>
            </a:schemeClr>
          </a:solidFill>
        </p:grpSpPr>
        <p:pic>
          <p:nvPicPr>
            <p:cNvPr id="22" name="Picture 3"/>
            <p:cNvPicPr>
              <a:picLocks noChangeAspect="1" noChangeArrowheads="1"/>
            </p:cNvPicPr>
            <p:nvPr/>
          </p:nvPicPr>
          <p:blipFill>
            <a:blip r:embed="rId6" cstate="print"/>
            <a:srcRect/>
            <a:stretch>
              <a:fillRect/>
            </a:stretch>
          </p:blipFill>
          <p:spPr bwMode="auto">
            <a:xfrm>
              <a:off x="4191000" y="3352800"/>
              <a:ext cx="1600200" cy="406021"/>
            </a:xfrm>
            <a:prstGeom prst="rect">
              <a:avLst/>
            </a:prstGeom>
            <a:grpFill/>
            <a:ln w="9525">
              <a:noFill/>
              <a:miter lim="800000"/>
              <a:headEnd/>
              <a:tailEnd/>
            </a:ln>
          </p:spPr>
        </p:pic>
        <p:sp>
          <p:nvSpPr>
            <p:cNvPr id="23" name="TextBox 22"/>
            <p:cNvSpPr txBox="1"/>
            <p:nvPr/>
          </p:nvSpPr>
          <p:spPr>
            <a:xfrm>
              <a:off x="5791200" y="3505200"/>
              <a:ext cx="3047999" cy="1631216"/>
            </a:xfrm>
            <a:prstGeom prst="rect">
              <a:avLst/>
            </a:prstGeom>
            <a:grpFill/>
          </p:spPr>
          <p:txBody>
            <a:bodyPr wrap="square" rtlCol="0">
              <a:spAutoFit/>
            </a:bodyPr>
            <a:lstStyle/>
            <a:p>
              <a:r>
                <a:rPr lang="en-US" sz="1400" dirty="0">
                  <a:solidFill>
                    <a:prstClr val="white"/>
                  </a:solidFill>
                </a:rPr>
                <a:t>Bisk Education and </a:t>
              </a:r>
              <a:r>
                <a:rPr lang="en-US" sz="1400" dirty="0" err="1">
                  <a:solidFill>
                    <a:prstClr val="white"/>
                  </a:solidFill>
                </a:rPr>
                <a:t>Embanet+Compass</a:t>
              </a:r>
              <a:r>
                <a:rPr lang="en-US" sz="1400" dirty="0">
                  <a:solidFill>
                    <a:prstClr val="white"/>
                  </a:solidFill>
                </a:rPr>
                <a:t>, along with </a:t>
              </a:r>
              <a:r>
                <a:rPr lang="en-US" sz="1600" dirty="0">
                  <a:solidFill>
                    <a:prstClr val="white"/>
                  </a:solidFill>
                </a:rPr>
                <a:t>Pearson</a:t>
              </a:r>
              <a:r>
                <a:rPr lang="en-US" sz="1400" dirty="0">
                  <a:solidFill>
                    <a:prstClr val="white"/>
                  </a:solidFill>
                </a:rPr>
                <a:t>, are perhaps the most visible players, but Academic Partnerships, </a:t>
              </a:r>
              <a:r>
                <a:rPr lang="en-US" sz="1400" dirty="0" err="1">
                  <a:solidFill>
                    <a:prstClr val="white"/>
                  </a:solidFill>
                </a:rPr>
                <a:t>Deltak</a:t>
              </a:r>
              <a:r>
                <a:rPr lang="en-US" sz="1400" dirty="0">
                  <a:solidFill>
                    <a:prstClr val="white"/>
                  </a:solidFill>
                </a:rPr>
                <a:t>, 2tor and Learning House have also built successful businesses doing online program development for colleges</a:t>
              </a:r>
            </a:p>
          </p:txBody>
        </p:sp>
        <p:sp>
          <p:nvSpPr>
            <p:cNvPr id="24" name="TextBox 23"/>
            <p:cNvSpPr txBox="1"/>
            <p:nvPr/>
          </p:nvSpPr>
          <p:spPr>
            <a:xfrm>
              <a:off x="4800600" y="3733800"/>
              <a:ext cx="968727" cy="369332"/>
            </a:xfrm>
            <a:prstGeom prst="rect">
              <a:avLst/>
            </a:prstGeom>
            <a:grpFill/>
          </p:spPr>
          <p:txBody>
            <a:bodyPr wrap="none" rtlCol="0">
              <a:spAutoFit/>
            </a:bodyPr>
            <a:lstStyle/>
            <a:p>
              <a:r>
                <a:rPr lang="en-US" dirty="0">
                  <a:solidFill>
                    <a:prstClr val="black"/>
                  </a:solidFill>
                </a:rPr>
                <a:t>Etc. Etc. </a:t>
              </a:r>
            </a:p>
          </p:txBody>
        </p:sp>
      </p:grpSp>
      <p:pic>
        <p:nvPicPr>
          <p:cNvPr id="28674" name="Picture 2"/>
          <p:cNvPicPr>
            <a:picLocks noChangeAspect="1" noChangeArrowheads="1"/>
          </p:cNvPicPr>
          <p:nvPr/>
        </p:nvPicPr>
        <p:blipFill>
          <a:blip r:embed="rId7" cstate="print"/>
          <a:srcRect/>
          <a:stretch>
            <a:fillRect/>
          </a:stretch>
        </p:blipFill>
        <p:spPr bwMode="auto">
          <a:xfrm>
            <a:off x="7086600" y="2133600"/>
            <a:ext cx="1298409" cy="500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p:cNvPicPr>
            <a:picLocks noChangeAspect="1" noChangeArrowheads="1"/>
          </p:cNvPicPr>
          <p:nvPr/>
        </p:nvPicPr>
        <p:blipFill>
          <a:blip r:embed="rId2" cstate="print"/>
          <a:srcRect/>
          <a:stretch>
            <a:fillRect/>
          </a:stretch>
        </p:blipFill>
        <p:spPr bwMode="auto">
          <a:xfrm>
            <a:off x="0" y="0"/>
            <a:ext cx="9372600" cy="5611639"/>
          </a:xfrm>
          <a:prstGeom prst="rect">
            <a:avLst/>
          </a:prstGeom>
          <a:noFill/>
          <a:ln w="9525">
            <a:noFill/>
            <a:miter lim="800000"/>
            <a:headEnd/>
            <a:tailEnd/>
          </a:ln>
        </p:spPr>
      </p:pic>
      <p:sp>
        <p:nvSpPr>
          <p:cNvPr id="5" name="Right Arrow 4"/>
          <p:cNvSpPr/>
          <p:nvPr/>
        </p:nvSpPr>
        <p:spPr>
          <a:xfrm rot="18348750">
            <a:off x="904431" y="3290423"/>
            <a:ext cx="79279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0" y="0"/>
            <a:ext cx="9151443" cy="4933950"/>
          </a:xfrm>
          <a:prstGeom prst="rect">
            <a:avLst/>
          </a:prstGeom>
          <a:noFill/>
          <a:ln w="9525">
            <a:noFill/>
            <a:miter lim="800000"/>
            <a:headEnd/>
            <a:tailEnd/>
          </a:ln>
        </p:spPr>
      </p:pic>
      <p:sp>
        <p:nvSpPr>
          <p:cNvPr id="3" name="Right Arrow 2"/>
          <p:cNvSpPr/>
          <p:nvPr/>
        </p:nvSpPr>
        <p:spPr>
          <a:xfrm rot="18348750">
            <a:off x="6238432" y="4814424"/>
            <a:ext cx="79279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0" y="0"/>
            <a:ext cx="9143999" cy="55395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0" y="228600"/>
            <a:ext cx="9144000" cy="3325780"/>
          </a:xfrm>
          <a:prstGeom prst="rect">
            <a:avLst/>
          </a:prstGeom>
          <a:noFill/>
          <a:ln w="9525">
            <a:noFill/>
            <a:miter lim="800000"/>
            <a:headEnd/>
            <a:tailEnd/>
          </a:ln>
        </p:spPr>
      </p:pic>
      <p:cxnSp>
        <p:nvCxnSpPr>
          <p:cNvPr id="8" name="Straight Connector 7"/>
          <p:cNvCxnSpPr/>
          <p:nvPr/>
        </p:nvCxnSpPr>
        <p:spPr>
          <a:xfrm>
            <a:off x="2362200" y="457200"/>
            <a:ext cx="17526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1371600"/>
            <a:ext cx="17526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990600"/>
            <a:ext cx="17526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19400" y="1981200"/>
            <a:ext cx="17526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1981200"/>
            <a:ext cx="17526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24400" y="2438400"/>
            <a:ext cx="1295400" cy="762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0" y="0"/>
            <a:ext cx="9239250" cy="5981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78" y="1143000"/>
            <a:ext cx="9043822" cy="1323439"/>
          </a:xfrm>
          <a:prstGeom prst="rect">
            <a:avLst/>
          </a:prstGeom>
          <a:noFill/>
        </p:spPr>
        <p:txBody>
          <a:bodyPr wrap="none" lIns="91440" tIns="45720" rIns="91440" bIns="45720">
            <a:spAutoFit/>
            <a:scene3d>
              <a:camera prst="perspectiveContrastingRightFacing"/>
              <a:lightRig rig="threePt" dir="t"/>
            </a:scene3d>
          </a:bodyPr>
          <a:lstStyle/>
          <a:p>
            <a:pPr algn="ctr"/>
            <a:r>
              <a:rPr lang="en-US" sz="8000" b="1" spc="100" dirty="0">
                <a:ln w="18000">
                  <a:solidFill>
                    <a:srgbClr val="4F81BD">
                      <a:satMod val="200000"/>
                      <a:tint val="72000"/>
                    </a:srgbClr>
                  </a:solidFill>
                  <a:prstDash val="solid"/>
                </a:ln>
                <a:solidFill>
                  <a:srgbClr val="0070C0"/>
                </a:solidFill>
                <a:effectLst>
                  <a:outerShdw blurRad="25000" dist="20000" dir="16020000" algn="tl">
                    <a:srgbClr val="4F81BD">
                      <a:satMod val="200000"/>
                      <a:shade val="1000"/>
                      <a:alpha val="60000"/>
                    </a:srgbClr>
                  </a:outerShdw>
                </a:effectLst>
              </a:rPr>
              <a:t>Where’s the library?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78" y="1143000"/>
            <a:ext cx="9043822" cy="1323439"/>
          </a:xfrm>
          <a:prstGeom prst="rect">
            <a:avLst/>
          </a:prstGeom>
          <a:noFill/>
        </p:spPr>
        <p:txBody>
          <a:bodyPr wrap="none" lIns="91440" tIns="45720" rIns="91440" bIns="45720">
            <a:spAutoFit/>
            <a:scene3d>
              <a:camera prst="perspectiveContrastingRightFacing"/>
              <a:lightRig rig="threePt" dir="t"/>
            </a:scene3d>
          </a:bodyPr>
          <a:lstStyle/>
          <a:p>
            <a:pPr algn="ctr"/>
            <a:r>
              <a:rPr lang="en-US" sz="8000" b="1" spc="100" dirty="0">
                <a:ln w="18000">
                  <a:solidFill>
                    <a:srgbClr val="4F81BD">
                      <a:satMod val="200000"/>
                      <a:tint val="72000"/>
                    </a:srgbClr>
                  </a:solidFill>
                  <a:prstDash val="solid"/>
                </a:ln>
                <a:solidFill>
                  <a:srgbClr val="0070C0"/>
                </a:solidFill>
                <a:effectLst>
                  <a:outerShdw blurRad="25000" dist="20000" dir="16020000" algn="tl">
                    <a:srgbClr val="4F81BD">
                      <a:satMod val="200000"/>
                      <a:shade val="1000"/>
                      <a:alpha val="60000"/>
                    </a:srgbClr>
                  </a:outerShdw>
                </a:effectLst>
              </a:rPr>
              <a:t>Where’s the library?</a:t>
            </a:r>
          </a:p>
        </p:txBody>
      </p:sp>
      <p:grpSp>
        <p:nvGrpSpPr>
          <p:cNvPr id="3" name="Group 2"/>
          <p:cNvGrpSpPr/>
          <p:nvPr/>
        </p:nvGrpSpPr>
        <p:grpSpPr>
          <a:xfrm>
            <a:off x="304800" y="3581400"/>
            <a:ext cx="8609735" cy="2595265"/>
            <a:chOff x="228600" y="381000"/>
            <a:chExt cx="8609735" cy="2595265"/>
          </a:xfrm>
        </p:grpSpPr>
        <p:grpSp>
          <p:nvGrpSpPr>
            <p:cNvPr id="4" name="Group 9"/>
            <p:cNvGrpSpPr/>
            <p:nvPr/>
          </p:nvGrpSpPr>
          <p:grpSpPr>
            <a:xfrm>
              <a:off x="228600" y="381000"/>
              <a:ext cx="8609735" cy="1860798"/>
              <a:chOff x="-57883" y="1492002"/>
              <a:chExt cx="8609735" cy="1860798"/>
            </a:xfrm>
          </p:grpSpPr>
          <p:sp>
            <p:nvSpPr>
              <p:cNvPr id="6" name="TextBox 5"/>
              <p:cNvSpPr txBox="1"/>
              <p:nvPr/>
            </p:nvSpPr>
            <p:spPr>
              <a:xfrm>
                <a:off x="-57883" y="1492002"/>
                <a:ext cx="3892412" cy="1446550"/>
              </a:xfrm>
              <a:prstGeom prst="rect">
                <a:avLst/>
              </a:prstGeom>
              <a:noFill/>
            </p:spPr>
            <p:txBody>
              <a:bodyPr wrap="none" rtlCol="0">
                <a:spAutoFit/>
              </a:bodyPr>
              <a:lstStyle/>
              <a:p>
                <a:r>
                  <a:rPr lang="en-US" sz="8800" dirty="0">
                    <a:solidFill>
                      <a:srgbClr val="0070C0"/>
                    </a:solidFill>
                    <a:latin typeface="Segoe UI" pitchFamily="34" charset="0"/>
                    <a:ea typeface="Segoe UI" pitchFamily="34" charset="0"/>
                    <a:cs typeface="Segoe UI" pitchFamily="34" charset="0"/>
                  </a:rPr>
                  <a:t>MOOC</a:t>
                </a:r>
                <a:r>
                  <a:rPr lang="en-US" sz="4800" dirty="0">
                    <a:solidFill>
                      <a:srgbClr val="0070C0"/>
                    </a:solidFill>
                    <a:latin typeface="Segoe UI" pitchFamily="34" charset="0"/>
                    <a:ea typeface="Segoe UI" pitchFamily="34" charset="0"/>
                    <a:cs typeface="Segoe UI" pitchFamily="34" charset="0"/>
                  </a:rPr>
                  <a:t>s</a:t>
                </a:r>
              </a:p>
            </p:txBody>
          </p:sp>
          <p:sp>
            <p:nvSpPr>
              <p:cNvPr id="7" name="TextBox 6"/>
              <p:cNvSpPr txBox="1"/>
              <p:nvPr/>
            </p:nvSpPr>
            <p:spPr>
              <a:xfrm>
                <a:off x="2961860" y="1906250"/>
                <a:ext cx="5589992" cy="1446550"/>
              </a:xfrm>
              <a:prstGeom prst="rect">
                <a:avLst/>
              </a:prstGeom>
              <a:noFill/>
            </p:spPr>
            <p:txBody>
              <a:bodyPr wrap="none" rtlCol="0">
                <a:spAutoFit/>
              </a:bodyPr>
              <a:lstStyle/>
              <a:p>
                <a:r>
                  <a:rPr lang="en-US" sz="8800" dirty="0">
                    <a:solidFill>
                      <a:srgbClr val="2178B5"/>
                    </a:solidFill>
                    <a:latin typeface="Segoe UI" pitchFamily="34" charset="0"/>
                    <a:ea typeface="Segoe UI" pitchFamily="34" charset="0"/>
                    <a:cs typeface="Segoe UI" pitchFamily="34" charset="0"/>
                  </a:rPr>
                  <a:t> </a:t>
                </a:r>
                <a:r>
                  <a:rPr lang="en-US" sz="4800" dirty="0">
                    <a:solidFill>
                      <a:srgbClr val="0070C0"/>
                    </a:solidFill>
                    <a:latin typeface="Segoe UI" pitchFamily="34" charset="0"/>
                    <a:ea typeface="Segoe UI" pitchFamily="34" charset="0"/>
                    <a:cs typeface="Segoe UI" pitchFamily="34" charset="0"/>
                  </a:rPr>
                  <a:t>&amp;</a:t>
                </a:r>
                <a:r>
                  <a:rPr lang="en-US" sz="8800" dirty="0">
                    <a:solidFill>
                      <a:srgbClr val="0070C0"/>
                    </a:solidFill>
                    <a:latin typeface="Segoe UI" pitchFamily="34" charset="0"/>
                    <a:ea typeface="Segoe UI" pitchFamily="34" charset="0"/>
                    <a:cs typeface="Segoe UI" pitchFamily="34" charset="0"/>
                  </a:rPr>
                  <a:t> Libraries</a:t>
                </a:r>
              </a:p>
            </p:txBody>
          </p:sp>
        </p:grpSp>
        <p:sp>
          <p:nvSpPr>
            <p:cNvPr id="5" name="TextBox 4"/>
            <p:cNvSpPr txBox="1"/>
            <p:nvPr/>
          </p:nvSpPr>
          <p:spPr>
            <a:xfrm>
              <a:off x="1622454" y="2514600"/>
              <a:ext cx="7035837" cy="461665"/>
            </a:xfrm>
            <a:prstGeom prst="rect">
              <a:avLst/>
            </a:prstGeom>
            <a:noFill/>
          </p:spPr>
          <p:txBody>
            <a:bodyPr wrap="none" rtlCol="0">
              <a:spAutoFit/>
            </a:bodyPr>
            <a:lstStyle/>
            <a:p>
              <a:r>
                <a:rPr lang="en-US" sz="2400" dirty="0">
                  <a:solidFill>
                    <a:srgbClr val="0070C0"/>
                  </a:solidFill>
                  <a:latin typeface="Segoe UI" pitchFamily="34" charset="0"/>
                  <a:ea typeface="Segoe UI" pitchFamily="34" charset="0"/>
                  <a:cs typeface="Segoe UI" pitchFamily="34" charset="0"/>
                </a:rPr>
                <a:t>Massive Opportunity or Overwhelming Challenge?</a:t>
              </a: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178B5"/>
                </a:solidFill>
              </a:rPr>
              <a:t>MEDIA FRENZY</a:t>
            </a:r>
            <a:endParaRPr lang="en-US" dirty="0">
              <a:solidFill>
                <a:srgbClr val="2178B5"/>
              </a:solidFill>
            </a:endParaRPr>
          </a:p>
        </p:txBody>
      </p:sp>
      <p:sp>
        <p:nvSpPr>
          <p:cNvPr id="3" name="Content Placeholder 2"/>
          <p:cNvSpPr>
            <a:spLocks noGrp="1"/>
          </p:cNvSpPr>
          <p:nvPr>
            <p:ph idx="1"/>
          </p:nvPr>
        </p:nvSpPr>
        <p:spPr/>
        <p:txBody>
          <a:bodyPr/>
          <a:lstStyle/>
          <a:p>
            <a:r>
              <a:rPr lang="en-US" dirty="0" smtClean="0"/>
              <a:t>Individual personal attention</a:t>
            </a:r>
          </a:p>
          <a:p>
            <a:r>
              <a:rPr lang="en-US" dirty="0" smtClean="0"/>
              <a:t>Any schedule</a:t>
            </a:r>
          </a:p>
          <a:p>
            <a:r>
              <a:rPr lang="en-US" dirty="0" smtClean="0"/>
              <a:t>Any place</a:t>
            </a:r>
          </a:p>
          <a:p>
            <a:r>
              <a:rPr lang="en-US" dirty="0" smtClean="0"/>
              <a:t>Tutorial relationship – takes into account individual differences in learning</a:t>
            </a:r>
          </a:p>
          <a:p>
            <a:r>
              <a:rPr lang="en-US" dirty="0" smtClean="0"/>
              <a:t>Better than the crowded classroom of the ordinary American University</a:t>
            </a:r>
            <a:endParaRPr lang="en-US" dirty="0"/>
          </a:p>
        </p:txBody>
      </p:sp>
      <p:sp>
        <p:nvSpPr>
          <p:cNvPr id="4" name="TextBox 3"/>
          <p:cNvSpPr txBox="1"/>
          <p:nvPr/>
        </p:nvSpPr>
        <p:spPr>
          <a:xfrm>
            <a:off x="381000" y="5943600"/>
            <a:ext cx="8484246" cy="369332"/>
          </a:xfrm>
          <a:prstGeom prst="rect">
            <a:avLst/>
          </a:prstGeom>
          <a:noFill/>
        </p:spPr>
        <p:txBody>
          <a:bodyPr wrap="none" rtlCol="0">
            <a:spAutoFit/>
          </a:bodyPr>
          <a:lstStyle/>
          <a:p>
            <a:r>
              <a:rPr lang="en-US" dirty="0">
                <a:solidFill>
                  <a:srgbClr val="0070C0"/>
                </a:solidFill>
              </a:rPr>
              <a:t>University of Chicago’s Home-Study Department regarding their correspondence courses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srcRect/>
          <a:stretch>
            <a:fillRect/>
          </a:stretch>
        </p:blipFill>
        <p:spPr bwMode="auto">
          <a:xfrm>
            <a:off x="152400" y="152400"/>
            <a:ext cx="2343150" cy="1304925"/>
          </a:xfrm>
          <a:prstGeom prst="rect">
            <a:avLst/>
          </a:prstGeom>
          <a:noFill/>
          <a:ln w="9525">
            <a:noFill/>
            <a:miter lim="800000"/>
            <a:headEnd/>
            <a:tailEnd/>
          </a:ln>
        </p:spPr>
      </p:pic>
      <p:pic>
        <p:nvPicPr>
          <p:cNvPr id="58371" name="Picture 3"/>
          <p:cNvPicPr>
            <a:picLocks noChangeAspect="1" noChangeArrowheads="1"/>
          </p:cNvPicPr>
          <p:nvPr/>
        </p:nvPicPr>
        <p:blipFill>
          <a:blip r:embed="rId4" cstate="print"/>
          <a:srcRect/>
          <a:stretch>
            <a:fillRect/>
          </a:stretch>
        </p:blipFill>
        <p:spPr bwMode="auto">
          <a:xfrm>
            <a:off x="457898" y="1433512"/>
            <a:ext cx="8686102" cy="5424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371600"/>
            <a:ext cx="5486400" cy="4154984"/>
          </a:xfrm>
          <a:prstGeom prst="rect">
            <a:avLst/>
          </a:prstGeom>
        </p:spPr>
        <p:txBody>
          <a:bodyPr wrap="square">
            <a:spAutoFit/>
          </a:bodyPr>
          <a:lstStyle/>
          <a:p>
            <a:r>
              <a:rPr lang="en-US" sz="2400" dirty="0">
                <a:solidFill>
                  <a:prstClr val="black"/>
                </a:solidFill>
                <a:latin typeface="Segoe UI" pitchFamily="34" charset="0"/>
                <a:ea typeface="Segoe UI" pitchFamily="34" charset="0"/>
                <a:cs typeface="Segoe UI" pitchFamily="34" charset="0"/>
              </a:rPr>
              <a:t>At least as daunting as the technical challenges will be the existential questions that online instruction raises for universities. Whether massive open courses live up to their hype or not, they will force college administrators and professors to reconsider many of their assumptions about the form and meaning of teaching. For better or worse, the Net's disruptive forces have arrived at the gates of academia.</a:t>
            </a:r>
          </a:p>
        </p:txBody>
      </p:sp>
      <p:sp>
        <p:nvSpPr>
          <p:cNvPr id="3" name="TextBox 2"/>
          <p:cNvSpPr txBox="1"/>
          <p:nvPr/>
        </p:nvSpPr>
        <p:spPr>
          <a:xfrm>
            <a:off x="685800" y="6096000"/>
            <a:ext cx="5616730" cy="369332"/>
          </a:xfrm>
          <a:prstGeom prst="rect">
            <a:avLst/>
          </a:prstGeom>
          <a:noFill/>
        </p:spPr>
        <p:txBody>
          <a:bodyPr wrap="none" rtlCol="0">
            <a:spAutoFit/>
          </a:bodyPr>
          <a:lstStyle/>
          <a:p>
            <a:r>
              <a:rPr lang="en-US" dirty="0">
                <a:solidFill>
                  <a:prstClr val="black"/>
                </a:solidFill>
              </a:rPr>
              <a:t>Nicholas Carr, MIT Technology Review 27 September 2012</a:t>
            </a:r>
          </a:p>
        </p:txBody>
      </p:sp>
      <p:sp>
        <p:nvSpPr>
          <p:cNvPr id="4" name="Rectangle 3"/>
          <p:cNvSpPr/>
          <p:nvPr/>
        </p:nvSpPr>
        <p:spPr>
          <a:xfrm>
            <a:off x="3810000" y="2133600"/>
            <a:ext cx="2438400" cy="3810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5334000" y="533400"/>
            <a:ext cx="2895600" cy="2209800"/>
            <a:chOff x="4953000" y="381000"/>
            <a:chExt cx="3884935" cy="2895600"/>
          </a:xfrm>
        </p:grpSpPr>
        <p:pic>
          <p:nvPicPr>
            <p:cNvPr id="18434" name="Picture 2"/>
            <p:cNvPicPr>
              <a:picLocks noChangeAspect="1" noChangeArrowheads="1"/>
            </p:cNvPicPr>
            <p:nvPr/>
          </p:nvPicPr>
          <p:blipFill>
            <a:blip r:embed="rId2" cstate="print"/>
            <a:srcRect/>
            <a:stretch>
              <a:fillRect/>
            </a:stretch>
          </p:blipFill>
          <p:spPr bwMode="auto">
            <a:xfrm>
              <a:off x="6324600" y="1066800"/>
              <a:ext cx="2513335" cy="1080268"/>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5791200" y="2514600"/>
              <a:ext cx="2362200" cy="762000"/>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4953000" y="381000"/>
              <a:ext cx="1143000" cy="733011"/>
            </a:xfrm>
            <a:prstGeom prst="rect">
              <a:avLst/>
            </a:prstGeom>
            <a:noFill/>
            <a:ln w="9525">
              <a:noFill/>
              <a:miter lim="800000"/>
              <a:headEnd/>
              <a:tailEnd/>
            </a:ln>
          </p:spPr>
        </p:pic>
      </p:grpSp>
      <p:grpSp>
        <p:nvGrpSpPr>
          <p:cNvPr id="3" name="Group 15"/>
          <p:cNvGrpSpPr/>
          <p:nvPr/>
        </p:nvGrpSpPr>
        <p:grpSpPr>
          <a:xfrm>
            <a:off x="6553200" y="3429000"/>
            <a:ext cx="2133600" cy="1828800"/>
            <a:chOff x="5791200" y="4419600"/>
            <a:chExt cx="2900734" cy="2253343"/>
          </a:xfrm>
        </p:grpSpPr>
        <p:pic>
          <p:nvPicPr>
            <p:cNvPr id="18440" name="Picture 8" descr="http://www.udel.edu/PR/UDaily/2008/jun/SakaiLogolg.jpg"/>
            <p:cNvPicPr>
              <a:picLocks noChangeAspect="1" noChangeArrowheads="1"/>
            </p:cNvPicPr>
            <p:nvPr/>
          </p:nvPicPr>
          <p:blipFill>
            <a:blip r:embed="rId5" cstate="print"/>
            <a:srcRect/>
            <a:stretch>
              <a:fillRect/>
            </a:stretch>
          </p:blipFill>
          <p:spPr bwMode="auto">
            <a:xfrm>
              <a:off x="8077200" y="5257800"/>
              <a:ext cx="614734" cy="371475"/>
            </a:xfrm>
            <a:prstGeom prst="rect">
              <a:avLst/>
            </a:prstGeom>
            <a:noFill/>
          </p:spPr>
        </p:pic>
        <p:pic>
          <p:nvPicPr>
            <p:cNvPr id="18442" name="Picture 10" descr="http://www.mtech.edu/cts/moodle/moodle.jpg"/>
            <p:cNvPicPr>
              <a:picLocks noChangeAspect="1" noChangeArrowheads="1"/>
            </p:cNvPicPr>
            <p:nvPr/>
          </p:nvPicPr>
          <p:blipFill>
            <a:blip r:embed="rId6" cstate="print"/>
            <a:srcRect/>
            <a:stretch>
              <a:fillRect/>
            </a:stretch>
          </p:blipFill>
          <p:spPr bwMode="auto">
            <a:xfrm>
              <a:off x="6781800" y="5867400"/>
              <a:ext cx="1676400" cy="805543"/>
            </a:xfrm>
            <a:prstGeom prst="rect">
              <a:avLst/>
            </a:prstGeom>
            <a:noFill/>
          </p:spPr>
        </p:pic>
        <p:pic>
          <p:nvPicPr>
            <p:cNvPr id="18444" name="Picture 12" descr="http://admin.seas.wustl.edu/ContentImages/newsphotos/blackboard_news_article-72.jpg"/>
            <p:cNvPicPr>
              <a:picLocks noChangeAspect="1" noChangeArrowheads="1"/>
            </p:cNvPicPr>
            <p:nvPr/>
          </p:nvPicPr>
          <p:blipFill>
            <a:blip r:embed="rId7" cstate="print"/>
            <a:srcRect/>
            <a:stretch>
              <a:fillRect/>
            </a:stretch>
          </p:blipFill>
          <p:spPr bwMode="auto">
            <a:xfrm>
              <a:off x="5791200" y="4419600"/>
              <a:ext cx="762000" cy="785567"/>
            </a:xfrm>
            <a:prstGeom prst="rect">
              <a:avLst/>
            </a:prstGeom>
            <a:noFill/>
          </p:spPr>
        </p:pic>
        <p:pic>
          <p:nvPicPr>
            <p:cNvPr id="18446" name="Picture 14" descr="Desire2Learn"/>
            <p:cNvPicPr>
              <a:picLocks noChangeAspect="1" noChangeArrowheads="1"/>
            </p:cNvPicPr>
            <p:nvPr/>
          </p:nvPicPr>
          <p:blipFill>
            <a:blip r:embed="rId8" cstate="print"/>
            <a:srcRect/>
            <a:stretch>
              <a:fillRect/>
            </a:stretch>
          </p:blipFill>
          <p:spPr bwMode="auto">
            <a:xfrm>
              <a:off x="5791200" y="5562600"/>
              <a:ext cx="1619250" cy="336805"/>
            </a:xfrm>
            <a:prstGeom prst="rect">
              <a:avLst/>
            </a:prstGeom>
            <a:noFill/>
          </p:spPr>
        </p:pic>
      </p:grpSp>
      <p:grpSp>
        <p:nvGrpSpPr>
          <p:cNvPr id="4" name="Group 14"/>
          <p:cNvGrpSpPr/>
          <p:nvPr/>
        </p:nvGrpSpPr>
        <p:grpSpPr>
          <a:xfrm>
            <a:off x="609600" y="3810000"/>
            <a:ext cx="2438400" cy="1981200"/>
            <a:chOff x="609600" y="3810000"/>
            <a:chExt cx="3474808" cy="2362200"/>
          </a:xfrm>
        </p:grpSpPr>
        <p:pic>
          <p:nvPicPr>
            <p:cNvPr id="18452" name="Picture 20" descr="TED"/>
            <p:cNvPicPr>
              <a:picLocks noChangeAspect="1" noChangeArrowheads="1"/>
            </p:cNvPicPr>
            <p:nvPr/>
          </p:nvPicPr>
          <p:blipFill>
            <a:blip r:embed="rId9" cstate="print"/>
            <a:srcRect/>
            <a:stretch>
              <a:fillRect/>
            </a:stretch>
          </p:blipFill>
          <p:spPr bwMode="auto">
            <a:xfrm>
              <a:off x="609600" y="3810000"/>
              <a:ext cx="1447800" cy="1447801"/>
            </a:xfrm>
            <a:prstGeom prst="rect">
              <a:avLst/>
            </a:prstGeom>
            <a:noFill/>
          </p:spPr>
        </p:pic>
        <p:pic>
          <p:nvPicPr>
            <p:cNvPr id="18454" name="Picture 22" descr="http://trikeapps.com/assets/60/screenshot-large-khan.png"/>
            <p:cNvPicPr>
              <a:picLocks noChangeAspect="1" noChangeArrowheads="1"/>
            </p:cNvPicPr>
            <p:nvPr/>
          </p:nvPicPr>
          <p:blipFill>
            <a:blip r:embed="rId10" cstate="print"/>
            <a:srcRect/>
            <a:stretch>
              <a:fillRect/>
            </a:stretch>
          </p:blipFill>
          <p:spPr bwMode="auto">
            <a:xfrm>
              <a:off x="2209800" y="4572000"/>
              <a:ext cx="1874608" cy="1600200"/>
            </a:xfrm>
            <a:prstGeom prst="rect">
              <a:avLst/>
            </a:prstGeom>
            <a:noFill/>
          </p:spPr>
        </p:pic>
      </p:grpSp>
      <p:grpSp>
        <p:nvGrpSpPr>
          <p:cNvPr id="5" name="Group 17"/>
          <p:cNvGrpSpPr/>
          <p:nvPr/>
        </p:nvGrpSpPr>
        <p:grpSpPr>
          <a:xfrm>
            <a:off x="3581400" y="4343400"/>
            <a:ext cx="2133600" cy="1527629"/>
            <a:chOff x="3581400" y="4343400"/>
            <a:chExt cx="2133600" cy="1527629"/>
          </a:xfrm>
        </p:grpSpPr>
        <p:pic>
          <p:nvPicPr>
            <p:cNvPr id="31748" name="Picture 4" descr="University of Phoenix logo"/>
            <p:cNvPicPr>
              <a:picLocks noChangeAspect="1" noChangeArrowheads="1"/>
            </p:cNvPicPr>
            <p:nvPr/>
          </p:nvPicPr>
          <p:blipFill>
            <a:blip r:embed="rId11" cstate="print"/>
            <a:srcRect/>
            <a:stretch>
              <a:fillRect/>
            </a:stretch>
          </p:blipFill>
          <p:spPr bwMode="auto">
            <a:xfrm>
              <a:off x="3581400" y="4343400"/>
              <a:ext cx="2119741" cy="685799"/>
            </a:xfrm>
            <a:prstGeom prst="rect">
              <a:avLst/>
            </a:prstGeom>
            <a:solidFill>
              <a:schemeClr val="accent2"/>
            </a:solidFill>
            <a:ln>
              <a:solidFill>
                <a:srgbClr val="FF0000"/>
              </a:solidFill>
            </a:ln>
          </p:spPr>
        </p:pic>
        <p:pic>
          <p:nvPicPr>
            <p:cNvPr id="31749" name="Picture 5"/>
            <p:cNvPicPr>
              <a:picLocks noChangeAspect="1" noChangeArrowheads="1"/>
            </p:cNvPicPr>
            <p:nvPr/>
          </p:nvPicPr>
          <p:blipFill>
            <a:blip r:embed="rId12" cstate="print"/>
            <a:srcRect/>
            <a:stretch>
              <a:fillRect/>
            </a:stretch>
          </p:blipFill>
          <p:spPr bwMode="auto">
            <a:xfrm>
              <a:off x="4343400" y="5334000"/>
              <a:ext cx="1371600" cy="537029"/>
            </a:xfrm>
            <a:prstGeom prst="rect">
              <a:avLst/>
            </a:prstGeom>
            <a:noFill/>
            <a:ln w="9525">
              <a:noFill/>
              <a:miter lim="800000"/>
              <a:headEnd/>
              <a:tailEnd/>
            </a:ln>
          </p:spPr>
        </p:pic>
      </p:grpSp>
      <p:sp>
        <p:nvSpPr>
          <p:cNvPr id="19" name="TextBox 18"/>
          <p:cNvSpPr txBox="1"/>
          <p:nvPr/>
        </p:nvSpPr>
        <p:spPr>
          <a:xfrm>
            <a:off x="152400" y="6248400"/>
            <a:ext cx="4944880" cy="369332"/>
          </a:xfrm>
          <a:prstGeom prst="rect">
            <a:avLst/>
          </a:prstGeom>
          <a:noFill/>
        </p:spPr>
        <p:txBody>
          <a:bodyPr wrap="none" rtlCol="0">
            <a:spAutoFit/>
          </a:bodyPr>
          <a:lstStyle/>
          <a:p>
            <a:r>
              <a:rPr lang="en-US" dirty="0">
                <a:solidFill>
                  <a:prstClr val="black"/>
                </a:solidFill>
              </a:rPr>
              <a:t>(Various precursor strands in online education ….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5334000" y="533400"/>
            <a:ext cx="2895600" cy="2209800"/>
            <a:chOff x="4953000" y="381000"/>
            <a:chExt cx="3884935" cy="2895600"/>
          </a:xfrm>
        </p:grpSpPr>
        <p:pic>
          <p:nvPicPr>
            <p:cNvPr id="18434" name="Picture 2"/>
            <p:cNvPicPr>
              <a:picLocks noChangeAspect="1" noChangeArrowheads="1"/>
            </p:cNvPicPr>
            <p:nvPr/>
          </p:nvPicPr>
          <p:blipFill>
            <a:blip r:embed="rId2" cstate="print"/>
            <a:srcRect/>
            <a:stretch>
              <a:fillRect/>
            </a:stretch>
          </p:blipFill>
          <p:spPr bwMode="auto">
            <a:xfrm>
              <a:off x="6324600" y="1066800"/>
              <a:ext cx="2513335" cy="1080268"/>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5791200" y="2514600"/>
              <a:ext cx="2362200" cy="762000"/>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4953000" y="381000"/>
              <a:ext cx="1143000" cy="733011"/>
            </a:xfrm>
            <a:prstGeom prst="rect">
              <a:avLst/>
            </a:prstGeom>
            <a:noFill/>
            <a:ln w="9525">
              <a:noFill/>
              <a:miter lim="800000"/>
              <a:headEnd/>
              <a:tailEnd/>
            </a:ln>
          </p:spPr>
        </p:pic>
      </p:grpSp>
      <p:pic>
        <p:nvPicPr>
          <p:cNvPr id="18438" name="Picture 6" descr="http://image.slidesharecdn.com/20121008-connectivistlearningenvironment-121008092720-phpapp01/95/slide-28-728.jpg?1349707013"/>
          <p:cNvPicPr>
            <a:picLocks noChangeAspect="1" noChangeArrowheads="1"/>
          </p:cNvPicPr>
          <p:nvPr/>
        </p:nvPicPr>
        <p:blipFill>
          <a:blip r:embed="rId5" cstate="print"/>
          <a:srcRect/>
          <a:stretch>
            <a:fillRect/>
          </a:stretch>
        </p:blipFill>
        <p:spPr bwMode="auto">
          <a:xfrm>
            <a:off x="609600" y="762000"/>
            <a:ext cx="2819400" cy="2114550"/>
          </a:xfrm>
          <a:prstGeom prst="rect">
            <a:avLst/>
          </a:prstGeom>
          <a:noFill/>
        </p:spPr>
      </p:pic>
      <p:grpSp>
        <p:nvGrpSpPr>
          <p:cNvPr id="3" name="Group 15"/>
          <p:cNvGrpSpPr/>
          <p:nvPr/>
        </p:nvGrpSpPr>
        <p:grpSpPr>
          <a:xfrm>
            <a:off x="6553200" y="3429000"/>
            <a:ext cx="2133600" cy="1828800"/>
            <a:chOff x="5791200" y="4419600"/>
            <a:chExt cx="2900734" cy="2253343"/>
          </a:xfrm>
        </p:grpSpPr>
        <p:pic>
          <p:nvPicPr>
            <p:cNvPr id="18440" name="Picture 8" descr="http://www.udel.edu/PR/UDaily/2008/jun/SakaiLogolg.jpg"/>
            <p:cNvPicPr>
              <a:picLocks noChangeAspect="1" noChangeArrowheads="1"/>
            </p:cNvPicPr>
            <p:nvPr/>
          </p:nvPicPr>
          <p:blipFill>
            <a:blip r:embed="rId6" cstate="print"/>
            <a:srcRect/>
            <a:stretch>
              <a:fillRect/>
            </a:stretch>
          </p:blipFill>
          <p:spPr bwMode="auto">
            <a:xfrm>
              <a:off x="8077200" y="5257800"/>
              <a:ext cx="614734" cy="371475"/>
            </a:xfrm>
            <a:prstGeom prst="rect">
              <a:avLst/>
            </a:prstGeom>
            <a:noFill/>
          </p:spPr>
        </p:pic>
        <p:pic>
          <p:nvPicPr>
            <p:cNvPr id="18442" name="Picture 10" descr="http://www.mtech.edu/cts/moodle/moodle.jpg"/>
            <p:cNvPicPr>
              <a:picLocks noChangeAspect="1" noChangeArrowheads="1"/>
            </p:cNvPicPr>
            <p:nvPr/>
          </p:nvPicPr>
          <p:blipFill>
            <a:blip r:embed="rId7" cstate="print"/>
            <a:srcRect/>
            <a:stretch>
              <a:fillRect/>
            </a:stretch>
          </p:blipFill>
          <p:spPr bwMode="auto">
            <a:xfrm>
              <a:off x="6781800" y="5867400"/>
              <a:ext cx="1676400" cy="805543"/>
            </a:xfrm>
            <a:prstGeom prst="rect">
              <a:avLst/>
            </a:prstGeom>
            <a:noFill/>
          </p:spPr>
        </p:pic>
        <p:pic>
          <p:nvPicPr>
            <p:cNvPr id="18444" name="Picture 12" descr="http://admin.seas.wustl.edu/ContentImages/newsphotos/blackboard_news_article-72.jpg"/>
            <p:cNvPicPr>
              <a:picLocks noChangeAspect="1" noChangeArrowheads="1"/>
            </p:cNvPicPr>
            <p:nvPr/>
          </p:nvPicPr>
          <p:blipFill>
            <a:blip r:embed="rId8" cstate="print"/>
            <a:srcRect/>
            <a:stretch>
              <a:fillRect/>
            </a:stretch>
          </p:blipFill>
          <p:spPr bwMode="auto">
            <a:xfrm>
              <a:off x="5791200" y="4419600"/>
              <a:ext cx="762000" cy="785567"/>
            </a:xfrm>
            <a:prstGeom prst="rect">
              <a:avLst/>
            </a:prstGeom>
            <a:noFill/>
          </p:spPr>
        </p:pic>
        <p:pic>
          <p:nvPicPr>
            <p:cNvPr id="18446" name="Picture 14" descr="Desire2Learn"/>
            <p:cNvPicPr>
              <a:picLocks noChangeAspect="1" noChangeArrowheads="1"/>
            </p:cNvPicPr>
            <p:nvPr/>
          </p:nvPicPr>
          <p:blipFill>
            <a:blip r:embed="rId9" cstate="print"/>
            <a:srcRect/>
            <a:stretch>
              <a:fillRect/>
            </a:stretch>
          </p:blipFill>
          <p:spPr bwMode="auto">
            <a:xfrm>
              <a:off x="5791200" y="5562600"/>
              <a:ext cx="1619250" cy="336805"/>
            </a:xfrm>
            <a:prstGeom prst="rect">
              <a:avLst/>
            </a:prstGeom>
            <a:noFill/>
          </p:spPr>
        </p:pic>
      </p:grpSp>
      <p:grpSp>
        <p:nvGrpSpPr>
          <p:cNvPr id="4" name="Group 14"/>
          <p:cNvGrpSpPr/>
          <p:nvPr/>
        </p:nvGrpSpPr>
        <p:grpSpPr>
          <a:xfrm>
            <a:off x="609600" y="3810000"/>
            <a:ext cx="2438400" cy="1981200"/>
            <a:chOff x="609600" y="3810000"/>
            <a:chExt cx="3474808" cy="2362200"/>
          </a:xfrm>
        </p:grpSpPr>
        <p:pic>
          <p:nvPicPr>
            <p:cNvPr id="18452" name="Picture 20" descr="TED"/>
            <p:cNvPicPr>
              <a:picLocks noChangeAspect="1" noChangeArrowheads="1"/>
            </p:cNvPicPr>
            <p:nvPr/>
          </p:nvPicPr>
          <p:blipFill>
            <a:blip r:embed="rId10" cstate="print"/>
            <a:srcRect/>
            <a:stretch>
              <a:fillRect/>
            </a:stretch>
          </p:blipFill>
          <p:spPr bwMode="auto">
            <a:xfrm>
              <a:off x="609600" y="3810000"/>
              <a:ext cx="1447800" cy="1447801"/>
            </a:xfrm>
            <a:prstGeom prst="rect">
              <a:avLst/>
            </a:prstGeom>
            <a:noFill/>
          </p:spPr>
        </p:pic>
        <p:pic>
          <p:nvPicPr>
            <p:cNvPr id="18454" name="Picture 22" descr="http://trikeapps.com/assets/60/screenshot-large-khan.png"/>
            <p:cNvPicPr>
              <a:picLocks noChangeAspect="1" noChangeArrowheads="1"/>
            </p:cNvPicPr>
            <p:nvPr/>
          </p:nvPicPr>
          <p:blipFill>
            <a:blip r:embed="rId11" cstate="print"/>
            <a:srcRect/>
            <a:stretch>
              <a:fillRect/>
            </a:stretch>
          </p:blipFill>
          <p:spPr bwMode="auto">
            <a:xfrm>
              <a:off x="2209800" y="4572000"/>
              <a:ext cx="1874608" cy="1600200"/>
            </a:xfrm>
            <a:prstGeom prst="rect">
              <a:avLst/>
            </a:prstGeom>
            <a:noFill/>
          </p:spPr>
        </p:pic>
      </p:grpSp>
      <p:grpSp>
        <p:nvGrpSpPr>
          <p:cNvPr id="5" name="Group 17"/>
          <p:cNvGrpSpPr/>
          <p:nvPr/>
        </p:nvGrpSpPr>
        <p:grpSpPr>
          <a:xfrm>
            <a:off x="3581400" y="4343400"/>
            <a:ext cx="2133600" cy="1527629"/>
            <a:chOff x="3581400" y="4343400"/>
            <a:chExt cx="2133600" cy="1527629"/>
          </a:xfrm>
        </p:grpSpPr>
        <p:pic>
          <p:nvPicPr>
            <p:cNvPr id="31748" name="Picture 4" descr="University of Phoenix logo"/>
            <p:cNvPicPr>
              <a:picLocks noChangeAspect="1" noChangeArrowheads="1"/>
            </p:cNvPicPr>
            <p:nvPr/>
          </p:nvPicPr>
          <p:blipFill>
            <a:blip r:embed="rId12" cstate="print"/>
            <a:srcRect/>
            <a:stretch>
              <a:fillRect/>
            </a:stretch>
          </p:blipFill>
          <p:spPr bwMode="auto">
            <a:xfrm>
              <a:off x="3581400" y="4343400"/>
              <a:ext cx="2119741" cy="685799"/>
            </a:xfrm>
            <a:prstGeom prst="rect">
              <a:avLst/>
            </a:prstGeom>
            <a:solidFill>
              <a:schemeClr val="accent2"/>
            </a:solidFill>
            <a:ln>
              <a:solidFill>
                <a:srgbClr val="FF0000"/>
              </a:solidFill>
            </a:ln>
          </p:spPr>
        </p:pic>
        <p:pic>
          <p:nvPicPr>
            <p:cNvPr id="31749" name="Picture 5"/>
            <p:cNvPicPr>
              <a:picLocks noChangeAspect="1" noChangeArrowheads="1"/>
            </p:cNvPicPr>
            <p:nvPr/>
          </p:nvPicPr>
          <p:blipFill>
            <a:blip r:embed="rId13" cstate="print"/>
            <a:srcRect/>
            <a:stretch>
              <a:fillRect/>
            </a:stretch>
          </p:blipFill>
          <p:spPr bwMode="auto">
            <a:xfrm>
              <a:off x="4343400" y="5334000"/>
              <a:ext cx="1371600" cy="537029"/>
            </a:xfrm>
            <a:prstGeom prst="rect">
              <a:avLst/>
            </a:prstGeom>
            <a:noFill/>
            <a:ln w="9525">
              <a:noFill/>
              <a:miter lim="800000"/>
              <a:headEnd/>
              <a:tailEnd/>
            </a:ln>
          </p:spPr>
        </p:pic>
      </p:grpSp>
      <p:sp>
        <p:nvSpPr>
          <p:cNvPr id="19" name="TextBox 18"/>
          <p:cNvSpPr txBox="1"/>
          <p:nvPr/>
        </p:nvSpPr>
        <p:spPr>
          <a:xfrm>
            <a:off x="152400" y="6248400"/>
            <a:ext cx="4944880" cy="369332"/>
          </a:xfrm>
          <a:prstGeom prst="rect">
            <a:avLst/>
          </a:prstGeom>
          <a:noFill/>
        </p:spPr>
        <p:txBody>
          <a:bodyPr wrap="none" rtlCol="0">
            <a:spAutoFit/>
          </a:bodyPr>
          <a:lstStyle/>
          <a:p>
            <a:r>
              <a:rPr lang="en-US" dirty="0">
                <a:solidFill>
                  <a:prstClr val="black"/>
                </a:solidFill>
              </a:rPr>
              <a:t>(Various precursor strands in online education ….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7346" name="Picture 2"/>
          <p:cNvPicPr>
            <a:picLocks noChangeAspect="1" noChangeArrowheads="1"/>
          </p:cNvPicPr>
          <p:nvPr/>
        </p:nvPicPr>
        <p:blipFill>
          <a:blip r:embed="rId2" cstate="print"/>
          <a:srcRect/>
          <a:stretch>
            <a:fillRect/>
          </a:stretch>
        </p:blipFill>
        <p:spPr bwMode="auto">
          <a:xfrm>
            <a:off x="152400" y="76200"/>
            <a:ext cx="7199313" cy="8504238"/>
          </a:xfrm>
          <a:prstGeom prst="rect">
            <a:avLst/>
          </a:prstGeom>
          <a:noFill/>
          <a:ln w="9525">
            <a:noFill/>
            <a:miter lim="800000"/>
            <a:headEnd/>
            <a:tailEnd/>
          </a:ln>
        </p:spPr>
      </p:pic>
      <p:pic>
        <p:nvPicPr>
          <p:cNvPr id="57348" name="Picture 4"/>
          <p:cNvPicPr>
            <a:picLocks noChangeAspect="1" noChangeArrowheads="1"/>
          </p:cNvPicPr>
          <p:nvPr/>
        </p:nvPicPr>
        <p:blipFill>
          <a:blip r:embed="rId3" cstate="print"/>
          <a:srcRect/>
          <a:stretch>
            <a:fillRect/>
          </a:stretch>
        </p:blipFill>
        <p:spPr bwMode="auto">
          <a:xfrm>
            <a:off x="4800600" y="5213130"/>
            <a:ext cx="4343400" cy="179726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457200"/>
            <a:ext cx="7772400" cy="5562600"/>
          </a:xfrm>
        </p:spPr>
        <p:txBody>
          <a:bodyPr>
            <a:noAutofit/>
          </a:bodyPr>
          <a:lstStyle/>
          <a:p>
            <a:pPr algn="l"/>
            <a:r>
              <a:rPr lang="en-US" sz="8800" dirty="0" smtClean="0">
                <a:solidFill>
                  <a:srgbClr val="2178B5"/>
                </a:solidFill>
                <a:latin typeface="Segoe UI" pitchFamily="34" charset="0"/>
                <a:ea typeface="Segoe UI" pitchFamily="34" charset="0"/>
                <a:cs typeface="Segoe UI" pitchFamily="34" charset="0"/>
              </a:rPr>
              <a:t>Massive </a:t>
            </a:r>
            <a:br>
              <a:rPr lang="en-US" sz="8800" dirty="0" smtClean="0">
                <a:solidFill>
                  <a:srgbClr val="2178B5"/>
                </a:solidFill>
                <a:latin typeface="Segoe UI" pitchFamily="34" charset="0"/>
                <a:ea typeface="Segoe UI" pitchFamily="34" charset="0"/>
                <a:cs typeface="Segoe UI" pitchFamily="34" charset="0"/>
              </a:rPr>
            </a:br>
            <a:r>
              <a:rPr lang="en-US" sz="8800" dirty="0" smtClean="0">
                <a:solidFill>
                  <a:srgbClr val="2178B5"/>
                </a:solidFill>
                <a:latin typeface="Segoe UI" pitchFamily="34" charset="0"/>
                <a:ea typeface="Segoe UI" pitchFamily="34" charset="0"/>
                <a:cs typeface="Segoe UI" pitchFamily="34" charset="0"/>
              </a:rPr>
              <a:t>Open </a:t>
            </a:r>
            <a:br>
              <a:rPr lang="en-US" sz="8800" dirty="0" smtClean="0">
                <a:solidFill>
                  <a:srgbClr val="2178B5"/>
                </a:solidFill>
                <a:latin typeface="Segoe UI" pitchFamily="34" charset="0"/>
                <a:ea typeface="Segoe UI" pitchFamily="34" charset="0"/>
                <a:cs typeface="Segoe UI" pitchFamily="34" charset="0"/>
              </a:rPr>
            </a:br>
            <a:r>
              <a:rPr lang="en-US" sz="8800" dirty="0" smtClean="0">
                <a:solidFill>
                  <a:srgbClr val="2178B5"/>
                </a:solidFill>
                <a:latin typeface="Segoe UI" pitchFamily="34" charset="0"/>
                <a:ea typeface="Segoe UI" pitchFamily="34" charset="0"/>
                <a:cs typeface="Segoe UI" pitchFamily="34" charset="0"/>
              </a:rPr>
              <a:t>Online </a:t>
            </a:r>
            <a:br>
              <a:rPr lang="en-US" sz="8800" dirty="0" smtClean="0">
                <a:solidFill>
                  <a:srgbClr val="2178B5"/>
                </a:solidFill>
                <a:latin typeface="Segoe UI" pitchFamily="34" charset="0"/>
                <a:ea typeface="Segoe UI" pitchFamily="34" charset="0"/>
                <a:cs typeface="Segoe UI" pitchFamily="34" charset="0"/>
              </a:rPr>
            </a:br>
            <a:r>
              <a:rPr lang="en-US" sz="8800" dirty="0" smtClean="0">
                <a:solidFill>
                  <a:srgbClr val="2178B5"/>
                </a:solidFill>
                <a:latin typeface="Segoe UI" pitchFamily="34" charset="0"/>
                <a:ea typeface="Segoe UI" pitchFamily="34" charset="0"/>
                <a:cs typeface="Segoe UI" pitchFamily="34" charset="0"/>
              </a:rPr>
              <a:t>Course</a:t>
            </a:r>
            <a:endParaRPr lang="en-US" sz="8800" dirty="0">
              <a:solidFill>
                <a:srgbClr val="2178B5"/>
              </a:solidFill>
              <a:latin typeface="Segoe UI" pitchFamily="34" charset="0"/>
              <a:ea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1208</Words>
  <Application>Microsoft Office PowerPoint</Application>
  <PresentationFormat>On-screen Show (4:3)</PresentationFormat>
  <Paragraphs>270</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1_Office Theme</vt:lpstr>
      <vt:lpstr>Slide 1</vt:lpstr>
      <vt:lpstr>MEDIA FRENZY</vt:lpstr>
      <vt:lpstr>MEDIA FRENZY</vt:lpstr>
      <vt:lpstr>Slide 4</vt:lpstr>
      <vt:lpstr>Slide 5</vt:lpstr>
      <vt:lpstr>Slide 6</vt:lpstr>
      <vt:lpstr>Slide 7</vt:lpstr>
      <vt:lpstr>Slide 8</vt:lpstr>
      <vt:lpstr>Massive  Open  Online  Course</vt:lpstr>
      <vt:lpstr>Massive  Open  Online  Course</vt:lpstr>
      <vt:lpstr>Slide 11</vt:lpstr>
      <vt:lpstr>Slide 12</vt:lpstr>
      <vt:lpstr>Slide 13</vt:lpstr>
      <vt:lpstr>A few more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MOOCs and Libraries: Massive Opportunity or Overwhelming Challenge?</dc:title>
  <dc:creator>Jim Michalko</dc:creator>
  <cp:keywords>michalko, MOOCs, higher education, online instruction, open access</cp:keywords>
  <dc:description>Presented at MOOCs and Libraries: Massive Opportunity or Overwhelming Challenge?, 18 March 2013, Philadelphia, Pennsylvania (USA)</dc:description>
  <cp:lastModifiedBy>mcnicolj</cp:lastModifiedBy>
  <cp:revision>10</cp:revision>
  <dcterms:created xsi:type="dcterms:W3CDTF">2013-03-15T20:04:30Z</dcterms:created>
  <dcterms:modified xsi:type="dcterms:W3CDTF">2013-04-02T00:23:21Z</dcterms:modified>
</cp:coreProperties>
</file>