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9" r:id="rId2"/>
    <p:sldId id="484" r:id="rId3"/>
    <p:sldId id="570" r:id="rId4"/>
    <p:sldId id="590" r:id="rId5"/>
    <p:sldId id="568" r:id="rId6"/>
    <p:sldId id="580" r:id="rId7"/>
    <p:sldId id="581" r:id="rId8"/>
    <p:sldId id="591" r:id="rId9"/>
    <p:sldId id="588" r:id="rId10"/>
    <p:sldId id="589" r:id="rId11"/>
    <p:sldId id="592" r:id="rId12"/>
  </p:sldIdLst>
  <p:sldSz cx="9144000" cy="6858000" type="screen4x3"/>
  <p:notesSz cx="7010400" cy="923607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60" d="100"/>
          <a:sy n="60" d="100"/>
        </p:scale>
        <p:origin x="-157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E318B-AFC0-4C8B-8276-8FF7E631492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8F58C-80F5-4733-9DB4-460077D1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1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77C5F-C546-4823-8EAC-430A4AC72B9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E6EAF6-3F15-4D04-B492-032AB4045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91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3CCD5-3BBB-4794-9A42-31C573269AF6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6EAF6-3F15-4D04-B492-032AB4045C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3C1B-31E3-4969-97A1-EE3C90367CD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627E-B38B-4E4D-9A03-8399169F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wiesch@wharton.upe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75577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Coursera Course “An Introduction to Operations Management”: Lessons Learnt and Reflections on Future Coursera Offerings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334000"/>
            <a:ext cx="6400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b="1" dirty="0" smtClean="0"/>
              <a:t>Christian Terwiesch</a:t>
            </a:r>
          </a:p>
          <a:p>
            <a:pPr eaLnBrk="1" hangingPunct="1"/>
            <a:r>
              <a:rPr lang="en-US" sz="1600" b="1" dirty="0" smtClean="0"/>
              <a:t>Andrew M. Heller Professor at The Wharton School</a:t>
            </a:r>
          </a:p>
          <a:p>
            <a:r>
              <a:rPr lang="en-US" sz="1600" dirty="0" smtClean="0">
                <a:hlinkClick r:id="rId3"/>
              </a:rPr>
              <a:t>terwiesch@wharton.upenn.edu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922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-152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Will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Happen to Text Books et al?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66800" y="2579132"/>
            <a:ext cx="228600" cy="381000"/>
            <a:chOff x="1104" y="3312"/>
            <a:chExt cx="192" cy="432"/>
          </a:xfrm>
        </p:grpSpPr>
        <p:sp>
          <p:nvSpPr>
            <p:cNvPr id="4" name="Line 23"/>
            <p:cNvSpPr>
              <a:spLocks noChangeShapeType="1"/>
            </p:cNvSpPr>
            <p:nvPr/>
          </p:nvSpPr>
          <p:spPr bwMode="auto">
            <a:xfrm flipH="1">
              <a:off x="1104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20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5"/>
            <p:cNvSpPr>
              <a:spLocks noChangeShapeType="1"/>
            </p:cNvSpPr>
            <p:nvPr/>
          </p:nvSpPr>
          <p:spPr bwMode="auto">
            <a:xfrm flipV="1">
              <a:off x="1200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6"/>
            <p:cNvSpPr>
              <a:spLocks noChangeShapeType="1"/>
            </p:cNvSpPr>
            <p:nvPr/>
          </p:nvSpPr>
          <p:spPr bwMode="auto">
            <a:xfrm flipH="1">
              <a:off x="1104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200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28"/>
            <p:cNvSpPr>
              <a:spLocks noChangeArrowheads="1"/>
            </p:cNvSpPr>
            <p:nvPr/>
          </p:nvSpPr>
          <p:spPr bwMode="auto">
            <a:xfrm>
              <a:off x="1104" y="3312"/>
              <a:ext cx="192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71600" y="2579132"/>
            <a:ext cx="228600" cy="381000"/>
            <a:chOff x="1104" y="3312"/>
            <a:chExt cx="192" cy="432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H="1">
              <a:off x="1104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20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V="1">
              <a:off x="1200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H="1">
              <a:off x="1104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1200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1104" y="3312"/>
              <a:ext cx="192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1676400" y="2579132"/>
            <a:ext cx="228600" cy="381000"/>
            <a:chOff x="1104" y="3312"/>
            <a:chExt cx="192" cy="432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1104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20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1200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1104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1200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1104" y="3312"/>
              <a:ext cx="192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14400" y="9906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model:</a:t>
            </a:r>
          </a:p>
          <a:p>
            <a:r>
              <a:rPr lang="en-US" dirty="0" smtClean="0"/>
              <a:t>Professor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47800" y="1664732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3489" y="3200400"/>
            <a:ext cx="1848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$15-40k per CU</a:t>
            </a:r>
          </a:p>
          <a:p>
            <a:r>
              <a:rPr lang="en-US" dirty="0" smtClean="0"/>
              <a:t>$100 per student </a:t>
            </a:r>
          </a:p>
          <a:p>
            <a:r>
              <a:rPr lang="en-US" dirty="0" smtClean="0"/>
              <a:t>per session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38400" y="1496199"/>
            <a:ext cx="19731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Publishers</a:t>
            </a:r>
          </a:p>
          <a:p>
            <a:endParaRPr lang="en-US" i="1" dirty="0" smtClean="0"/>
          </a:p>
          <a:p>
            <a:r>
              <a:rPr lang="en-US" i="1" dirty="0" smtClean="0"/>
              <a:t>Case writers / HBS</a:t>
            </a:r>
          </a:p>
          <a:p>
            <a:endParaRPr lang="en-US" i="1" dirty="0" smtClean="0"/>
          </a:p>
          <a:p>
            <a:r>
              <a:rPr lang="en-US" i="1" dirty="0" smtClean="0"/>
              <a:t>Tutors </a:t>
            </a:r>
          </a:p>
          <a:p>
            <a:endParaRPr lang="en-US" i="1" dirty="0" smtClean="0"/>
          </a:p>
          <a:p>
            <a:r>
              <a:rPr lang="en-US" i="1" dirty="0" smtClean="0"/>
              <a:t>Simulation licenses</a:t>
            </a:r>
          </a:p>
          <a:p>
            <a:endParaRPr lang="en-US" i="1" dirty="0" smtClean="0"/>
          </a:p>
          <a:p>
            <a:r>
              <a:rPr lang="en-US" i="1" dirty="0" smtClean="0"/>
              <a:t>…..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4876800"/>
            <a:ext cx="83247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not teach without this </a:t>
            </a:r>
            <a:r>
              <a:rPr lang="en-US" dirty="0" err="1" smtClean="0"/>
              <a:t>EcoSystem</a:t>
            </a:r>
            <a:r>
              <a:rPr lang="en-US" dirty="0" smtClean="0"/>
              <a:t> in the past…</a:t>
            </a:r>
          </a:p>
          <a:p>
            <a:r>
              <a:rPr lang="en-US" dirty="0" smtClean="0"/>
              <a:t>… why do we think we can do it now?</a:t>
            </a:r>
          </a:p>
          <a:p>
            <a:r>
              <a:rPr lang="en-US" dirty="0" smtClean="0"/>
              <a:t>Plus: tons of new start-ups offering their products and services</a:t>
            </a:r>
          </a:p>
          <a:p>
            <a:endParaRPr lang="en-US" dirty="0"/>
          </a:p>
          <a:p>
            <a:r>
              <a:rPr lang="en-US" b="1" dirty="0" smtClean="0"/>
              <a:t>Take Away #3</a:t>
            </a:r>
          </a:p>
          <a:p>
            <a:r>
              <a:rPr lang="en-US" dirty="0" smtClean="0"/>
              <a:t>Enormous opportunity for libraries to create / package bundles of learning experiences</a:t>
            </a:r>
          </a:p>
          <a:p>
            <a:r>
              <a:rPr lang="en-US" dirty="0" smtClean="0"/>
              <a:t>Faculty are domain experts, somebody needs to understand the 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345" y="624626"/>
            <a:ext cx="4611312" cy="16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encrypted-tbn1.gstatic.com/images?q=tbn:ANd9GcTxmUuA9zsbAPwQMzZTsL6CiAjLoYdnUUuc8hIXZViN0b-4pY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14000"/>
            <a:ext cx="1258512" cy="14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5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-70527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1600200"/>
            <a:ext cx="83300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 Away #1</a:t>
            </a:r>
          </a:p>
          <a:p>
            <a:r>
              <a:rPr lang="en-US" dirty="0" smtClean="0"/>
              <a:t>Rapid</a:t>
            </a:r>
            <a:r>
              <a:rPr lang="en-US" dirty="0"/>
              <a:t>, decentralized production </a:t>
            </a:r>
            <a:br>
              <a:rPr lang="en-US" dirty="0"/>
            </a:br>
            <a:r>
              <a:rPr lang="en-US" dirty="0"/>
              <a:t>Need for somebody to understand the </a:t>
            </a:r>
            <a:r>
              <a:rPr lang="en-US" dirty="0" smtClean="0"/>
              <a:t>process and </a:t>
            </a:r>
            <a:r>
              <a:rPr lang="en-US" dirty="0"/>
              <a:t>the technology</a:t>
            </a:r>
          </a:p>
          <a:p>
            <a:endParaRPr lang="en-US" b="1" dirty="0" smtClean="0"/>
          </a:p>
          <a:p>
            <a:r>
              <a:rPr lang="en-US" b="1" dirty="0" smtClean="0"/>
              <a:t>Take </a:t>
            </a:r>
            <a:r>
              <a:rPr lang="en-US" b="1" dirty="0"/>
              <a:t>Away #2: </a:t>
            </a:r>
          </a:p>
          <a:p>
            <a:r>
              <a:rPr lang="en-US" dirty="0"/>
              <a:t>MOOCs are not a broadcasting machine but will generate huge amount of new content</a:t>
            </a:r>
          </a:p>
          <a:p>
            <a:r>
              <a:rPr lang="en-US" dirty="0"/>
              <a:t>Great for libraries / not just true in business courses (think poetry)</a:t>
            </a:r>
          </a:p>
          <a:p>
            <a:endParaRPr lang="en-US" dirty="0"/>
          </a:p>
          <a:p>
            <a:r>
              <a:rPr lang="en-US" b="1" dirty="0" smtClean="0"/>
              <a:t>Take Away #3</a:t>
            </a:r>
          </a:p>
          <a:p>
            <a:r>
              <a:rPr lang="en-US" dirty="0" smtClean="0"/>
              <a:t>Enormous opportunity for libraries to create / package bundles of learning experiences</a:t>
            </a:r>
          </a:p>
          <a:p>
            <a:r>
              <a:rPr lang="en-US" dirty="0" smtClean="0"/>
              <a:t>Faculty are domain experts, somebody needs to understand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4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4"/>
          <p:cNvSpPr>
            <a:spLocks noChangeArrowheads="1"/>
          </p:cNvSpPr>
          <p:nvPr/>
        </p:nvSpPr>
        <p:spPr bwMode="auto">
          <a:xfrm>
            <a:off x="0" y="158750"/>
            <a:ext cx="9677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accent2"/>
                </a:solidFill>
              </a:rPr>
              <a:t>An Introduction to Operations Management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116" y="1295399"/>
            <a:ext cx="9180116" cy="51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0" y="-201881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Raw Data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47019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87,000 Users signed up </a:t>
            </a:r>
          </a:p>
          <a:p>
            <a:endParaRPr lang="en-US" sz="2000" dirty="0"/>
          </a:p>
          <a:p>
            <a:r>
              <a:rPr lang="en-US" sz="2000" dirty="0" smtClean="0"/>
              <a:t>58,000 Users watched at least some videos</a:t>
            </a:r>
          </a:p>
          <a:p>
            <a:endParaRPr lang="en-US" sz="2000" dirty="0"/>
          </a:p>
          <a:p>
            <a:r>
              <a:rPr lang="en-US" sz="2000" dirty="0" smtClean="0"/>
              <a:t>37,500 Users responded to in-video quizzes</a:t>
            </a:r>
          </a:p>
          <a:p>
            <a:endParaRPr lang="en-US" sz="2000" dirty="0"/>
          </a:p>
          <a:p>
            <a:r>
              <a:rPr lang="en-US" sz="2000" dirty="0" smtClean="0"/>
              <a:t>10,000 Users did at least one homework</a:t>
            </a:r>
          </a:p>
          <a:p>
            <a:endParaRPr lang="en-US" sz="2000" dirty="0"/>
          </a:p>
          <a:p>
            <a:r>
              <a:rPr lang="en-US" sz="2000" dirty="0" smtClean="0"/>
              <a:t>7,000 Users took the final exam</a:t>
            </a:r>
          </a:p>
          <a:p>
            <a:endParaRPr lang="en-US" sz="2000" dirty="0"/>
          </a:p>
          <a:p>
            <a:r>
              <a:rPr lang="en-US" sz="2000" dirty="0" smtClean="0"/>
              <a:t>7,000 Users active in forum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616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0" y="-201881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Production Process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510710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Old</a:t>
            </a:r>
          </a:p>
          <a:p>
            <a:r>
              <a:rPr lang="en-US" sz="2000" dirty="0" smtClean="0"/>
              <a:t>Tablet PC with microphone; studio lights</a:t>
            </a:r>
          </a:p>
          <a:p>
            <a:endParaRPr lang="en-US" sz="2000" dirty="0" smtClean="0"/>
          </a:p>
          <a:p>
            <a:r>
              <a:rPr lang="en-US" sz="2000" dirty="0" smtClean="0"/>
              <a:t>Do-it-yourself: video editing and recording </a:t>
            </a:r>
          </a:p>
          <a:p>
            <a:endParaRPr lang="en-US" sz="2000" dirty="0" smtClean="0"/>
          </a:p>
          <a:p>
            <a:r>
              <a:rPr lang="en-US" sz="2000" dirty="0" smtClean="0"/>
              <a:t>All videos specifically produced for the purpose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New</a:t>
            </a:r>
          </a:p>
          <a:p>
            <a:r>
              <a:rPr lang="en-US" sz="2000" dirty="0" smtClean="0"/>
              <a:t>Exact same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About $2k in studio (office) improvement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Take Away #1</a:t>
            </a:r>
          </a:p>
          <a:p>
            <a:r>
              <a:rPr lang="en-US" sz="2000" dirty="0" smtClean="0"/>
              <a:t>Rapid, decentralized production </a:t>
            </a:r>
            <a:br>
              <a:rPr lang="en-US" sz="2000" dirty="0" smtClean="0"/>
            </a:br>
            <a:r>
              <a:rPr lang="en-US" sz="2000" dirty="0" smtClean="0"/>
              <a:t>Need for somebody to understand the process</a:t>
            </a:r>
            <a:br>
              <a:rPr lang="en-US" sz="2000" dirty="0" smtClean="0"/>
            </a:br>
            <a:r>
              <a:rPr lang="en-US" sz="2000" dirty="0" smtClean="0"/>
              <a:t>and the technology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58163" y="666437"/>
            <a:ext cx="2857816" cy="21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486400" y="3733800"/>
            <a:ext cx="3468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16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76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High Level Reflections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the Efficient Frontier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073"/>
          <p:cNvSpPr>
            <a:spLocks noChangeArrowheads="1"/>
          </p:cNvSpPr>
          <p:nvPr/>
        </p:nvSpPr>
        <p:spPr bwMode="auto">
          <a:xfrm>
            <a:off x="1684338" y="1218550"/>
            <a:ext cx="3890962" cy="28940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70"/>
          <p:cNvSpPr txBox="1">
            <a:spLocks noChangeArrowheads="1"/>
          </p:cNvSpPr>
          <p:nvPr/>
        </p:nvSpPr>
        <p:spPr bwMode="auto">
          <a:xfrm>
            <a:off x="539750" y="985188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</a:t>
            </a:r>
            <a:br>
              <a:rPr lang="en-US" sz="1200" b="1" dirty="0" smtClean="0"/>
            </a:br>
            <a:r>
              <a:rPr lang="en-US" sz="1200" b="1" dirty="0" smtClean="0"/>
              <a:t>Learning</a:t>
            </a:r>
            <a:endParaRPr lang="en-US" sz="1200" b="1" dirty="0"/>
          </a:p>
        </p:txBody>
      </p:sp>
      <p:sp>
        <p:nvSpPr>
          <p:cNvPr id="14" name="Text Box 2071"/>
          <p:cNvSpPr txBox="1">
            <a:spLocks noChangeArrowheads="1"/>
          </p:cNvSpPr>
          <p:nvPr/>
        </p:nvSpPr>
        <p:spPr bwMode="auto">
          <a:xfrm>
            <a:off x="1150938" y="3628375"/>
            <a:ext cx="461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Low</a:t>
            </a:r>
          </a:p>
        </p:txBody>
      </p:sp>
      <p:sp>
        <p:nvSpPr>
          <p:cNvPr id="15" name="Text Box 2072"/>
          <p:cNvSpPr txBox="1">
            <a:spLocks noChangeArrowheads="1"/>
          </p:cNvSpPr>
          <p:nvPr/>
        </p:nvSpPr>
        <p:spPr bwMode="auto">
          <a:xfrm>
            <a:off x="1150938" y="1572563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High</a:t>
            </a:r>
          </a:p>
        </p:txBody>
      </p:sp>
      <p:sp>
        <p:nvSpPr>
          <p:cNvPr id="16" name="Freeform 2074"/>
          <p:cNvSpPr>
            <a:spLocks/>
          </p:cNvSpPr>
          <p:nvPr/>
        </p:nvSpPr>
        <p:spPr bwMode="auto">
          <a:xfrm>
            <a:off x="1684338" y="1751950"/>
            <a:ext cx="2439987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075"/>
          <p:cNvSpPr>
            <a:spLocks noChangeArrowheads="1"/>
          </p:cNvSpPr>
          <p:nvPr/>
        </p:nvSpPr>
        <p:spPr bwMode="auto">
          <a:xfrm>
            <a:off x="3350449" y="2296628"/>
            <a:ext cx="228600" cy="2270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76"/>
          <p:cNvSpPr>
            <a:spLocks noChangeArrowheads="1"/>
          </p:cNvSpPr>
          <p:nvPr/>
        </p:nvSpPr>
        <p:spPr bwMode="auto">
          <a:xfrm>
            <a:off x="1809029" y="1814296"/>
            <a:ext cx="228600" cy="22701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77"/>
          <p:cNvSpPr>
            <a:spLocks noChangeShapeType="1"/>
          </p:cNvSpPr>
          <p:nvPr/>
        </p:nvSpPr>
        <p:spPr bwMode="auto">
          <a:xfrm flipV="1">
            <a:off x="2979738" y="2512363"/>
            <a:ext cx="382587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078"/>
          <p:cNvSpPr txBox="1">
            <a:spLocks noChangeArrowheads="1"/>
          </p:cNvSpPr>
          <p:nvPr/>
        </p:nvSpPr>
        <p:spPr bwMode="auto">
          <a:xfrm>
            <a:off x="1670858" y="3149631"/>
            <a:ext cx="1689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Many traditional schools and universities</a:t>
            </a:r>
            <a:endParaRPr lang="en-US" sz="1200" dirty="0"/>
          </a:p>
        </p:txBody>
      </p:sp>
      <p:sp>
        <p:nvSpPr>
          <p:cNvPr id="26" name="Oval 2080"/>
          <p:cNvSpPr>
            <a:spLocks noChangeArrowheads="1"/>
          </p:cNvSpPr>
          <p:nvPr/>
        </p:nvSpPr>
        <p:spPr bwMode="auto">
          <a:xfrm>
            <a:off x="2676525" y="2967975"/>
            <a:ext cx="228600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081"/>
          <p:cNvSpPr txBox="1">
            <a:spLocks noChangeArrowheads="1"/>
          </p:cNvSpPr>
          <p:nvPr/>
        </p:nvSpPr>
        <p:spPr bwMode="auto">
          <a:xfrm>
            <a:off x="5484813" y="4114150"/>
            <a:ext cx="1349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payments</a:t>
            </a:r>
            <a:endParaRPr lang="en-US" sz="1200" b="1" dirty="0"/>
          </a:p>
        </p:txBody>
      </p:sp>
      <p:sp>
        <p:nvSpPr>
          <p:cNvPr id="30" name="Text Box 2082"/>
          <p:cNvSpPr txBox="1">
            <a:spLocks noChangeArrowheads="1"/>
          </p:cNvSpPr>
          <p:nvPr/>
        </p:nvSpPr>
        <p:spPr bwMode="auto">
          <a:xfrm>
            <a:off x="1760538" y="4114150"/>
            <a:ext cx="918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High tuition</a:t>
            </a:r>
            <a:endParaRPr lang="en-US" sz="1200" dirty="0"/>
          </a:p>
        </p:txBody>
      </p:sp>
      <p:sp>
        <p:nvSpPr>
          <p:cNvPr id="32" name="Text Box 2083"/>
          <p:cNvSpPr txBox="1">
            <a:spLocks noChangeArrowheads="1"/>
          </p:cNvSpPr>
          <p:nvPr/>
        </p:nvSpPr>
        <p:spPr bwMode="auto">
          <a:xfrm>
            <a:off x="4414838" y="4114150"/>
            <a:ext cx="8910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Low tuition</a:t>
            </a:r>
            <a:endParaRPr lang="en-US" sz="1200" dirty="0"/>
          </a:p>
        </p:txBody>
      </p:sp>
      <p:sp>
        <p:nvSpPr>
          <p:cNvPr id="34" name="Oval 2084"/>
          <p:cNvSpPr>
            <a:spLocks noChangeArrowheads="1"/>
          </p:cNvSpPr>
          <p:nvPr/>
        </p:nvSpPr>
        <p:spPr bwMode="auto">
          <a:xfrm>
            <a:off x="3823482" y="3004200"/>
            <a:ext cx="228600" cy="228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085"/>
          <p:cNvSpPr txBox="1">
            <a:spLocks noChangeArrowheads="1"/>
          </p:cNvSpPr>
          <p:nvPr/>
        </p:nvSpPr>
        <p:spPr bwMode="auto">
          <a:xfrm>
            <a:off x="1879291" y="1961294"/>
            <a:ext cx="757031" cy="4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Office hours</a:t>
            </a:r>
            <a:endParaRPr lang="en-US" sz="1200" i="1" dirty="0"/>
          </a:p>
        </p:txBody>
      </p:sp>
      <p:sp>
        <p:nvSpPr>
          <p:cNvPr id="37" name="Text Box 2086"/>
          <p:cNvSpPr txBox="1">
            <a:spLocks noChangeArrowheads="1"/>
          </p:cNvSpPr>
          <p:nvPr/>
        </p:nvSpPr>
        <p:spPr bwMode="auto">
          <a:xfrm>
            <a:off x="3495906" y="2108767"/>
            <a:ext cx="814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Coursera</a:t>
            </a:r>
            <a:endParaRPr lang="en-US" sz="1200" i="1" dirty="0"/>
          </a:p>
        </p:txBody>
      </p:sp>
      <p:sp>
        <p:nvSpPr>
          <p:cNvPr id="38" name="Text Box 2087"/>
          <p:cNvSpPr txBox="1">
            <a:spLocks noChangeArrowheads="1"/>
          </p:cNvSpPr>
          <p:nvPr/>
        </p:nvSpPr>
        <p:spPr bwMode="auto">
          <a:xfrm>
            <a:off x="3317382" y="3029337"/>
            <a:ext cx="99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Khan Academy</a:t>
            </a:r>
            <a:endParaRPr lang="en-US" sz="1200" i="1" dirty="0"/>
          </a:p>
        </p:txBody>
      </p:sp>
      <p:sp>
        <p:nvSpPr>
          <p:cNvPr id="39" name="Text Box 2067"/>
          <p:cNvSpPr txBox="1">
            <a:spLocks noChangeArrowheads="1"/>
          </p:cNvSpPr>
          <p:nvPr/>
        </p:nvSpPr>
        <p:spPr bwMode="auto">
          <a:xfrm>
            <a:off x="258845" y="5025201"/>
            <a:ext cx="64113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New service delivery models in education have shifted the frontier</a:t>
            </a:r>
          </a:p>
          <a:p>
            <a:endParaRPr lang="en-US" dirty="0" smtClean="0"/>
          </a:p>
          <a:p>
            <a:r>
              <a:rPr lang="en-US" dirty="0" smtClean="0"/>
              <a:t>We can “cash-in” by: </a:t>
            </a:r>
          </a:p>
          <a:p>
            <a:r>
              <a:rPr lang="en-US" dirty="0" smtClean="0"/>
              <a:t>(a) better learning (a smarter world) or by </a:t>
            </a:r>
            <a:br>
              <a:rPr lang="en-US" dirty="0" smtClean="0"/>
            </a:br>
            <a:r>
              <a:rPr lang="en-US" dirty="0" smtClean="0"/>
              <a:t>(b) saving money holding learning constant</a:t>
            </a:r>
            <a:endParaRPr lang="en-US" dirty="0"/>
          </a:p>
        </p:txBody>
      </p:sp>
      <p:sp>
        <p:nvSpPr>
          <p:cNvPr id="40" name="Freeform 2074"/>
          <p:cNvSpPr>
            <a:spLocks/>
          </p:cNvSpPr>
          <p:nvPr/>
        </p:nvSpPr>
        <p:spPr bwMode="auto">
          <a:xfrm>
            <a:off x="1670484" y="1761846"/>
            <a:ext cx="1333974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2087"/>
          <p:cNvSpPr txBox="1">
            <a:spLocks noChangeArrowheads="1"/>
          </p:cNvSpPr>
          <p:nvPr/>
        </p:nvSpPr>
        <p:spPr bwMode="auto">
          <a:xfrm>
            <a:off x="4039797" y="3573623"/>
            <a:ext cx="99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New frontier</a:t>
            </a:r>
            <a:endParaRPr lang="en-US" sz="1200" i="1" dirty="0"/>
          </a:p>
        </p:txBody>
      </p:sp>
      <p:sp>
        <p:nvSpPr>
          <p:cNvPr id="42" name="Text Box 2087"/>
          <p:cNvSpPr txBox="1">
            <a:spLocks noChangeArrowheads="1"/>
          </p:cNvSpPr>
          <p:nvPr/>
        </p:nvSpPr>
        <p:spPr bwMode="auto">
          <a:xfrm>
            <a:off x="2980914" y="3583520"/>
            <a:ext cx="866692" cy="4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Old frontier</a:t>
            </a:r>
            <a:endParaRPr lang="en-US" sz="1200" i="1" dirty="0"/>
          </a:p>
        </p:txBody>
      </p:sp>
      <p:sp>
        <p:nvSpPr>
          <p:cNvPr id="25" name="Text Box 2081"/>
          <p:cNvSpPr txBox="1">
            <a:spLocks noChangeArrowheads="1"/>
          </p:cNvSpPr>
          <p:nvPr/>
        </p:nvSpPr>
        <p:spPr bwMode="auto">
          <a:xfrm>
            <a:off x="5508720" y="4295001"/>
            <a:ext cx="1449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Faculty productivity</a:t>
            </a:r>
            <a:endParaRPr lang="en-US" sz="1200" b="1" dirty="0"/>
          </a:p>
        </p:txBody>
      </p:sp>
      <p:sp>
        <p:nvSpPr>
          <p:cNvPr id="27" name="Text Box 2082"/>
          <p:cNvSpPr txBox="1">
            <a:spLocks noChangeArrowheads="1"/>
          </p:cNvSpPr>
          <p:nvPr/>
        </p:nvSpPr>
        <p:spPr bwMode="auto">
          <a:xfrm>
            <a:off x="1600200" y="4295001"/>
            <a:ext cx="1225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Low productivity</a:t>
            </a:r>
            <a:endParaRPr lang="en-US" sz="1200" dirty="0"/>
          </a:p>
        </p:txBody>
      </p:sp>
      <p:sp>
        <p:nvSpPr>
          <p:cNvPr id="28" name="Text Box 2083"/>
          <p:cNvSpPr txBox="1">
            <a:spLocks noChangeArrowheads="1"/>
          </p:cNvSpPr>
          <p:nvPr/>
        </p:nvSpPr>
        <p:spPr bwMode="auto">
          <a:xfrm>
            <a:off x="4343400" y="4295001"/>
            <a:ext cx="1252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High productivity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578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-70527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Slightly More Accurate Picture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073"/>
          <p:cNvSpPr>
            <a:spLocks noChangeArrowheads="1"/>
          </p:cNvSpPr>
          <p:nvPr/>
        </p:nvSpPr>
        <p:spPr bwMode="auto">
          <a:xfrm>
            <a:off x="1684338" y="1218550"/>
            <a:ext cx="3890962" cy="28940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70"/>
          <p:cNvSpPr txBox="1">
            <a:spLocks noChangeArrowheads="1"/>
          </p:cNvSpPr>
          <p:nvPr/>
        </p:nvSpPr>
        <p:spPr bwMode="auto">
          <a:xfrm>
            <a:off x="539750" y="985188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</a:t>
            </a:r>
            <a:br>
              <a:rPr lang="en-US" sz="1200" b="1" dirty="0" smtClean="0"/>
            </a:br>
            <a:r>
              <a:rPr lang="en-US" sz="1200" b="1" dirty="0" smtClean="0"/>
              <a:t>Learning</a:t>
            </a:r>
            <a:endParaRPr lang="en-US" sz="1200" b="1" dirty="0"/>
          </a:p>
        </p:txBody>
      </p:sp>
      <p:sp>
        <p:nvSpPr>
          <p:cNvPr id="14" name="Text Box 2071"/>
          <p:cNvSpPr txBox="1">
            <a:spLocks noChangeArrowheads="1"/>
          </p:cNvSpPr>
          <p:nvPr/>
        </p:nvSpPr>
        <p:spPr bwMode="auto">
          <a:xfrm>
            <a:off x="1150938" y="3628375"/>
            <a:ext cx="461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Low</a:t>
            </a:r>
          </a:p>
        </p:txBody>
      </p:sp>
      <p:sp>
        <p:nvSpPr>
          <p:cNvPr id="15" name="Text Box 2072"/>
          <p:cNvSpPr txBox="1">
            <a:spLocks noChangeArrowheads="1"/>
          </p:cNvSpPr>
          <p:nvPr/>
        </p:nvSpPr>
        <p:spPr bwMode="auto">
          <a:xfrm>
            <a:off x="1150938" y="1572563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High</a:t>
            </a:r>
          </a:p>
        </p:txBody>
      </p:sp>
      <p:sp>
        <p:nvSpPr>
          <p:cNvPr id="16" name="Freeform 2074"/>
          <p:cNvSpPr>
            <a:spLocks/>
          </p:cNvSpPr>
          <p:nvPr/>
        </p:nvSpPr>
        <p:spPr bwMode="auto">
          <a:xfrm>
            <a:off x="1684338" y="1751950"/>
            <a:ext cx="2439987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075"/>
          <p:cNvSpPr>
            <a:spLocks noChangeArrowheads="1"/>
          </p:cNvSpPr>
          <p:nvPr/>
        </p:nvSpPr>
        <p:spPr bwMode="auto">
          <a:xfrm>
            <a:off x="3886200" y="3200400"/>
            <a:ext cx="228600" cy="2270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76"/>
          <p:cNvSpPr>
            <a:spLocks noChangeArrowheads="1"/>
          </p:cNvSpPr>
          <p:nvPr/>
        </p:nvSpPr>
        <p:spPr bwMode="auto">
          <a:xfrm>
            <a:off x="1809029" y="1814296"/>
            <a:ext cx="228600" cy="22701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77"/>
          <p:cNvSpPr>
            <a:spLocks noChangeShapeType="1"/>
          </p:cNvSpPr>
          <p:nvPr/>
        </p:nvSpPr>
        <p:spPr bwMode="auto">
          <a:xfrm>
            <a:off x="2971800" y="3046412"/>
            <a:ext cx="91440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078"/>
          <p:cNvSpPr txBox="1">
            <a:spLocks noChangeArrowheads="1"/>
          </p:cNvSpPr>
          <p:nvPr/>
        </p:nvSpPr>
        <p:spPr bwMode="auto">
          <a:xfrm>
            <a:off x="1670858" y="3149631"/>
            <a:ext cx="1689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Many traditional schools and universities</a:t>
            </a:r>
            <a:endParaRPr lang="en-US" sz="1200" dirty="0"/>
          </a:p>
        </p:txBody>
      </p:sp>
      <p:sp>
        <p:nvSpPr>
          <p:cNvPr id="26" name="Oval 2080"/>
          <p:cNvSpPr>
            <a:spLocks noChangeArrowheads="1"/>
          </p:cNvSpPr>
          <p:nvPr/>
        </p:nvSpPr>
        <p:spPr bwMode="auto">
          <a:xfrm>
            <a:off x="2676525" y="2967975"/>
            <a:ext cx="228600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081"/>
          <p:cNvSpPr txBox="1">
            <a:spLocks noChangeArrowheads="1"/>
          </p:cNvSpPr>
          <p:nvPr/>
        </p:nvSpPr>
        <p:spPr bwMode="auto">
          <a:xfrm>
            <a:off x="5484813" y="4114150"/>
            <a:ext cx="1349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payments</a:t>
            </a:r>
            <a:endParaRPr lang="en-US" sz="1200" b="1" dirty="0"/>
          </a:p>
        </p:txBody>
      </p:sp>
      <p:sp>
        <p:nvSpPr>
          <p:cNvPr id="32" name="Text Box 2083"/>
          <p:cNvSpPr txBox="1">
            <a:spLocks noChangeArrowheads="1"/>
          </p:cNvSpPr>
          <p:nvPr/>
        </p:nvSpPr>
        <p:spPr bwMode="auto">
          <a:xfrm>
            <a:off x="3962400" y="4114800"/>
            <a:ext cx="459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Free</a:t>
            </a:r>
            <a:endParaRPr lang="en-US" sz="1200" dirty="0"/>
          </a:p>
        </p:txBody>
      </p:sp>
      <p:sp>
        <p:nvSpPr>
          <p:cNvPr id="36" name="Text Box 2085"/>
          <p:cNvSpPr txBox="1">
            <a:spLocks noChangeArrowheads="1"/>
          </p:cNvSpPr>
          <p:nvPr/>
        </p:nvSpPr>
        <p:spPr bwMode="auto">
          <a:xfrm>
            <a:off x="1879291" y="1961294"/>
            <a:ext cx="757031" cy="4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Office hours</a:t>
            </a:r>
            <a:endParaRPr lang="en-US" sz="1200" i="1" dirty="0"/>
          </a:p>
        </p:txBody>
      </p:sp>
      <p:sp>
        <p:nvSpPr>
          <p:cNvPr id="37" name="Text Box 2086"/>
          <p:cNvSpPr txBox="1">
            <a:spLocks noChangeArrowheads="1"/>
          </p:cNvSpPr>
          <p:nvPr/>
        </p:nvSpPr>
        <p:spPr bwMode="auto">
          <a:xfrm>
            <a:off x="3495906" y="2108767"/>
            <a:ext cx="814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Coursera</a:t>
            </a:r>
            <a:endParaRPr lang="en-US" sz="1200" i="1" dirty="0"/>
          </a:p>
        </p:txBody>
      </p:sp>
      <p:sp>
        <p:nvSpPr>
          <p:cNvPr id="39" name="Text Box 2067"/>
          <p:cNvSpPr txBox="1">
            <a:spLocks noChangeArrowheads="1"/>
          </p:cNvSpPr>
          <p:nvPr/>
        </p:nvSpPr>
        <p:spPr bwMode="auto">
          <a:xfrm>
            <a:off x="838200" y="5029200"/>
            <a:ext cx="60365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Future innovations will not make Coursera cheaper to the user</a:t>
            </a:r>
          </a:p>
          <a:p>
            <a:endParaRPr lang="en-US" dirty="0" smtClean="0"/>
          </a:p>
          <a:p>
            <a:r>
              <a:rPr lang="en-US" dirty="0" smtClean="0"/>
              <a:t>Being honest, we did sacrifice some learning</a:t>
            </a:r>
          </a:p>
          <a:p>
            <a:endParaRPr lang="en-US" dirty="0" smtClean="0"/>
          </a:p>
          <a:p>
            <a:r>
              <a:rPr lang="en-US" dirty="0" smtClean="0"/>
              <a:t>In the future, focus needs to be on better outcome</a:t>
            </a:r>
            <a:endParaRPr lang="en-US" dirty="0"/>
          </a:p>
        </p:txBody>
      </p:sp>
      <p:sp>
        <p:nvSpPr>
          <p:cNvPr id="40" name="Freeform 2074"/>
          <p:cNvSpPr>
            <a:spLocks/>
          </p:cNvSpPr>
          <p:nvPr/>
        </p:nvSpPr>
        <p:spPr bwMode="auto">
          <a:xfrm>
            <a:off x="1670484" y="1761846"/>
            <a:ext cx="1333974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2087"/>
          <p:cNvSpPr txBox="1">
            <a:spLocks noChangeArrowheads="1"/>
          </p:cNvSpPr>
          <p:nvPr/>
        </p:nvSpPr>
        <p:spPr bwMode="auto">
          <a:xfrm>
            <a:off x="4039797" y="3573623"/>
            <a:ext cx="99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New frontier</a:t>
            </a:r>
            <a:endParaRPr lang="en-US" sz="1200" i="1" dirty="0"/>
          </a:p>
        </p:txBody>
      </p:sp>
      <p:sp>
        <p:nvSpPr>
          <p:cNvPr id="42" name="Text Box 2087"/>
          <p:cNvSpPr txBox="1">
            <a:spLocks noChangeArrowheads="1"/>
          </p:cNvSpPr>
          <p:nvPr/>
        </p:nvSpPr>
        <p:spPr bwMode="auto">
          <a:xfrm>
            <a:off x="2980914" y="3583520"/>
            <a:ext cx="866692" cy="4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Old frontier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5578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-70527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Next Frontier will Move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 UP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073"/>
          <p:cNvSpPr>
            <a:spLocks noChangeArrowheads="1"/>
          </p:cNvSpPr>
          <p:nvPr/>
        </p:nvSpPr>
        <p:spPr bwMode="auto">
          <a:xfrm>
            <a:off x="1600200" y="1219200"/>
            <a:ext cx="3890962" cy="28940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70"/>
          <p:cNvSpPr txBox="1">
            <a:spLocks noChangeArrowheads="1"/>
          </p:cNvSpPr>
          <p:nvPr/>
        </p:nvSpPr>
        <p:spPr bwMode="auto">
          <a:xfrm>
            <a:off x="539750" y="985188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</a:t>
            </a:r>
            <a:br>
              <a:rPr lang="en-US" sz="1200" b="1" dirty="0" smtClean="0"/>
            </a:br>
            <a:r>
              <a:rPr lang="en-US" sz="1200" b="1" dirty="0" smtClean="0"/>
              <a:t>Learning</a:t>
            </a:r>
            <a:endParaRPr lang="en-US" sz="1200" b="1" dirty="0"/>
          </a:p>
        </p:txBody>
      </p:sp>
      <p:sp>
        <p:nvSpPr>
          <p:cNvPr id="14" name="Text Box 2071"/>
          <p:cNvSpPr txBox="1">
            <a:spLocks noChangeArrowheads="1"/>
          </p:cNvSpPr>
          <p:nvPr/>
        </p:nvSpPr>
        <p:spPr bwMode="auto">
          <a:xfrm>
            <a:off x="1150938" y="3628375"/>
            <a:ext cx="461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Low</a:t>
            </a:r>
          </a:p>
        </p:txBody>
      </p:sp>
      <p:sp>
        <p:nvSpPr>
          <p:cNvPr id="15" name="Text Box 2072"/>
          <p:cNvSpPr txBox="1">
            <a:spLocks noChangeArrowheads="1"/>
          </p:cNvSpPr>
          <p:nvPr/>
        </p:nvSpPr>
        <p:spPr bwMode="auto">
          <a:xfrm>
            <a:off x="1150938" y="1572563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High</a:t>
            </a:r>
          </a:p>
        </p:txBody>
      </p:sp>
      <p:sp>
        <p:nvSpPr>
          <p:cNvPr id="16" name="Freeform 2074"/>
          <p:cNvSpPr>
            <a:spLocks/>
          </p:cNvSpPr>
          <p:nvPr/>
        </p:nvSpPr>
        <p:spPr bwMode="auto">
          <a:xfrm>
            <a:off x="1684338" y="1751950"/>
            <a:ext cx="2439987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075"/>
          <p:cNvSpPr>
            <a:spLocks noChangeArrowheads="1"/>
          </p:cNvSpPr>
          <p:nvPr/>
        </p:nvSpPr>
        <p:spPr bwMode="auto">
          <a:xfrm>
            <a:off x="3886200" y="3200400"/>
            <a:ext cx="228600" cy="2270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76"/>
          <p:cNvSpPr>
            <a:spLocks noChangeArrowheads="1"/>
          </p:cNvSpPr>
          <p:nvPr/>
        </p:nvSpPr>
        <p:spPr bwMode="auto">
          <a:xfrm>
            <a:off x="1809029" y="1814296"/>
            <a:ext cx="228600" cy="22701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77"/>
          <p:cNvSpPr>
            <a:spLocks noChangeShapeType="1"/>
          </p:cNvSpPr>
          <p:nvPr/>
        </p:nvSpPr>
        <p:spPr bwMode="auto">
          <a:xfrm>
            <a:off x="2971800" y="3046412"/>
            <a:ext cx="91440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078"/>
          <p:cNvSpPr txBox="1">
            <a:spLocks noChangeArrowheads="1"/>
          </p:cNvSpPr>
          <p:nvPr/>
        </p:nvSpPr>
        <p:spPr bwMode="auto">
          <a:xfrm>
            <a:off x="1670858" y="3149631"/>
            <a:ext cx="1689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Many traditional schools and universities</a:t>
            </a:r>
            <a:endParaRPr lang="en-US" sz="1200" dirty="0"/>
          </a:p>
        </p:txBody>
      </p:sp>
      <p:sp>
        <p:nvSpPr>
          <p:cNvPr id="26" name="Oval 2080"/>
          <p:cNvSpPr>
            <a:spLocks noChangeArrowheads="1"/>
          </p:cNvSpPr>
          <p:nvPr/>
        </p:nvSpPr>
        <p:spPr bwMode="auto">
          <a:xfrm>
            <a:off x="2676525" y="2967975"/>
            <a:ext cx="228600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081"/>
          <p:cNvSpPr txBox="1">
            <a:spLocks noChangeArrowheads="1"/>
          </p:cNvSpPr>
          <p:nvPr/>
        </p:nvSpPr>
        <p:spPr bwMode="auto">
          <a:xfrm>
            <a:off x="5484813" y="4114150"/>
            <a:ext cx="1349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Student payments</a:t>
            </a:r>
            <a:endParaRPr lang="en-US" sz="1200" b="1" dirty="0"/>
          </a:p>
        </p:txBody>
      </p:sp>
      <p:sp>
        <p:nvSpPr>
          <p:cNvPr id="32" name="Text Box 2083"/>
          <p:cNvSpPr txBox="1">
            <a:spLocks noChangeArrowheads="1"/>
          </p:cNvSpPr>
          <p:nvPr/>
        </p:nvSpPr>
        <p:spPr bwMode="auto">
          <a:xfrm>
            <a:off x="3962400" y="4114800"/>
            <a:ext cx="459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Free</a:t>
            </a:r>
            <a:endParaRPr lang="en-US" sz="1200" dirty="0"/>
          </a:p>
        </p:txBody>
      </p:sp>
      <p:sp>
        <p:nvSpPr>
          <p:cNvPr id="36" name="Text Box 2085"/>
          <p:cNvSpPr txBox="1">
            <a:spLocks noChangeArrowheads="1"/>
          </p:cNvSpPr>
          <p:nvPr/>
        </p:nvSpPr>
        <p:spPr bwMode="auto">
          <a:xfrm>
            <a:off x="1879291" y="1961294"/>
            <a:ext cx="757031" cy="4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Office hours</a:t>
            </a:r>
            <a:endParaRPr lang="en-US" sz="1200" i="1" dirty="0"/>
          </a:p>
        </p:txBody>
      </p:sp>
      <p:sp>
        <p:nvSpPr>
          <p:cNvPr id="37" name="Text Box 2086"/>
          <p:cNvSpPr txBox="1">
            <a:spLocks noChangeArrowheads="1"/>
          </p:cNvSpPr>
          <p:nvPr/>
        </p:nvSpPr>
        <p:spPr bwMode="auto">
          <a:xfrm>
            <a:off x="3495906" y="2108767"/>
            <a:ext cx="814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Coursera</a:t>
            </a:r>
            <a:endParaRPr lang="en-US" sz="1200" i="1" dirty="0"/>
          </a:p>
        </p:txBody>
      </p:sp>
      <p:sp>
        <p:nvSpPr>
          <p:cNvPr id="39" name="Text Box 2067"/>
          <p:cNvSpPr txBox="1">
            <a:spLocks noChangeArrowheads="1"/>
          </p:cNvSpPr>
          <p:nvPr/>
        </p:nvSpPr>
        <p:spPr bwMode="auto">
          <a:xfrm>
            <a:off x="1219200" y="5181600"/>
            <a:ext cx="48649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Implications for today</a:t>
            </a:r>
          </a:p>
          <a:p>
            <a:r>
              <a:rPr lang="en-US" sz="2000" dirty="0" smtClean="0"/>
              <a:t>Leveraging user generated content</a:t>
            </a:r>
          </a:p>
          <a:p>
            <a:r>
              <a:rPr lang="en-US" sz="2000" dirty="0" smtClean="0"/>
              <a:t>Rethinking the publishing / library ecosystem</a:t>
            </a:r>
          </a:p>
        </p:txBody>
      </p:sp>
      <p:sp>
        <p:nvSpPr>
          <p:cNvPr id="40" name="Freeform 2074"/>
          <p:cNvSpPr>
            <a:spLocks/>
          </p:cNvSpPr>
          <p:nvPr/>
        </p:nvSpPr>
        <p:spPr bwMode="auto">
          <a:xfrm>
            <a:off x="1670484" y="1761846"/>
            <a:ext cx="1333974" cy="2360613"/>
          </a:xfrm>
          <a:custGeom>
            <a:avLst/>
            <a:gdLst>
              <a:gd name="T0" fmla="*/ 0 w 1536"/>
              <a:gd name="T1" fmla="*/ 0 h 1488"/>
              <a:gd name="T2" fmla="*/ 2147483647 w 1536"/>
              <a:gd name="T3" fmla="*/ 2147483647 h 1488"/>
              <a:gd name="T4" fmla="*/ 2147483647 w 1536"/>
              <a:gd name="T5" fmla="*/ 2147483647 h 1488"/>
              <a:gd name="T6" fmla="*/ 2147483647 w 1536"/>
              <a:gd name="T7" fmla="*/ 2147483647 h 1488"/>
              <a:gd name="T8" fmla="*/ 2147483647 w 1536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488"/>
              <a:gd name="T17" fmla="*/ 1536 w 1536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488">
                <a:moveTo>
                  <a:pt x="0" y="0"/>
                </a:moveTo>
                <a:cubicBezTo>
                  <a:pt x="244" y="40"/>
                  <a:pt x="488" y="80"/>
                  <a:pt x="672" y="144"/>
                </a:cubicBezTo>
                <a:cubicBezTo>
                  <a:pt x="856" y="208"/>
                  <a:pt x="984" y="272"/>
                  <a:pt x="1104" y="384"/>
                </a:cubicBezTo>
                <a:cubicBezTo>
                  <a:pt x="1224" y="496"/>
                  <a:pt x="1320" y="632"/>
                  <a:pt x="1392" y="816"/>
                </a:cubicBezTo>
                <a:cubicBezTo>
                  <a:pt x="1464" y="1000"/>
                  <a:pt x="1500" y="1244"/>
                  <a:pt x="15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2087"/>
          <p:cNvSpPr txBox="1">
            <a:spLocks noChangeArrowheads="1"/>
          </p:cNvSpPr>
          <p:nvPr/>
        </p:nvSpPr>
        <p:spPr bwMode="auto">
          <a:xfrm>
            <a:off x="4039797" y="3573623"/>
            <a:ext cx="99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New frontier</a:t>
            </a:r>
            <a:endParaRPr lang="en-US" sz="1200" i="1" dirty="0"/>
          </a:p>
        </p:txBody>
      </p:sp>
      <p:sp>
        <p:nvSpPr>
          <p:cNvPr id="42" name="Text Box 2087"/>
          <p:cNvSpPr txBox="1">
            <a:spLocks noChangeArrowheads="1"/>
          </p:cNvSpPr>
          <p:nvPr/>
        </p:nvSpPr>
        <p:spPr bwMode="auto">
          <a:xfrm>
            <a:off x="2980914" y="3583520"/>
            <a:ext cx="866692" cy="4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/>
              <a:t>Old frontier</a:t>
            </a:r>
            <a:endParaRPr lang="en-US" sz="1200" i="1" dirty="0"/>
          </a:p>
        </p:txBody>
      </p:sp>
      <p:sp>
        <p:nvSpPr>
          <p:cNvPr id="27" name="Arc 26"/>
          <p:cNvSpPr/>
          <p:nvPr/>
        </p:nvSpPr>
        <p:spPr>
          <a:xfrm>
            <a:off x="1752600" y="17526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2075"/>
          <p:cNvSpPr>
            <a:spLocks noChangeArrowheads="1"/>
          </p:cNvSpPr>
          <p:nvPr/>
        </p:nvSpPr>
        <p:spPr bwMode="auto">
          <a:xfrm>
            <a:off x="3886200" y="2514600"/>
            <a:ext cx="228600" cy="2270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>
            <a:stCxn id="21" idx="0"/>
            <a:endCxn id="33" idx="4"/>
          </p:cNvCxnSpPr>
          <p:nvPr/>
        </p:nvCxnSpPr>
        <p:spPr>
          <a:xfrm flipV="1">
            <a:off x="4000500" y="2741612"/>
            <a:ext cx="0" cy="458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8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0" y="152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Letting Other</a:t>
            </a:r>
            <a:r>
              <a:rPr lang="en-US" sz="280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s Do the Work – User Generated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the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Coursera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Operations Challenge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3000"/>
            <a:ext cx="434776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5720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35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Started because of the vision to have documentary quality content of actual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8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34925" y="-3048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Letting Other</a:t>
            </a:r>
            <a:r>
              <a:rPr lang="en-US" sz="280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s Do the Work – User Generated Content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55984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495800"/>
            <a:ext cx="83300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Coursera</a:t>
            </a:r>
            <a:r>
              <a:rPr lang="en-US" b="1" dirty="0" smtClean="0"/>
              <a:t> Operations Project</a:t>
            </a:r>
          </a:p>
          <a:p>
            <a:r>
              <a:rPr lang="en-US" dirty="0" smtClean="0"/>
              <a:t>Show case how the course applies to the lives/work places of the students</a:t>
            </a:r>
          </a:p>
          <a:p>
            <a:r>
              <a:rPr lang="en-US" dirty="0" smtClean="0"/>
              <a:t>Enable students to post their own deliverables / learn from each other</a:t>
            </a:r>
          </a:p>
          <a:p>
            <a:r>
              <a:rPr lang="en-US" dirty="0" smtClean="0"/>
              <a:t>=&gt; Structure that information to make it accessible for future students (and the world)</a:t>
            </a:r>
          </a:p>
          <a:p>
            <a:endParaRPr lang="en-US" dirty="0"/>
          </a:p>
          <a:p>
            <a:r>
              <a:rPr lang="en-US" b="1" dirty="0" smtClean="0"/>
              <a:t>Take Away #2: </a:t>
            </a:r>
          </a:p>
          <a:p>
            <a:r>
              <a:rPr lang="en-US" dirty="0" smtClean="0"/>
              <a:t>MOOCs are not a broadcasting machine but will generate huge amount of new content</a:t>
            </a:r>
          </a:p>
          <a:p>
            <a:r>
              <a:rPr lang="en-US" dirty="0" smtClean="0"/>
              <a:t>Great for libraries / not just true in business courses (think poetry)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5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8174</TotalTime>
  <Words>490</Words>
  <Application>Microsoft Office PowerPoint</Application>
  <PresentationFormat>On-screen Show (4:3)</PresentationFormat>
  <Paragraphs>133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Coursera Course “An Introduction to Operations Management”: Lessons Learnt and Reflections on Future Coursera Offerings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Coursera Course "An Introduction to Operations Management": Lessons Learnt and Reflections on Future Coursera Offerings</dc:title>
  <dc:creator>Christian Terwiesch</dc:creator>
  <cp:lastModifiedBy>mcnicolj</cp:lastModifiedBy>
  <cp:revision>467</cp:revision>
  <cp:lastPrinted>2012-12-11T16:56:16Z</cp:lastPrinted>
  <dcterms:created xsi:type="dcterms:W3CDTF">2010-09-14T17:00:21Z</dcterms:created>
  <dcterms:modified xsi:type="dcterms:W3CDTF">2013-04-04T00:04:54Z</dcterms:modified>
</cp:coreProperties>
</file>