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77" r:id="rId5"/>
    <p:sldId id="259" r:id="rId6"/>
    <p:sldId id="279" r:id="rId7"/>
    <p:sldId id="272" r:id="rId8"/>
    <p:sldId id="273" r:id="rId9"/>
    <p:sldId id="275" r:id="rId10"/>
    <p:sldId id="274" r:id="rId11"/>
    <p:sldId id="276" r:id="rId12"/>
    <p:sldId id="264" r:id="rId13"/>
    <p:sldId id="271" r:id="rId14"/>
    <p:sldId id="262" r:id="rId15"/>
    <p:sldId id="265" r:id="rId16"/>
    <p:sldId id="278" r:id="rId17"/>
    <p:sldId id="268" r:id="rId18"/>
    <p:sldId id="269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192"/>
    <a:srgbClr val="0038A8"/>
    <a:srgbClr val="004A8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723" autoAdjust="0"/>
  </p:normalViewPr>
  <p:slideViewPr>
    <p:cSldViewPr>
      <p:cViewPr>
        <p:scale>
          <a:sx n="60" d="100"/>
          <a:sy n="60" d="100"/>
        </p:scale>
        <p:origin x="-1566" y="-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7A1C-6F3B-4C21-9851-2B6BF5138C81}" type="datetimeFigureOut">
              <a:rPr lang="en-US" smtClean="0"/>
              <a:pPr/>
              <a:t>4/3/2013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00A1-9097-49DC-9300-313D4658FB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7A1C-6F3B-4C21-9851-2B6BF5138C81}" type="datetimeFigureOut">
              <a:rPr lang="en-US" smtClean="0"/>
              <a:pPr/>
              <a:t>4/3/2013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00A1-9097-49DC-9300-313D4658FB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7A1C-6F3B-4C21-9851-2B6BF5138C81}" type="datetimeFigureOut">
              <a:rPr lang="en-US" smtClean="0"/>
              <a:pPr/>
              <a:t>4/3/2013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00A1-9097-49DC-9300-313D4658FB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7A1C-6F3B-4C21-9851-2B6BF5138C81}" type="datetimeFigureOut">
              <a:rPr lang="en-US" smtClean="0"/>
              <a:pPr/>
              <a:t>4/3/2013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00A1-9097-49DC-9300-313D4658FB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7A1C-6F3B-4C21-9851-2B6BF5138C81}" type="datetimeFigureOut">
              <a:rPr lang="en-US" smtClean="0"/>
              <a:pPr/>
              <a:t>4/3/2013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00A1-9097-49DC-9300-313D4658FB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7A1C-6F3B-4C21-9851-2B6BF5138C81}" type="datetimeFigureOut">
              <a:rPr lang="en-US" smtClean="0"/>
              <a:pPr/>
              <a:t>4/3/2013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00A1-9097-49DC-9300-313D4658FB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7A1C-6F3B-4C21-9851-2B6BF5138C81}" type="datetimeFigureOut">
              <a:rPr lang="en-US" smtClean="0"/>
              <a:pPr/>
              <a:t>4/3/2013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00A1-9097-49DC-9300-313D4658FB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7A1C-6F3B-4C21-9851-2B6BF5138C81}" type="datetimeFigureOut">
              <a:rPr lang="en-US" smtClean="0"/>
              <a:pPr/>
              <a:t>4/3/2013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00A1-9097-49DC-9300-313D4658FB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7A1C-6F3B-4C21-9851-2B6BF5138C81}" type="datetimeFigureOut">
              <a:rPr lang="en-US" smtClean="0"/>
              <a:pPr/>
              <a:t>4/3/2013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00A1-9097-49DC-9300-313D4658FB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7A1C-6F3B-4C21-9851-2B6BF5138C81}" type="datetimeFigureOut">
              <a:rPr lang="en-US" smtClean="0"/>
              <a:pPr/>
              <a:t>4/3/2013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00A1-9097-49DC-9300-313D4658FB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7A1C-6F3B-4C21-9851-2B6BF5138C81}" type="datetimeFigureOut">
              <a:rPr lang="en-US" smtClean="0"/>
              <a:pPr/>
              <a:t>4/3/2013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00A1-9097-49DC-9300-313D4658FB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A7A1C-6F3B-4C21-9851-2B6BF5138C81}" type="datetimeFigureOut">
              <a:rPr lang="en-US" smtClean="0"/>
              <a:pPr/>
              <a:t>4/3/2013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600A1-9097-49DC-9300-313D4658FB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flat+world+map+image&amp;source=images&amp;cd=&amp;cad=rja&amp;docid=jnmZMbhkluI4zM&amp;tbnid=W4sVrC6WESpwmM:&amp;ved=0CAUQjRw&amp;url=http://www.natureform.com/contactUs.html&amp;ei=8SE9UaeiHcqE0QH8yoF4&amp;bvm=bv.43287494,d.dmQ&amp;psig=AFQjCNET3e0xjROy97IVIj_NH_Mt7G7Fnw&amp;ust=136304727711190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hyperlink" Target="http://www.google.com/url?sa=i&amp;source=images&amp;cd=&amp;cad=rja&amp;docid=3Z_7E9DJUw-kSM&amp;tbnid=7Z82PNu4yC3JNM:&amp;ved=0CAgQjRwwAA&amp;url=http://www.upenn.edu/researchservices/SPCCP/&amp;ei=dyI9Uaa_EOnD0AHM24GQAg&amp;psig=AFQjCNHk-Ijyv3G2Cgj_s8Ds9J45ON0Dzw&amp;ust=1363047415333254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hyperlink" Target="http://www.google.com/url?sa=i&amp;rct=j&amp;q=flat+world+map+image&amp;source=images&amp;cd=&amp;cad=rja&amp;docid=jnmZMbhkluI4zM&amp;tbnid=W4sVrC6WESpwmM:&amp;ved=0CAUQjRw&amp;url=http://www.natureform.com/contactUs.html&amp;ei=8SE9UaeiHcqE0QH8yoF4&amp;bvm=bv.43287494,d.dmQ&amp;psig=AFQjCNET3e0xjROy97IVIj_NH_Mt7G7Fnw&amp;ust=136304727711190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.gif"/><Relationship Id="rId4" Type="http://schemas.openxmlformats.org/officeDocument/2006/relationships/hyperlink" Target="http://www.google.com/url?sa=i&amp;source=images&amp;cd=&amp;cad=rja&amp;docid=3Z_7E9DJUw-kSM&amp;tbnid=7Z82PNu4yC3JNM:&amp;ved=0CAgQjRwwAA&amp;url=http://www.upenn.edu/researchservices/SPCCP/&amp;ei=dyI9Uaa_EOnD0AHM24GQAg&amp;psig=AFQjCNHk-Ijyv3G2Cgj_s8Ds9J45ON0Dzw&amp;ust=136304741533325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hyperlink" Target="http://www.google.com/url?sa=i&amp;rct=j&amp;q=flat+world+map+image&amp;source=images&amp;cd=&amp;cad=rja&amp;docid=jnmZMbhkluI4zM&amp;tbnid=W4sVrC6WESpwmM:&amp;ved=0CAUQjRw&amp;url=http://www.natureform.com/contactUs.html&amp;ei=8SE9UaeiHcqE0QH8yoF4&amp;bvm=bv.43287494,d.dmQ&amp;psig=AFQjCNET3e0xjROy97IVIj_NH_Mt7G7Fnw&amp;ust=136304727711190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3.gif"/><Relationship Id="rId4" Type="http://schemas.openxmlformats.org/officeDocument/2006/relationships/hyperlink" Target="http://www.google.com/url?sa=i&amp;source=images&amp;cd=&amp;cad=rja&amp;docid=3Z_7E9DJUw-kSM&amp;tbnid=7Z82PNu4yC3JNM:&amp;ved=0CAgQjRwwAA&amp;url=http://www.upenn.edu/researchservices/SPCCP/&amp;ei=dyI9Uaa_EOnD0AHM24GQAg&amp;psig=AFQjCNHk-Ijyv3G2Cgj_s8Ds9J45ON0Dzw&amp;ust=136304741533325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hyperlink" Target="http://www.google.com/url?sa=i&amp;rct=j&amp;q=flat+world+map+image&amp;source=images&amp;cd=&amp;cad=rja&amp;docid=jnmZMbhkluI4zM&amp;tbnid=W4sVrC6WESpwmM:&amp;ved=0CAUQjRw&amp;url=http://www.natureform.com/contactUs.html&amp;ei=8SE9UaeiHcqE0QH8yoF4&amp;bvm=bv.43287494,d.dmQ&amp;psig=AFQjCNET3e0xjROy97IVIj_NH_Mt7G7Fnw&amp;ust=136304727711190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3.gif"/><Relationship Id="rId4" Type="http://schemas.openxmlformats.org/officeDocument/2006/relationships/hyperlink" Target="http://www.google.com/url?sa=i&amp;source=images&amp;cd=&amp;cad=rja&amp;docid=3Z_7E9DJUw-kSM&amp;tbnid=7Z82PNu4yC3JNM:&amp;ved=0CAgQjRwwAA&amp;url=http://www.upenn.edu/researchservices/SPCCP/&amp;ei=dyI9Uaa_EOnD0AHM24GQAg&amp;psig=AFQjCNHk-Ijyv3G2Cgj_s8Ds9J45ON0Dzw&amp;ust=136304741533325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flat+world+map+image&amp;source=images&amp;cd=&amp;cad=rja&amp;docid=jnmZMbhkluI4zM&amp;tbnid=W4sVrC6WESpwmM:&amp;ved=0CAUQjRw&amp;url=http://www.natureform.com/contactUs.html&amp;ei=8SE9UaeiHcqE0QH8yoF4&amp;bvm=bv.43287494,d.dmQ&amp;psig=AFQjCNET3e0xjROy97IVIj_NH_Mt7G7Fnw&amp;ust=136304727711190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hyperlink" Target="http://www.google.com/url?sa=i&amp;source=images&amp;cd=&amp;cad=rja&amp;docid=3Z_7E9DJUw-kSM&amp;tbnid=7Z82PNu4yC3JNM:&amp;ved=0CAgQjRwwAA&amp;url=http://www.upenn.edu/researchservices/SPCCP/&amp;ei=dyI9Uaa_EOnD0AHM24GQAg&amp;psig=AFQjCNHk-Ijyv3G2Cgj_s8Ds9J45ON0Dzw&amp;ust=136304741533325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flat+world+map+image&amp;source=images&amp;cd=&amp;cad=rja&amp;docid=jnmZMbhkluI4zM&amp;tbnid=W4sVrC6WESpwmM:&amp;ved=0CAUQjRw&amp;url=http://www.natureform.com/contactUs.html&amp;ei=8SE9UaeiHcqE0QH8yoF4&amp;bvm=bv.43287494,d.dmQ&amp;psig=AFQjCNET3e0xjROy97IVIj_NH_Mt7G7Fnw&amp;ust=136304727711190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hyperlink" Target="http://www.google.com/url?sa=i&amp;source=images&amp;cd=&amp;cad=rja&amp;docid=3Z_7E9DJUw-kSM&amp;tbnid=7Z82PNu4yC3JNM:&amp;ved=0CAgQjRwwAA&amp;url=http://www.upenn.edu/researchservices/SPCCP/&amp;ei=dyI9Uaa_EOnD0AHM24GQAg&amp;psig=AFQjCNHk-Ijyv3G2Cgj_s8Ds9J45ON0Dzw&amp;ust=1363047415333254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hyperlink" Target="http://www.google.com/url?sa=i&amp;rct=j&amp;q=flat+world+map+image&amp;source=images&amp;cd=&amp;cad=rja&amp;docid=jnmZMbhkluI4zM&amp;tbnid=W4sVrC6WESpwmM:&amp;ved=0CAUQjRw&amp;url=http://www.natureform.com/contactUs.html&amp;ei=8SE9UaeiHcqE0QH8yoF4&amp;bvm=bv.43287494,d.dmQ&amp;psig=AFQjCNET3e0xjROy97IVIj_NH_Mt7G7Fnw&amp;ust=136304727711190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.gif"/><Relationship Id="rId4" Type="http://schemas.openxmlformats.org/officeDocument/2006/relationships/hyperlink" Target="http://www.google.com/url?sa=i&amp;source=images&amp;cd=&amp;cad=rja&amp;docid=3Z_7E9DJUw-kSM&amp;tbnid=7Z82PNu4yC3JNM:&amp;ved=0CAgQjRwwAA&amp;url=http://www.upenn.edu/researchservices/SPCCP/&amp;ei=dyI9Uaa_EOnD0AHM24GQAg&amp;psig=AFQjCNHk-Ijyv3G2Cgj_s8Ds9J45ON0Dzw&amp;ust=136304741533325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provost.upenn.edu/initiatives/openlearning" TargetMode="External"/><Relationship Id="rId2" Type="http://schemas.openxmlformats.org/officeDocument/2006/relationships/hyperlink" Target="http://www.google.com/url?sa=i&amp;rct=j&amp;q=flat+world+map+image&amp;source=images&amp;cd=&amp;cad=rja&amp;docid=jnmZMbhkluI4zM&amp;tbnid=W4sVrC6WESpwmM:&amp;ved=0CAUQjRw&amp;url=http://www.natureform.com/contactUs.html&amp;ei=8SE9UaeiHcqE0QH8yoF4&amp;bvm=bv.43287494,d.dmQ&amp;psig=AFQjCNET3e0xjROy97IVIj_NH_Mt7G7Fnw&amp;ust=136304727711190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oods@upenn.edu" TargetMode="External"/><Relationship Id="rId5" Type="http://schemas.openxmlformats.org/officeDocument/2006/relationships/image" Target="../media/image3.gif"/><Relationship Id="rId4" Type="http://schemas.openxmlformats.org/officeDocument/2006/relationships/hyperlink" Target="http://www.google.com/url?sa=i&amp;source=images&amp;cd=&amp;cad=rja&amp;docid=3Z_7E9DJUw-kSM&amp;tbnid=7Z82PNu4yC3JNM:&amp;ved=0CAgQjRwwAA&amp;url=http://www.upenn.edu/researchservices/SPCCP/&amp;ei=dyI9Uaa_EOnD0AHM24GQAg&amp;psig=AFQjCNHk-Ijyv3G2Cgj_s8Ds9J45ON0Dzw&amp;ust=136304741533325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flat+world+map+image&amp;source=images&amp;cd=&amp;cad=rja&amp;docid=jnmZMbhkluI4zM&amp;tbnid=W4sVrC6WESpwmM:&amp;ved=0CAUQjRw&amp;url=http://www.natureform.com/contactUs.html&amp;ei=8SE9UaeiHcqE0QH8yoF4&amp;bvm=bv.43287494,d.dmQ&amp;psig=AFQjCNET3e0xjROy97IVIj_NH_Mt7G7Fnw&amp;ust=136304727711190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hyperlink" Target="http://www.google.com/url?sa=i&amp;source=images&amp;cd=&amp;cad=rja&amp;docid=3Z_7E9DJUw-kSM&amp;tbnid=7Z82PNu4yC3JNM:&amp;ved=0CAgQjRwwAA&amp;url=http://www.upenn.edu/researchservices/SPCCP/&amp;ei=dyI9Uaa_EOnD0AHM24GQAg&amp;psig=AFQjCNHk-Ijyv3G2Cgj_s8Ds9J45ON0Dzw&amp;ust=136304741533325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Document2.docx"/><Relationship Id="rId3" Type="http://schemas.openxmlformats.org/officeDocument/2006/relationships/hyperlink" Target="http://www.google.com/url?sa=i&amp;rct=j&amp;q=flat+world+map+image&amp;source=images&amp;cd=&amp;cad=rja&amp;docid=jnmZMbhkluI4zM&amp;tbnid=W4sVrC6WESpwmM:&amp;ved=0CAUQjRw&amp;url=http://www.natureform.com/contactUs.html&amp;ei=8SE9UaeiHcqE0QH8yoF4&amp;bvm=bv.43287494,d.dmQ&amp;psig=AFQjCNET3e0xjROy97IVIj_NH_Mt7G7Fnw&amp;ust=1363047277111908" TargetMode="External"/><Relationship Id="rId7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hyperlink" Target="http://www.google.com/url?sa=i&amp;source=images&amp;cd=&amp;cad=rja&amp;docid=3Z_7E9DJUw-kSM&amp;tbnid=7Z82PNu4yC3JNM:&amp;ved=0CAgQjRwwAA&amp;url=http://www.upenn.edu/researchservices/SPCCP/&amp;ei=dyI9Uaa_EOnD0AHM24GQAg&amp;psig=AFQjCNHk-Ijyv3G2Cgj_s8Ds9J45ON0Dzw&amp;ust=1363047415333254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flat+world+map+image&amp;source=images&amp;cd=&amp;cad=rja&amp;docid=jnmZMbhkluI4zM&amp;tbnid=W4sVrC6WESpwmM:&amp;ved=0CAUQjRw&amp;url=http://www.natureform.com/contactUs.html&amp;ei=8SE9UaeiHcqE0QH8yoF4&amp;bvm=bv.43287494,d.dmQ&amp;psig=AFQjCNET3e0xjROy97IVIj_NH_Mt7G7Fnw&amp;ust=136304727711190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hyperlink" Target="http://www.google.com/url?sa=i&amp;source=images&amp;cd=&amp;cad=rja&amp;docid=3Z_7E9DJUw-kSM&amp;tbnid=7Z82PNu4yC3JNM:&amp;ved=0CAgQjRwwAA&amp;url=http://www.upenn.edu/researchservices/SPCCP/&amp;ei=dyI9Uaa_EOnD0AHM24GQAg&amp;psig=AFQjCNHk-Ijyv3G2Cgj_s8Ds9J45ON0Dzw&amp;ust=136304741533325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www.birmingham.ac.uk/Images/Students/International/student-advisor510x338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467677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853F0F8-7587-4345-B97B-B68D55CB0F6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6C81EF-6E13-4434-AD36-A1D453E1A8F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8" name="Picture 7" descr="http://www.natureform.com/images/world-map-fla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038600"/>
            <a:ext cx="5410201" cy="2778411"/>
          </a:xfrm>
          <a:prstGeom prst="rect">
            <a:avLst/>
          </a:prstGeom>
          <a:noFill/>
        </p:spPr>
      </p:pic>
      <p:pic>
        <p:nvPicPr>
          <p:cNvPr id="9" name="Picture 11" descr="http://www.upenn.edu/researchservices/penn_crest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959349"/>
            <a:ext cx="311962" cy="321866"/>
          </a:xfrm>
          <a:prstGeom prst="rect">
            <a:avLst/>
          </a:prstGeom>
          <a:noFill/>
        </p:spPr>
      </p:pic>
      <p:cxnSp>
        <p:nvCxnSpPr>
          <p:cNvPr id="10" name="Shape 9"/>
          <p:cNvCxnSpPr>
            <a:stCxn id="9" idx="0"/>
          </p:cNvCxnSpPr>
          <p:nvPr/>
        </p:nvCxnSpPr>
        <p:spPr>
          <a:xfrm rot="5400000" flipH="1" flipV="1">
            <a:off x="5689685" y="3762697"/>
            <a:ext cx="615949" cy="1777356"/>
          </a:xfrm>
          <a:prstGeom prst="curvedConnector2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hape 10"/>
          <p:cNvCxnSpPr/>
          <p:nvPr/>
        </p:nvCxnSpPr>
        <p:spPr>
          <a:xfrm rot="16200000" flipH="1">
            <a:off x="5930175" y="4382712"/>
            <a:ext cx="281798" cy="1831154"/>
          </a:xfrm>
          <a:prstGeom prst="curvedConnector2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hape 11"/>
          <p:cNvCxnSpPr>
            <a:stCxn id="9" idx="2"/>
          </p:cNvCxnSpPr>
          <p:nvPr/>
        </p:nvCxnSpPr>
        <p:spPr>
          <a:xfrm rot="16200000" flipH="1">
            <a:off x="5666604" y="4723592"/>
            <a:ext cx="937750" cy="2052996"/>
          </a:xfrm>
          <a:prstGeom prst="curvedConnector2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" y="4930271"/>
            <a:ext cx="3532121" cy="597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03068B"/>
                </a:solidFill>
                <a:latin typeface="Constantia" pitchFamily="18" charset="0"/>
              </a:rPr>
              <a:t>Open Learning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81400" y="4038600"/>
            <a:ext cx="1524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581400" y="4038600"/>
            <a:ext cx="5562600" cy="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4648200"/>
            <a:ext cx="3581400" cy="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81400" y="4038600"/>
            <a:ext cx="0" cy="60960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5800" y="5257800"/>
            <a:ext cx="681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pc="500" dirty="0" smtClean="0">
                <a:solidFill>
                  <a:srgbClr val="C00000"/>
                </a:solidFill>
                <a:latin typeface="Constantia" pitchFamily="18" charset="0"/>
              </a:rPr>
              <a:t>@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19200" y="5410200"/>
            <a:ext cx="1796902" cy="597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spc="500" dirty="0" smtClean="0">
                <a:solidFill>
                  <a:srgbClr val="03068B"/>
                </a:solidFill>
                <a:latin typeface="Constantia" pitchFamily="18" charset="0"/>
              </a:rPr>
              <a:t>PENN</a:t>
            </a:r>
            <a:endParaRPr lang="en-US" sz="4000" spc="500" dirty="0">
              <a:solidFill>
                <a:srgbClr val="03068B"/>
              </a:solidFill>
              <a:latin typeface="Constantia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2400" y="6218965"/>
            <a:ext cx="4191000" cy="79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Deirdre Woods, Interim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Executive Director</a:t>
            </a:r>
          </a:p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Open Learning Initiative</a:t>
            </a:r>
          </a:p>
          <a:p>
            <a:pPr>
              <a:lnSpc>
                <a:spcPct val="110000"/>
              </a:lnSpc>
            </a:pPr>
            <a:endParaRPr lang="en-US" sz="1400" dirty="0">
              <a:solidFill>
                <a:srgbClr val="03068B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81400" y="4038600"/>
            <a:ext cx="1524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261041"/>
            <a:ext cx="5979201" cy="717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b="1" cap="small" dirty="0" smtClean="0">
                <a:solidFill>
                  <a:srgbClr val="003192"/>
                </a:solidFill>
                <a:latin typeface="Constantia" pitchFamily="18" charset="0"/>
              </a:rPr>
              <a:t>Penn Numbers to Date</a:t>
            </a:r>
          </a:p>
          <a:p>
            <a:pPr>
              <a:lnSpc>
                <a:spcPct val="70000"/>
              </a:lnSpc>
            </a:pPr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Sampling of Student Demographics </a:t>
            </a:r>
            <a:r>
              <a:rPr lang="en-US" dirty="0" smtClean="0">
                <a:solidFill>
                  <a:srgbClr val="00B0F0"/>
                </a:solidFill>
                <a:latin typeface="Constantia" pitchFamily="18" charset="0"/>
              </a:rPr>
              <a:t>(World Music Course)</a:t>
            </a:r>
            <a:endParaRPr lang="en-US" dirty="0">
              <a:solidFill>
                <a:srgbClr val="00B0F0"/>
              </a:solidFill>
              <a:latin typeface="Constantia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705600" y="457200"/>
            <a:ext cx="24384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05600" y="457200"/>
            <a:ext cx="0" cy="60960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1066800"/>
            <a:ext cx="67056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858000" y="609600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Sample Size: ~17,400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62017" t="21875" r="27965" b="43750"/>
          <a:stretch>
            <a:fillRect/>
          </a:stretch>
        </p:blipFill>
        <p:spPr bwMode="auto">
          <a:xfrm>
            <a:off x="6934200" y="1752600"/>
            <a:ext cx="191861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457200" y="129540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Occupational Status</a:t>
            </a:r>
            <a:endParaRPr lang="en-US" dirty="0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/>
          <a:srcRect l="15227" t="21875" r="48663" b="43750"/>
          <a:stretch>
            <a:fillRect/>
          </a:stretch>
        </p:blipFill>
        <p:spPr bwMode="auto">
          <a:xfrm>
            <a:off x="304800" y="1752600"/>
            <a:ext cx="697631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789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81400" y="4038600"/>
            <a:ext cx="1524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261041"/>
            <a:ext cx="6140527" cy="717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b="1" cap="small" dirty="0" smtClean="0">
                <a:solidFill>
                  <a:srgbClr val="003192"/>
                </a:solidFill>
                <a:latin typeface="Constantia" pitchFamily="18" charset="0"/>
              </a:rPr>
              <a:t>Penn Numbers to Date</a:t>
            </a:r>
          </a:p>
          <a:p>
            <a:pPr>
              <a:lnSpc>
                <a:spcPct val="70000"/>
              </a:lnSpc>
            </a:pPr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Sampling of Student Demographics </a:t>
            </a:r>
            <a:r>
              <a:rPr lang="en-US" dirty="0" smtClean="0">
                <a:solidFill>
                  <a:srgbClr val="00B0F0"/>
                </a:solidFill>
                <a:latin typeface="Constantia" pitchFamily="18" charset="0"/>
              </a:rPr>
              <a:t>(Modern Poetry Course)</a:t>
            </a:r>
            <a:endParaRPr lang="en-US" dirty="0">
              <a:solidFill>
                <a:srgbClr val="00B0F0"/>
              </a:solidFill>
              <a:latin typeface="Constantia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705600" y="457200"/>
            <a:ext cx="24384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05600" y="457200"/>
            <a:ext cx="0" cy="60960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1066800"/>
            <a:ext cx="67056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858000" y="609600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Sample Size: ~8,600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5227" t="75000" r="50220" b="7549"/>
          <a:stretch>
            <a:fillRect/>
          </a:stretch>
        </p:blipFill>
        <p:spPr bwMode="auto">
          <a:xfrm>
            <a:off x="1676401" y="1143000"/>
            <a:ext cx="5943600" cy="168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4861" t="23658" r="47657" b="37083"/>
          <a:stretch>
            <a:fillRect/>
          </a:stretch>
        </p:blipFill>
        <p:spPr bwMode="auto">
          <a:xfrm>
            <a:off x="1600200" y="3048000"/>
            <a:ext cx="621101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-381000" y="198120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Gender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-381000" y="4507468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Age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89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438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853F0F8-7587-4345-B97B-B68D55CB0F62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>
          <a:xfrm>
            <a:off x="6553200" y="635438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6C81EF-6E13-4434-AD36-A1D453E1A8F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4" name="Picture 3" descr="http://www.natureform.com/images/world-map-fla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410200"/>
            <a:ext cx="2667001" cy="1369639"/>
          </a:xfrm>
          <a:prstGeom prst="rect">
            <a:avLst/>
          </a:prstGeom>
          <a:noFill/>
        </p:spPr>
      </p:pic>
      <p:grpSp>
        <p:nvGrpSpPr>
          <p:cNvPr id="10" name="Group 11"/>
          <p:cNvGrpSpPr/>
          <p:nvPr/>
        </p:nvGrpSpPr>
        <p:grpSpPr>
          <a:xfrm>
            <a:off x="6921500" y="5872015"/>
            <a:ext cx="1079500" cy="526823"/>
            <a:chOff x="4953000" y="4953000"/>
            <a:chExt cx="2208977" cy="1003583"/>
          </a:xfrm>
        </p:grpSpPr>
        <p:pic>
          <p:nvPicPr>
            <p:cNvPr id="5" name="Picture 11" descr="http://www.upenn.edu/researchservices/penn_crest.gi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3000" y="4959349"/>
              <a:ext cx="311962" cy="321866"/>
            </a:xfrm>
            <a:prstGeom prst="rect">
              <a:avLst/>
            </a:prstGeom>
            <a:noFill/>
          </p:spPr>
        </p:pic>
        <p:cxnSp>
          <p:nvCxnSpPr>
            <p:cNvPr id="6" name="Shape 5"/>
            <p:cNvCxnSpPr>
              <a:stCxn id="5" idx="0"/>
            </p:cNvCxnSpPr>
            <p:nvPr/>
          </p:nvCxnSpPr>
          <p:spPr>
            <a:xfrm rot="5400000" flipH="1" flipV="1">
              <a:off x="5989587" y="4072395"/>
              <a:ext cx="6349" cy="1767560"/>
            </a:xfrm>
            <a:prstGeom prst="curvedConnector2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hape 6"/>
            <p:cNvCxnSpPr/>
            <p:nvPr/>
          </p:nvCxnSpPr>
          <p:spPr>
            <a:xfrm rot="16200000" flipH="1">
              <a:off x="5930175" y="4382712"/>
              <a:ext cx="281798" cy="1831154"/>
            </a:xfrm>
            <a:prstGeom prst="curvedConnector2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hape 7"/>
            <p:cNvCxnSpPr>
              <a:stCxn id="5" idx="2"/>
            </p:cNvCxnSpPr>
            <p:nvPr/>
          </p:nvCxnSpPr>
          <p:spPr>
            <a:xfrm rot="16200000" flipH="1">
              <a:off x="5797795" y="4592401"/>
              <a:ext cx="675368" cy="2052996"/>
            </a:xfrm>
            <a:prstGeom prst="curvedConnector2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3581400" y="4038600"/>
            <a:ext cx="1524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70485" y="6345120"/>
            <a:ext cx="1692515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Open Learning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30988" y="6579405"/>
            <a:ext cx="1052211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pc="500" dirty="0">
                <a:solidFill>
                  <a:srgbClr val="03068B"/>
                </a:solidFill>
                <a:latin typeface="Constantia" pitchFamily="18" charset="0"/>
              </a:rPr>
              <a:t>PENN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09969" y="6507872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0" dirty="0" smtClean="0">
                <a:solidFill>
                  <a:srgbClr val="C00000"/>
                </a:solidFill>
                <a:latin typeface="Constantia" pitchFamily="18" charset="0"/>
              </a:rPr>
              <a:t>@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261041"/>
            <a:ext cx="5573770" cy="729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b="1" cap="small" dirty="0" smtClean="0">
                <a:solidFill>
                  <a:srgbClr val="003192"/>
                </a:solidFill>
                <a:latin typeface="Constantia" pitchFamily="18" charset="0"/>
              </a:rPr>
              <a:t>Penn Numbers to Date</a:t>
            </a:r>
          </a:p>
          <a:p>
            <a:pPr>
              <a:lnSpc>
                <a:spcPct val="70000"/>
              </a:lnSpc>
            </a:pPr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Sampling of Student Distribution by Country</a:t>
            </a:r>
            <a:endParaRPr lang="en-US" dirty="0">
              <a:solidFill>
                <a:srgbClr val="003192"/>
              </a:solidFill>
              <a:latin typeface="Constantia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705600" y="457200"/>
            <a:ext cx="24384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05600" y="457200"/>
            <a:ext cx="0" cy="60960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1066800"/>
            <a:ext cx="67056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87" t="35258" r="56411" b="42383"/>
          <a:stretch/>
        </p:blipFill>
        <p:spPr bwMode="auto">
          <a:xfrm>
            <a:off x="4741807" y="2044988"/>
            <a:ext cx="3416300" cy="255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676775" y="1371600"/>
            <a:ext cx="27102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3192"/>
                </a:solidFill>
                <a:latin typeface="Constantia" pitchFamily="18" charset="0"/>
              </a:rPr>
              <a:t>Listening to World Music: </a:t>
            </a:r>
          </a:p>
          <a:p>
            <a:r>
              <a:rPr lang="en-US" sz="1600" dirty="0" smtClean="0">
                <a:solidFill>
                  <a:srgbClr val="003192"/>
                </a:solidFill>
                <a:latin typeface="Constantia" pitchFamily="18" charset="0"/>
              </a:rPr>
              <a:t>146 countries represented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152400" y="1371600"/>
            <a:ext cx="3920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3192"/>
                </a:solidFill>
                <a:latin typeface="Constantia" pitchFamily="18" charset="0"/>
              </a:rPr>
              <a:t>Design: Creation of Artifacts in Society</a:t>
            </a:r>
          </a:p>
          <a:p>
            <a:r>
              <a:rPr lang="en-US" sz="1600" dirty="0" smtClean="0">
                <a:solidFill>
                  <a:srgbClr val="003192"/>
                </a:solidFill>
                <a:latin typeface="Constantia" pitchFamily="18" charset="0"/>
              </a:rPr>
              <a:t>138 countries represented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4648200" y="4767590"/>
            <a:ext cx="30765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003192"/>
                </a:solidFill>
                <a:latin typeface="Constantia" pitchFamily="18" charset="0"/>
              </a:rPr>
              <a:t>Remaining countries: 0% - 1% </a:t>
            </a:r>
            <a:endParaRPr lang="en-US" sz="11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08" t="33612" r="56581" b="29883"/>
          <a:stretch/>
        </p:blipFill>
        <p:spPr bwMode="auto">
          <a:xfrm>
            <a:off x="241314" y="2005313"/>
            <a:ext cx="3416286" cy="420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498" t="35258" r="38125" b="42383"/>
          <a:stretch/>
        </p:blipFill>
        <p:spPr bwMode="auto">
          <a:xfrm>
            <a:off x="7752719" y="2024390"/>
            <a:ext cx="1197362" cy="255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844" t="33612" r="40146" b="29883"/>
          <a:stretch/>
        </p:blipFill>
        <p:spPr bwMode="auto">
          <a:xfrm>
            <a:off x="3093720" y="2035503"/>
            <a:ext cx="1018845" cy="424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241314" y="6291590"/>
            <a:ext cx="30765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003192"/>
                </a:solidFill>
                <a:latin typeface="Constantia" pitchFamily="18" charset="0"/>
              </a:rPr>
              <a:t>Remaining countries: 0% - 1% </a:t>
            </a:r>
            <a:endParaRPr lang="en-US" sz="1100" dirty="0"/>
          </a:p>
        </p:txBody>
      </p:sp>
    </p:spTree>
    <p:extLst>
      <p:ext uri="{BB962C8B-B14F-4D97-AF65-F5344CB8AC3E}">
        <p14:creationId xmlns="" xmlns:p14="http://schemas.microsoft.com/office/powerpoint/2010/main" val="11789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81400" y="4038600"/>
            <a:ext cx="1524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261041"/>
            <a:ext cx="5573770" cy="729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b="1" cap="small" dirty="0" smtClean="0">
                <a:solidFill>
                  <a:srgbClr val="003192"/>
                </a:solidFill>
                <a:latin typeface="Constantia" pitchFamily="18" charset="0"/>
              </a:rPr>
              <a:t>Penn Numbers to Date</a:t>
            </a:r>
          </a:p>
          <a:p>
            <a:pPr>
              <a:lnSpc>
                <a:spcPct val="70000"/>
              </a:lnSpc>
            </a:pPr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Preliminary Aggregate Engagement Data (Excerpt)</a:t>
            </a:r>
            <a:endParaRPr lang="en-US" dirty="0">
              <a:solidFill>
                <a:srgbClr val="003192"/>
              </a:solidFill>
              <a:latin typeface="Constantia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705600" y="457200"/>
            <a:ext cx="24384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05600" y="457200"/>
            <a:ext cx="0" cy="60960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1066800"/>
            <a:ext cx="67056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4012" t="17708" r="21523" b="11458"/>
          <a:stretch>
            <a:fillRect/>
          </a:stretch>
        </p:blipFill>
        <p:spPr bwMode="auto">
          <a:xfrm>
            <a:off x="838200" y="1142999"/>
            <a:ext cx="7620000" cy="55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789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438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853F0F8-7587-4345-B97B-B68D55CB0F62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>
          <a:xfrm>
            <a:off x="6553200" y="635438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6C81EF-6E13-4434-AD36-A1D453E1A8F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4" name="Picture 3" descr="http://www.natureform.com/images/world-map-fla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410200"/>
            <a:ext cx="2667001" cy="1369639"/>
          </a:xfrm>
          <a:prstGeom prst="rect">
            <a:avLst/>
          </a:prstGeom>
          <a:noFill/>
        </p:spPr>
      </p:pic>
      <p:grpSp>
        <p:nvGrpSpPr>
          <p:cNvPr id="10" name="Group 11"/>
          <p:cNvGrpSpPr/>
          <p:nvPr/>
        </p:nvGrpSpPr>
        <p:grpSpPr>
          <a:xfrm>
            <a:off x="6921500" y="5872015"/>
            <a:ext cx="1079500" cy="526823"/>
            <a:chOff x="4953000" y="4953000"/>
            <a:chExt cx="2208977" cy="1003583"/>
          </a:xfrm>
        </p:grpSpPr>
        <p:pic>
          <p:nvPicPr>
            <p:cNvPr id="5" name="Picture 11" descr="http://www.upenn.edu/researchservices/penn_crest.gi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3000" y="4959349"/>
              <a:ext cx="311962" cy="321866"/>
            </a:xfrm>
            <a:prstGeom prst="rect">
              <a:avLst/>
            </a:prstGeom>
            <a:noFill/>
          </p:spPr>
        </p:pic>
        <p:cxnSp>
          <p:nvCxnSpPr>
            <p:cNvPr id="6" name="Shape 5"/>
            <p:cNvCxnSpPr>
              <a:stCxn id="5" idx="0"/>
            </p:cNvCxnSpPr>
            <p:nvPr/>
          </p:nvCxnSpPr>
          <p:spPr>
            <a:xfrm rot="5400000" flipH="1" flipV="1">
              <a:off x="5989587" y="4072395"/>
              <a:ext cx="6349" cy="1767560"/>
            </a:xfrm>
            <a:prstGeom prst="curvedConnector2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hape 6"/>
            <p:cNvCxnSpPr/>
            <p:nvPr/>
          </p:nvCxnSpPr>
          <p:spPr>
            <a:xfrm rot="16200000" flipH="1">
              <a:off x="5930175" y="4382712"/>
              <a:ext cx="281798" cy="1831154"/>
            </a:xfrm>
            <a:prstGeom prst="curvedConnector2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hape 7"/>
            <p:cNvCxnSpPr>
              <a:stCxn id="5" idx="2"/>
            </p:cNvCxnSpPr>
            <p:nvPr/>
          </p:nvCxnSpPr>
          <p:spPr>
            <a:xfrm rot="16200000" flipH="1">
              <a:off x="5797795" y="4592401"/>
              <a:ext cx="675368" cy="2052996"/>
            </a:xfrm>
            <a:prstGeom prst="curvedConnector2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3581400" y="4038600"/>
            <a:ext cx="1524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70485" y="6345120"/>
            <a:ext cx="1692515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Open Learning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30988" y="6579405"/>
            <a:ext cx="1052211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pc="500" dirty="0">
                <a:solidFill>
                  <a:srgbClr val="03068B"/>
                </a:solidFill>
                <a:latin typeface="Constantia" pitchFamily="18" charset="0"/>
              </a:rPr>
              <a:t>PENN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09969" y="6507872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0" dirty="0" smtClean="0">
                <a:solidFill>
                  <a:srgbClr val="C00000"/>
                </a:solidFill>
                <a:latin typeface="Constantia" pitchFamily="18" charset="0"/>
              </a:rPr>
              <a:t>@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228600"/>
            <a:ext cx="523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cap="small" dirty="0" smtClean="0">
                <a:solidFill>
                  <a:srgbClr val="003192"/>
                </a:solidFill>
                <a:latin typeface="Constantia" pitchFamily="18" charset="0"/>
              </a:rPr>
              <a:t>Faculty Testimonials</a:t>
            </a:r>
            <a:endParaRPr lang="en-US" sz="4000" b="1" cap="small" dirty="0">
              <a:solidFill>
                <a:srgbClr val="003192"/>
              </a:solidFill>
              <a:latin typeface="Constantia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705600" y="457200"/>
            <a:ext cx="24384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05600" y="457200"/>
            <a:ext cx="0" cy="60960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1066800"/>
            <a:ext cx="67056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 descr="https://s3.amazonaws.com/coursera/topics/mythology/instructor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60" y="1277939"/>
            <a:ext cx="1816100" cy="19027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3657600" y="1295400"/>
            <a:ext cx="5181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7800" indent="-177800"/>
            <a:r>
              <a:rPr lang="en-US" altLang="en-US" sz="2400" dirty="0">
                <a:solidFill>
                  <a:srgbClr val="003192"/>
                </a:solidFill>
                <a:latin typeface="Constantia" pitchFamily="18" charset="0"/>
              </a:rPr>
              <a:t>“</a:t>
            </a:r>
            <a:r>
              <a:rPr lang="en-US" sz="2400" dirty="0">
                <a:solidFill>
                  <a:srgbClr val="003192"/>
                </a:solidFill>
                <a:latin typeface="Constantia" pitchFamily="18" charset="0"/>
              </a:rPr>
              <a:t>Coursera is upsetting more apple carts in higher ed than anything that's come along in recent decades.</a:t>
            </a:r>
            <a:r>
              <a:rPr lang="en-US" altLang="en-US" sz="2400" dirty="0">
                <a:solidFill>
                  <a:srgbClr val="003192"/>
                </a:solidFill>
                <a:latin typeface="Constantia" pitchFamily="18" charset="0"/>
              </a:rPr>
              <a:t>”</a:t>
            </a:r>
            <a:r>
              <a:rPr lang="en-US" sz="2400" dirty="0">
                <a:solidFill>
                  <a:srgbClr val="003192"/>
                </a:solidFill>
                <a:latin typeface="Constantia" pitchFamily="18" charset="0"/>
              </a:rPr>
              <a:t>  </a:t>
            </a:r>
            <a:endParaRPr lang="en-US" sz="2400" dirty="0" smtClean="0">
              <a:solidFill>
                <a:srgbClr val="003192"/>
              </a:solidFill>
              <a:latin typeface="Constantia" pitchFamily="18" charset="0"/>
            </a:endParaRPr>
          </a:p>
          <a:p>
            <a:pPr marL="177800" indent="-177800"/>
            <a:r>
              <a:rPr lang="en-US" sz="2400" dirty="0">
                <a:solidFill>
                  <a:srgbClr val="003192"/>
                </a:solidFill>
                <a:latin typeface="Constantia" pitchFamily="18" charset="0"/>
              </a:rPr>
              <a:t>	</a:t>
            </a:r>
            <a:r>
              <a:rPr lang="en-US" sz="2400" dirty="0" smtClean="0">
                <a:solidFill>
                  <a:srgbClr val="003192"/>
                </a:solidFill>
                <a:latin typeface="Constantia" pitchFamily="18" charset="0"/>
              </a:rPr>
              <a:t>         </a:t>
            </a:r>
            <a:r>
              <a:rPr lang="en-US" sz="1400" dirty="0" smtClean="0">
                <a:solidFill>
                  <a:srgbClr val="003192"/>
                </a:solidFill>
                <a:latin typeface="Constantia" pitchFamily="18" charset="0"/>
              </a:rPr>
              <a:t>-Professor Peter Struck, Greek and Roman Mythology</a:t>
            </a:r>
            <a:endParaRPr lang="en-US" sz="1400" dirty="0">
              <a:solidFill>
                <a:srgbClr val="003192"/>
              </a:solidFill>
              <a:latin typeface="Constantia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438" t="56094" r="7812" b="30078"/>
          <a:stretch/>
        </p:blipFill>
        <p:spPr bwMode="auto">
          <a:xfrm>
            <a:off x="368300" y="3786624"/>
            <a:ext cx="3065220" cy="2080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3657600" y="3657600"/>
            <a:ext cx="5181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7800" indent="-177800"/>
            <a:r>
              <a:rPr lang="en-US" altLang="en-US" sz="2400" dirty="0" smtClean="0">
                <a:solidFill>
                  <a:srgbClr val="003192"/>
                </a:solidFill>
                <a:latin typeface="Constantia" pitchFamily="18" charset="0"/>
              </a:rPr>
              <a:t>“</a:t>
            </a:r>
            <a:r>
              <a:rPr lang="en-US" sz="2400" dirty="0" smtClean="0">
                <a:solidFill>
                  <a:srgbClr val="003192"/>
                </a:solidFill>
                <a:latin typeface="Constantia" pitchFamily="18" charset="0"/>
              </a:rPr>
              <a:t>…one of the best and most capable students in ModPo visited us...and I was honored to meet him.”</a:t>
            </a:r>
            <a:r>
              <a:rPr lang="en-US" sz="2400" dirty="0">
                <a:solidFill>
                  <a:srgbClr val="003192"/>
                </a:solidFill>
                <a:latin typeface="Constantia" pitchFamily="18" charset="0"/>
              </a:rPr>
              <a:t> </a:t>
            </a:r>
            <a:endParaRPr lang="en-US" sz="2400" dirty="0" smtClean="0">
              <a:solidFill>
                <a:srgbClr val="003192"/>
              </a:solidFill>
              <a:latin typeface="Constantia" pitchFamily="18" charset="0"/>
            </a:endParaRPr>
          </a:p>
          <a:p>
            <a:pPr marL="1714500" indent="-1714500"/>
            <a:r>
              <a:rPr lang="en-US" sz="2400" dirty="0">
                <a:solidFill>
                  <a:srgbClr val="003192"/>
                </a:solidFill>
                <a:latin typeface="Constantia" pitchFamily="18" charset="0"/>
              </a:rPr>
              <a:t>	</a:t>
            </a:r>
            <a:r>
              <a:rPr lang="en-US" sz="1400" dirty="0" smtClean="0">
                <a:solidFill>
                  <a:srgbClr val="003192"/>
                </a:solidFill>
                <a:latin typeface="Constantia" pitchFamily="18" charset="0"/>
              </a:rPr>
              <a:t>-Tweet from Professor Al Filreis, Modern    and Contemporary American Poetry</a:t>
            </a:r>
            <a:endParaRPr lang="en-US" sz="1400" dirty="0">
              <a:solidFill>
                <a:srgbClr val="003192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79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438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853F0F8-7587-4345-B97B-B68D55CB0F62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>
          <a:xfrm>
            <a:off x="6553200" y="635438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6C81EF-6E13-4434-AD36-A1D453E1A8F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4" name="Picture 3" descr="http://www.natureform.com/images/world-map-fla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410200"/>
            <a:ext cx="2667001" cy="1369639"/>
          </a:xfrm>
          <a:prstGeom prst="rect">
            <a:avLst/>
          </a:prstGeom>
          <a:noFill/>
        </p:spPr>
      </p:pic>
      <p:grpSp>
        <p:nvGrpSpPr>
          <p:cNvPr id="10" name="Group 11"/>
          <p:cNvGrpSpPr/>
          <p:nvPr/>
        </p:nvGrpSpPr>
        <p:grpSpPr>
          <a:xfrm>
            <a:off x="6921500" y="5872015"/>
            <a:ext cx="1079500" cy="526823"/>
            <a:chOff x="4953000" y="4953000"/>
            <a:chExt cx="2208977" cy="1003583"/>
          </a:xfrm>
        </p:grpSpPr>
        <p:pic>
          <p:nvPicPr>
            <p:cNvPr id="5" name="Picture 11" descr="http://www.upenn.edu/researchservices/penn_crest.gi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3000" y="4959349"/>
              <a:ext cx="311962" cy="321866"/>
            </a:xfrm>
            <a:prstGeom prst="rect">
              <a:avLst/>
            </a:prstGeom>
            <a:noFill/>
          </p:spPr>
        </p:pic>
        <p:cxnSp>
          <p:nvCxnSpPr>
            <p:cNvPr id="6" name="Shape 5"/>
            <p:cNvCxnSpPr>
              <a:stCxn id="5" idx="0"/>
            </p:cNvCxnSpPr>
            <p:nvPr/>
          </p:nvCxnSpPr>
          <p:spPr>
            <a:xfrm rot="5400000" flipH="1" flipV="1">
              <a:off x="5989587" y="4072395"/>
              <a:ext cx="6349" cy="1767560"/>
            </a:xfrm>
            <a:prstGeom prst="curvedConnector2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hape 6"/>
            <p:cNvCxnSpPr/>
            <p:nvPr/>
          </p:nvCxnSpPr>
          <p:spPr>
            <a:xfrm rot="16200000" flipH="1">
              <a:off x="5930175" y="4382712"/>
              <a:ext cx="281798" cy="1831154"/>
            </a:xfrm>
            <a:prstGeom prst="curvedConnector2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hape 7"/>
            <p:cNvCxnSpPr>
              <a:stCxn id="5" idx="2"/>
            </p:cNvCxnSpPr>
            <p:nvPr/>
          </p:nvCxnSpPr>
          <p:spPr>
            <a:xfrm rot="16200000" flipH="1">
              <a:off x="5797795" y="4592401"/>
              <a:ext cx="675368" cy="2052996"/>
            </a:xfrm>
            <a:prstGeom prst="curvedConnector2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7070485" y="6345120"/>
            <a:ext cx="1692515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Open Learning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30988" y="6579405"/>
            <a:ext cx="1052211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pc="500" dirty="0">
                <a:solidFill>
                  <a:srgbClr val="03068B"/>
                </a:solidFill>
                <a:latin typeface="Constantia" pitchFamily="18" charset="0"/>
              </a:rPr>
              <a:t>PENN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09969" y="6507872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0" dirty="0" smtClean="0">
                <a:solidFill>
                  <a:srgbClr val="C00000"/>
                </a:solidFill>
                <a:latin typeface="Constantia" pitchFamily="18" charset="0"/>
              </a:rPr>
              <a:t>@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228600"/>
            <a:ext cx="5376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cap="small" dirty="0" smtClean="0">
                <a:solidFill>
                  <a:srgbClr val="003192"/>
                </a:solidFill>
                <a:latin typeface="Constantia" pitchFamily="18" charset="0"/>
              </a:rPr>
              <a:t>Student Testimonials</a:t>
            </a:r>
            <a:endParaRPr lang="en-US" sz="4000" b="1" cap="small" dirty="0">
              <a:solidFill>
                <a:srgbClr val="003192"/>
              </a:solidFill>
              <a:latin typeface="Constantia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705600" y="457200"/>
            <a:ext cx="24384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05600" y="457200"/>
            <a:ext cx="0" cy="60960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1066800"/>
            <a:ext cx="67056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667000" y="3810000"/>
            <a:ext cx="5715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003192"/>
                </a:solidFill>
                <a:latin typeface="Constantia" pitchFamily="18" charset="0"/>
              </a:rPr>
              <a:t>“</a:t>
            </a:r>
            <a:r>
              <a:rPr lang="en-US" sz="2000" dirty="0">
                <a:solidFill>
                  <a:srgbClr val="003192"/>
                </a:solidFill>
                <a:latin typeface="Constantia" pitchFamily="18" charset="0"/>
              </a:rPr>
              <a:t>I </a:t>
            </a:r>
            <a:r>
              <a:rPr lang="en-US" sz="2000" dirty="0" smtClean="0">
                <a:solidFill>
                  <a:srgbClr val="003192"/>
                </a:solidFill>
                <a:latin typeface="Constantia" pitchFamily="18" charset="0"/>
              </a:rPr>
              <a:t>wanted feedback on my project idea and I got forum responses from </a:t>
            </a:r>
            <a:r>
              <a:rPr lang="en-US" sz="2000" dirty="0">
                <a:solidFill>
                  <a:srgbClr val="003192"/>
                </a:solidFill>
                <a:latin typeface="Constantia" pitchFamily="18" charset="0"/>
              </a:rPr>
              <a:t>students </a:t>
            </a:r>
          </a:p>
          <a:p>
            <a:r>
              <a:rPr lang="en-US" sz="2000" dirty="0" smtClean="0">
                <a:solidFill>
                  <a:srgbClr val="003192"/>
                </a:solidFill>
                <a:latin typeface="Constantia" pitchFamily="18" charset="0"/>
              </a:rPr>
              <a:t>in </a:t>
            </a:r>
            <a:r>
              <a:rPr lang="en-US" sz="2000" dirty="0">
                <a:solidFill>
                  <a:srgbClr val="003192"/>
                </a:solidFill>
                <a:latin typeface="Constantia" pitchFamily="18" charset="0"/>
              </a:rPr>
              <a:t>over 13 different </a:t>
            </a:r>
            <a:r>
              <a:rPr lang="en-US" sz="2000" dirty="0" smtClean="0">
                <a:solidFill>
                  <a:srgbClr val="003192"/>
                </a:solidFill>
                <a:latin typeface="Constantia" pitchFamily="18" charset="0"/>
              </a:rPr>
              <a:t>countries – </a:t>
            </a:r>
          </a:p>
          <a:p>
            <a:r>
              <a:rPr lang="en-US" sz="2000" dirty="0" smtClean="0">
                <a:solidFill>
                  <a:srgbClr val="003192"/>
                </a:solidFill>
                <a:latin typeface="Constantia" pitchFamily="18" charset="0"/>
              </a:rPr>
              <a:t>the multiple</a:t>
            </a:r>
          </a:p>
          <a:p>
            <a:r>
              <a:rPr lang="en-US" altLang="en-US" sz="2000" dirty="0" smtClean="0">
                <a:solidFill>
                  <a:srgbClr val="003192"/>
                </a:solidFill>
                <a:latin typeface="Constantia" pitchFamily="18" charset="0"/>
              </a:rPr>
              <a:t>perspectives made my project </a:t>
            </a:r>
          </a:p>
          <a:p>
            <a:r>
              <a:rPr lang="en-US" altLang="en-US" sz="2000" dirty="0" smtClean="0">
                <a:solidFill>
                  <a:srgbClr val="003192"/>
                </a:solidFill>
                <a:latin typeface="Constantia" pitchFamily="18" charset="0"/>
              </a:rPr>
              <a:t>even better!”</a:t>
            </a:r>
          </a:p>
          <a:p>
            <a:endParaRPr lang="en-US" sz="1400" dirty="0" smtClean="0">
              <a:solidFill>
                <a:srgbClr val="003192"/>
              </a:solidFill>
              <a:latin typeface="Constantia" pitchFamily="18" charset="0"/>
            </a:endParaRPr>
          </a:p>
          <a:p>
            <a:r>
              <a:rPr lang="en-US" sz="1400" dirty="0" smtClean="0">
                <a:solidFill>
                  <a:srgbClr val="003192"/>
                </a:solidFill>
                <a:latin typeface="Constantia" pitchFamily="18" charset="0"/>
              </a:rPr>
              <a:t>-final Design course evaluation</a:t>
            </a:r>
            <a:endParaRPr lang="en-US" sz="1400" dirty="0">
              <a:solidFill>
                <a:srgbClr val="003192"/>
              </a:solidFill>
              <a:latin typeface="Constantia" pitchFamily="18" charset="0"/>
            </a:endParaRPr>
          </a:p>
        </p:txBody>
      </p:sp>
      <p:pic>
        <p:nvPicPr>
          <p:cNvPr id="27" name="Picture 7" descr="File:Hollie Little Pink Laptop.jpg">
            <a:hlinkClick r:id="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733800"/>
            <a:ext cx="1676400" cy="2689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304800" y="1295400"/>
            <a:ext cx="4495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r"/>
            <a:r>
              <a:rPr lang="en-US" altLang="en-US" sz="2000" dirty="0" smtClean="0">
                <a:solidFill>
                  <a:srgbClr val="003192"/>
                </a:solidFill>
                <a:latin typeface="Constantia" pitchFamily="18" charset="0"/>
              </a:rPr>
              <a:t>“</a:t>
            </a:r>
            <a:r>
              <a:rPr lang="en-US" sz="2000" dirty="0" smtClean="0">
                <a:solidFill>
                  <a:srgbClr val="003192"/>
                </a:solidFill>
                <a:latin typeface="Constantia" pitchFamily="18" charset="0"/>
              </a:rPr>
              <a:t>Took ModPo &amp; loved it. Al is the BEST. His amazing acceptance of everything that is interesting rivets my attention. It excites my creativity bones and I like that feeling”</a:t>
            </a:r>
          </a:p>
          <a:p>
            <a:pPr marL="114300" indent="-114300" algn="r"/>
            <a:r>
              <a:rPr lang="en-US" sz="2000" dirty="0" smtClean="0">
                <a:solidFill>
                  <a:srgbClr val="003192"/>
                </a:solidFill>
                <a:latin typeface="Constantia" pitchFamily="18" charset="0"/>
              </a:rPr>
              <a:t>-</a:t>
            </a:r>
            <a:r>
              <a:rPr lang="en-US" sz="1400" dirty="0" smtClean="0">
                <a:solidFill>
                  <a:srgbClr val="003192"/>
                </a:solidFill>
                <a:latin typeface="Constantia" pitchFamily="18" charset="0"/>
              </a:rPr>
              <a:t>to Open_Learning@upenn.edu</a:t>
            </a:r>
            <a:endParaRPr lang="en-US" sz="2000" dirty="0">
              <a:solidFill>
                <a:srgbClr val="003192"/>
              </a:solidFill>
              <a:latin typeface="Constantia" pitchFamily="18" charset="0"/>
            </a:endParaRPr>
          </a:p>
          <a:p>
            <a:pPr marL="114300" indent="-114300" algn="r"/>
            <a:endParaRPr lang="en-US" sz="2000" dirty="0">
              <a:solidFill>
                <a:srgbClr val="003192"/>
              </a:solidFill>
              <a:latin typeface="Constantia" pitchFamily="18" charset="0"/>
            </a:endParaRPr>
          </a:p>
        </p:txBody>
      </p:sp>
      <p:pic>
        <p:nvPicPr>
          <p:cNvPr id="29" name="Picture 4" descr="File:Academic reading.jpg">
            <a:hlinkClick r:id="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1295400"/>
            <a:ext cx="2887662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6582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438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853F0F8-7587-4345-B97B-B68D55CB0F62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>
          <a:xfrm>
            <a:off x="6553200" y="635438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6C81EF-6E13-4434-AD36-A1D453E1A8F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4" name="Picture 3" descr="http://www.natureform.com/images/world-map-fla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410200"/>
            <a:ext cx="2667001" cy="1369639"/>
          </a:xfrm>
          <a:prstGeom prst="rect">
            <a:avLst/>
          </a:prstGeom>
          <a:noFill/>
        </p:spPr>
      </p:pic>
      <p:grpSp>
        <p:nvGrpSpPr>
          <p:cNvPr id="10" name="Group 11"/>
          <p:cNvGrpSpPr/>
          <p:nvPr/>
        </p:nvGrpSpPr>
        <p:grpSpPr>
          <a:xfrm>
            <a:off x="6921500" y="5872015"/>
            <a:ext cx="1079500" cy="526823"/>
            <a:chOff x="4953000" y="4953000"/>
            <a:chExt cx="2208977" cy="1003583"/>
          </a:xfrm>
        </p:grpSpPr>
        <p:pic>
          <p:nvPicPr>
            <p:cNvPr id="5" name="Picture 11" descr="http://www.upenn.edu/researchservices/penn_crest.gi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3000" y="4959349"/>
              <a:ext cx="311962" cy="321866"/>
            </a:xfrm>
            <a:prstGeom prst="rect">
              <a:avLst/>
            </a:prstGeom>
            <a:noFill/>
          </p:spPr>
        </p:pic>
        <p:cxnSp>
          <p:nvCxnSpPr>
            <p:cNvPr id="6" name="Shape 5"/>
            <p:cNvCxnSpPr>
              <a:stCxn id="5" idx="0"/>
            </p:cNvCxnSpPr>
            <p:nvPr/>
          </p:nvCxnSpPr>
          <p:spPr>
            <a:xfrm rot="5400000" flipH="1" flipV="1">
              <a:off x="5989587" y="4072395"/>
              <a:ext cx="6349" cy="1767560"/>
            </a:xfrm>
            <a:prstGeom prst="curvedConnector2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hape 6"/>
            <p:cNvCxnSpPr/>
            <p:nvPr/>
          </p:nvCxnSpPr>
          <p:spPr>
            <a:xfrm rot="16200000" flipH="1">
              <a:off x="5930175" y="4382712"/>
              <a:ext cx="281798" cy="1831154"/>
            </a:xfrm>
            <a:prstGeom prst="curvedConnector2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hape 7"/>
            <p:cNvCxnSpPr>
              <a:stCxn id="5" idx="2"/>
            </p:cNvCxnSpPr>
            <p:nvPr/>
          </p:nvCxnSpPr>
          <p:spPr>
            <a:xfrm rot="16200000" flipH="1">
              <a:off x="5797795" y="4592401"/>
              <a:ext cx="675368" cy="2052996"/>
            </a:xfrm>
            <a:prstGeom prst="curvedConnector2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7070485" y="6345120"/>
            <a:ext cx="1692515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Open Learning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30988" y="6579405"/>
            <a:ext cx="1052211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pc="500" dirty="0">
                <a:solidFill>
                  <a:srgbClr val="03068B"/>
                </a:solidFill>
                <a:latin typeface="Constantia" pitchFamily="18" charset="0"/>
              </a:rPr>
              <a:t>PENN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09969" y="6507872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0" dirty="0" smtClean="0">
                <a:solidFill>
                  <a:srgbClr val="C00000"/>
                </a:solidFill>
                <a:latin typeface="Constantia" pitchFamily="18" charset="0"/>
              </a:rPr>
              <a:t>@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228600"/>
            <a:ext cx="5843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cap="small" dirty="0" smtClean="0">
                <a:solidFill>
                  <a:srgbClr val="003192"/>
                </a:solidFill>
                <a:latin typeface="Constantia" pitchFamily="18" charset="0"/>
              </a:rPr>
              <a:t>Student Testimonials…</a:t>
            </a:r>
            <a:endParaRPr lang="en-US" sz="4000" b="1" cap="small" dirty="0">
              <a:solidFill>
                <a:srgbClr val="003192"/>
              </a:solidFill>
              <a:latin typeface="Constantia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705600" y="457200"/>
            <a:ext cx="24384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05600" y="457200"/>
            <a:ext cx="0" cy="60960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1066800"/>
            <a:ext cx="67056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228600" y="1295401"/>
            <a:ext cx="8382000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solidFill>
                  <a:schemeClr val="tx2"/>
                </a:solidFill>
                <a:latin typeface="Constantia"/>
              </a:rPr>
              <a:t>“</a:t>
            </a:r>
            <a:r>
              <a:rPr lang="en-US" sz="2000" dirty="0">
                <a:solidFill>
                  <a:schemeClr val="tx2"/>
                </a:solidFill>
                <a:latin typeface="Constantia"/>
              </a:rPr>
              <a:t>Thank you so much for this opportunity to relearn things I have forgotten from 45 years ago. I could never afford this otherwise. </a:t>
            </a:r>
            <a:r>
              <a:rPr lang="en-US" sz="2000" dirty="0" smtClean="0">
                <a:solidFill>
                  <a:schemeClr val="tx2"/>
                </a:solidFill>
                <a:latin typeface="Constantia"/>
              </a:rPr>
              <a:t> This </a:t>
            </a:r>
            <a:r>
              <a:rPr lang="en-US" sz="2000" dirty="0">
                <a:solidFill>
                  <a:schemeClr val="tx2"/>
                </a:solidFill>
                <a:latin typeface="Constantia"/>
              </a:rPr>
              <a:t>time around, I am learning for the pleasure it brings me not for money or pressure from my colleagues or </a:t>
            </a:r>
            <a:r>
              <a:rPr lang="en-US" sz="2000" dirty="0" smtClean="0">
                <a:solidFill>
                  <a:schemeClr val="tx2"/>
                </a:solidFill>
                <a:latin typeface="Constantia"/>
              </a:rPr>
              <a:t>employers.”</a:t>
            </a:r>
          </a:p>
          <a:p>
            <a:endParaRPr lang="en-US" sz="2000" dirty="0">
              <a:solidFill>
                <a:schemeClr val="tx2"/>
              </a:solidFill>
              <a:latin typeface="Constantia"/>
            </a:endParaRPr>
          </a:p>
          <a:p>
            <a:r>
              <a:rPr lang="en-US" sz="2000" dirty="0">
                <a:solidFill>
                  <a:schemeClr val="tx2"/>
                </a:solidFill>
                <a:latin typeface="Constantia"/>
              </a:rPr>
              <a:t>I want to voice my enthusiastic support for Penn's involvement in open courses offered through Coursera. In the last year, I have </a:t>
            </a:r>
            <a:r>
              <a:rPr lang="en-US" sz="2000" dirty="0" smtClean="0">
                <a:solidFill>
                  <a:schemeClr val="tx2"/>
                </a:solidFill>
                <a:latin typeface="Constantia"/>
              </a:rPr>
              <a:t>taken </a:t>
            </a:r>
            <a:r>
              <a:rPr lang="en-US" sz="2000" dirty="0">
                <a:solidFill>
                  <a:schemeClr val="tx2"/>
                </a:solidFill>
                <a:latin typeface="Constantia"/>
              </a:rPr>
              <a:t>Coursera </a:t>
            </a:r>
            <a:r>
              <a:rPr lang="en-US" sz="2000" dirty="0" smtClean="0">
                <a:solidFill>
                  <a:schemeClr val="tx2"/>
                </a:solidFill>
                <a:latin typeface="Constantia"/>
              </a:rPr>
              <a:t>courses. Both </a:t>
            </a:r>
            <a:r>
              <a:rPr lang="en-US" sz="2000" dirty="0">
                <a:solidFill>
                  <a:schemeClr val="tx2"/>
                </a:solidFill>
                <a:latin typeface="Constantia"/>
              </a:rPr>
              <a:t>left me with a particular feeling of pride in that these classes originated at my alma </a:t>
            </a:r>
            <a:r>
              <a:rPr lang="en-US" sz="2000" dirty="0" smtClean="0">
                <a:solidFill>
                  <a:schemeClr val="tx2"/>
                </a:solidFill>
                <a:latin typeface="Constantia"/>
              </a:rPr>
              <a:t>mater”</a:t>
            </a:r>
          </a:p>
          <a:p>
            <a:endParaRPr lang="en-US" sz="2000" dirty="0">
              <a:solidFill>
                <a:schemeClr val="tx2"/>
              </a:solidFill>
              <a:latin typeface="Constantia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onstantia"/>
              </a:rPr>
              <a:t>“</a:t>
            </a:r>
            <a:r>
              <a:rPr lang="en-US" sz="2000" dirty="0">
                <a:solidFill>
                  <a:schemeClr val="tx2"/>
                </a:solidFill>
                <a:latin typeface="Constantia"/>
              </a:rPr>
              <a:t>Thank you for your commitment to service the needs of the many people around the world hungry of high-level learning experiences</a:t>
            </a:r>
            <a:r>
              <a:rPr lang="en-US" sz="2000" dirty="0" smtClean="0">
                <a:solidFill>
                  <a:schemeClr val="tx2"/>
                </a:solidFill>
                <a:latin typeface="Constantia"/>
              </a:rPr>
              <a:t>.</a:t>
            </a:r>
            <a:endParaRPr lang="en-US" sz="2000" dirty="0">
              <a:solidFill>
                <a:schemeClr val="tx2"/>
              </a:solidFill>
              <a:latin typeface="Constantia"/>
            </a:endParaRPr>
          </a:p>
          <a:p>
            <a:r>
              <a:rPr lang="en-US" sz="2000" dirty="0">
                <a:solidFill>
                  <a:schemeClr val="tx2"/>
                </a:solidFill>
                <a:latin typeface="Constantia"/>
              </a:rPr>
              <a:t>Thanks, thanks, </a:t>
            </a:r>
            <a:r>
              <a:rPr lang="en-US" sz="2000" dirty="0" smtClean="0">
                <a:solidFill>
                  <a:schemeClr val="tx2"/>
                </a:solidFill>
                <a:latin typeface="Constantia"/>
              </a:rPr>
              <a:t>thanks…</a:t>
            </a:r>
            <a:endParaRPr lang="en-US" sz="2000" dirty="0">
              <a:solidFill>
                <a:schemeClr val="tx2"/>
              </a:solidFill>
              <a:latin typeface="Constantia"/>
            </a:endParaRPr>
          </a:p>
          <a:p>
            <a:r>
              <a:rPr lang="en-US" sz="2000" dirty="0">
                <a:solidFill>
                  <a:schemeClr val="tx2"/>
                </a:solidFill>
                <a:latin typeface="Constantia"/>
              </a:rPr>
              <a:t>Great you consider us as part of your community</a:t>
            </a:r>
            <a:r>
              <a:rPr lang="en-US" sz="2000" dirty="0" smtClean="0">
                <a:solidFill>
                  <a:schemeClr val="tx2"/>
                </a:solidFill>
                <a:latin typeface="Constantia"/>
              </a:rPr>
              <a:t>.”</a:t>
            </a:r>
          </a:p>
          <a:p>
            <a:endParaRPr lang="en-US" sz="2000" dirty="0" smtClean="0">
              <a:solidFill>
                <a:schemeClr val="tx2"/>
              </a:solidFill>
              <a:latin typeface="Constantia"/>
            </a:endParaRPr>
          </a:p>
          <a:p>
            <a:endParaRPr lang="en-US" sz="2000" dirty="0">
              <a:solidFill>
                <a:schemeClr val="tx2"/>
              </a:solidFill>
              <a:latin typeface="Constantia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onstantia"/>
              </a:rPr>
              <a:t> </a:t>
            </a:r>
          </a:p>
          <a:p>
            <a:endParaRPr lang="en-US" sz="2000" dirty="0">
              <a:solidFill>
                <a:schemeClr val="tx2"/>
              </a:solidFill>
              <a:latin typeface="Constantia"/>
            </a:endParaRP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pPr marL="114300" indent="-114300" algn="r"/>
            <a:endParaRPr lang="en-US" sz="2000" dirty="0">
              <a:solidFill>
                <a:srgbClr val="003192"/>
              </a:solidFill>
              <a:latin typeface="Constantia" pitchFamily="18" charset="0"/>
            </a:endParaRPr>
          </a:p>
          <a:p>
            <a:pPr marL="114300" indent="-114300" algn="r"/>
            <a:endParaRPr lang="en-US" sz="2000" dirty="0">
              <a:solidFill>
                <a:srgbClr val="003192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123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438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853F0F8-7587-4345-B97B-B68D55CB0F62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>
          <a:xfrm>
            <a:off x="6553200" y="635438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6C81EF-6E13-4434-AD36-A1D453E1A8F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4" name="Picture 3" descr="http://www.natureform.com/images/world-map-fla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410200"/>
            <a:ext cx="2667001" cy="1369639"/>
          </a:xfrm>
          <a:prstGeom prst="rect">
            <a:avLst/>
          </a:prstGeom>
          <a:noFill/>
        </p:spPr>
      </p:pic>
      <p:grpSp>
        <p:nvGrpSpPr>
          <p:cNvPr id="9" name="Group 11"/>
          <p:cNvGrpSpPr/>
          <p:nvPr/>
        </p:nvGrpSpPr>
        <p:grpSpPr>
          <a:xfrm>
            <a:off x="6921500" y="5872015"/>
            <a:ext cx="1079500" cy="526823"/>
            <a:chOff x="4953000" y="4953000"/>
            <a:chExt cx="2208977" cy="1003583"/>
          </a:xfrm>
        </p:grpSpPr>
        <p:pic>
          <p:nvPicPr>
            <p:cNvPr id="5" name="Picture 11" descr="http://www.upenn.edu/researchservices/penn_crest.gi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3000" y="4959349"/>
              <a:ext cx="311962" cy="321866"/>
            </a:xfrm>
            <a:prstGeom prst="rect">
              <a:avLst/>
            </a:prstGeom>
            <a:noFill/>
          </p:spPr>
        </p:pic>
        <p:cxnSp>
          <p:nvCxnSpPr>
            <p:cNvPr id="6" name="Shape 5"/>
            <p:cNvCxnSpPr>
              <a:stCxn id="5" idx="0"/>
            </p:cNvCxnSpPr>
            <p:nvPr/>
          </p:nvCxnSpPr>
          <p:spPr>
            <a:xfrm rot="5400000" flipH="1" flipV="1">
              <a:off x="5989587" y="4072395"/>
              <a:ext cx="6349" cy="1767560"/>
            </a:xfrm>
            <a:prstGeom prst="curvedConnector2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hape 6"/>
            <p:cNvCxnSpPr/>
            <p:nvPr/>
          </p:nvCxnSpPr>
          <p:spPr>
            <a:xfrm rot="16200000" flipH="1">
              <a:off x="5930175" y="4382712"/>
              <a:ext cx="281798" cy="1831154"/>
            </a:xfrm>
            <a:prstGeom prst="curvedConnector2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hape 7"/>
            <p:cNvCxnSpPr>
              <a:stCxn id="5" idx="2"/>
            </p:cNvCxnSpPr>
            <p:nvPr/>
          </p:nvCxnSpPr>
          <p:spPr>
            <a:xfrm rot="16200000" flipH="1">
              <a:off x="5797795" y="4592401"/>
              <a:ext cx="675368" cy="2052996"/>
            </a:xfrm>
            <a:prstGeom prst="curvedConnector2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7070485" y="6345120"/>
            <a:ext cx="1692515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Open Learning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30988" y="6579405"/>
            <a:ext cx="1052211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pc="500" dirty="0">
                <a:solidFill>
                  <a:srgbClr val="03068B"/>
                </a:solidFill>
                <a:latin typeface="Constantia" pitchFamily="18" charset="0"/>
              </a:rPr>
              <a:t>PENN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09969" y="6507872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0" dirty="0" smtClean="0">
                <a:solidFill>
                  <a:srgbClr val="C00000"/>
                </a:solidFill>
                <a:latin typeface="Constantia" pitchFamily="18" charset="0"/>
              </a:rPr>
              <a:t>@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228600"/>
            <a:ext cx="4258986" cy="1332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b="1" cap="small" dirty="0" smtClean="0">
                <a:solidFill>
                  <a:srgbClr val="003192"/>
                </a:solidFill>
                <a:latin typeface="Constantia" pitchFamily="18" charset="0"/>
              </a:rPr>
              <a:t>On the Horizon</a:t>
            </a:r>
            <a:endParaRPr lang="en-US" sz="7200" b="1" cap="small" dirty="0" smtClean="0">
              <a:solidFill>
                <a:srgbClr val="003192"/>
              </a:solidFill>
              <a:latin typeface="Constantia" pitchFamily="18" charset="0"/>
            </a:endParaRPr>
          </a:p>
          <a:p>
            <a:pPr>
              <a:lnSpc>
                <a:spcPct val="70000"/>
              </a:lnSpc>
            </a:pPr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Leverage What We Learn</a:t>
            </a:r>
          </a:p>
          <a:p>
            <a:endParaRPr lang="en-US" sz="4000" b="1" cap="small" dirty="0">
              <a:solidFill>
                <a:srgbClr val="003192"/>
              </a:solidFill>
              <a:latin typeface="Constantia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705600" y="457200"/>
            <a:ext cx="24384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05600" y="457200"/>
            <a:ext cx="0" cy="60960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1066800"/>
            <a:ext cx="67056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04800" y="2133600"/>
            <a:ext cx="2209800" cy="2065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Data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gathering: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engagement, retention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onstant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74913" y="2133600"/>
            <a:ext cx="1981200" cy="2065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usage: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marketing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onstantia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48200" y="2133600"/>
            <a:ext cx="1981200" cy="2065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Data analysis: predict trends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onstantia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81800" y="2133600"/>
            <a:ext cx="1981200" cy="2065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Make courses more efficient and effective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onstantia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4800" y="4351338"/>
            <a:ext cx="2057400" cy="3047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3192"/>
              </a:solidFill>
              <a:latin typeface="Constantia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62200" y="4351337"/>
            <a:ext cx="22098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3192"/>
              </a:solidFill>
              <a:latin typeface="Constantia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0" y="4351337"/>
            <a:ext cx="2057400" cy="3047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3192"/>
              </a:solidFill>
              <a:latin typeface="Constantia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81800" y="4351337"/>
            <a:ext cx="533400" cy="304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3192"/>
              </a:solidFill>
              <a:latin typeface="Constantia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67600" y="4351337"/>
            <a:ext cx="533400" cy="304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3192"/>
              </a:solidFill>
              <a:latin typeface="Constantia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153400" y="4351337"/>
            <a:ext cx="533400" cy="304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3192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582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438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853F0F8-7587-4345-B97B-B68D55CB0F62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>
          <a:xfrm>
            <a:off x="6553200" y="635438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6C81EF-6E13-4434-AD36-A1D453E1A8F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4" name="Picture 3" descr="http://www.natureform.com/images/world-map-fla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410200"/>
            <a:ext cx="2667001" cy="1369639"/>
          </a:xfrm>
          <a:prstGeom prst="rect">
            <a:avLst/>
          </a:prstGeom>
          <a:noFill/>
        </p:spPr>
      </p:pic>
      <p:grpSp>
        <p:nvGrpSpPr>
          <p:cNvPr id="10" name="Group 11"/>
          <p:cNvGrpSpPr/>
          <p:nvPr/>
        </p:nvGrpSpPr>
        <p:grpSpPr>
          <a:xfrm>
            <a:off x="6921500" y="5872015"/>
            <a:ext cx="1079500" cy="526823"/>
            <a:chOff x="4953000" y="4953000"/>
            <a:chExt cx="2208977" cy="1003583"/>
          </a:xfrm>
        </p:grpSpPr>
        <p:pic>
          <p:nvPicPr>
            <p:cNvPr id="5" name="Picture 11" descr="http://www.upenn.edu/researchservices/penn_crest.gi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3000" y="4959349"/>
              <a:ext cx="311962" cy="321866"/>
            </a:xfrm>
            <a:prstGeom prst="rect">
              <a:avLst/>
            </a:prstGeom>
            <a:noFill/>
          </p:spPr>
        </p:pic>
        <p:cxnSp>
          <p:nvCxnSpPr>
            <p:cNvPr id="6" name="Shape 5"/>
            <p:cNvCxnSpPr>
              <a:stCxn id="5" idx="0"/>
            </p:cNvCxnSpPr>
            <p:nvPr/>
          </p:nvCxnSpPr>
          <p:spPr>
            <a:xfrm rot="5400000" flipH="1" flipV="1">
              <a:off x="5989587" y="4072395"/>
              <a:ext cx="6349" cy="1767560"/>
            </a:xfrm>
            <a:prstGeom prst="curvedConnector2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hape 6"/>
            <p:cNvCxnSpPr/>
            <p:nvPr/>
          </p:nvCxnSpPr>
          <p:spPr>
            <a:xfrm rot="16200000" flipH="1">
              <a:off x="5930175" y="4382712"/>
              <a:ext cx="281798" cy="1831154"/>
            </a:xfrm>
            <a:prstGeom prst="curvedConnector2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hape 7"/>
            <p:cNvCxnSpPr>
              <a:stCxn id="5" idx="2"/>
            </p:cNvCxnSpPr>
            <p:nvPr/>
          </p:nvCxnSpPr>
          <p:spPr>
            <a:xfrm rot="16200000" flipH="1">
              <a:off x="5797795" y="4592401"/>
              <a:ext cx="675368" cy="2052996"/>
            </a:xfrm>
            <a:prstGeom prst="curvedConnector2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3581400" y="4038600"/>
            <a:ext cx="1524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70485" y="6345120"/>
            <a:ext cx="1692515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Open Learning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30988" y="6579405"/>
            <a:ext cx="1052211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pc="500" dirty="0">
                <a:solidFill>
                  <a:srgbClr val="03068B"/>
                </a:solidFill>
                <a:latin typeface="Constantia" pitchFamily="18" charset="0"/>
              </a:rPr>
              <a:t>PENN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09969" y="6507872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0" dirty="0" smtClean="0">
                <a:solidFill>
                  <a:srgbClr val="C00000"/>
                </a:solidFill>
                <a:latin typeface="Constantia" pitchFamily="18" charset="0"/>
              </a:rPr>
              <a:t>@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228600"/>
            <a:ext cx="5847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cap="small" dirty="0" smtClean="0">
                <a:solidFill>
                  <a:srgbClr val="003192"/>
                </a:solidFill>
                <a:latin typeface="Constantia" pitchFamily="18" charset="0"/>
              </a:rPr>
              <a:t>Generating Enthusiasm</a:t>
            </a:r>
            <a:endParaRPr lang="en-US" sz="4000" b="1" cap="small" dirty="0">
              <a:solidFill>
                <a:srgbClr val="003192"/>
              </a:solidFill>
              <a:latin typeface="Constantia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705600" y="457200"/>
            <a:ext cx="24384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05600" y="457200"/>
            <a:ext cx="0" cy="60960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1066800"/>
            <a:ext cx="67056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505200" y="3429000"/>
            <a:ext cx="52578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3192"/>
                </a:solidFill>
                <a:latin typeface="Constantia" pitchFamily="18" charset="0"/>
              </a:rPr>
              <a:t>Hosting Coursera’s Inaugural Partners’ Conference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003192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3192"/>
                </a:solidFill>
                <a:latin typeface="Constantia" pitchFamily="18" charset="0"/>
              </a:rPr>
              <a:t>Building long-term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3192"/>
                </a:solidFill>
                <a:latin typeface="Constantia" pitchFamily="18" charset="0"/>
              </a:rPr>
              <a:t>relationships with students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003192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3192"/>
                </a:solidFill>
                <a:latin typeface="Constantia" pitchFamily="18" charset="0"/>
              </a:rPr>
              <a:t>Joint presentations and collaborations with other institutions</a:t>
            </a:r>
          </a:p>
          <a:p>
            <a:pPr>
              <a:defRPr/>
            </a:pPr>
            <a:endParaRPr lang="en-US" sz="2800" dirty="0" smtClean="0">
              <a:solidFill>
                <a:srgbClr val="003192"/>
              </a:solidFill>
              <a:latin typeface="Constantia" pitchFamily="18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003192"/>
                </a:solidFill>
                <a:latin typeface="Constantia" pitchFamily="18" charset="0"/>
              </a:rPr>
              <a:t>New Penn Open </a:t>
            </a:r>
          </a:p>
          <a:p>
            <a:pPr>
              <a:defRPr/>
            </a:pPr>
            <a:r>
              <a:rPr lang="en-US" sz="2800" dirty="0" smtClean="0">
                <a:solidFill>
                  <a:srgbClr val="003192"/>
                </a:solidFill>
                <a:latin typeface="Constantia" pitchFamily="18" charset="0"/>
              </a:rPr>
              <a:t>Learning website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3192"/>
              </a:solidFill>
              <a:latin typeface="Constant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27526" t="20833" r="29722" b="13542"/>
          <a:stretch>
            <a:fillRect/>
          </a:stretch>
        </p:blipFill>
        <p:spPr bwMode="auto">
          <a:xfrm>
            <a:off x="609600" y="13716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 l="10176" t="10417" r="41215" b="6250"/>
          <a:stretch>
            <a:fillRect/>
          </a:stretch>
        </p:blipFill>
        <p:spPr bwMode="auto">
          <a:xfrm>
            <a:off x="609600" y="3581400"/>
            <a:ext cx="2590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 l="10542" t="42708" r="46315" b="43750"/>
          <a:stretch>
            <a:fillRect/>
          </a:stretch>
        </p:blipFill>
        <p:spPr bwMode="auto">
          <a:xfrm>
            <a:off x="609600" y="5943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178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438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853F0F8-7587-4345-B97B-B68D55CB0F62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>
          <a:xfrm>
            <a:off x="6553200" y="635438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6C81EF-6E13-4434-AD36-A1D453E1A8F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4" name="Picture 3" descr="http://www.natureform.com/images/world-map-fla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410200"/>
            <a:ext cx="2667001" cy="1369639"/>
          </a:xfrm>
          <a:prstGeom prst="rect">
            <a:avLst/>
          </a:prstGeom>
          <a:noFill/>
        </p:spPr>
      </p:pic>
      <p:grpSp>
        <p:nvGrpSpPr>
          <p:cNvPr id="9" name="Group 11"/>
          <p:cNvGrpSpPr/>
          <p:nvPr/>
        </p:nvGrpSpPr>
        <p:grpSpPr>
          <a:xfrm>
            <a:off x="6921500" y="5872015"/>
            <a:ext cx="1079500" cy="526823"/>
            <a:chOff x="4953000" y="4953000"/>
            <a:chExt cx="2208977" cy="1003583"/>
          </a:xfrm>
        </p:grpSpPr>
        <p:pic>
          <p:nvPicPr>
            <p:cNvPr id="5" name="Picture 11" descr="http://www.upenn.edu/researchservices/penn_crest.gi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3000" y="4959349"/>
              <a:ext cx="311962" cy="321866"/>
            </a:xfrm>
            <a:prstGeom prst="rect">
              <a:avLst/>
            </a:prstGeom>
            <a:noFill/>
          </p:spPr>
        </p:pic>
        <p:cxnSp>
          <p:nvCxnSpPr>
            <p:cNvPr id="6" name="Shape 5"/>
            <p:cNvCxnSpPr>
              <a:stCxn id="5" idx="0"/>
            </p:cNvCxnSpPr>
            <p:nvPr/>
          </p:nvCxnSpPr>
          <p:spPr>
            <a:xfrm rot="5400000" flipH="1" flipV="1">
              <a:off x="5989587" y="4072395"/>
              <a:ext cx="6349" cy="1767560"/>
            </a:xfrm>
            <a:prstGeom prst="curvedConnector2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hape 6"/>
            <p:cNvCxnSpPr/>
            <p:nvPr/>
          </p:nvCxnSpPr>
          <p:spPr>
            <a:xfrm rot="16200000" flipH="1">
              <a:off x="5930175" y="4382712"/>
              <a:ext cx="281798" cy="1831154"/>
            </a:xfrm>
            <a:prstGeom prst="curvedConnector2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hape 7"/>
            <p:cNvCxnSpPr>
              <a:stCxn id="5" idx="2"/>
            </p:cNvCxnSpPr>
            <p:nvPr/>
          </p:nvCxnSpPr>
          <p:spPr>
            <a:xfrm rot="16200000" flipH="1">
              <a:off x="5797795" y="4592401"/>
              <a:ext cx="675368" cy="2052996"/>
            </a:xfrm>
            <a:prstGeom prst="curvedConnector2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7070485" y="6345120"/>
            <a:ext cx="1692515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Open Learning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30988" y="6579405"/>
            <a:ext cx="1052211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pc="500" dirty="0">
                <a:solidFill>
                  <a:srgbClr val="03068B"/>
                </a:solidFill>
                <a:latin typeface="Constantia" pitchFamily="18" charset="0"/>
              </a:rPr>
              <a:t>PENN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09969" y="6507872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0" dirty="0" smtClean="0">
                <a:solidFill>
                  <a:srgbClr val="C00000"/>
                </a:solidFill>
                <a:latin typeface="Constantia" pitchFamily="18" charset="0"/>
              </a:rPr>
              <a:t>@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228600"/>
            <a:ext cx="3082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cap="small" dirty="0" smtClean="0">
                <a:solidFill>
                  <a:srgbClr val="003192"/>
                </a:solidFill>
                <a:latin typeface="Constantia" pitchFamily="18" charset="0"/>
              </a:rPr>
              <a:t>Learn More</a:t>
            </a:r>
            <a:endParaRPr lang="en-US" sz="4000" b="1" cap="small" dirty="0">
              <a:solidFill>
                <a:srgbClr val="003192"/>
              </a:solidFill>
              <a:latin typeface="Constantia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705600" y="457200"/>
            <a:ext cx="24384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05600" y="457200"/>
            <a:ext cx="0" cy="60960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1066800"/>
            <a:ext cx="67056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1"/>
          <p:cNvSpPr txBox="1">
            <a:spLocks noChangeArrowheads="1"/>
          </p:cNvSpPr>
          <p:nvPr/>
        </p:nvSpPr>
        <p:spPr bwMode="auto">
          <a:xfrm>
            <a:off x="381000" y="1586329"/>
            <a:ext cx="80010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Deirdre Woods</a:t>
            </a:r>
          </a:p>
          <a:p>
            <a:pPr algn="ctr"/>
            <a:r>
              <a:rPr lang="en-US" sz="2400" dirty="0">
                <a:solidFill>
                  <a:srgbClr val="003192"/>
                </a:solidFill>
                <a:latin typeface="Constantia" pitchFamily="18" charset="0"/>
                <a:hlinkClick r:id="rId6"/>
              </a:rPr>
              <a:t>woods@upenn.edu</a:t>
            </a:r>
            <a:endParaRPr lang="en-US" sz="2400" dirty="0">
              <a:solidFill>
                <a:srgbClr val="003192"/>
              </a:solidFill>
              <a:latin typeface="Constantia" pitchFamily="18" charset="0"/>
            </a:endParaRPr>
          </a:p>
          <a:p>
            <a:pPr algn="ctr"/>
            <a:endParaRPr lang="en-US" sz="2800" dirty="0" smtClean="0">
              <a:solidFill>
                <a:srgbClr val="003192"/>
              </a:solidFill>
              <a:latin typeface="Constantia" pitchFamily="18" charset="0"/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Penn’s Open Learning Website</a:t>
            </a:r>
            <a:endParaRPr lang="en-US" sz="2800" dirty="0">
              <a:solidFill>
                <a:srgbClr val="003192"/>
              </a:solidFill>
              <a:latin typeface="Constantia" pitchFamily="18" charset="0"/>
            </a:endParaRPr>
          </a:p>
          <a:p>
            <a:pPr algn="ctr"/>
            <a:r>
              <a:rPr lang="en-US" sz="2400" dirty="0">
                <a:solidFill>
                  <a:srgbClr val="003192"/>
                </a:solidFill>
                <a:latin typeface="Constantia" pitchFamily="18" charset="0"/>
                <a:hlinkClick r:id="rId7"/>
              </a:rPr>
              <a:t>http</a:t>
            </a:r>
            <a:r>
              <a:rPr lang="en-US" sz="2400" dirty="0" smtClean="0">
                <a:solidFill>
                  <a:srgbClr val="003192"/>
                </a:solidFill>
                <a:latin typeface="Constantia" pitchFamily="18" charset="0"/>
                <a:hlinkClick r:id="rId7"/>
              </a:rPr>
              <a:t>://provost.upenn.edu/initiatives/openlearning</a:t>
            </a:r>
            <a:endParaRPr lang="en-US" sz="2400" dirty="0">
              <a:solidFill>
                <a:srgbClr val="003192"/>
              </a:solidFill>
              <a:latin typeface="Constantia" pitchFamily="18" charset="0"/>
            </a:endParaRPr>
          </a:p>
          <a:p>
            <a:pPr algn="ctr"/>
            <a:endParaRPr lang="en-US" sz="2800" dirty="0">
              <a:solidFill>
                <a:srgbClr val="003192"/>
              </a:solidFill>
              <a:latin typeface="Constantia" pitchFamily="18" charset="0"/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Twitter</a:t>
            </a:r>
          </a:p>
          <a:p>
            <a:pPr algn="ctr"/>
            <a:r>
              <a:rPr lang="en-US" sz="2400" dirty="0" smtClean="0">
                <a:solidFill>
                  <a:srgbClr val="003192"/>
                </a:solidFill>
                <a:latin typeface="Constantia" pitchFamily="18" charset="0"/>
              </a:rPr>
              <a:t>@</a:t>
            </a:r>
            <a:r>
              <a:rPr lang="en-US" sz="2400" dirty="0" err="1" smtClean="0">
                <a:solidFill>
                  <a:srgbClr val="003192"/>
                </a:solidFill>
                <a:latin typeface="Constantia" pitchFamily="18" charset="0"/>
              </a:rPr>
              <a:t>PennOpenCourses</a:t>
            </a:r>
            <a:endParaRPr lang="en-US" sz="2400" dirty="0">
              <a:solidFill>
                <a:srgbClr val="003192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582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81400" y="4038600"/>
            <a:ext cx="1524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228600"/>
            <a:ext cx="47395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cap="small" dirty="0" smtClean="0">
                <a:solidFill>
                  <a:srgbClr val="003192"/>
                </a:solidFill>
                <a:latin typeface="Constantia" pitchFamily="18" charset="0"/>
              </a:rPr>
              <a:t>Opening Thoughts</a:t>
            </a:r>
            <a:endParaRPr lang="en-US" sz="4000" b="1" cap="small" dirty="0">
              <a:solidFill>
                <a:srgbClr val="003192"/>
              </a:solidFill>
              <a:latin typeface="Constant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3232" y="1371600"/>
            <a:ext cx="7738016" cy="3134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3192"/>
                </a:solidFill>
                <a:latin typeface="Constantia" pitchFamily="18" charset="0"/>
              </a:rPr>
              <a:t>Our goals as early adopters of MOOCs: </a:t>
            </a:r>
            <a:endParaRPr lang="en-US" sz="2800" dirty="0" smtClean="0">
              <a:solidFill>
                <a:srgbClr val="003192"/>
              </a:solidFill>
              <a:latin typeface="Constantia" pitchFamily="18" charset="0"/>
            </a:endParaRPr>
          </a:p>
          <a:p>
            <a:pPr lvl="1" algn="ctr">
              <a:lnSpc>
                <a:spcPct val="150000"/>
              </a:lnSpc>
            </a:pPr>
            <a:r>
              <a:rPr lang="en-US" sz="2800" dirty="0" smtClean="0">
                <a:solidFill>
                  <a:srgbClr val="003192"/>
                </a:solidFill>
                <a:latin typeface="Constantia" pitchFamily="18" charset="0"/>
              </a:rPr>
              <a:t> Create and disseminate knowledge</a:t>
            </a:r>
          </a:p>
          <a:p>
            <a:pPr lvl="1" algn="ctr">
              <a:lnSpc>
                <a:spcPct val="150000"/>
              </a:lnSpc>
            </a:pPr>
            <a:r>
              <a:rPr lang="en-US" sz="2800" dirty="0">
                <a:solidFill>
                  <a:srgbClr val="003192"/>
                </a:solidFill>
                <a:latin typeface="Constantia" pitchFamily="18" charset="0"/>
              </a:rPr>
              <a:t> </a:t>
            </a:r>
            <a:r>
              <a:rPr lang="en-US" sz="2800" dirty="0" smtClean="0">
                <a:solidFill>
                  <a:srgbClr val="003192"/>
                </a:solidFill>
                <a:latin typeface="Constantia" pitchFamily="18" charset="0"/>
              </a:rPr>
              <a:t>Knowledge </a:t>
            </a:r>
            <a:r>
              <a:rPr lang="en-US" sz="2800" dirty="0">
                <a:solidFill>
                  <a:srgbClr val="003192"/>
                </a:solidFill>
                <a:latin typeface="Constantia" pitchFamily="18" charset="0"/>
              </a:rPr>
              <a:t>commitment in service to </a:t>
            </a:r>
            <a:r>
              <a:rPr lang="en-US" sz="2800" dirty="0" smtClean="0">
                <a:solidFill>
                  <a:srgbClr val="003192"/>
                </a:solidFill>
                <a:latin typeface="Constantia" pitchFamily="18" charset="0"/>
              </a:rPr>
              <a:t>society</a:t>
            </a:r>
          </a:p>
          <a:p>
            <a:pPr lvl="1" algn="ctr">
              <a:lnSpc>
                <a:spcPct val="150000"/>
              </a:lnSpc>
            </a:pPr>
            <a:r>
              <a:rPr lang="en-US" sz="2800" dirty="0">
                <a:solidFill>
                  <a:srgbClr val="003192"/>
                </a:solidFill>
                <a:latin typeface="Constantia" pitchFamily="18" charset="0"/>
              </a:rPr>
              <a:t> </a:t>
            </a:r>
            <a:r>
              <a:rPr lang="en-US" sz="2800" dirty="0" smtClean="0">
                <a:solidFill>
                  <a:srgbClr val="003192"/>
                </a:solidFill>
                <a:latin typeface="Constantia" pitchFamily="18" charset="0"/>
              </a:rPr>
              <a:t>Drive </a:t>
            </a:r>
            <a:r>
              <a:rPr lang="en-US" sz="2800" dirty="0">
                <a:solidFill>
                  <a:srgbClr val="003192"/>
                </a:solidFill>
                <a:latin typeface="Constantia" pitchFamily="18" charset="0"/>
              </a:rPr>
              <a:t>teaching </a:t>
            </a:r>
            <a:r>
              <a:rPr lang="en-US" sz="2800" dirty="0" smtClean="0">
                <a:solidFill>
                  <a:srgbClr val="003192"/>
                </a:solidFill>
                <a:latin typeface="Constantia" pitchFamily="18" charset="0"/>
              </a:rPr>
              <a:t>innovation</a:t>
            </a:r>
          </a:p>
          <a:p>
            <a:pPr lvl="1" algn="ctr">
              <a:lnSpc>
                <a:spcPct val="150000"/>
              </a:lnSpc>
            </a:pPr>
            <a:r>
              <a:rPr lang="en-US" sz="2800" dirty="0">
                <a:solidFill>
                  <a:srgbClr val="003192"/>
                </a:solidFill>
                <a:latin typeface="Constantia" pitchFamily="18" charset="0"/>
              </a:rPr>
              <a:t> </a:t>
            </a:r>
            <a:r>
              <a:rPr lang="en-US" sz="2800" dirty="0" smtClean="0">
                <a:solidFill>
                  <a:srgbClr val="003192"/>
                </a:solidFill>
                <a:latin typeface="Constantia" pitchFamily="18" charset="0"/>
              </a:rPr>
              <a:t>Expand </a:t>
            </a:r>
            <a:r>
              <a:rPr lang="en-US" sz="2800" dirty="0">
                <a:solidFill>
                  <a:srgbClr val="003192"/>
                </a:solidFill>
                <a:latin typeface="Constantia" pitchFamily="18" charset="0"/>
              </a:rPr>
              <a:t>our global </a:t>
            </a:r>
            <a:r>
              <a:rPr lang="en-US" sz="2800" dirty="0" smtClean="0">
                <a:solidFill>
                  <a:srgbClr val="003192"/>
                </a:solidFill>
                <a:latin typeface="Constantia" pitchFamily="18" charset="0"/>
              </a:rPr>
              <a:t>reach</a:t>
            </a:r>
            <a:endParaRPr lang="en-US" sz="2800" dirty="0">
              <a:solidFill>
                <a:srgbClr val="003192"/>
              </a:solidFill>
              <a:latin typeface="Constantia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705600" y="457200"/>
            <a:ext cx="24384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05600" y="457200"/>
            <a:ext cx="0" cy="60960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1066800"/>
            <a:ext cx="67056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05927" y="2069068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0" dirty="0" smtClean="0">
                <a:solidFill>
                  <a:srgbClr val="C00000"/>
                </a:solidFill>
                <a:latin typeface="Constantia" pitchFamily="18" charset="0"/>
              </a:rPr>
              <a:t>@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1000" y="2703576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0" dirty="0" smtClean="0">
                <a:solidFill>
                  <a:srgbClr val="C00000"/>
                </a:solidFill>
                <a:latin typeface="Constantia" pitchFamily="18" charset="0"/>
              </a:rPr>
              <a:t>@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1000" y="3364468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0" dirty="0" smtClean="0">
                <a:solidFill>
                  <a:srgbClr val="C00000"/>
                </a:solidFill>
                <a:latin typeface="Constantia" pitchFamily="18" charset="0"/>
              </a:rPr>
              <a:t>@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1000" y="3928872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0" dirty="0" smtClean="0">
                <a:solidFill>
                  <a:srgbClr val="C00000"/>
                </a:solidFill>
                <a:latin typeface="Constantia" pitchFamily="18" charset="0"/>
              </a:rPr>
              <a:t>@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438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853F0F8-7587-4345-B97B-B68D55CB0F62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6" name="Slide Number Placeholder 5"/>
          <p:cNvSpPr txBox="1">
            <a:spLocks/>
          </p:cNvSpPr>
          <p:nvPr/>
        </p:nvSpPr>
        <p:spPr>
          <a:xfrm>
            <a:off x="6553200" y="635438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6C81EF-6E13-4434-AD36-A1D453E1A8F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37" name="Picture 36" descr="http://www.natureform.com/images/world-map-fla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410200"/>
            <a:ext cx="2667001" cy="1369639"/>
          </a:xfrm>
          <a:prstGeom prst="rect">
            <a:avLst/>
          </a:prstGeom>
          <a:noFill/>
        </p:spPr>
      </p:pic>
      <p:grpSp>
        <p:nvGrpSpPr>
          <p:cNvPr id="38" name="Group 11"/>
          <p:cNvGrpSpPr/>
          <p:nvPr/>
        </p:nvGrpSpPr>
        <p:grpSpPr>
          <a:xfrm>
            <a:off x="6921500" y="5872015"/>
            <a:ext cx="1079500" cy="526823"/>
            <a:chOff x="4953000" y="4953000"/>
            <a:chExt cx="2208977" cy="1003583"/>
          </a:xfrm>
        </p:grpSpPr>
        <p:pic>
          <p:nvPicPr>
            <p:cNvPr id="39" name="Picture 11" descr="http://www.upenn.edu/researchservices/penn_crest.gi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3000" y="4959349"/>
              <a:ext cx="311962" cy="321866"/>
            </a:xfrm>
            <a:prstGeom prst="rect">
              <a:avLst/>
            </a:prstGeom>
            <a:noFill/>
          </p:spPr>
        </p:pic>
        <p:cxnSp>
          <p:nvCxnSpPr>
            <p:cNvPr id="40" name="Shape 39"/>
            <p:cNvCxnSpPr>
              <a:stCxn id="39" idx="0"/>
            </p:cNvCxnSpPr>
            <p:nvPr/>
          </p:nvCxnSpPr>
          <p:spPr>
            <a:xfrm rot="5400000" flipH="1" flipV="1">
              <a:off x="5989587" y="4072395"/>
              <a:ext cx="6349" cy="1767560"/>
            </a:xfrm>
            <a:prstGeom prst="curvedConnector2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hape 40"/>
            <p:cNvCxnSpPr/>
            <p:nvPr/>
          </p:nvCxnSpPr>
          <p:spPr>
            <a:xfrm rot="16200000" flipH="1">
              <a:off x="5930175" y="4382712"/>
              <a:ext cx="281798" cy="1831154"/>
            </a:xfrm>
            <a:prstGeom prst="curvedConnector2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hape 41"/>
            <p:cNvCxnSpPr>
              <a:stCxn id="39" idx="2"/>
            </p:cNvCxnSpPr>
            <p:nvPr/>
          </p:nvCxnSpPr>
          <p:spPr>
            <a:xfrm rot="16200000" flipH="1">
              <a:off x="5797795" y="4592401"/>
              <a:ext cx="675368" cy="2052996"/>
            </a:xfrm>
            <a:prstGeom prst="curvedConnector2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7070485" y="6345120"/>
            <a:ext cx="1692515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Open Learning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630988" y="6579405"/>
            <a:ext cx="1052211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pc="500" dirty="0">
                <a:solidFill>
                  <a:srgbClr val="03068B"/>
                </a:solidFill>
                <a:latin typeface="Constantia" pitchFamily="18" charset="0"/>
              </a:rPr>
              <a:t>PENN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09969" y="6507872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0" dirty="0" smtClean="0">
                <a:solidFill>
                  <a:srgbClr val="C00000"/>
                </a:solidFill>
                <a:latin typeface="Constantia" pitchFamily="18" charset="0"/>
              </a:rPr>
              <a:t>@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81400" y="4038600"/>
            <a:ext cx="1524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228600"/>
            <a:ext cx="6111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cap="small" dirty="0" smtClean="0">
                <a:solidFill>
                  <a:srgbClr val="003192"/>
                </a:solidFill>
                <a:latin typeface="Constantia" pitchFamily="18" charset="0"/>
              </a:rPr>
              <a:t>Coursera Demographics</a:t>
            </a:r>
            <a:endParaRPr lang="en-US" sz="4000" b="1" cap="small" dirty="0">
              <a:solidFill>
                <a:srgbClr val="003192"/>
              </a:solidFill>
              <a:latin typeface="Constantia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705600" y="457200"/>
            <a:ext cx="24384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05600" y="457200"/>
            <a:ext cx="0" cy="60960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1066800"/>
            <a:ext cx="67056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438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853F0F8-7587-4345-B97B-B68D55CB0F62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6" name="Slide Number Placeholder 5"/>
          <p:cNvSpPr txBox="1">
            <a:spLocks/>
          </p:cNvSpPr>
          <p:nvPr/>
        </p:nvSpPr>
        <p:spPr>
          <a:xfrm>
            <a:off x="6553200" y="635438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6C81EF-6E13-4434-AD36-A1D453E1A8F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37" name="Picture 36" descr="http://www.natureform.com/images/world-map-fla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5410200"/>
            <a:ext cx="2667001" cy="1369639"/>
          </a:xfrm>
          <a:prstGeom prst="rect">
            <a:avLst/>
          </a:prstGeom>
          <a:noFill/>
        </p:spPr>
      </p:pic>
      <p:grpSp>
        <p:nvGrpSpPr>
          <p:cNvPr id="38" name="Group 11"/>
          <p:cNvGrpSpPr/>
          <p:nvPr/>
        </p:nvGrpSpPr>
        <p:grpSpPr>
          <a:xfrm>
            <a:off x="6921500" y="5872015"/>
            <a:ext cx="1079500" cy="526823"/>
            <a:chOff x="4953000" y="4953000"/>
            <a:chExt cx="2208977" cy="1003583"/>
          </a:xfrm>
        </p:grpSpPr>
        <p:pic>
          <p:nvPicPr>
            <p:cNvPr id="39" name="Picture 11" descr="http://www.upenn.edu/researchservices/penn_crest.gif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53000" y="4959349"/>
              <a:ext cx="311962" cy="321866"/>
            </a:xfrm>
            <a:prstGeom prst="rect">
              <a:avLst/>
            </a:prstGeom>
            <a:noFill/>
          </p:spPr>
        </p:pic>
        <p:cxnSp>
          <p:nvCxnSpPr>
            <p:cNvPr id="40" name="Shape 39"/>
            <p:cNvCxnSpPr>
              <a:stCxn id="39" idx="0"/>
            </p:cNvCxnSpPr>
            <p:nvPr/>
          </p:nvCxnSpPr>
          <p:spPr>
            <a:xfrm rot="5400000" flipH="1" flipV="1">
              <a:off x="5989587" y="4072395"/>
              <a:ext cx="6349" cy="1767560"/>
            </a:xfrm>
            <a:prstGeom prst="curvedConnector2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hape 40"/>
            <p:cNvCxnSpPr/>
            <p:nvPr/>
          </p:nvCxnSpPr>
          <p:spPr>
            <a:xfrm rot="16200000" flipH="1">
              <a:off x="5930175" y="4382712"/>
              <a:ext cx="281798" cy="1831154"/>
            </a:xfrm>
            <a:prstGeom prst="curvedConnector2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hape 41"/>
            <p:cNvCxnSpPr>
              <a:stCxn id="39" idx="2"/>
            </p:cNvCxnSpPr>
            <p:nvPr/>
          </p:nvCxnSpPr>
          <p:spPr>
            <a:xfrm rot="16200000" flipH="1">
              <a:off x="5797795" y="4592401"/>
              <a:ext cx="675368" cy="2052996"/>
            </a:xfrm>
            <a:prstGeom prst="curvedConnector2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7070485" y="6345120"/>
            <a:ext cx="1692515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Open Learning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630988" y="6579405"/>
            <a:ext cx="1052211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pc="500" dirty="0">
                <a:solidFill>
                  <a:srgbClr val="03068B"/>
                </a:solidFill>
                <a:latin typeface="Constantia" pitchFamily="18" charset="0"/>
              </a:rPr>
              <a:t>PENN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09969" y="6507872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0" dirty="0" smtClean="0">
                <a:solidFill>
                  <a:srgbClr val="C00000"/>
                </a:solidFill>
                <a:latin typeface="Constantia" pitchFamily="18" charset="0"/>
              </a:rPr>
              <a:t>@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75198702"/>
              </p:ext>
            </p:extLst>
          </p:nvPr>
        </p:nvGraphicFramePr>
        <p:xfrm>
          <a:off x="533400" y="1143000"/>
          <a:ext cx="5613400" cy="1384300"/>
        </p:xfrm>
        <a:graphic>
          <a:graphicData uri="http://schemas.openxmlformats.org/presentationml/2006/ole">
            <p:oleObj spid="_x0000_s2058" name="Document" r:id="rId7" imgW="5613193" imgH="1384249" progId="Word.Document.12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76596522"/>
              </p:ext>
            </p:extLst>
          </p:nvPr>
        </p:nvGraphicFramePr>
        <p:xfrm>
          <a:off x="685800" y="3276600"/>
          <a:ext cx="5638800" cy="2476500"/>
        </p:xfrm>
        <a:graphic>
          <a:graphicData uri="http://schemas.openxmlformats.org/presentationml/2006/ole">
            <p:oleObj spid="_x0000_s2059" name="Document" r:id="rId8" imgW="5638592" imgH="2476409" progId="Word.Document.12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33800" y="1600200"/>
            <a:ext cx="4889402" cy="32850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33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50" t="29911" r="31718" b="24610"/>
          <a:stretch/>
        </p:blipFill>
        <p:spPr bwMode="auto">
          <a:xfrm>
            <a:off x="384930" y="1295400"/>
            <a:ext cx="8346379" cy="46482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261041"/>
            <a:ext cx="3667158" cy="717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b="1" cap="small" dirty="0" smtClean="0">
                <a:solidFill>
                  <a:srgbClr val="003192"/>
                </a:solidFill>
                <a:latin typeface="Constantia" pitchFamily="18" charset="0"/>
              </a:rPr>
              <a:t>MOOC Trends</a:t>
            </a:r>
          </a:p>
          <a:p>
            <a:pPr>
              <a:lnSpc>
                <a:spcPct val="70000"/>
              </a:lnSpc>
            </a:pPr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 </a:t>
            </a:r>
            <a:endParaRPr lang="en-US" dirty="0">
              <a:solidFill>
                <a:srgbClr val="003192"/>
              </a:solidFill>
              <a:latin typeface="Constantia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05600" y="457200"/>
            <a:ext cx="24384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705600" y="457200"/>
            <a:ext cx="0" cy="60960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066800"/>
            <a:ext cx="67056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324600" y="6129010"/>
            <a:ext cx="2512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-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Nature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 online science journal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 March 2013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1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438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853F0F8-7587-4345-B97B-B68D55CB0F62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>
          <a:xfrm>
            <a:off x="6553200" y="635438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6C81EF-6E13-4434-AD36-A1D453E1A8F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4" name="Picture 3" descr="http://www.natureform.com/images/world-map-fla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410200"/>
            <a:ext cx="2667001" cy="1369639"/>
          </a:xfrm>
          <a:prstGeom prst="rect">
            <a:avLst/>
          </a:prstGeom>
          <a:noFill/>
        </p:spPr>
      </p:pic>
      <p:grpSp>
        <p:nvGrpSpPr>
          <p:cNvPr id="10" name="Group 11"/>
          <p:cNvGrpSpPr/>
          <p:nvPr/>
        </p:nvGrpSpPr>
        <p:grpSpPr>
          <a:xfrm>
            <a:off x="6921500" y="5872015"/>
            <a:ext cx="1079500" cy="526823"/>
            <a:chOff x="4953000" y="4953000"/>
            <a:chExt cx="2208977" cy="1003583"/>
          </a:xfrm>
        </p:grpSpPr>
        <p:pic>
          <p:nvPicPr>
            <p:cNvPr id="5" name="Picture 11" descr="http://www.upenn.edu/researchservices/penn_crest.gi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3000" y="4959349"/>
              <a:ext cx="311962" cy="321866"/>
            </a:xfrm>
            <a:prstGeom prst="rect">
              <a:avLst/>
            </a:prstGeom>
            <a:noFill/>
          </p:spPr>
        </p:pic>
        <p:cxnSp>
          <p:nvCxnSpPr>
            <p:cNvPr id="6" name="Shape 5"/>
            <p:cNvCxnSpPr>
              <a:stCxn id="5" idx="0"/>
            </p:cNvCxnSpPr>
            <p:nvPr/>
          </p:nvCxnSpPr>
          <p:spPr>
            <a:xfrm rot="5400000" flipH="1" flipV="1">
              <a:off x="5989587" y="4072395"/>
              <a:ext cx="6349" cy="1767560"/>
            </a:xfrm>
            <a:prstGeom prst="curvedConnector2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hape 6"/>
            <p:cNvCxnSpPr/>
            <p:nvPr/>
          </p:nvCxnSpPr>
          <p:spPr>
            <a:xfrm rot="16200000" flipH="1">
              <a:off x="5930175" y="4382712"/>
              <a:ext cx="281798" cy="1831154"/>
            </a:xfrm>
            <a:prstGeom prst="curvedConnector2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hape 7"/>
            <p:cNvCxnSpPr>
              <a:stCxn id="5" idx="2"/>
            </p:cNvCxnSpPr>
            <p:nvPr/>
          </p:nvCxnSpPr>
          <p:spPr>
            <a:xfrm rot="16200000" flipH="1">
              <a:off x="5797795" y="4592401"/>
              <a:ext cx="675368" cy="2052996"/>
            </a:xfrm>
            <a:prstGeom prst="curvedConnector2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3581400" y="4038600"/>
            <a:ext cx="1524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70485" y="6345120"/>
            <a:ext cx="1692515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Open Learning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30988" y="6579405"/>
            <a:ext cx="1052211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pc="500" dirty="0">
                <a:solidFill>
                  <a:srgbClr val="03068B"/>
                </a:solidFill>
                <a:latin typeface="Constantia" pitchFamily="18" charset="0"/>
              </a:rPr>
              <a:t>PENN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09969" y="6507872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0" dirty="0" smtClean="0">
                <a:solidFill>
                  <a:srgbClr val="C00000"/>
                </a:solidFill>
                <a:latin typeface="Constantia" pitchFamily="18" charset="0"/>
              </a:rPr>
              <a:t>@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261041"/>
            <a:ext cx="5573770" cy="729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b="1" cap="small" dirty="0" smtClean="0">
                <a:solidFill>
                  <a:srgbClr val="003192"/>
                </a:solidFill>
                <a:latin typeface="Constantia" pitchFamily="18" charset="0"/>
              </a:rPr>
              <a:t>Penn Numbers to Date</a:t>
            </a:r>
          </a:p>
          <a:p>
            <a:pPr>
              <a:lnSpc>
                <a:spcPct val="70000"/>
              </a:lnSpc>
            </a:pPr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Aggregate</a:t>
            </a:r>
            <a:endParaRPr lang="en-US" dirty="0">
              <a:solidFill>
                <a:srgbClr val="003192"/>
              </a:solidFill>
              <a:latin typeface="Constant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6763" y="1676400"/>
            <a:ext cx="8110037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192"/>
                </a:solidFill>
                <a:latin typeface="Constantia" pitchFamily="18" charset="0"/>
              </a:rPr>
              <a:t>   </a:t>
            </a:r>
            <a:r>
              <a:rPr lang="en-US" sz="3200" dirty="0" smtClean="0">
                <a:solidFill>
                  <a:srgbClr val="003192"/>
                </a:solidFill>
                <a:latin typeface="Constantia" pitchFamily="18" charset="0"/>
              </a:rPr>
              <a:t> Over </a:t>
            </a:r>
            <a:r>
              <a:rPr lang="en-US" sz="3200" b="1" dirty="0" smtClean="0">
                <a:solidFill>
                  <a:srgbClr val="003192"/>
                </a:solidFill>
                <a:latin typeface="Constantia" pitchFamily="18" charset="0"/>
              </a:rPr>
              <a:t>840,000</a:t>
            </a:r>
            <a:r>
              <a:rPr lang="en-US" sz="3200" dirty="0" smtClean="0">
                <a:solidFill>
                  <a:srgbClr val="003192"/>
                </a:solidFill>
                <a:latin typeface="Constantia" pitchFamily="18" charset="0"/>
              </a:rPr>
              <a:t> enrollments</a:t>
            </a:r>
          </a:p>
          <a:p>
            <a:pPr marL="850900" lvl="1" indent="-393700">
              <a:lnSpc>
                <a:spcPct val="90000"/>
              </a:lnSpc>
            </a:pPr>
            <a:endParaRPr lang="en-US" sz="2000" dirty="0">
              <a:solidFill>
                <a:srgbClr val="003192"/>
              </a:solidFill>
              <a:latin typeface="Constantia" pitchFamily="18" charset="0"/>
            </a:endParaRPr>
          </a:p>
          <a:p>
            <a:pPr marL="850900" lvl="1" indent="-393700">
              <a:lnSpc>
                <a:spcPct val="90000"/>
              </a:lnSpc>
            </a:pPr>
            <a:r>
              <a:rPr lang="en-US" sz="3200" dirty="0" smtClean="0">
                <a:solidFill>
                  <a:srgbClr val="003192"/>
                </a:solidFill>
                <a:latin typeface="Constantia" pitchFamily="18" charset="0"/>
              </a:rPr>
              <a:t> </a:t>
            </a:r>
            <a:r>
              <a:rPr lang="en-US" sz="4000" dirty="0">
                <a:solidFill>
                  <a:srgbClr val="003192"/>
                </a:solidFill>
                <a:latin typeface="Constantia" pitchFamily="18" charset="0"/>
              </a:rPr>
              <a:t> </a:t>
            </a:r>
            <a:r>
              <a:rPr lang="en-US" sz="4000" dirty="0" smtClean="0">
                <a:solidFill>
                  <a:srgbClr val="003192"/>
                </a:solidFill>
                <a:latin typeface="Constantia" pitchFamily="18" charset="0"/>
              </a:rPr>
              <a:t>  </a:t>
            </a:r>
            <a:r>
              <a:rPr lang="en-US" sz="3200" dirty="0" smtClean="0">
                <a:solidFill>
                  <a:srgbClr val="003192"/>
                </a:solidFill>
                <a:latin typeface="Constantia" pitchFamily="18" charset="0"/>
              </a:rPr>
              <a:t>courses completed</a:t>
            </a:r>
          </a:p>
          <a:p>
            <a:pPr marL="850900" lvl="1" indent="-393700">
              <a:lnSpc>
                <a:spcPct val="90000"/>
              </a:lnSpc>
            </a:pPr>
            <a:endParaRPr lang="en-US" sz="2000" dirty="0">
              <a:solidFill>
                <a:srgbClr val="003192"/>
              </a:solidFill>
              <a:latin typeface="Constantia" pitchFamily="18" charset="0"/>
            </a:endParaRPr>
          </a:p>
          <a:p>
            <a:pPr marL="850900" lvl="1" indent="-393700">
              <a:lnSpc>
                <a:spcPct val="90000"/>
              </a:lnSpc>
            </a:pPr>
            <a:r>
              <a:rPr lang="en-US" sz="3200" dirty="0" smtClean="0">
                <a:solidFill>
                  <a:srgbClr val="003192"/>
                </a:solidFill>
                <a:latin typeface="Constantia" pitchFamily="18" charset="0"/>
              </a:rPr>
              <a:t> </a:t>
            </a:r>
            <a:r>
              <a:rPr lang="en-US" sz="4000" b="1" dirty="0" smtClean="0">
                <a:solidFill>
                  <a:srgbClr val="003192"/>
                </a:solidFill>
                <a:latin typeface="Constantia" pitchFamily="18" charset="0"/>
              </a:rPr>
              <a:t>13</a:t>
            </a:r>
            <a:r>
              <a:rPr lang="en-US" sz="3200" dirty="0" smtClean="0">
                <a:solidFill>
                  <a:srgbClr val="003192"/>
                </a:solidFill>
                <a:latin typeface="Constantia" pitchFamily="18" charset="0"/>
              </a:rPr>
              <a:t> new courses Spring/Summer ’13</a:t>
            </a:r>
          </a:p>
          <a:p>
            <a:pPr marL="850900" lvl="1" indent="-393700">
              <a:lnSpc>
                <a:spcPct val="90000"/>
              </a:lnSpc>
            </a:pPr>
            <a:r>
              <a:rPr lang="en-US" sz="3200" dirty="0" smtClean="0">
                <a:solidFill>
                  <a:srgbClr val="003192"/>
                </a:solidFill>
                <a:latin typeface="Constantia" pitchFamily="18" charset="0"/>
              </a:rPr>
              <a:t>+ </a:t>
            </a:r>
            <a:r>
              <a:rPr lang="en-US" sz="4000" b="1" dirty="0" smtClean="0">
                <a:solidFill>
                  <a:srgbClr val="003192"/>
                </a:solidFill>
                <a:latin typeface="Constantia" pitchFamily="18" charset="0"/>
              </a:rPr>
              <a:t>10</a:t>
            </a:r>
            <a:r>
              <a:rPr lang="en-US" sz="3200" dirty="0" smtClean="0">
                <a:solidFill>
                  <a:srgbClr val="003192"/>
                </a:solidFill>
                <a:latin typeface="Constantia" pitchFamily="18" charset="0"/>
              </a:rPr>
              <a:t> reoffers</a:t>
            </a:r>
          </a:p>
          <a:p>
            <a:pPr marL="850900" lvl="1" indent="-393700">
              <a:lnSpc>
                <a:spcPct val="125000"/>
              </a:lnSpc>
            </a:pPr>
            <a:endParaRPr lang="en-US" sz="2000" dirty="0" smtClean="0">
              <a:solidFill>
                <a:srgbClr val="003192"/>
              </a:solidFill>
              <a:latin typeface="Constantia" pitchFamily="18" charset="0"/>
            </a:endParaRPr>
          </a:p>
          <a:p>
            <a:pPr marL="850900" lvl="1" indent="-393700">
              <a:lnSpc>
                <a:spcPct val="90000"/>
              </a:lnSpc>
            </a:pPr>
            <a:r>
              <a:rPr lang="en-US" sz="3200" dirty="0" smtClean="0">
                <a:solidFill>
                  <a:srgbClr val="003192"/>
                </a:solidFill>
                <a:latin typeface="Constantia" pitchFamily="18" charset="0"/>
              </a:rPr>
              <a:t>Pipeline of courses for 2014</a:t>
            </a:r>
            <a:endParaRPr lang="en-US" sz="3600" dirty="0">
              <a:solidFill>
                <a:srgbClr val="003192"/>
              </a:solidFill>
              <a:latin typeface="Constantia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705600" y="457200"/>
            <a:ext cx="24384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05600" y="457200"/>
            <a:ext cx="0" cy="60960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1066800"/>
            <a:ext cx="67056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24050" y="1828800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0" dirty="0" smtClean="0">
                <a:solidFill>
                  <a:srgbClr val="C00000"/>
                </a:solidFill>
                <a:latin typeface="Constantia" pitchFamily="18" charset="0"/>
              </a:rPr>
              <a:t>@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4050" y="3516868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0" dirty="0" smtClean="0">
                <a:solidFill>
                  <a:srgbClr val="C00000"/>
                </a:solidFill>
                <a:latin typeface="Constantia" pitchFamily="18" charset="0"/>
              </a:rPr>
              <a:t>@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4050" y="4812268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0" dirty="0" smtClean="0">
                <a:solidFill>
                  <a:srgbClr val="C00000"/>
                </a:solidFill>
                <a:latin typeface="Constantia" pitchFamily="18" charset="0"/>
              </a:rPr>
              <a:t>@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9600" y="2590800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0" dirty="0" smtClean="0">
                <a:solidFill>
                  <a:srgbClr val="C00000"/>
                </a:solidFill>
                <a:latin typeface="Constantia" pitchFamily="18" charset="0"/>
              </a:rPr>
              <a:t>@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90600" y="2277070"/>
            <a:ext cx="6174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03192"/>
                </a:solidFill>
                <a:latin typeface="Constantia" pitchFamily="18" charset="0"/>
              </a:rPr>
              <a:t>11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81400" y="4038600"/>
            <a:ext cx="1524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228600"/>
            <a:ext cx="5908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cap="small" dirty="0" smtClean="0">
                <a:solidFill>
                  <a:srgbClr val="003192"/>
                </a:solidFill>
                <a:latin typeface="Constantia" pitchFamily="18" charset="0"/>
              </a:rPr>
              <a:t>Current Listed Courses</a:t>
            </a:r>
            <a:endParaRPr lang="en-US" sz="4000" b="1" cap="small" dirty="0">
              <a:solidFill>
                <a:srgbClr val="003192"/>
              </a:solidFill>
              <a:latin typeface="Constantia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705600" y="457200"/>
            <a:ext cx="24384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05600" y="457200"/>
            <a:ext cx="0" cy="60960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1066800"/>
            <a:ext cx="67056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547034" y="1326842"/>
            <a:ext cx="7987366" cy="5226358"/>
            <a:chOff x="242234" y="1326842"/>
            <a:chExt cx="6691966" cy="454517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438" t="6224" r="9529" b="7054"/>
            <a:stretch/>
          </p:blipFill>
          <p:spPr bwMode="auto">
            <a:xfrm>
              <a:off x="242234" y="1326842"/>
              <a:ext cx="5374310" cy="4545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063" t="52621" r="70156" b="25390"/>
            <a:stretch/>
          </p:blipFill>
          <p:spPr bwMode="auto">
            <a:xfrm>
              <a:off x="5545758" y="4673599"/>
              <a:ext cx="1388441" cy="1175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447" t="52930" r="50469" b="27343"/>
            <a:stretch/>
          </p:blipFill>
          <p:spPr bwMode="auto">
            <a:xfrm>
              <a:off x="5616544" y="1326842"/>
              <a:ext cx="1317656" cy="103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9063" t="52539" r="31719" b="24219"/>
            <a:stretch/>
          </p:blipFill>
          <p:spPr bwMode="auto">
            <a:xfrm>
              <a:off x="5583470" y="3505200"/>
              <a:ext cx="1309958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8750" t="54492" r="11517" b="24609"/>
            <a:stretch/>
          </p:blipFill>
          <p:spPr bwMode="auto">
            <a:xfrm>
              <a:off x="5666465" y="2507310"/>
              <a:ext cx="1267735" cy="1074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39597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81400" y="4038600"/>
            <a:ext cx="1524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261041"/>
            <a:ext cx="5573770" cy="729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b="1" cap="small" dirty="0" smtClean="0">
                <a:solidFill>
                  <a:srgbClr val="003192"/>
                </a:solidFill>
                <a:latin typeface="Constantia" pitchFamily="18" charset="0"/>
              </a:rPr>
              <a:t>Penn Numbers to Date</a:t>
            </a:r>
          </a:p>
          <a:p>
            <a:pPr>
              <a:lnSpc>
                <a:spcPct val="70000"/>
              </a:lnSpc>
            </a:pPr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Sampling of Student Demographics </a:t>
            </a:r>
            <a:r>
              <a:rPr lang="en-US" dirty="0" smtClean="0">
                <a:solidFill>
                  <a:srgbClr val="00B0F0"/>
                </a:solidFill>
                <a:latin typeface="Constantia" pitchFamily="18" charset="0"/>
              </a:rPr>
              <a:t>(Design Course)</a:t>
            </a:r>
            <a:endParaRPr lang="en-US" dirty="0">
              <a:solidFill>
                <a:srgbClr val="00B0F0"/>
              </a:solidFill>
              <a:latin typeface="Constantia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705600" y="457200"/>
            <a:ext cx="24384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05600" y="457200"/>
            <a:ext cx="0" cy="60960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1066800"/>
            <a:ext cx="67056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255" t="37499" r="21523" b="46875"/>
          <a:stretch>
            <a:fillRect/>
          </a:stretch>
        </p:blipFill>
        <p:spPr bwMode="auto">
          <a:xfrm>
            <a:off x="1828800" y="15240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2474" t="24999" r="21889" b="54167"/>
          <a:stretch>
            <a:fillRect/>
          </a:stretch>
        </p:blipFill>
        <p:spPr bwMode="auto">
          <a:xfrm>
            <a:off x="1828800" y="2819400"/>
            <a:ext cx="7239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/>
          <a:srcRect l="22474" t="54223" r="21889" b="14583"/>
          <a:stretch>
            <a:fillRect/>
          </a:stretch>
        </p:blipFill>
        <p:spPr bwMode="auto">
          <a:xfrm>
            <a:off x="1828800" y="4495800"/>
            <a:ext cx="72521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0" y="1600200"/>
            <a:ext cx="198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Have you ever</a:t>
            </a:r>
          </a:p>
          <a:p>
            <a:pPr algn="r"/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taken a Coursera</a:t>
            </a:r>
          </a:p>
          <a:p>
            <a:pPr algn="r"/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Course before?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-76200" y="3364468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Gender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-76200" y="5269468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Age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838200" y="6550223"/>
            <a:ext cx="1981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003192"/>
                </a:solidFill>
                <a:latin typeface="Constantia" pitchFamily="18" charset="0"/>
              </a:rPr>
              <a:t>continued</a:t>
            </a:r>
            <a:endParaRPr lang="en-US" sz="1400" dirty="0"/>
          </a:p>
        </p:txBody>
      </p:sp>
      <p:sp>
        <p:nvSpPr>
          <p:cNvPr id="36" name="Rectangle 35"/>
          <p:cNvSpPr/>
          <p:nvPr/>
        </p:nvSpPr>
        <p:spPr>
          <a:xfrm>
            <a:off x="6858000" y="609600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Sample Size: ~5,900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89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81400" y="4038600"/>
            <a:ext cx="1524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261041"/>
            <a:ext cx="5573770" cy="729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b="1" cap="small" dirty="0" smtClean="0">
                <a:solidFill>
                  <a:srgbClr val="003192"/>
                </a:solidFill>
                <a:latin typeface="Constantia" pitchFamily="18" charset="0"/>
              </a:rPr>
              <a:t>Penn Numbers to Date</a:t>
            </a:r>
          </a:p>
          <a:p>
            <a:pPr>
              <a:lnSpc>
                <a:spcPct val="70000"/>
              </a:lnSpc>
            </a:pPr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Sampling of Student Demographics </a:t>
            </a:r>
            <a:r>
              <a:rPr lang="en-US" dirty="0" smtClean="0">
                <a:solidFill>
                  <a:srgbClr val="00B0F0"/>
                </a:solidFill>
                <a:latin typeface="Constantia" pitchFamily="18" charset="0"/>
              </a:rPr>
              <a:t>(Design Course)</a:t>
            </a:r>
            <a:endParaRPr lang="en-US" dirty="0">
              <a:solidFill>
                <a:srgbClr val="00B0F0"/>
              </a:solidFill>
              <a:latin typeface="Constantia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705600" y="457200"/>
            <a:ext cx="24384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05600" y="457200"/>
            <a:ext cx="0" cy="60960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1066800"/>
            <a:ext cx="67056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2840" t="26042" r="20351" b="12500"/>
          <a:stretch>
            <a:fillRect/>
          </a:stretch>
        </p:blipFill>
        <p:spPr bwMode="auto">
          <a:xfrm>
            <a:off x="457200" y="1600199"/>
            <a:ext cx="8644181" cy="525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09600" y="129540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Occupational Status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58000" y="609600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Sample Size: ~5,900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89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81400" y="4038600"/>
            <a:ext cx="1524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261041"/>
            <a:ext cx="5979201" cy="717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b="1" cap="small" dirty="0" smtClean="0">
                <a:solidFill>
                  <a:srgbClr val="003192"/>
                </a:solidFill>
                <a:latin typeface="Constantia" pitchFamily="18" charset="0"/>
              </a:rPr>
              <a:t>Penn Numbers to Date</a:t>
            </a:r>
          </a:p>
          <a:p>
            <a:pPr>
              <a:lnSpc>
                <a:spcPct val="70000"/>
              </a:lnSpc>
            </a:pPr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Sampling of Student Demographics </a:t>
            </a:r>
            <a:r>
              <a:rPr lang="en-US" dirty="0" smtClean="0">
                <a:solidFill>
                  <a:srgbClr val="00B0F0"/>
                </a:solidFill>
                <a:latin typeface="Constantia" pitchFamily="18" charset="0"/>
              </a:rPr>
              <a:t>(World Music Course)</a:t>
            </a:r>
            <a:endParaRPr lang="en-US" dirty="0">
              <a:solidFill>
                <a:srgbClr val="00B0F0"/>
              </a:solidFill>
              <a:latin typeface="Constantia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705600" y="457200"/>
            <a:ext cx="24384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05600" y="457200"/>
            <a:ext cx="0" cy="60960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1066800"/>
            <a:ext cx="67056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-76200" y="198120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Gender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-76200" y="4507468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Age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838200" y="6550223"/>
            <a:ext cx="1981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003192"/>
                </a:solidFill>
                <a:latin typeface="Constantia" pitchFamily="18" charset="0"/>
              </a:rPr>
              <a:t>continued</a:t>
            </a:r>
            <a:endParaRPr lang="en-US" sz="1400" dirty="0"/>
          </a:p>
        </p:txBody>
      </p:sp>
      <p:sp>
        <p:nvSpPr>
          <p:cNvPr id="36" name="Rectangle 35"/>
          <p:cNvSpPr/>
          <p:nvPr/>
        </p:nvSpPr>
        <p:spPr>
          <a:xfrm>
            <a:off x="6858000" y="609600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003192"/>
                </a:solidFill>
                <a:latin typeface="Constantia" pitchFamily="18" charset="0"/>
              </a:rPr>
              <a:t>Sample Size: ~17,400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813" t="44792" r="49048" b="16667"/>
          <a:stretch>
            <a:fillRect/>
          </a:stretch>
        </p:blipFill>
        <p:spPr bwMode="auto">
          <a:xfrm>
            <a:off x="2057400" y="2971800"/>
            <a:ext cx="5867400" cy="361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4861" t="64583" r="45900" b="17708"/>
          <a:stretch>
            <a:fillRect/>
          </a:stretch>
        </p:blipFill>
        <p:spPr bwMode="auto">
          <a:xfrm>
            <a:off x="1904999" y="1371600"/>
            <a:ext cx="600635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789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532</Words>
  <Application>Microsoft Office PowerPoint</Application>
  <PresentationFormat>On-screen Show (4:3)</PresentationFormat>
  <Paragraphs>185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Learning at PENN</dc:title>
  <dc:creator>Deirdre Woods</dc:creator>
  <cp:lastModifiedBy>mcnicolj</cp:lastModifiedBy>
  <cp:revision>54</cp:revision>
  <dcterms:created xsi:type="dcterms:W3CDTF">2013-03-11T00:27:16Z</dcterms:created>
  <dcterms:modified xsi:type="dcterms:W3CDTF">2013-04-04T00:23:55Z</dcterms:modified>
</cp:coreProperties>
</file>