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24"/>
  </p:notesMasterIdLst>
  <p:handoutMasterIdLst>
    <p:handoutMasterId r:id="rId25"/>
  </p:handoutMasterIdLst>
  <p:sldIdLst>
    <p:sldId id="286" r:id="rId6"/>
    <p:sldId id="288" r:id="rId7"/>
    <p:sldId id="287" r:id="rId8"/>
    <p:sldId id="275" r:id="rId9"/>
    <p:sldId id="277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2" r:id="rId19"/>
    <p:sldId id="289" r:id="rId20"/>
    <p:sldId id="290" r:id="rId21"/>
    <p:sldId id="291" r:id="rId22"/>
    <p:sldId id="285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262"/>
    <a:srgbClr val="007DBA"/>
    <a:srgbClr val="559CD7"/>
    <a:srgbClr val="3589CF"/>
    <a:srgbClr val="236192"/>
    <a:srgbClr val="DE6126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5958" autoAdjust="0"/>
  </p:normalViewPr>
  <p:slideViewPr>
    <p:cSldViewPr snapToGrid="0" snapToObjects="1">
      <p:cViewPr varScale="1">
        <p:scale>
          <a:sx n="133" d="100"/>
          <a:sy n="133" d="100"/>
        </p:scale>
        <p:origin x="144" y="162"/>
      </p:cViewPr>
      <p:guideLst>
        <p:guide orient="horz" pos="1808"/>
        <p:guide pos="55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0111214898843647E-2"/>
          <c:y val="0.12616822429906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82470389543334"/>
          <c:y val="0.22616822429906541"/>
          <c:w val="0.37737769823265843"/>
          <c:h val="0.605607476635513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Level of Work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7-4796-B405-F4118D1AFE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D7-4796-B405-F4118D1AFE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D7-4796-B405-F4118D1AFEA4}"/>
              </c:ext>
            </c:extLst>
          </c:dPt>
          <c:dLbls>
            <c:dLbl>
              <c:idx val="0"/>
              <c:layout>
                <c:manualLayout>
                  <c:x val="-0.16573005498609877"/>
                  <c:y val="-0.188016042387225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7-4796-B405-F4118D1AFEA4}"/>
                </c:ext>
              </c:extLst>
            </c:dLbl>
            <c:dLbl>
              <c:idx val="1"/>
              <c:layout>
                <c:manualLayout>
                  <c:x val="8.4500716043642204E-2"/>
                  <c:y val="0.175766060784458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7-4796-B405-F4118D1AFE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7-4796-B405-F4118D1AF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Directorate</c:v>
                </c:pt>
                <c:pt idx="1">
                  <c:v>Mgmt</c:v>
                </c:pt>
                <c:pt idx="2">
                  <c:v>Non-mgmt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796-B405-F4118D1AF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Top 3 Priorities</a:t>
            </a:r>
          </a:p>
        </c:rich>
      </c:tx>
      <c:layout>
        <c:manualLayout>
          <c:xMode val="edge"/>
          <c:yMode val="edge"/>
          <c:x val="0.33559366797900264"/>
          <c:y val="2.4665981500513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Open access publishing</c:v>
                </c:pt>
                <c:pt idx="1">
                  <c:v>RIM Systems</c:v>
                </c:pt>
                <c:pt idx="2">
                  <c:v>Licensed e-collections/ 
e-books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0.27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F-48F8-A470-0B21C61F2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359644256"/>
        <c:axId val="359177016"/>
      </c:barChart>
      <c:catAx>
        <c:axId val="3596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77016"/>
        <c:crosses val="autoZero"/>
        <c:auto val="1"/>
        <c:lblAlgn val="ctr"/>
        <c:lblOffset val="100"/>
        <c:noMultiLvlLbl val="0"/>
      </c:catAx>
      <c:valAx>
        <c:axId val="3591770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596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Top 3 Most Challenging/Ripe</a:t>
            </a:r>
            <a:r>
              <a:rPr lang="en-US" sz="1600" b="1" baseline="0" dirty="0">
                <a:solidFill>
                  <a:schemeClr val="tx1"/>
                </a:solidFill>
              </a:rPr>
              <a:t> for Innovation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3125508530183724"/>
          <c:y val="8.22199383350462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Open access publishing</c:v>
                </c:pt>
                <c:pt idx="1">
                  <c:v>Support for digital scholarship/
digital humanities</c:v>
                </c:pt>
                <c:pt idx="2">
                  <c:v>Data curation/
research data management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0.38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6-44F3-9565-3D462E3B4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359644256"/>
        <c:axId val="359177016"/>
      </c:barChart>
      <c:catAx>
        <c:axId val="3596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77016"/>
        <c:crosses val="autoZero"/>
        <c:auto val="1"/>
        <c:lblAlgn val="ctr"/>
        <c:lblOffset val="100"/>
        <c:noMultiLvlLbl val="0"/>
      </c:catAx>
      <c:valAx>
        <c:axId val="3591770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596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UK Results: Does your library…</a:t>
            </a:r>
            <a:r>
              <a:rPr lang="en-US" sz="1600" b="1" baseline="0" dirty="0">
                <a:solidFill>
                  <a:schemeClr val="tx1"/>
                </a:solidFill>
              </a:rPr>
              <a:t> (n=25)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233619324382191E-2"/>
                  <c:y val="-9.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C0-4A92-BA46-B454217720E2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DD-46C1-8CA1-203243483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…have a unit that supports innovation or efforts to develop shared capacity with other libraries or library organisations?</c:v>
                </c:pt>
                <c:pt idx="1">
                  <c:v>…apply for grants to support innovation or efforts to develop shared capacity with other libraries or library organisations?</c:v>
                </c:pt>
                <c:pt idx="2">
                  <c:v>…self-fund innovation or efforts to develop shared capacity with other libraries or library organisations?</c:v>
                </c:pt>
                <c:pt idx="3">
                  <c:v>…engage in innovation or efforts to develop shared capacity with other libraries or library organisations?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0.64</c:v>
                </c:pt>
                <c:pt idx="2">
                  <c:v>0.64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E-4497-AF10-D1F3CF2D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…have a unit that supports innovation or efforts to develop shared capacity with other libraries or library organisations?</c:v>
                </c:pt>
                <c:pt idx="1">
                  <c:v>…apply for grants to support innovation or efforts to develop shared capacity with other libraries or library organisations?</c:v>
                </c:pt>
                <c:pt idx="2">
                  <c:v>…self-fund innovation or efforts to develop shared capacity with other libraries or library organisations?</c:v>
                </c:pt>
                <c:pt idx="3">
                  <c:v>…engage in innovation or efforts to develop shared capacity with other libraries or library organisations?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0.96</c:v>
                </c:pt>
                <c:pt idx="1">
                  <c:v>0.32</c:v>
                </c:pt>
                <c:pt idx="2">
                  <c:v>0.32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E-4497-AF10-D1F3CF2D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5E626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0-4A92-BA46-B454217720E2}"/>
                </c:ext>
              </c:extLst>
            </c:dLbl>
            <c:dLbl>
              <c:idx val="1"/>
              <c:layout>
                <c:manualLayout>
                  <c:x val="3.1908833817668722E-2"/>
                  <c:y val="-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C0-4A92-BA46-B454217720E2}"/>
                </c:ext>
              </c:extLst>
            </c:dLbl>
            <c:dLbl>
              <c:idx val="2"/>
              <c:layout>
                <c:manualLayout>
                  <c:x val="3.1908833817668722E-2"/>
                  <c:y val="-8.4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C0-4A92-BA46-B454217720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C0-4A92-BA46-B45421772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…have a unit that supports innovation or efforts to develop shared capacity with other libraries or library organisations?</c:v>
                </c:pt>
                <c:pt idx="1">
                  <c:v>…apply for grants to support innovation or efforts to develop shared capacity with other libraries or library organisations?</c:v>
                </c:pt>
                <c:pt idx="2">
                  <c:v>…self-fund innovation or efforts to develop shared capacity with other libraries or library organisations?</c:v>
                </c:pt>
                <c:pt idx="3">
                  <c:v>…engage in innovation or efforts to develop shared capacity with other libraries or library organisations?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</c:v>
                </c:pt>
                <c:pt idx="1">
                  <c:v>0.04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497-AF10-D1F3CF2D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100"/>
        <c:axId val="474187920"/>
        <c:axId val="474193824"/>
      </c:barChart>
      <c:catAx>
        <c:axId val="47418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193824"/>
        <c:crosses val="autoZero"/>
        <c:auto val="1"/>
        <c:lblAlgn val="ctr"/>
        <c:lblOffset val="100"/>
        <c:noMultiLvlLbl val="0"/>
      </c:catAx>
      <c:valAx>
        <c:axId val="4741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187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06401531815457"/>
          <c:y val="0.90863631889763763"/>
          <c:w val="0.23859564281105464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Length</a:t>
            </a:r>
            <a:r>
              <a:rPr lang="en-US" sz="1400" baseline="0" dirty="0"/>
              <a:t> of Time in Libraries</a:t>
            </a:r>
            <a:endParaRPr lang="en-US" sz="1400" dirty="0"/>
          </a:p>
        </c:rich>
      </c:tx>
      <c:layout>
        <c:manualLayout>
          <c:xMode val="edge"/>
          <c:yMode val="edge"/>
          <c:x val="1.7314591011370947E-2"/>
          <c:y val="0.1074766355140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02808000796063"/>
          <c:y val="0.23551401869158878"/>
          <c:w val="0.38320142814365626"/>
          <c:h val="0.614953271028037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Level of Work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2-483C-BCEF-31D67D0245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2-483C-BCEF-31D67D0245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82-483C-BCEF-31D67D0245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82-483C-BCEF-31D67D02459E}"/>
              </c:ext>
            </c:extLst>
          </c:dPt>
          <c:dLbls>
            <c:dLbl>
              <c:idx val="0"/>
              <c:layout>
                <c:manualLayout>
                  <c:x val="9.9249655964301811E-2"/>
                  <c:y val="0.104853190080211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2-483C-BCEF-31D67D02459E}"/>
                </c:ext>
              </c:extLst>
            </c:dLbl>
            <c:dLbl>
              <c:idx val="1"/>
              <c:layout>
                <c:manualLayout>
                  <c:x val="6.1205796399650833E-2"/>
                  <c:y val="0.189784752373243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2-483C-BCEF-31D67D02459E}"/>
                </c:ext>
              </c:extLst>
            </c:dLbl>
            <c:dLbl>
              <c:idx val="2"/>
              <c:layout>
                <c:manualLayout>
                  <c:x val="-0.13008699368515081"/>
                  <c:y val="-0.20560747663551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82-483C-BCEF-31D67D02459E}"/>
                </c:ext>
              </c:extLst>
            </c:dLbl>
            <c:dLbl>
              <c:idx val="3"/>
              <c:layout>
                <c:manualLayout>
                  <c:x val="0.15166253732116677"/>
                  <c:y val="0.116149827066009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82-483C-BCEF-31D67D024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Up to 10 years</c:v>
                </c:pt>
                <c:pt idx="1">
                  <c:v>11 to 20 years</c:v>
                </c:pt>
                <c:pt idx="2">
                  <c:v>21 to 30 years</c:v>
                </c:pt>
                <c:pt idx="3">
                  <c:v>Over 30 years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7.0000000000000007E-2</c:v>
                </c:pt>
                <c:pt idx="2">
                  <c:v>0.45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82-483C-BCEF-31D67D024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UK Results: Expected</a:t>
            </a:r>
            <a:r>
              <a:rPr lang="en-US" sz="1600" b="1" baseline="0" dirty="0">
                <a:solidFill>
                  <a:schemeClr val="tx1"/>
                </a:solidFill>
              </a:rPr>
              <a:t> Change in Unique Visitors to Library 2017 to 2018 (n=26)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by more than 20%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083333333333334E-2"/>
                  <c:y val="-0.10000000000000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DD-46C1-8CA1-203243483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E-4497-AF10-D1F3CF2D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Increase by less than 20%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0.73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E-4497-AF10-D1F3CF2D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497-AF10-D1F3CF2D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Remain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083333333333336E-2"/>
                  <c:y val="-8.7500000000000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DD-46C1-8CA1-203243483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0.04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E-4497-AF10-D1F3CF2D1F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E-4497-AF10-D1F3CF2D1FA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Decline by less than 20%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1E-4497-AF10-D1F3CF2D1FAE}"/>
                </c:ext>
              </c:extLst>
            </c:dLbl>
            <c:dLbl>
              <c:idx val="1"/>
              <c:layout>
                <c:manualLayout>
                  <c:x val="2.4999999999999849E-2"/>
                  <c:y val="-0.12187500000000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D-46C1-8CA1-203243483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1E-4497-AF10-D1F3CF2D1FA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Decline by more than 20%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Sheet1!$H$2:$H$3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1E-4497-AF10-D1F3CF2D1FA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5E626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Online visitors</c:v>
                </c:pt>
                <c:pt idx="1">
                  <c:v>Physical visitors</c:v>
                </c:pt>
              </c:strCache>
            </c:strRef>
          </c:cat>
          <c:val>
            <c:numRef>
              <c:f>Sheet1!$I$2:$I$3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1E-4497-AF10-D1F3CF2D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187920"/>
        <c:axId val="474193824"/>
      </c:barChart>
      <c:catAx>
        <c:axId val="47418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193824"/>
        <c:crosses val="autoZero"/>
        <c:auto val="1"/>
        <c:lblAlgn val="ctr"/>
        <c:lblOffset val="100"/>
        <c:noMultiLvlLbl val="0"/>
      </c:catAx>
      <c:valAx>
        <c:axId val="4741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18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7003330052493437"/>
          <c:y val="0.80559645669291335"/>
          <c:w val="0.78493339895013126"/>
          <c:h val="0.1756535433070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Reasons Faculty/Staff Use the Library Today (n=26)</a:t>
            </a:r>
          </a:p>
          <a:p>
            <a:pPr>
              <a:defRPr sz="2000"/>
            </a:pPr>
            <a:r>
              <a:rPr lang="en-US" sz="1400" b="0" dirty="0"/>
              <a:t>Note:</a:t>
            </a:r>
            <a:r>
              <a:rPr lang="en-US" sz="1400" b="0" baseline="0" dirty="0"/>
              <a:t> Respondents were instructed to select no more than 3 options.</a:t>
            </a:r>
            <a:endParaRPr lang="en-US" sz="14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284438016372544"/>
          <c:y val="0.19429810781846288"/>
          <c:w val="0.59094339254387296"/>
          <c:h val="0.80264464503447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Prepare assignments</c:v>
                </c:pt>
                <c:pt idx="1">
                  <c:v>Use library as social/meeting space</c:v>
                </c:pt>
                <c:pt idx="2">
                  <c:v>Get reference support from librarian</c:v>
                </c:pt>
                <c:pt idx="3">
                  <c:v>Use library as work space</c:v>
                </c:pt>
                <c:pt idx="4">
                  <c:v>Access/borrow journals/articles</c:v>
                </c:pt>
                <c:pt idx="5">
                  <c:v>Request ILL</c:v>
                </c:pt>
                <c:pt idx="6">
                  <c:v>Access/borrow books/materials</c:v>
                </c:pt>
                <c:pt idx="7">
                  <c:v>Conduct research</c:v>
                </c:pt>
                <c:pt idx="8">
                  <c:v>Access online databases/journals</c:v>
                </c:pt>
                <c:pt idx="9">
                  <c:v>Receive research support services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0.04</c:v>
                </c:pt>
                <c:pt idx="1">
                  <c:v>0.04</c:v>
                </c:pt>
                <c:pt idx="2">
                  <c:v>0.12</c:v>
                </c:pt>
                <c:pt idx="3">
                  <c:v>0.12</c:v>
                </c:pt>
                <c:pt idx="4">
                  <c:v>0.15</c:v>
                </c:pt>
                <c:pt idx="5">
                  <c:v>0.15</c:v>
                </c:pt>
                <c:pt idx="6">
                  <c:v>0.5</c:v>
                </c:pt>
                <c:pt idx="7">
                  <c:v>0.5</c:v>
                </c:pt>
                <c:pt idx="8">
                  <c:v>0.57999999999999996</c:v>
                </c:pt>
                <c:pt idx="9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8-4AA1-AE07-D62A8AAF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-346197312"/>
        <c:axId val="-332731600"/>
      </c:barChart>
      <c:catAx>
        <c:axId val="-34619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Expected Change in 5 years</a:t>
            </a:r>
          </a:p>
        </c:rich>
      </c:tx>
      <c:layout>
        <c:manualLayout>
          <c:xMode val="edge"/>
          <c:yMode val="edge"/>
          <c:x val="0.24823601318606445"/>
          <c:y val="0.130760601672707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815926147351266"/>
          <c:y val="0.19707922722872812"/>
          <c:w val="0.70663945732731703"/>
          <c:h val="0.483214470822446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Change significantly</c:v>
                </c:pt>
              </c:strCache>
            </c:strRef>
          </c:tx>
          <c:spPr>
            <a:solidFill>
              <a:srgbClr val="236192"/>
            </a:solidFill>
          </c:spPr>
          <c:invertIfNegative val="0"/>
          <c:dLbls>
            <c:dLbl>
              <c:idx val="0"/>
              <c:layout>
                <c:manualLayout>
                  <c:x val="8.4834355910182457E-3"/>
                  <c:y val="-8.759076765721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6-4114-BC71-301E08CE0B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Change modestly</c:v>
                </c:pt>
              </c:strCache>
            </c:strRef>
          </c:tx>
          <c:spPr>
            <a:solidFill>
              <a:srgbClr val="007DBA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6-4114-BC71-301E08CE0B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 the same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6-4114-BC71-301E08CE0B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16-4114-BC71-301E08CE0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-346197312"/>
        <c:axId val="-332731600"/>
      </c:barChart>
      <c:catAx>
        <c:axId val="-346197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9907717588433134E-2"/>
          <c:y val="0.63883153915945279"/>
          <c:w val="0.73959192670846041"/>
          <c:h val="0.181607387143261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UK Results: Reasons Faculty/Staff Use the Library </a:t>
            </a:r>
          </a:p>
          <a:p>
            <a:pPr>
              <a:defRPr sz="1600"/>
            </a:pPr>
            <a:r>
              <a:rPr lang="en-US" sz="1600" dirty="0"/>
              <a:t>Current</a:t>
            </a:r>
            <a:r>
              <a:rPr lang="en-US" sz="1600" baseline="0" dirty="0"/>
              <a:t> vs. 2022</a:t>
            </a:r>
          </a:p>
          <a:p>
            <a:pPr>
              <a:defRPr sz="1600"/>
            </a:pPr>
            <a:r>
              <a:rPr lang="en-US" sz="1200" b="0" baseline="0" dirty="0"/>
              <a:t>Base: Respondents who expect change (n=16)</a:t>
            </a:r>
          </a:p>
          <a:p>
            <a:pPr>
              <a:defRPr sz="1600"/>
            </a:pPr>
            <a:r>
              <a:rPr lang="en-US" sz="1200" b="0" baseline="0" dirty="0"/>
              <a:t>Note: Respondents were instructed to select no more than 3 options.</a:t>
            </a:r>
            <a:endParaRPr lang="en-US" sz="12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330735992814018"/>
          <c:y val="0.24055013938735609"/>
          <c:w val="0.45427812645982946"/>
          <c:h val="0.7132240506679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>
                <a:alpha val="21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4713342762058718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C5-4FC5-838E-E269D1588BD6}"/>
                </c:ext>
              </c:extLst>
            </c:dLbl>
            <c:dLbl>
              <c:idx val="1"/>
              <c:layout>
                <c:manualLayout>
                  <c:x val="2.4522237936764429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C5-4FC5-838E-E269D1588BD6}"/>
                </c:ext>
              </c:extLst>
            </c:dLbl>
            <c:dLbl>
              <c:idx val="2"/>
              <c:layout>
                <c:manualLayout>
                  <c:x val="3.7600764836372313E-2"/>
                  <c:y val="-2.89165602408236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C5-4FC5-838E-E269D1588BD6}"/>
                </c:ext>
              </c:extLst>
            </c:dLbl>
            <c:dLbl>
              <c:idx val="3"/>
              <c:layout>
                <c:manualLayout>
                  <c:x val="2.9426685524117459E-2"/>
                  <c:y val="-5.783312048164621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C5-4FC5-838E-E269D1588BD6}"/>
                </c:ext>
              </c:extLst>
            </c:dLbl>
            <c:dLbl>
              <c:idx val="4"/>
              <c:layout>
                <c:manualLayout>
                  <c:x val="5.6401082891729237E-2"/>
                  <c:y val="-4.33737019139802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49679801360852E-2"/>
                      <c:h val="5.8122286084053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C5-4FC5-838E-E269D1588BD6}"/>
                </c:ext>
              </c:extLst>
            </c:dLbl>
            <c:dLbl>
              <c:idx val="5"/>
              <c:layout>
                <c:manualLayout>
                  <c:x val="8.8280056572352383E-2"/>
                  <c:y val="-2.891656024082310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C5-4FC5-838E-E269D1588BD6}"/>
                </c:ext>
              </c:extLst>
            </c:dLbl>
            <c:dLbl>
              <c:idx val="6"/>
              <c:layout>
                <c:manualLayout>
                  <c:x val="4.4140028286176192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C5-4FC5-838E-E269D1588BD6}"/>
                </c:ext>
              </c:extLst>
            </c:dLbl>
            <c:dLbl>
              <c:idx val="7"/>
              <c:layout>
                <c:manualLayout>
                  <c:x val="8.174079312254838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5-4FC5-838E-E269D1588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Use library as a technology center</c:v>
                </c:pt>
                <c:pt idx="1">
                  <c:v>Access/borrow journals/articles</c:v>
                </c:pt>
                <c:pt idx="2">
                  <c:v>Prepare assignments</c:v>
                </c:pt>
                <c:pt idx="3">
                  <c:v>Use library as social/meeting space</c:v>
                </c:pt>
                <c:pt idx="4">
                  <c:v>Conduct research</c:v>
                </c:pt>
                <c:pt idx="5">
                  <c:v>Access/borrow books/materials</c:v>
                </c:pt>
                <c:pt idx="6">
                  <c:v>Receive research support services</c:v>
                </c:pt>
                <c:pt idx="7">
                  <c:v>Access online databases/journals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0.44</c:v>
                </c:pt>
                <c:pt idx="5">
                  <c:v>0.56000000000000005</c:v>
                </c:pt>
                <c:pt idx="6">
                  <c:v>0.63</c:v>
                </c:pt>
                <c:pt idx="7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5-4FC5-838E-E269D1588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346197312"/>
        <c:axId val="-33273160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027450360489654E-2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C5-4FC5-838E-E269D1588BD6}"/>
                </c:ext>
              </c:extLst>
            </c:dLbl>
            <c:dLbl>
              <c:idx val="1"/>
              <c:layout>
                <c:manualLayout>
                  <c:x val="-4.9044475873529104E-3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C5-4FC5-838E-E269D1588BD6}"/>
                </c:ext>
              </c:extLst>
            </c:dLbl>
            <c:dLbl>
              <c:idx val="2"/>
              <c:layout>
                <c:manualLayout>
                  <c:x val="9.8088951747058208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C5-4FC5-838E-E269D1588BD6}"/>
                </c:ext>
              </c:extLst>
            </c:dLbl>
            <c:dLbl>
              <c:idx val="3"/>
              <c:layout>
                <c:manualLayout>
                  <c:x val="6.5392634498038685E-2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C5-4FC5-838E-E269D1588BD6}"/>
                </c:ext>
              </c:extLst>
            </c:dLbl>
            <c:dLbl>
              <c:idx val="4"/>
              <c:layout>
                <c:manualLayout>
                  <c:x val="1.961779034941152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C5-4FC5-838E-E269D1588BD6}"/>
                </c:ext>
              </c:extLst>
            </c:dLbl>
            <c:dLbl>
              <c:idx val="5"/>
              <c:layout>
                <c:manualLayout>
                  <c:x val="0.12915045313362664"/>
                  <c:y val="-2.891656024082310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C5-4FC5-838E-E269D1588BD6}"/>
                </c:ext>
              </c:extLst>
            </c:dLbl>
            <c:dLbl>
              <c:idx val="6"/>
              <c:layout>
                <c:manualLayout>
                  <c:x val="7.3566713810293768E-2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C5-4FC5-838E-E269D1588BD6}"/>
                </c:ext>
              </c:extLst>
            </c:dLbl>
            <c:dLbl>
              <c:idx val="7"/>
              <c:layout>
                <c:manualLayout>
                  <c:x val="5.5583739323332979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5-4FC5-838E-E269D1588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Use library as a technology center</c:v>
                </c:pt>
                <c:pt idx="1">
                  <c:v>Access/borrow journals/articles</c:v>
                </c:pt>
                <c:pt idx="2">
                  <c:v>Prepare assignments</c:v>
                </c:pt>
                <c:pt idx="3">
                  <c:v>Use library as social/meeting space</c:v>
                </c:pt>
                <c:pt idx="4">
                  <c:v>Conduct research</c:v>
                </c:pt>
                <c:pt idx="5">
                  <c:v>Access/borrow books/materials</c:v>
                </c:pt>
                <c:pt idx="6">
                  <c:v>Receive research support services</c:v>
                </c:pt>
                <c:pt idx="7">
                  <c:v>Access online databases/journals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0.44</c:v>
                </c:pt>
                <c:pt idx="1">
                  <c:v>0</c:v>
                </c:pt>
                <c:pt idx="2">
                  <c:v>0</c:v>
                </c:pt>
                <c:pt idx="3">
                  <c:v>0.13</c:v>
                </c:pt>
                <c:pt idx="4">
                  <c:v>0.38</c:v>
                </c:pt>
                <c:pt idx="5">
                  <c:v>0.31</c:v>
                </c:pt>
                <c:pt idx="6">
                  <c:v>0.75</c:v>
                </c:pt>
                <c:pt idx="7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5-4FC5-838E-E269D1588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axId val="489869696"/>
        <c:axId val="489869040"/>
      </c:barChart>
      <c:catAx>
        <c:axId val="-34619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valAx>
        <c:axId val="48986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9869696"/>
        <c:crosses val="max"/>
        <c:crossBetween val="between"/>
      </c:valAx>
      <c:catAx>
        <c:axId val="489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98690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48331807517893"/>
          <c:y val="0.63903700599552582"/>
          <c:w val="0.10912588970347917"/>
          <c:h val="0.124246490224039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UK Results: Reasons Students</a:t>
            </a:r>
            <a:r>
              <a:rPr lang="en-US" sz="1600" baseline="0" dirty="0"/>
              <a:t> </a:t>
            </a:r>
            <a:r>
              <a:rPr lang="en-US" sz="1600" dirty="0"/>
              <a:t>Use the Library Today (n=26)</a:t>
            </a:r>
          </a:p>
          <a:p>
            <a:pPr>
              <a:defRPr sz="1600"/>
            </a:pPr>
            <a:r>
              <a:rPr lang="en-US" sz="1400" b="0" dirty="0"/>
              <a:t>Note:</a:t>
            </a:r>
            <a:r>
              <a:rPr lang="en-US" sz="1400" b="0" baseline="0" dirty="0"/>
              <a:t> Respondents were instructed to select no more than 3 options</a:t>
            </a:r>
            <a:r>
              <a:rPr lang="en-US" sz="1600" b="0" baseline="0" dirty="0"/>
              <a:t>.</a:t>
            </a:r>
            <a:endParaRPr lang="en-US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284438016372544"/>
          <c:y val="0.19429810781846288"/>
          <c:w val="0.59094339254387296"/>
          <c:h val="0.80264464503447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Receive research support services</c:v>
                </c:pt>
                <c:pt idx="1">
                  <c:v>Use library as technology center</c:v>
                </c:pt>
                <c:pt idx="2">
                  <c:v>Get reference suppot from librarian</c:v>
                </c:pt>
                <c:pt idx="3">
                  <c:v>Access/borrow journals/articles</c:v>
                </c:pt>
                <c:pt idx="4">
                  <c:v>Use library as social/meeting space</c:v>
                </c:pt>
                <c:pt idx="5">
                  <c:v>Use short loan collection</c:v>
                </c:pt>
                <c:pt idx="6">
                  <c:v>Access online databases/journals</c:v>
                </c:pt>
                <c:pt idx="7">
                  <c:v>Prepare assignments</c:v>
                </c:pt>
                <c:pt idx="8">
                  <c:v>Access/borrow books/materials</c:v>
                </c:pt>
                <c:pt idx="9">
                  <c:v>Use library as work space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0.04</c:v>
                </c:pt>
                <c:pt idx="1">
                  <c:v>0.04</c:v>
                </c:pt>
                <c:pt idx="2">
                  <c:v>0.08</c:v>
                </c:pt>
                <c:pt idx="3">
                  <c:v>0.12</c:v>
                </c:pt>
                <c:pt idx="4">
                  <c:v>0.12</c:v>
                </c:pt>
                <c:pt idx="5">
                  <c:v>0.19</c:v>
                </c:pt>
                <c:pt idx="6">
                  <c:v>0.38</c:v>
                </c:pt>
                <c:pt idx="7">
                  <c:v>0.42</c:v>
                </c:pt>
                <c:pt idx="8">
                  <c:v>0.57999999999999996</c:v>
                </c:pt>
                <c:pt idx="9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8-4AA1-AE07-D62A8AAF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-346197312"/>
        <c:axId val="-332731600"/>
      </c:barChart>
      <c:catAx>
        <c:axId val="-34619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Expected Change in 5 years</a:t>
            </a:r>
          </a:p>
        </c:rich>
      </c:tx>
      <c:layout>
        <c:manualLayout>
          <c:xMode val="edge"/>
          <c:yMode val="edge"/>
          <c:x val="0.24823601318606445"/>
          <c:y val="0.130760601672707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815926147351266"/>
          <c:y val="0.19707922722872812"/>
          <c:w val="0.70663945732731703"/>
          <c:h val="0.483214470822446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Change significantly</c:v>
                </c:pt>
              </c:strCache>
            </c:strRef>
          </c:tx>
          <c:spPr>
            <a:solidFill>
              <a:srgbClr val="236192"/>
            </a:solidFill>
          </c:spPr>
          <c:invertIfNegative val="0"/>
          <c:dLbls>
            <c:dLbl>
              <c:idx val="0"/>
              <c:layout>
                <c:manualLayout>
                  <c:x val="8.4834355910182457E-3"/>
                  <c:y val="-8.759076765721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6-4114-BC71-301E08CE0B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Change modestly</c:v>
                </c:pt>
              </c:strCache>
            </c:strRef>
          </c:tx>
          <c:spPr>
            <a:solidFill>
              <a:srgbClr val="007DBA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6-4114-BC71-301E08CE0B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 the same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16-4114-BC71-301E08CE0B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6-4114-BC71-301E08CE0B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16-4114-BC71-301E08CE0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-346197312"/>
        <c:axId val="-332731600"/>
      </c:barChart>
      <c:catAx>
        <c:axId val="-346197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9907717588433134E-2"/>
          <c:y val="0.63883153915945279"/>
          <c:w val="0.73959192670846041"/>
          <c:h val="0.181607387143261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UK Results: Reasons Students Use the Library </a:t>
            </a:r>
          </a:p>
          <a:p>
            <a:pPr>
              <a:defRPr sz="1600"/>
            </a:pPr>
            <a:r>
              <a:rPr lang="en-US" sz="1600" dirty="0"/>
              <a:t>Current</a:t>
            </a:r>
            <a:r>
              <a:rPr lang="en-US" sz="1600" baseline="0" dirty="0"/>
              <a:t> vs. 2022</a:t>
            </a:r>
          </a:p>
          <a:p>
            <a:pPr>
              <a:defRPr sz="1600"/>
            </a:pPr>
            <a:r>
              <a:rPr lang="en-US" sz="1200" b="0" baseline="0" dirty="0"/>
              <a:t>Base: Respondents who expect change (n=15)</a:t>
            </a:r>
          </a:p>
          <a:p>
            <a:pPr>
              <a:defRPr sz="1600"/>
            </a:pPr>
            <a:r>
              <a:rPr lang="en-US" sz="1200" b="0" baseline="0" dirty="0"/>
              <a:t>Note: Respondents were instructed to select no more than 3 options.</a:t>
            </a:r>
            <a:endParaRPr lang="en-US" sz="12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723543369412127"/>
          <c:y val="0.24055013938735609"/>
          <c:w val="0.57035005269384831"/>
          <c:h val="0.7132240506679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4">
                <a:alpha val="21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645240709901414E-2"/>
                  <c:y val="2.8916560240821519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C5-4FC5-838E-E269D1588BD6}"/>
                </c:ext>
              </c:extLst>
            </c:dLbl>
            <c:dLbl>
              <c:idx val="1"/>
              <c:layout>
                <c:manualLayout>
                  <c:x val="3.26963172490194E-3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C5-4FC5-838E-E269D1588BD6}"/>
                </c:ext>
              </c:extLst>
            </c:dLbl>
            <c:dLbl>
              <c:idx val="2"/>
              <c:layout>
                <c:manualLayout>
                  <c:x val="5.8853371048234862E-2"/>
                  <c:y val="-8.674968072246880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C5-4FC5-838E-E269D1588BD6}"/>
                </c:ext>
              </c:extLst>
            </c:dLbl>
            <c:dLbl>
              <c:idx val="3"/>
              <c:layout>
                <c:manualLayout>
                  <c:x val="0.11280229450911693"/>
                  <c:y val="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C5-4FC5-838E-E269D1588BD6}"/>
                </c:ext>
              </c:extLst>
            </c:dLbl>
            <c:dLbl>
              <c:idx val="4"/>
              <c:layout>
                <c:manualLayout>
                  <c:x val="0.19290827176921446"/>
                  <c:y val="5.783312048164515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C5-4FC5-838E-E269D1588BD6}"/>
                </c:ext>
              </c:extLst>
            </c:dLbl>
            <c:dLbl>
              <c:idx val="5"/>
              <c:layout>
                <c:manualLayout>
                  <c:x val="3.9235580698823283E-2"/>
                  <c:y val="-5.783312048164515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C5-4FC5-838E-E269D1588BD6}"/>
                </c:ext>
              </c:extLst>
            </c:dLbl>
            <c:dLbl>
              <c:idx val="6"/>
              <c:layout>
                <c:manualLayout>
                  <c:x val="3.5965948973921281E-2"/>
                  <c:y val="-2.89165602408236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C5-4FC5-838E-E269D1588BD6}"/>
                </c:ext>
              </c:extLst>
            </c:dLbl>
            <c:dLbl>
              <c:idx val="7"/>
              <c:layout>
                <c:manualLayout>
                  <c:x val="7.0297082085391704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5-4FC5-838E-E269D1588BD6}"/>
                </c:ext>
              </c:extLst>
            </c:dLbl>
            <c:dLbl>
              <c:idx val="8"/>
              <c:layout>
                <c:manualLayout>
                  <c:x val="6.5392634498038921E-2"/>
                  <c:y val="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FE-43D7-A202-AC88796FB1DB}"/>
                </c:ext>
              </c:extLst>
            </c:dLbl>
            <c:dLbl>
              <c:idx val="9"/>
              <c:layout>
                <c:manualLayout>
                  <c:x val="7.0297082085391704E-2"/>
                  <c:y val="1.44582801204112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E-43D7-A202-AC88796FB1DB}"/>
                </c:ext>
              </c:extLst>
            </c:dLbl>
            <c:dLbl>
              <c:idx val="10"/>
              <c:layout>
                <c:manualLayout>
                  <c:x val="3.2696317249018203E-3"/>
                  <c:y val="-4.04831843371516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4-4C21-9499-08E751E10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Use library as social/meeting space</c:v>
                </c:pt>
                <c:pt idx="1">
                  <c:v>Conduct research</c:v>
                </c:pt>
                <c:pt idx="2">
                  <c:v>Get reference support from librarian</c:v>
                </c:pt>
                <c:pt idx="3">
                  <c:v>Receive research support services</c:v>
                </c:pt>
                <c:pt idx="4">
                  <c:v>Use library as technology center</c:v>
                </c:pt>
                <c:pt idx="5">
                  <c:v>Use short loan collection</c:v>
                </c:pt>
                <c:pt idx="6">
                  <c:v>Access/borrow journals/articles</c:v>
                </c:pt>
                <c:pt idx="7">
                  <c:v>Access online databases/journals</c:v>
                </c:pt>
                <c:pt idx="8">
                  <c:v>Prepare assignments</c:v>
                </c:pt>
                <c:pt idx="9">
                  <c:v>Access/borrow books/materials</c:v>
                </c:pt>
                <c:pt idx="10">
                  <c:v>Use library as work space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0.17</c:v>
                </c:pt>
                <c:pt idx="1">
                  <c:v>0</c:v>
                </c:pt>
                <c:pt idx="2">
                  <c:v>0.13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0.17</c:v>
                </c:pt>
                <c:pt idx="7">
                  <c:v>0.27</c:v>
                </c:pt>
                <c:pt idx="8">
                  <c:v>0.3</c:v>
                </c:pt>
                <c:pt idx="9">
                  <c:v>0.73</c:v>
                </c:pt>
                <c:pt idx="1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5-4FC5-838E-E269D1588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346197312"/>
        <c:axId val="-33273160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6.2123002773136864E-2"/>
                  <c:y val="5.783312048164409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C5-4FC5-838E-E269D1588BD6}"/>
                </c:ext>
              </c:extLst>
            </c:dLbl>
            <c:dLbl>
              <c:idx val="1"/>
              <c:layout>
                <c:manualLayout>
                  <c:x val="4.250521242372516E-2"/>
                  <c:y val="-2.891656024082257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C5-4FC5-838E-E269D1588BD6}"/>
                </c:ext>
              </c:extLst>
            </c:dLbl>
            <c:dLbl>
              <c:idx val="2"/>
              <c:layout>
                <c:manualLayout>
                  <c:x val="4.90444758735291E-2"/>
                  <c:y val="-5.783312048164515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C5-4FC5-838E-E269D1588BD6}"/>
                </c:ext>
              </c:extLst>
            </c:dLbl>
            <c:dLbl>
              <c:idx val="3"/>
              <c:layout>
                <c:manualLayout>
                  <c:x val="5.067929173598007E-2"/>
                  <c:y val="5.783312048164409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C5-4FC5-838E-E269D1588BD6}"/>
                </c:ext>
              </c:extLst>
            </c:dLbl>
            <c:dLbl>
              <c:idx val="4"/>
              <c:layout>
                <c:manualLayout>
                  <c:x val="6.8662266222940735E-2"/>
                  <c:y val="5.783312048164409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C5-4FC5-838E-E269D1588BD6}"/>
                </c:ext>
              </c:extLst>
            </c:dLbl>
            <c:dLbl>
              <c:idx val="5"/>
              <c:layout>
                <c:manualLayout>
                  <c:x val="4.4140028286176129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C5-4FC5-838E-E269D1588BD6}"/>
                </c:ext>
              </c:extLst>
            </c:dLbl>
            <c:dLbl>
              <c:idx val="6"/>
              <c:layout>
                <c:manualLayout>
                  <c:x val="6.5392634498038796E-2"/>
                  <c:y val="-1.0602616272640341E-1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C5-4FC5-838E-E269D1588BD6}"/>
                </c:ext>
              </c:extLst>
            </c:dLbl>
            <c:dLbl>
              <c:idx val="7"/>
              <c:layout>
                <c:manualLayout>
                  <c:x val="1.798297448696061E-2"/>
                  <c:y val="5.3013081363201704E-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5-4FC5-838E-E269D1588BD6}"/>
                </c:ext>
              </c:extLst>
            </c:dLbl>
            <c:dLbl>
              <c:idx val="8"/>
              <c:layout>
                <c:manualLayout>
                  <c:x val="8.3375608984999475E-2"/>
                  <c:y val="2.891656024082204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FE-43D7-A202-AC88796FB1DB}"/>
                </c:ext>
              </c:extLst>
            </c:dLbl>
            <c:dLbl>
              <c:idx val="9"/>
              <c:layout>
                <c:manualLayout>
                  <c:x val="0.20925643039372416"/>
                  <c:y val="1.44582801204112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E-43D7-A202-AC88796FB1DB}"/>
                </c:ext>
              </c:extLst>
            </c:dLbl>
            <c:dLbl>
              <c:idx val="10"/>
              <c:layout>
                <c:manualLayout>
                  <c:x val="-1.1988511165669774E-16"/>
                  <c:y val="1.44582801204112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4-4C21-9499-08E751E10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Use library as social/meeting space</c:v>
                </c:pt>
                <c:pt idx="1">
                  <c:v>Conduct research</c:v>
                </c:pt>
                <c:pt idx="2">
                  <c:v>Get reference support from librarian</c:v>
                </c:pt>
                <c:pt idx="3">
                  <c:v>Receive research support services</c:v>
                </c:pt>
                <c:pt idx="4">
                  <c:v>Use library as technology center</c:v>
                </c:pt>
                <c:pt idx="5">
                  <c:v>Use short loan collection</c:v>
                </c:pt>
                <c:pt idx="6">
                  <c:v>Access/borrow journals/articles</c:v>
                </c:pt>
                <c:pt idx="7">
                  <c:v>Access online databases/journals</c:v>
                </c:pt>
                <c:pt idx="8">
                  <c:v>Prepare assignments</c:v>
                </c:pt>
                <c:pt idx="9">
                  <c:v>Access/borrow books/materials</c:v>
                </c:pt>
                <c:pt idx="10">
                  <c:v>Use library as work space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0.35</c:v>
                </c:pt>
                <c:pt idx="1">
                  <c:v>0.03</c:v>
                </c:pt>
                <c:pt idx="2">
                  <c:v>0.06</c:v>
                </c:pt>
                <c:pt idx="3">
                  <c:v>0.26</c:v>
                </c:pt>
                <c:pt idx="4">
                  <c:v>0.42</c:v>
                </c:pt>
                <c:pt idx="5">
                  <c:v>0</c:v>
                </c:pt>
                <c:pt idx="6">
                  <c:v>0.03</c:v>
                </c:pt>
                <c:pt idx="7">
                  <c:v>0.23</c:v>
                </c:pt>
                <c:pt idx="8">
                  <c:v>0.13</c:v>
                </c:pt>
                <c:pt idx="9">
                  <c:v>0.35</c:v>
                </c:pt>
                <c:pt idx="1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5-4FC5-838E-E269D1588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axId val="489869696"/>
        <c:axId val="489869040"/>
      </c:barChart>
      <c:catAx>
        <c:axId val="-34619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32731600"/>
        <c:crosses val="autoZero"/>
        <c:auto val="1"/>
        <c:lblAlgn val="ctr"/>
        <c:lblOffset val="100"/>
        <c:noMultiLvlLbl val="0"/>
      </c:catAx>
      <c:valAx>
        <c:axId val="-33273160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-346197312"/>
        <c:crosses val="autoZero"/>
        <c:crossBetween val="between"/>
      </c:valAx>
      <c:valAx>
        <c:axId val="48986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9869696"/>
        <c:crosses val="max"/>
        <c:crossBetween val="between"/>
      </c:valAx>
      <c:catAx>
        <c:axId val="489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98690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48331807517893"/>
          <c:y val="0.63903700599552582"/>
          <c:w val="0.10912588970347917"/>
          <c:h val="0.124246490224039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4ED7-1D4C-4AE9-891F-0F15DAD6DF89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8750B-EB82-457F-9D1F-C3DA2E7B4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0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offitm@oclc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itia.vanderwerf@ocl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CA24E-206D-49E8-BC22-53A7CE8FF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2723181" cy="569387"/>
          </a:xfrm>
        </p:spPr>
        <p:txBody>
          <a:bodyPr/>
          <a:lstStyle/>
          <a:p>
            <a:r>
              <a:rPr lang="en-US" dirty="0"/>
              <a:t>UK team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8F5CB-1C04-4AFC-AE43-291D50A44F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EMEA Innovation Survey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F730-088B-413F-9FE0-123CDE1D2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4448077" cy="400110"/>
          </a:xfrm>
        </p:spPr>
        <p:txBody>
          <a:bodyPr/>
          <a:lstStyle/>
          <a:p>
            <a:r>
              <a:rPr lang="en-US" dirty="0"/>
              <a:t>Merrilee Proffitt &amp; Titia van der Werf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E10C2-3CE1-44FB-A47D-6D142C164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8695" y="3613838"/>
            <a:ext cx="4153638" cy="307777"/>
          </a:xfrm>
        </p:spPr>
        <p:txBody>
          <a:bodyPr/>
          <a:lstStyle/>
          <a:p>
            <a:r>
              <a:rPr lang="en-US" dirty="0"/>
              <a:t>Senior Program Officers, OCLC Research</a:t>
            </a:r>
          </a:p>
        </p:txBody>
      </p:sp>
    </p:spTree>
    <p:extLst>
      <p:ext uri="{BB962C8B-B14F-4D97-AF65-F5344CB8AC3E}">
        <p14:creationId xmlns:p14="http://schemas.microsoft.com/office/powerpoint/2010/main" val="21605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5EA663-C6E7-47C3-9100-8C12289AE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749832"/>
              </p:ext>
            </p:extLst>
          </p:nvPr>
        </p:nvGraphicFramePr>
        <p:xfrm>
          <a:off x="242888" y="185738"/>
          <a:ext cx="7768459" cy="439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1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3AB61B-F427-4935-AE93-F614550FE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68593"/>
              </p:ext>
            </p:extLst>
          </p:nvPr>
        </p:nvGraphicFramePr>
        <p:xfrm>
          <a:off x="0" y="1238245"/>
          <a:ext cx="6096000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052029-768B-4BEC-A83F-C3C67263F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036488"/>
              </p:ext>
            </p:extLst>
          </p:nvPr>
        </p:nvGraphicFramePr>
        <p:xfrm>
          <a:off x="3962399" y="1238246"/>
          <a:ext cx="6096000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0A75E7-7C39-43B3-B64B-A018BFE70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UK Results: Priorities &amp; Challenges</a:t>
            </a:r>
          </a:p>
        </p:txBody>
      </p:sp>
    </p:spTree>
    <p:extLst>
      <p:ext uri="{BB962C8B-B14F-4D97-AF65-F5344CB8AC3E}">
        <p14:creationId xmlns:p14="http://schemas.microsoft.com/office/powerpoint/2010/main" val="5777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8DA721-30E2-42AE-AF4F-610AA5B49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226190"/>
              </p:ext>
            </p:extLst>
          </p:nvPr>
        </p:nvGraphicFramePr>
        <p:xfrm>
          <a:off x="214313" y="439737"/>
          <a:ext cx="835818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71B1DB7-C9CB-4771-84A3-204A40A963BA}"/>
              </a:ext>
            </a:extLst>
          </p:cNvPr>
          <p:cNvSpPr txBox="1"/>
          <p:nvPr/>
        </p:nvSpPr>
        <p:spPr>
          <a:xfrm>
            <a:off x="4571846" y="58454"/>
            <a:ext cx="4572154" cy="2862322"/>
          </a:xfrm>
          <a:prstGeom prst="rect">
            <a:avLst/>
          </a:prstGeom>
          <a:solidFill>
            <a:srgbClr val="007D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Organisation</a:t>
            </a:r>
            <a:r>
              <a:rPr lang="en-US" sz="2000" dirty="0">
                <a:solidFill>
                  <a:schemeClr val="bg1"/>
                </a:solidFill>
              </a:rPr>
              <a:t> Thought Leaders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BF1DE-678F-4C23-97A2-0F0D2DFBFA8E}"/>
              </a:ext>
            </a:extLst>
          </p:cNvPr>
          <p:cNvSpPr txBox="1"/>
          <p:nvPr/>
        </p:nvSpPr>
        <p:spPr>
          <a:xfrm>
            <a:off x="-154" y="58455"/>
            <a:ext cx="4604399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Library Thought Leaders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39D19B-1DCB-4D03-82A0-4E905CF91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64" b="22319"/>
          <a:stretch/>
        </p:blipFill>
        <p:spPr>
          <a:xfrm>
            <a:off x="4973163" y="596826"/>
            <a:ext cx="1136316" cy="697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18A78C-FE4F-4041-AF48-160955008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82" b="24978"/>
          <a:stretch/>
        </p:blipFill>
        <p:spPr>
          <a:xfrm>
            <a:off x="6606824" y="846212"/>
            <a:ext cx="2094264" cy="639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EB1CB7-06F3-4F6B-ABC5-C23EDCB29A5E}"/>
              </a:ext>
            </a:extLst>
          </p:cNvPr>
          <p:cNvSpPr txBox="1"/>
          <p:nvPr/>
        </p:nvSpPr>
        <p:spPr>
          <a:xfrm>
            <a:off x="1" y="2831251"/>
            <a:ext cx="9144000" cy="18774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Most Relevant Funding Bodies for Libraries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671D2E-5C93-4D32-AC43-D0A38EAE4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38" y="659111"/>
            <a:ext cx="1558202" cy="526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31E421-9855-477A-967C-2CF53FD00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816" y="814129"/>
            <a:ext cx="1795222" cy="552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87481A-440C-4EE0-8C43-B71CD6485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38" y="1572862"/>
            <a:ext cx="569501" cy="683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8FEC2D-F7BF-4993-8CEF-9B450D371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686" y="2186940"/>
            <a:ext cx="1834712" cy="4018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4702523-210E-4A80-90B8-854EB0213F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647"/>
          <a:stretch/>
        </p:blipFill>
        <p:spPr>
          <a:xfrm>
            <a:off x="1218657" y="2390746"/>
            <a:ext cx="1108159" cy="423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F15CB-62AF-4298-8FFA-5E432A7FB1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4096" y="3808310"/>
            <a:ext cx="1913700" cy="644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A5B62F-7591-42A8-B90B-95222B4F7F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76" t="35276" r="25172" b="37138"/>
          <a:stretch/>
        </p:blipFill>
        <p:spPr>
          <a:xfrm>
            <a:off x="7275607" y="1702059"/>
            <a:ext cx="919353" cy="522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BA752-7950-4036-AB50-B6546FF15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109" y="4052134"/>
            <a:ext cx="1989949" cy="528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09AD7-6145-4E38-B05E-A2E5583F95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1506" y="3330888"/>
            <a:ext cx="1467202" cy="499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301AE-2DCF-4801-80E3-072DC01677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176" y="3328154"/>
            <a:ext cx="1133125" cy="441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5A9270-5112-4249-B6A7-D085A969051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7369" b="21265"/>
          <a:stretch/>
        </p:blipFill>
        <p:spPr>
          <a:xfrm>
            <a:off x="6999621" y="3748222"/>
            <a:ext cx="730326" cy="448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D73124-5F06-4514-9DD5-0C62999E4AF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079" t="11677" r="8724" b="22201"/>
          <a:stretch/>
        </p:blipFill>
        <p:spPr>
          <a:xfrm>
            <a:off x="4918792" y="1761680"/>
            <a:ext cx="1597939" cy="601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91BDC7-267E-46A9-BB8C-B2160B63BE9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88130"/>
          <a:stretch/>
        </p:blipFill>
        <p:spPr>
          <a:xfrm>
            <a:off x="8377038" y="1993572"/>
            <a:ext cx="636352" cy="7310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38BA51A-0937-46CB-AFA5-0E10477DCCA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3511" b="30289"/>
          <a:stretch/>
        </p:blipFill>
        <p:spPr>
          <a:xfrm>
            <a:off x="6926889" y="2327110"/>
            <a:ext cx="1073828" cy="496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D6E8E8-8187-4177-BEF9-70E2926B3F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76" t="35276" r="25172" b="37138"/>
          <a:stretch/>
        </p:blipFill>
        <p:spPr>
          <a:xfrm>
            <a:off x="102391" y="3292351"/>
            <a:ext cx="1464293" cy="831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92C349B-8C62-41EB-A447-28FC9A96E4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6438" y="1585991"/>
            <a:ext cx="1705812" cy="4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n horn sheffield library">
            <a:extLst>
              <a:ext uri="{FF2B5EF4-FFF2-40B4-BE49-F238E27FC236}">
                <a16:creationId xmlns:a16="http://schemas.microsoft.com/office/drawing/2014/main" id="{FA57E3D5-B92D-4D43-B0C5-A69AFB83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4" y="310630"/>
            <a:ext cx="1499961" cy="10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B9A28-217F-4B40-BCF8-CF8187D68985}"/>
              </a:ext>
            </a:extLst>
          </p:cNvPr>
          <p:cNvSpPr txBox="1"/>
          <p:nvPr/>
        </p:nvSpPr>
        <p:spPr>
          <a:xfrm>
            <a:off x="130630" y="1553029"/>
            <a:ext cx="22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 Horn, Sheffield</a:t>
            </a:r>
          </a:p>
        </p:txBody>
      </p:sp>
      <p:pic>
        <p:nvPicPr>
          <p:cNvPr id="2054" name="Picture 6" descr="https://www.bodleian.ox.ac.uk/__data/assets/image/0018/101628/Weston_Library_Opening_by_John_Cairns_20.3.15-5-2-420x243.jpg">
            <a:extLst>
              <a:ext uri="{FF2B5EF4-FFF2-40B4-BE49-F238E27FC236}">
                <a16:creationId xmlns:a16="http://schemas.microsoft.com/office/drawing/2014/main" id="{FD9FFA12-028A-4019-8E57-88F16E48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78" y="194200"/>
            <a:ext cx="2348593" cy="13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4C752-B1C0-4DB4-962B-D720CEFD2B00}"/>
              </a:ext>
            </a:extLst>
          </p:cNvPr>
          <p:cNvSpPr txBox="1"/>
          <p:nvPr/>
        </p:nvSpPr>
        <p:spPr>
          <a:xfrm>
            <a:off x="2939143" y="1683657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Ovenden, Oxford</a:t>
            </a:r>
          </a:p>
        </p:txBody>
      </p:sp>
      <p:pic>
        <p:nvPicPr>
          <p:cNvPr id="2056" name="Picture 8" descr="Jan Wilkinson">
            <a:extLst>
              <a:ext uri="{FF2B5EF4-FFF2-40B4-BE49-F238E27FC236}">
                <a16:creationId xmlns:a16="http://schemas.microsoft.com/office/drawing/2014/main" id="{3EDBE2A6-6D94-4737-86E7-F584DFA6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93" y="194200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FD8A1-2AF9-402F-B334-BF61D96DC6A1}"/>
              </a:ext>
            </a:extLst>
          </p:cNvPr>
          <p:cNvSpPr txBox="1"/>
          <p:nvPr/>
        </p:nvSpPr>
        <p:spPr>
          <a:xfrm>
            <a:off x="6669315" y="1729823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Jan Wilkinson,</a:t>
            </a:r>
            <a:br>
              <a:rPr lang="en-US" dirty="0"/>
            </a:br>
            <a:r>
              <a:rPr lang="en-US" dirty="0"/>
              <a:t>Manchester</a:t>
            </a:r>
          </a:p>
        </p:txBody>
      </p:sp>
      <p:pic>
        <p:nvPicPr>
          <p:cNvPr id="2060" name="Picture 12" descr="John MacColl - Director">
            <a:extLst>
              <a:ext uri="{FF2B5EF4-FFF2-40B4-BE49-F238E27FC236}">
                <a16:creationId xmlns:a16="http://schemas.microsoft.com/office/drawing/2014/main" id="{C4C8D875-19BF-4244-ACD8-01D178DD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3" y="2230210"/>
            <a:ext cx="1594304" cy="15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83474-9763-41CA-8245-C4E380533243}"/>
              </a:ext>
            </a:extLst>
          </p:cNvPr>
          <p:cNvSpPr txBox="1"/>
          <p:nvPr/>
        </p:nvSpPr>
        <p:spPr>
          <a:xfrm>
            <a:off x="1487261" y="3827920"/>
            <a:ext cx="17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</a:t>
            </a:r>
            <a:r>
              <a:rPr lang="en-US" dirty="0" err="1"/>
              <a:t>MacColl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St Andrews</a:t>
            </a:r>
          </a:p>
        </p:txBody>
      </p:sp>
      <p:pic>
        <p:nvPicPr>
          <p:cNvPr id="2062" name="Picture 14" descr="Christine Wise">
            <a:extLst>
              <a:ext uri="{FF2B5EF4-FFF2-40B4-BE49-F238E27FC236}">
                <a16:creationId xmlns:a16="http://schemas.microsoft.com/office/drawing/2014/main" id="{F859A3FA-50C4-4A4D-8D5D-F351F9FC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32" y="2230210"/>
            <a:ext cx="1219653" cy="14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13E1E0-A0E6-49C0-AE8A-0CBCC9436C4C}"/>
              </a:ext>
            </a:extLst>
          </p:cNvPr>
          <p:cNvSpPr txBox="1"/>
          <p:nvPr/>
        </p:nvSpPr>
        <p:spPr>
          <a:xfrm>
            <a:off x="4310743" y="3679371"/>
            <a:ext cx="24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Christine Wise, SOAS</a:t>
            </a:r>
          </a:p>
        </p:txBody>
      </p:sp>
    </p:spTree>
    <p:extLst>
      <p:ext uri="{BB962C8B-B14F-4D97-AF65-F5344CB8AC3E}">
        <p14:creationId xmlns:p14="http://schemas.microsoft.com/office/powerpoint/2010/main" val="12512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FC430-33E9-422B-A042-2661F83823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Succession planning: RLUK / SCONUL are key networks. Value of non UK perspective (provided by RLP) may be valued.</a:t>
            </a:r>
          </a:p>
          <a:p>
            <a:r>
              <a:rPr lang="en-US" sz="1800" dirty="0"/>
              <a:t>Uptick in use of libraries: increased enrollment rebirth of the library as place Libraries continue to invest heavily in electronic resources and in promoting e-resources, including digitized special collections.  </a:t>
            </a:r>
          </a:p>
          <a:p>
            <a:r>
              <a:rPr lang="en-US" sz="1800" dirty="0"/>
              <a:t>Library as technology center: did not resonate </a:t>
            </a:r>
          </a:p>
          <a:p>
            <a:r>
              <a:rPr lang="en-US" sz="1800" dirty="0"/>
              <a:t>Discussion of technology with those that we interviewed centered around faculty research support (Research Data Management, GIS, Research Data Planning, etc.), which relates to findings elsewhere.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113A1-ED6C-4A94-99B7-0015C7E18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4149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BFEC7-4CFB-48F1-B9CC-3E8762E1A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3165F-809E-424D-AB03-E534C248AE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Support for researchers: high interest in getting staff / faculty skilled up. Opportunity to highlight good work we’ve already done.</a:t>
            </a:r>
          </a:p>
          <a:p>
            <a:r>
              <a:rPr lang="en-US" sz="2000" dirty="0"/>
              <a:t>Library as place: endless discussion points</a:t>
            </a:r>
          </a:p>
          <a:p>
            <a:r>
              <a:rPr lang="en-US" sz="2000" dirty="0"/>
              <a:t>Special collections: still seen as being central even if they may have fallen below the fold in terms of the “top three” priorities </a:t>
            </a:r>
          </a:p>
          <a:p>
            <a:r>
              <a:rPr lang="en-US" sz="2000" dirty="0"/>
              <a:t>Linked data: not being well understood by library leadership (and it may even be viewed with skepticism). </a:t>
            </a:r>
          </a:p>
          <a:p>
            <a:r>
              <a:rPr lang="en-US" sz="2000" dirty="0"/>
              <a:t>Open access: good area for further exploration and discussion. </a:t>
            </a:r>
          </a:p>
        </p:txBody>
      </p:sp>
    </p:spTree>
    <p:extLst>
      <p:ext uri="{BB962C8B-B14F-4D97-AF65-F5344CB8AC3E}">
        <p14:creationId xmlns:p14="http://schemas.microsoft.com/office/powerpoint/2010/main" val="2010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57055-F1AC-422C-B0AC-07660392D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C61DB-7CDB-4D06-BD62-2F69D362EA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 of shared print: UKRR is likely to be their shared future although people would like to also have regional solutions </a:t>
            </a:r>
          </a:p>
          <a:p>
            <a:r>
              <a:rPr lang="en-US" dirty="0"/>
              <a:t>Collaboration: UK research libraries see themselves as inward looking and will collaborate with the usual suspects. </a:t>
            </a:r>
          </a:p>
          <a:p>
            <a:r>
              <a:rPr lang="en-US" dirty="0"/>
              <a:t>Library leadership: a grab bag of institutions.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6C8EB4-9152-4E00-8DDF-2A360B160C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 findings at OCLC EMEA Regional Council Meeting (20-21 February 2018, Edinburgh)</a:t>
            </a:r>
          </a:p>
          <a:p>
            <a:r>
              <a:rPr lang="en-US" dirty="0"/>
              <a:t>Host a discussion at the RLP meeting in London (14 March 2018, in conjunction with RLUK Conference)</a:t>
            </a:r>
          </a:p>
          <a:p>
            <a:r>
              <a:rPr lang="en-US" dirty="0"/>
              <a:t>Explore repeating survey in US, in Canada and in Australia</a:t>
            </a:r>
          </a:p>
          <a:p>
            <a:pPr marL="0" indent="0">
              <a:buNone/>
            </a:pPr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Merrilee Proffitt </a:t>
            </a:r>
            <a:r>
              <a:rPr lang="en-US" dirty="0">
                <a:hlinkClick r:id="rId3"/>
              </a:rPr>
              <a:t>proffitm@oclc.org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Titia van der Werf </a:t>
            </a:r>
            <a:r>
              <a:rPr lang="en-US" dirty="0">
                <a:hlinkClick r:id="rId4"/>
              </a:rPr>
              <a:t>titia.vanderwerf@oclc.org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87B6F-E191-4303-9210-4B7BC5597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5829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AF5CCFE-7FD2-4243-8AEC-D166BE512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1" y="807813"/>
            <a:ext cx="1881616" cy="2264228"/>
          </a:xfrm>
          <a:prstGeom prst="rect">
            <a:avLst/>
          </a:prstGeom>
        </p:spPr>
      </p:pic>
      <p:pic>
        <p:nvPicPr>
          <p:cNvPr id="1028" name="Picture 4" descr="Titia van der Werf">
            <a:extLst>
              <a:ext uri="{FF2B5EF4-FFF2-40B4-BE49-F238E27FC236}">
                <a16:creationId xmlns:a16="http://schemas.microsoft.com/office/drawing/2014/main" id="{8F362F13-B4AD-4270-8361-6E154B8B9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76" y="807814"/>
            <a:ext cx="1713470" cy="2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6B242-5D58-430B-A887-F56389046798}"/>
              </a:ext>
            </a:extLst>
          </p:cNvPr>
          <p:cNvSpPr txBox="1"/>
          <p:nvPr/>
        </p:nvSpPr>
        <p:spPr>
          <a:xfrm>
            <a:off x="410084" y="3214915"/>
            <a:ext cx="8138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Your colleagues, Merrilee (San Mateo), Titia (Leiden) and Peggy Gallagher (Dublin)</a:t>
            </a:r>
          </a:p>
        </p:txBody>
      </p:sp>
      <p:pic>
        <p:nvPicPr>
          <p:cNvPr id="1030" name="Picture 6" descr="Peggy Gallagher">
            <a:extLst>
              <a:ext uri="{FF2B5EF4-FFF2-40B4-BE49-F238E27FC236}">
                <a16:creationId xmlns:a16="http://schemas.microsoft.com/office/drawing/2014/main" id="{F628BB62-6B45-4747-8CE5-49F1A69C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807814"/>
            <a:ext cx="2288268" cy="2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77B7D5-FF17-4092-8F7D-445299DFE1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90CA3-19AD-44AF-85E0-DEDF8C04F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survey of libraries at 238 research universities in the UK, the Netherlands, Germany, Austria, Switzerland, Denmark, Spain, France, and Italy</a:t>
            </a:r>
          </a:p>
          <a:p>
            <a:r>
              <a:rPr lang="en-US" dirty="0"/>
              <a:t>Spearheaded by EMEA Regional Council</a:t>
            </a:r>
          </a:p>
          <a:p>
            <a:r>
              <a:rPr lang="en-US" dirty="0"/>
              <a:t>Gain intelligence regarding trends, capacities and priorities within the European research library community.</a:t>
            </a:r>
          </a:p>
          <a:p>
            <a:r>
              <a:rPr lang="en-US" dirty="0"/>
              <a:t>Scope the opportunity space for OCLC Research, and the OCLC Research Library Partnership.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54015-6336-462B-8682-239DE42D3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UK 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7F6F-47A6-4A99-AA43-4FF12BFB0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B72FA-28C8-4862-A5B6-D4BFBD99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8284F2-BD65-440D-8668-C31B5C7B801D}"/>
              </a:ext>
            </a:extLst>
          </p:cNvPr>
          <p:cNvSpPr/>
          <p:nvPr/>
        </p:nvSpPr>
        <p:spPr>
          <a:xfrm>
            <a:off x="0" y="602779"/>
            <a:ext cx="3213598" cy="4074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C4D780-B73E-4C3C-A031-210B64748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590792"/>
              </p:ext>
            </p:extLst>
          </p:nvPr>
        </p:nvGraphicFramePr>
        <p:xfrm>
          <a:off x="-371933" y="285165"/>
          <a:ext cx="4361466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6947B3-9B47-4467-9B18-322F9B266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039202"/>
              </p:ext>
            </p:extLst>
          </p:nvPr>
        </p:nvGraphicFramePr>
        <p:xfrm>
          <a:off x="-44001" y="2313151"/>
          <a:ext cx="4361466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A04CDDA-CA12-49BB-AD83-F78D097F42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" t="12856" r="12863" b="244"/>
          <a:stretch/>
        </p:blipFill>
        <p:spPr>
          <a:xfrm>
            <a:off x="3213598" y="602779"/>
            <a:ext cx="5822464" cy="4074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1B38B3-F559-4CD5-B7D3-425D742DEF46}"/>
              </a:ext>
            </a:extLst>
          </p:cNvPr>
          <p:cNvSpPr txBox="1"/>
          <p:nvPr/>
        </p:nvSpPr>
        <p:spPr>
          <a:xfrm>
            <a:off x="4323143" y="1943819"/>
            <a:ext cx="57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5F7316-76EC-43D4-8C8E-334CBAF5B216}"/>
              </a:ext>
            </a:extLst>
          </p:cNvPr>
          <p:cNvSpPr txBox="1"/>
          <p:nvPr/>
        </p:nvSpPr>
        <p:spPr>
          <a:xfrm>
            <a:off x="6188322" y="126891"/>
            <a:ext cx="167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Country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682731-728B-4AC3-8732-413D856F0E9B}"/>
              </a:ext>
            </a:extLst>
          </p:cNvPr>
          <p:cNvSpPr txBox="1"/>
          <p:nvPr/>
        </p:nvSpPr>
        <p:spPr>
          <a:xfrm>
            <a:off x="-8005" y="-58509"/>
            <a:ext cx="889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26 </a:t>
            </a:r>
            <a:r>
              <a:rPr lang="en-US" sz="3600" b="1" dirty="0">
                <a:solidFill>
                  <a:schemeClr val="tx2"/>
                </a:solidFill>
              </a:rPr>
              <a:t>UK survey respondents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57C0AD-C17C-40BE-9126-FF4F0F92366D}"/>
              </a:ext>
            </a:extLst>
          </p:cNvPr>
          <p:cNvSpPr txBox="1"/>
          <p:nvPr/>
        </p:nvSpPr>
        <p:spPr>
          <a:xfrm>
            <a:off x="3538127" y="60605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Country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4CF8D8-2067-4766-A98E-6DD49BA567F6}"/>
              </a:ext>
            </a:extLst>
          </p:cNvPr>
          <p:cNvSpPr/>
          <p:nvPr/>
        </p:nvSpPr>
        <p:spPr>
          <a:xfrm>
            <a:off x="4283901" y="1802872"/>
            <a:ext cx="622153" cy="659782"/>
          </a:xfrm>
          <a:prstGeom prst="ellipse">
            <a:avLst/>
          </a:prstGeom>
          <a:noFill/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8DA721-30E2-42AE-AF4F-610AA5B49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78809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9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53690412"/>
              </p:ext>
            </p:extLst>
          </p:nvPr>
        </p:nvGraphicFramePr>
        <p:xfrm>
          <a:off x="-473164" y="219703"/>
          <a:ext cx="8402727" cy="411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D7F864-BBB9-442F-860B-BB1D56C12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853073"/>
              </p:ext>
            </p:extLst>
          </p:nvPr>
        </p:nvGraphicFramePr>
        <p:xfrm>
          <a:off x="3996090" y="2228850"/>
          <a:ext cx="5988140" cy="289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81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5EA663-C6E7-47C3-9100-8C12289AE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910783"/>
              </p:ext>
            </p:extLst>
          </p:nvPr>
        </p:nvGraphicFramePr>
        <p:xfrm>
          <a:off x="242888" y="185738"/>
          <a:ext cx="7768459" cy="439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8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60744972"/>
              </p:ext>
            </p:extLst>
          </p:nvPr>
        </p:nvGraphicFramePr>
        <p:xfrm>
          <a:off x="-473164" y="219703"/>
          <a:ext cx="8745627" cy="411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D7F864-BBB9-442F-860B-BB1D56C12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085336"/>
              </p:ext>
            </p:extLst>
          </p:nvPr>
        </p:nvGraphicFramePr>
        <p:xfrm>
          <a:off x="3996090" y="2228850"/>
          <a:ext cx="5988140" cy="289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17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1e867eb-0ccf-46b3-a8be-678a344b5681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7E988F0-95B4-4FCA-A550-26E1636850F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6b67d80f-331f-4b51-b18e-81b8c101c2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29243</TotalTime>
  <Words>626</Words>
  <Application>Microsoft Office PowerPoint</Application>
  <PresentationFormat>On-screen Show (16:9)</PresentationFormat>
  <Paragraphs>156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EMEA Innovation Survey</dc:title>
  <dc:creator>Merrilee Proffitt and Titia van der Werf</dc:creator>
  <dc:description>Presented during the OCLC EMEA Regional Council Meeting, 21 February 2018, Edinburgh, Scotland (UK)</dc:description>
  <cp:lastModifiedBy>McNicol,Jeanette</cp:lastModifiedBy>
  <cp:revision>233</cp:revision>
  <dcterms:created xsi:type="dcterms:W3CDTF">2015-04-17T19:58:50Z</dcterms:created>
  <dcterms:modified xsi:type="dcterms:W3CDTF">2018-07-08T22:40:27Z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