
<file path=[Content_Types].xml><?xml version="1.0" encoding="utf-8"?>
<Types xmlns="http://schemas.openxmlformats.org/package/2006/content-types">
  <Default Extension="(null)" ContentType="image/x-emf"/>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 id="2147483672" r:id="rId2"/>
    <p:sldMasterId id="2147483673" r:id="rId3"/>
    <p:sldMasterId id="2147483685" r:id="rId4"/>
  </p:sldMasterIdLst>
  <p:notesMasterIdLst>
    <p:notesMasterId r:id="rId35"/>
  </p:notesMasterIdLst>
  <p:sldIdLst>
    <p:sldId id="281" r:id="rId5"/>
    <p:sldId id="353" r:id="rId6"/>
    <p:sldId id="571" r:id="rId7"/>
    <p:sldId id="574" r:id="rId8"/>
    <p:sldId id="573" r:id="rId9"/>
    <p:sldId id="607"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ontserrat"/>
      <p:regular r:id="rId42"/>
      <p:bold r:id="rId43"/>
      <p:italic r:id="rId44"/>
      <p:boldItalic r:id="rId45"/>
    </p:embeddedFont>
    <p:embeddedFont>
      <p:font typeface="Montserrat Medium"/>
      <p:regular r:id="rId46"/>
      <p:bold r:id="rId47"/>
      <p:italic r:id="rId48"/>
      <p:boldItalic r:id="rId49"/>
    </p:embeddedFont>
    <p:embeddedFont>
      <p:font typeface="Montserrat SemiBold"/>
      <p:regular r:id="rId50"/>
      <p:bold r:id="rId51"/>
      <p:italic r:id="rId52"/>
      <p:boldItalic r:id="rId53"/>
    </p:embeddedFont>
    <p:embeddedFont>
      <p:font typeface="Open Sans Light"/>
      <p:regular r:id="rId54"/>
      <p:bold r:id="rId55"/>
      <p:italic r:id="rId56"/>
      <p:boldItalic r:id="rId57"/>
    </p:embeddedFont>
    <p:embeddedFont>
      <p:font typeface="Poppins"/>
      <p:regular r:id="rId58"/>
      <p:bold r:id="rId59"/>
      <p:italic r:id="rId60"/>
      <p:boldItalic r:id="rId61"/>
    </p:embeddedFont>
    <p:embeddedFont>
      <p:font typeface="Poppins Light"/>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C14260-12A4-4CA7-ABC2-982CCE572005}">
  <a:tblStyle styleId="{5CC14260-12A4-4CA7-ABC2-982CCE5720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snapToObjects="1" showGuides="1">
      <p:cViewPr varScale="1">
        <p:scale>
          <a:sx n="83" d="100"/>
          <a:sy n="83" d="100"/>
        </p:scale>
        <p:origin x="796"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3FD2D-386B-B945-B879-20EDCDEED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8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eb5a6923f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eb5a6923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Users are able to save and return to emulation environments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eb5a6923f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eb5a6923f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Also manages generation of underlying disk images and derivatives - limiting the overall storage requirements of emulation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eb5a6923f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eb5a6923f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team at Freiburg’s work over the last decade is incredible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implementing EaaS at an appropriate scale still faces numerous hurdles </a:t>
            </a:r>
            <a:endParaRPr/>
          </a:p>
          <a:p>
            <a:pPr marL="0" lvl="0" indent="0" algn="l" rtl="0">
              <a:spcBef>
                <a:spcPts val="0"/>
              </a:spcBef>
              <a:spcAft>
                <a:spcPts val="0"/>
              </a:spcAft>
              <a:buNone/>
            </a:pPr>
            <a:endParaRPr/>
          </a:p>
          <a:p>
            <a:pPr marL="0" lvl="0" indent="0" algn="l" rtl="0">
              <a:spcBef>
                <a:spcPts val="0"/>
              </a:spcBef>
              <a:spcAft>
                <a:spcPts val="0"/>
              </a:spcAft>
              <a:buNone/>
            </a:pPr>
            <a:r>
              <a:rPr lang="en"/>
              <a:t>Enter the EaaSI project</a:t>
            </a:r>
            <a:endParaRPr/>
          </a:p>
          <a:p>
            <a:pPr marL="0" lvl="0" indent="0" algn="l" rtl="0">
              <a:spcBef>
                <a:spcPts val="0"/>
              </a:spcBef>
              <a:spcAft>
                <a:spcPts val="0"/>
              </a:spcAft>
              <a:buNone/>
            </a:pPr>
            <a:r>
              <a:rPr lang="en"/>
              <a:t>Emulation-as-a-Service Infrastructure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eb5a6923f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eb5a6923f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Establishing a community around the use of emulation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eb5a6923f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eb5a6923f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eb5a6923f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eb5a6923f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eb5a6923f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eb5a6923f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Generating metadata specification to support discovery and improve overall documentation related to computer history and enable system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Plan to contribute as much as we can to Wikidata knowledge base - making linked open data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eb5a6923f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eb5a6923f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f22eebf18_0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f22eebf18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eb5a6923f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eb5a6923f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multiple services on top of the underlying EaaSI infrastructure to illustrate application of emulation for access in various disciplines/use cases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In October, we released the Research &amp; Learning Agenda for Archives, Special, and Distinctive Collections. </a:t>
            </a:r>
          </a:p>
          <a:p>
            <a:pPr marL="400050" indent="-171450">
              <a:buFont typeface="Arial" panose="020B0604020202020204" pitchFamily="34" charset="0"/>
              <a:buChar char="•"/>
            </a:pPr>
            <a:r>
              <a:rPr lang="en-US" dirty="0"/>
              <a:t>articulates the shared challenges and opportunities research libraries are are facing in this sphere, and suggests approaches for working on them together. </a:t>
            </a:r>
          </a:p>
          <a:p>
            <a:pPr marL="400050" indent="-171450">
              <a:buFont typeface="Arial" panose="020B0604020202020204" pitchFamily="34" charset="0"/>
              <a:buChar char="•"/>
            </a:pPr>
            <a:r>
              <a:rPr lang="en-US" dirty="0"/>
              <a:t>The agenda will guide OCLC Research work in this area in the future, and we hope it will also serve </a:t>
            </a:r>
            <a:r>
              <a:rPr lang="en-US" sz="1200" b="0" i="0" u="none" strike="noStrike" cap="none" dirty="0">
                <a:solidFill>
                  <a:schemeClr val="dk1"/>
                </a:solidFill>
                <a:effectLst/>
                <a:latin typeface="+mn-lt"/>
                <a:ea typeface="Calibri"/>
                <a:cs typeface="Calibri"/>
                <a:sym typeface="Calibri"/>
              </a:rPr>
              <a:t>to frame larger conversations and spur action across the field</a:t>
            </a: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This year, OCLC RLP will be presenting a number of webinars that respond to issue surfaced during our work on the agenda. </a:t>
            </a: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AD2DB-6206-6849-8A28-45575CC1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09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eb5a6923f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eb5a6923f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eb5a6923f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eb5a6923f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point on the legal context of the EaaSI Network service</a:t>
            </a:r>
            <a:endParaRPr/>
          </a:p>
          <a:p>
            <a:pPr marL="0" lvl="0" indent="0" algn="l" rtl="0">
              <a:spcBef>
                <a:spcPts val="0"/>
              </a:spcBef>
              <a:spcAft>
                <a:spcPts val="0"/>
              </a:spcAft>
              <a:buNone/>
            </a:pPr>
            <a:endParaRPr/>
          </a:p>
          <a:p>
            <a:pPr marL="0" lvl="0" indent="0" algn="l" rtl="0">
              <a:spcBef>
                <a:spcPts val="0"/>
              </a:spcBef>
              <a:spcAft>
                <a:spcPts val="0"/>
              </a:spcAft>
              <a:buNone/>
            </a:pPr>
            <a:r>
              <a:rPr lang="en"/>
              <a:t>REcent work at UVA, with the support of Association of Research Libraries, included definition of a best practice for the type of network framework established by EaaSI</a:t>
            </a:r>
            <a:endParaRPr/>
          </a:p>
          <a:p>
            <a:pPr marL="0" lvl="0" indent="0" algn="l" rtl="0">
              <a:spcBef>
                <a:spcPts val="0"/>
              </a:spcBef>
              <a:spcAft>
                <a:spcPts val="0"/>
              </a:spcAft>
              <a:buNone/>
            </a:pPr>
            <a:endParaRPr/>
          </a:p>
          <a:p>
            <a:pPr marL="0" lvl="0" indent="0" algn="l" rtl="0">
              <a:spcBef>
                <a:spcPts val="0"/>
              </a:spcBef>
              <a:spcAft>
                <a:spcPts val="0"/>
              </a:spcAft>
              <a:buNone/>
            </a:pPr>
            <a:r>
              <a:rPr lang="en"/>
              <a:t>According to the legal experts making and vetting these recommendations, fair use should cover the exchange of proprietary software in the EaaSI framework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f22eebf18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5f22eebf1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f22eebf18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f22eebf18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f22eebf18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f22eebf18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5f22eebf18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5f22eebf18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5f22eebf18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5f22eebf18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f22eebf1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f22eebf1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next three months we plan to turn our focus to UX/UI improvements</a:t>
            </a:r>
            <a:endParaRPr/>
          </a:p>
          <a:p>
            <a:pPr marL="0" lvl="0" indent="0" algn="l" rtl="0">
              <a:spcBef>
                <a:spcPts val="0"/>
              </a:spcBef>
              <a:spcAft>
                <a:spcPts val="0"/>
              </a:spcAft>
              <a:buNone/>
            </a:pPr>
            <a:r>
              <a:rPr lang="en"/>
              <a:t>With new vendor partners PortalMedia</a:t>
            </a:r>
            <a:endParaRPr/>
          </a:p>
          <a:p>
            <a:pPr marL="0" lvl="0" indent="0" algn="l" rtl="0">
              <a:spcBef>
                <a:spcPts val="0"/>
              </a:spcBef>
              <a:spcAft>
                <a:spcPts val="0"/>
              </a:spcAft>
              <a:buNone/>
            </a:pPr>
            <a:endParaRPr/>
          </a:p>
          <a:p>
            <a:pPr marL="0" lvl="0" indent="0" algn="l" rtl="0">
              <a:spcBef>
                <a:spcPts val="0"/>
              </a:spcBef>
              <a:spcAft>
                <a:spcPts val="0"/>
              </a:spcAft>
              <a:buNone/>
            </a:pPr>
            <a:r>
              <a:rPr lang="en"/>
              <a:t>Will also continue work with partners to test and review review Network functionality</a:t>
            </a:r>
            <a:endParaRPr/>
          </a:p>
          <a:p>
            <a:pPr marL="0" lvl="0" indent="0" algn="l" rtl="0">
              <a:spcBef>
                <a:spcPts val="0"/>
              </a:spcBef>
              <a:spcAft>
                <a:spcPts val="0"/>
              </a:spcAft>
              <a:buNone/>
            </a:pPr>
            <a:endParaRPr/>
          </a:p>
          <a:p>
            <a:pPr marL="0" lvl="0" indent="0" algn="l" rtl="0">
              <a:spcBef>
                <a:spcPts val="0"/>
              </a:spcBef>
              <a:spcAft>
                <a:spcPts val="0"/>
              </a:spcAft>
              <a:buNone/>
            </a:pPr>
            <a:r>
              <a:rPr lang="en"/>
              <a:t>Student workers are now beginning to configure environments within Yale’s EaaSI node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5f22eebf18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5f22eebf18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f22eebf18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f22eebf18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huge thanks to our funders</a:t>
            </a:r>
            <a:endParaRPr/>
          </a:p>
          <a:p>
            <a:pPr marL="0" lvl="0" indent="0" algn="l" rtl="0">
              <a:spcBef>
                <a:spcPts val="0"/>
              </a:spcBef>
              <a:spcAft>
                <a:spcPts val="0"/>
              </a:spcAft>
              <a:buNone/>
            </a:pPr>
            <a:endParaRPr/>
          </a:p>
          <a:p>
            <a:pPr marL="0" lvl="0" indent="0" algn="l" rtl="0">
              <a:spcBef>
                <a:spcPts val="0"/>
              </a:spcBef>
              <a:spcAft>
                <a:spcPts val="0"/>
              </a:spcAft>
              <a:buNone/>
            </a:pPr>
            <a:r>
              <a:rPr lang="en"/>
              <a:t>Mellon Foundation and Sloan Foundation</a:t>
            </a:r>
            <a:endParaRPr/>
          </a:p>
          <a:p>
            <a:pPr marL="0" lvl="0" indent="0" algn="l" rtl="0">
              <a:spcBef>
                <a:spcPts val="0"/>
              </a:spcBef>
              <a:spcAft>
                <a:spcPts val="0"/>
              </a:spcAft>
              <a:buNone/>
            </a:pPr>
            <a:endParaRPr/>
          </a:p>
          <a:p>
            <a:pPr marL="0" lvl="0" indent="0" algn="l" rtl="0">
              <a:spcBef>
                <a:spcPts val="0"/>
              </a:spcBef>
              <a:spcAft>
                <a:spcPts val="0"/>
              </a:spcAft>
              <a:buNone/>
            </a:pPr>
            <a:r>
              <a:rPr lang="en"/>
              <a:t>For their generous support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webinar on </a:t>
            </a:r>
            <a:r>
              <a:rPr lang="en-US" dirty="0" err="1"/>
              <a:t>CaD</a:t>
            </a:r>
            <a:endParaRPr lang="en-US" dirty="0"/>
          </a:p>
          <a:p>
            <a:r>
              <a:rPr lang="en-US" dirty="0"/>
              <a:t>Recent webinar on the CADRE project to give computational access to research data sets shows that this is an issue we’re grappling with across the library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4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f22eebf18_0_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5f22eebf18_0_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Much </a:t>
            </a:r>
            <a:r>
              <a:rPr lang="en-US" dirty="0"/>
              <a:t>work thus far has concentrated on capture of files from physical media and the actions necessary to ensure their authenticity and preservation. Work is needed now on all of the activities that come before and after the capture process, from appraisal and donor relations to reading room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Access is one of the key areas where work is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Complex born-digital objects with many software dependencies might require emulation environments to be fully understood as research objects, while word processing documents may be best served in a similar way to digital surrogates."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36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was an emerging need less than a decade ago is a vital and varied need now, with both nascent and mature programs puzzling through how best to collect, preserve, and make accessible born-digital archival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explore a distributed model, across many institutions, to help address complex needs, reduce risk, and lighten the load of individual institutions.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4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3FD2D-386B-B945-B879-20EDCDEED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94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eb5a6923f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eb5a6923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eb5a6923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eb5a6923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eb5a6923f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eb5a6923f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software uses a variety of open source emulators in the backend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14"/>
          <p:cNvGrpSpPr/>
          <p:nvPr/>
        </p:nvGrpSpPr>
        <p:grpSpPr>
          <a:xfrm>
            <a:off x="501210" y="175873"/>
            <a:ext cx="2451351" cy="2451351"/>
            <a:chOff x="6680825" y="2549350"/>
            <a:chExt cx="1539600" cy="1539600"/>
          </a:xfrm>
        </p:grpSpPr>
        <p:sp>
          <p:nvSpPr>
            <p:cNvPr id="57" name="Google Shape;57;p14"/>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14"/>
          <p:cNvGrpSpPr/>
          <p:nvPr/>
        </p:nvGrpSpPr>
        <p:grpSpPr>
          <a:xfrm>
            <a:off x="6427669" y="2502633"/>
            <a:ext cx="2324700" cy="2324700"/>
            <a:chOff x="-474900" y="321200"/>
            <a:chExt cx="2324700" cy="2324700"/>
          </a:xfrm>
        </p:grpSpPr>
        <p:sp>
          <p:nvSpPr>
            <p:cNvPr id="61" name="Google Shape;61;p14"/>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14"/>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66" name="Google Shape;6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solidFill>
                  <a:schemeClr val="dk1"/>
                </a:solidFill>
                <a:latin typeface="Poppins Light"/>
                <a:ea typeface="Poppins Light"/>
                <a:cs typeface="Poppins Light"/>
                <a:sym typeface="Poppins Light"/>
              </a:defRPr>
            </a:lvl1pPr>
            <a:lvl2pPr lvl="1" algn="r">
              <a:buNone/>
              <a:defRPr sz="1300">
                <a:solidFill>
                  <a:schemeClr val="dk1"/>
                </a:solidFill>
                <a:latin typeface="Poppins Light"/>
                <a:ea typeface="Poppins Light"/>
                <a:cs typeface="Poppins Light"/>
                <a:sym typeface="Poppins Light"/>
              </a:defRPr>
            </a:lvl2pPr>
            <a:lvl3pPr lvl="2" algn="r">
              <a:buNone/>
              <a:defRPr sz="1300">
                <a:solidFill>
                  <a:schemeClr val="dk1"/>
                </a:solidFill>
                <a:latin typeface="Poppins Light"/>
                <a:ea typeface="Poppins Light"/>
                <a:cs typeface="Poppins Light"/>
                <a:sym typeface="Poppins Light"/>
              </a:defRPr>
            </a:lvl3pPr>
            <a:lvl4pPr lvl="3" algn="r">
              <a:buNone/>
              <a:defRPr sz="1300">
                <a:solidFill>
                  <a:schemeClr val="dk1"/>
                </a:solidFill>
                <a:latin typeface="Poppins Light"/>
                <a:ea typeface="Poppins Light"/>
                <a:cs typeface="Poppins Light"/>
                <a:sym typeface="Poppins Light"/>
              </a:defRPr>
            </a:lvl4pPr>
            <a:lvl5pPr lvl="4" algn="r">
              <a:buNone/>
              <a:defRPr sz="1300">
                <a:solidFill>
                  <a:schemeClr val="dk1"/>
                </a:solidFill>
                <a:latin typeface="Poppins Light"/>
                <a:ea typeface="Poppins Light"/>
                <a:cs typeface="Poppins Light"/>
                <a:sym typeface="Poppins Light"/>
              </a:defRPr>
            </a:lvl5pPr>
            <a:lvl6pPr lvl="5" algn="r">
              <a:buNone/>
              <a:defRPr sz="1300">
                <a:solidFill>
                  <a:schemeClr val="dk1"/>
                </a:solidFill>
                <a:latin typeface="Poppins Light"/>
                <a:ea typeface="Poppins Light"/>
                <a:cs typeface="Poppins Light"/>
                <a:sym typeface="Poppins Light"/>
              </a:defRPr>
            </a:lvl6pPr>
            <a:lvl7pPr lvl="6" algn="r">
              <a:buNone/>
              <a:defRPr sz="1300">
                <a:solidFill>
                  <a:schemeClr val="dk1"/>
                </a:solidFill>
                <a:latin typeface="Poppins Light"/>
                <a:ea typeface="Poppins Light"/>
                <a:cs typeface="Poppins Light"/>
                <a:sym typeface="Poppins Light"/>
              </a:defRPr>
            </a:lvl7pPr>
            <a:lvl8pPr lvl="7" algn="r">
              <a:buNone/>
              <a:defRPr sz="1300">
                <a:solidFill>
                  <a:schemeClr val="dk1"/>
                </a:solidFill>
                <a:latin typeface="Poppins Light"/>
                <a:ea typeface="Poppins Light"/>
                <a:cs typeface="Poppins Light"/>
                <a:sym typeface="Poppins Light"/>
              </a:defRPr>
            </a:lvl8pPr>
            <a:lvl9pPr lvl="8" algn="r">
              <a:buNone/>
              <a:defRPr sz="1300">
                <a:solidFill>
                  <a:schemeClr val="dk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67"/>
        <p:cNvGrpSpPr/>
        <p:nvPr/>
      </p:nvGrpSpPr>
      <p:grpSpPr>
        <a:xfrm>
          <a:off x="0" y="0"/>
          <a:ext cx="0" cy="0"/>
          <a:chOff x="0" y="0"/>
          <a:chExt cx="0" cy="0"/>
        </a:xfrm>
      </p:grpSpPr>
      <p:sp>
        <p:nvSpPr>
          <p:cNvPr id="68" name="Google Shape;68;p15"/>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6427669" y="2502633"/>
            <a:ext cx="2324700" cy="2324700"/>
            <a:chOff x="-474900" y="321200"/>
            <a:chExt cx="2324700" cy="2324700"/>
          </a:xfrm>
        </p:grpSpPr>
        <p:sp>
          <p:nvSpPr>
            <p:cNvPr id="70" name="Google Shape;70;p15"/>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15"/>
          <p:cNvSpPr txBox="1">
            <a:spLocks noGrp="1"/>
          </p:cNvSpPr>
          <p:nvPr>
            <p:ph type="ctrTitle"/>
          </p:nvPr>
        </p:nvSpPr>
        <p:spPr>
          <a:xfrm>
            <a:off x="2212125" y="2236800"/>
            <a:ext cx="5339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Font typeface="Montserrat"/>
              <a:buNone/>
              <a:defRPr sz="5200">
                <a:solidFill>
                  <a:srgbClr val="000000"/>
                </a:solidFill>
                <a:latin typeface="Montserrat"/>
                <a:ea typeface="Montserrat"/>
                <a:cs typeface="Montserrat"/>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75" name="Google Shape;75;p15"/>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76" name="Google Shape;76;p15"/>
          <p:cNvGrpSpPr/>
          <p:nvPr/>
        </p:nvGrpSpPr>
        <p:grpSpPr>
          <a:xfrm>
            <a:off x="764825" y="439375"/>
            <a:ext cx="1924500" cy="1924500"/>
            <a:chOff x="6680825" y="2549350"/>
            <a:chExt cx="1539600" cy="1539600"/>
          </a:xfrm>
        </p:grpSpPr>
        <p:sp>
          <p:nvSpPr>
            <p:cNvPr id="77" name="Google Shape;77;p15"/>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solidFill>
                  <a:schemeClr val="dk1"/>
                </a:solidFill>
                <a:latin typeface="Poppins Light"/>
                <a:ea typeface="Poppins Light"/>
                <a:cs typeface="Poppins Light"/>
                <a:sym typeface="Poppins Light"/>
              </a:defRPr>
            </a:lvl1pPr>
            <a:lvl2pPr lvl="1" algn="r">
              <a:buNone/>
              <a:defRPr sz="1300">
                <a:solidFill>
                  <a:schemeClr val="dk1"/>
                </a:solidFill>
                <a:latin typeface="Poppins Light"/>
                <a:ea typeface="Poppins Light"/>
                <a:cs typeface="Poppins Light"/>
                <a:sym typeface="Poppins Light"/>
              </a:defRPr>
            </a:lvl2pPr>
            <a:lvl3pPr lvl="2" algn="r">
              <a:buNone/>
              <a:defRPr sz="1300">
                <a:solidFill>
                  <a:schemeClr val="dk1"/>
                </a:solidFill>
                <a:latin typeface="Poppins Light"/>
                <a:ea typeface="Poppins Light"/>
                <a:cs typeface="Poppins Light"/>
                <a:sym typeface="Poppins Light"/>
              </a:defRPr>
            </a:lvl3pPr>
            <a:lvl4pPr lvl="3" algn="r">
              <a:buNone/>
              <a:defRPr sz="1300">
                <a:solidFill>
                  <a:schemeClr val="dk1"/>
                </a:solidFill>
                <a:latin typeface="Poppins Light"/>
                <a:ea typeface="Poppins Light"/>
                <a:cs typeface="Poppins Light"/>
                <a:sym typeface="Poppins Light"/>
              </a:defRPr>
            </a:lvl4pPr>
            <a:lvl5pPr lvl="4" algn="r">
              <a:buNone/>
              <a:defRPr sz="1300">
                <a:solidFill>
                  <a:schemeClr val="dk1"/>
                </a:solidFill>
                <a:latin typeface="Poppins Light"/>
                <a:ea typeface="Poppins Light"/>
                <a:cs typeface="Poppins Light"/>
                <a:sym typeface="Poppins Light"/>
              </a:defRPr>
            </a:lvl5pPr>
            <a:lvl6pPr lvl="5" algn="r">
              <a:buNone/>
              <a:defRPr sz="1300">
                <a:solidFill>
                  <a:schemeClr val="dk1"/>
                </a:solidFill>
                <a:latin typeface="Poppins Light"/>
                <a:ea typeface="Poppins Light"/>
                <a:cs typeface="Poppins Light"/>
                <a:sym typeface="Poppins Light"/>
              </a:defRPr>
            </a:lvl6pPr>
            <a:lvl7pPr lvl="6" algn="r">
              <a:buNone/>
              <a:defRPr sz="1300">
                <a:solidFill>
                  <a:schemeClr val="dk1"/>
                </a:solidFill>
                <a:latin typeface="Poppins Light"/>
                <a:ea typeface="Poppins Light"/>
                <a:cs typeface="Poppins Light"/>
                <a:sym typeface="Poppins Light"/>
              </a:defRPr>
            </a:lvl7pPr>
            <a:lvl8pPr lvl="7" algn="r">
              <a:buNone/>
              <a:defRPr sz="1300">
                <a:solidFill>
                  <a:schemeClr val="dk1"/>
                </a:solidFill>
                <a:latin typeface="Poppins Light"/>
                <a:ea typeface="Poppins Light"/>
                <a:cs typeface="Poppins Light"/>
                <a:sym typeface="Poppins Light"/>
              </a:defRPr>
            </a:lvl8pPr>
            <a:lvl9pPr lvl="8" algn="r">
              <a:buNone/>
              <a:defRPr sz="1300">
                <a:solidFill>
                  <a:schemeClr val="dk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1"/>
        <p:cNvGrpSpPr/>
        <p:nvPr/>
      </p:nvGrpSpPr>
      <p:grpSpPr>
        <a:xfrm>
          <a:off x="0" y="0"/>
          <a:ext cx="0" cy="0"/>
          <a:chOff x="0" y="0"/>
          <a:chExt cx="0" cy="0"/>
        </a:xfrm>
      </p:grpSpPr>
      <p:grpSp>
        <p:nvGrpSpPr>
          <p:cNvPr id="82" name="Google Shape;82;p16"/>
          <p:cNvGrpSpPr/>
          <p:nvPr/>
        </p:nvGrpSpPr>
        <p:grpSpPr>
          <a:xfrm>
            <a:off x="818844" y="502333"/>
            <a:ext cx="2324700" cy="2324700"/>
            <a:chOff x="-474900" y="321200"/>
            <a:chExt cx="2324700" cy="2324700"/>
          </a:xfrm>
        </p:grpSpPr>
        <p:sp>
          <p:nvSpPr>
            <p:cNvPr id="83" name="Google Shape;83;p1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lvl1pPr marL="457200" lvl="0" indent="-393700" rtl="0">
              <a:spcBef>
                <a:spcPts val="600"/>
              </a:spcBef>
              <a:spcAft>
                <a:spcPts val="0"/>
              </a:spcAft>
              <a:buSzPts val="2600"/>
              <a:buFont typeface="Montserrat SemiBold"/>
              <a:buChar char="￮"/>
              <a:defRPr sz="2600">
                <a:latin typeface="Montserrat SemiBold"/>
                <a:ea typeface="Montserrat SemiBold"/>
                <a:cs typeface="Montserrat SemiBold"/>
                <a:sym typeface="Montserrat SemiBold"/>
              </a:defRPr>
            </a:lvl1pPr>
            <a:lvl2pPr marL="914400" lvl="1"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2pPr>
            <a:lvl3pPr marL="1371600" lvl="2"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3pPr>
            <a:lvl4pPr marL="1828800" lvl="3"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4pPr>
            <a:lvl5pPr marL="2286000" lvl="4"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5pPr>
            <a:lvl6pPr marL="2743200" lvl="5"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6pPr>
            <a:lvl7pPr marL="3200400" lvl="6"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7pPr>
            <a:lvl8pPr marL="3657600" lvl="7"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8pPr>
            <a:lvl9pPr marL="4114800" lvl="8" indent="-393700" rtl="0">
              <a:spcBef>
                <a:spcPts val="0"/>
              </a:spcBef>
              <a:spcAft>
                <a:spcPts val="0"/>
              </a:spcAft>
              <a:buSzPts val="2600"/>
              <a:buFont typeface="Montserrat SemiBold"/>
              <a:buChar char="■"/>
              <a:defRPr sz="2600">
                <a:latin typeface="Montserrat SemiBold"/>
                <a:ea typeface="Montserrat SemiBold"/>
                <a:cs typeface="Montserrat SemiBold"/>
                <a:sym typeface="Montserrat SemiBold"/>
              </a:defRPr>
            </a:lvl9pPr>
          </a:lstStyle>
          <a:p>
            <a:endParaRPr/>
          </a:p>
        </p:txBody>
      </p:sp>
      <p:sp>
        <p:nvSpPr>
          <p:cNvPr id="90" name="Google Shape;90;p16"/>
          <p:cNvSpPr txBox="1"/>
          <p:nvPr/>
        </p:nvSpPr>
        <p:spPr>
          <a:xfrm>
            <a:off x="1599200" y="1326625"/>
            <a:ext cx="7641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latin typeface="Poppins"/>
                <a:ea typeface="Poppins"/>
                <a:cs typeface="Poppins"/>
                <a:sym typeface="Poppins"/>
              </a:rPr>
              <a:t>“</a:t>
            </a:r>
            <a:endParaRPr sz="7200" b="1">
              <a:latin typeface="Poppins"/>
              <a:ea typeface="Poppins"/>
              <a:cs typeface="Poppins"/>
              <a:sym typeface="Poppins"/>
            </a:endParaRPr>
          </a:p>
        </p:txBody>
      </p:sp>
      <p:sp>
        <p:nvSpPr>
          <p:cNvPr id="91" name="Google Shape;91;p1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2"/>
        <p:cNvGrpSpPr/>
        <p:nvPr/>
      </p:nvGrpSpPr>
      <p:grpSpPr>
        <a:xfrm>
          <a:off x="0" y="0"/>
          <a:ext cx="0" cy="0"/>
          <a:chOff x="0" y="0"/>
          <a:chExt cx="0" cy="0"/>
        </a:xfrm>
      </p:grpSpPr>
      <p:sp>
        <p:nvSpPr>
          <p:cNvPr id="93" name="Google Shape;93;p1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17"/>
          <p:cNvGrpSpPr/>
          <p:nvPr/>
        </p:nvGrpSpPr>
        <p:grpSpPr>
          <a:xfrm>
            <a:off x="-442731" y="337284"/>
            <a:ext cx="2324700" cy="2324700"/>
            <a:chOff x="-474900" y="321200"/>
            <a:chExt cx="2324700" cy="2324700"/>
          </a:xfrm>
        </p:grpSpPr>
        <p:sp>
          <p:nvSpPr>
            <p:cNvPr id="95" name="Google Shape;95;p1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1" name="Google Shape;101;p17"/>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Open Sans Light"/>
              <a:buChar char="￮"/>
              <a:defRPr>
                <a:latin typeface="Open Sans Light"/>
                <a:ea typeface="Open Sans Light"/>
                <a:cs typeface="Open Sans Light"/>
                <a:sym typeface="Open Sans Light"/>
              </a:defRPr>
            </a:lvl1pPr>
            <a:lvl2pPr marL="914400" lvl="1" indent="-330200" rtl="0">
              <a:spcBef>
                <a:spcPts val="0"/>
              </a:spcBef>
              <a:spcAft>
                <a:spcPts val="0"/>
              </a:spcAft>
              <a:buSzPts val="1600"/>
              <a:buFont typeface="Open Sans Light"/>
              <a:buChar char="￮"/>
              <a:defRPr>
                <a:latin typeface="Open Sans Light"/>
                <a:ea typeface="Open Sans Light"/>
                <a:cs typeface="Open Sans Light"/>
                <a:sym typeface="Open Sans Light"/>
              </a:defRPr>
            </a:lvl2pPr>
            <a:lvl3pPr marL="1371600" lvl="2" indent="-330200" rtl="0">
              <a:spcBef>
                <a:spcPts val="0"/>
              </a:spcBef>
              <a:spcAft>
                <a:spcPts val="0"/>
              </a:spcAft>
              <a:buSzPts val="1600"/>
              <a:buFont typeface="Open Sans Light"/>
              <a:buChar char="￮"/>
              <a:defRPr>
                <a:latin typeface="Open Sans Light"/>
                <a:ea typeface="Open Sans Light"/>
                <a:cs typeface="Open Sans Light"/>
                <a:sym typeface="Open Sans Light"/>
              </a:defRPr>
            </a:lvl3pPr>
            <a:lvl4pPr marL="1828800" lvl="3" indent="-330200" rtl="0">
              <a:spcBef>
                <a:spcPts val="0"/>
              </a:spcBef>
              <a:spcAft>
                <a:spcPts val="0"/>
              </a:spcAft>
              <a:buSzPts val="1600"/>
              <a:buFont typeface="Open Sans Light"/>
              <a:buChar char="●"/>
              <a:defRPr>
                <a:latin typeface="Open Sans Light"/>
                <a:ea typeface="Open Sans Light"/>
                <a:cs typeface="Open Sans Light"/>
                <a:sym typeface="Open Sans Light"/>
              </a:defRPr>
            </a:lvl4pPr>
            <a:lvl5pPr marL="2286000" lvl="4" indent="-330200" rtl="0">
              <a:spcBef>
                <a:spcPts val="0"/>
              </a:spcBef>
              <a:spcAft>
                <a:spcPts val="0"/>
              </a:spcAft>
              <a:buSzPts val="1600"/>
              <a:buFont typeface="Open Sans Light"/>
              <a:buChar char="○"/>
              <a:defRPr>
                <a:latin typeface="Open Sans Light"/>
                <a:ea typeface="Open Sans Light"/>
                <a:cs typeface="Open Sans Light"/>
                <a:sym typeface="Open Sans Light"/>
              </a:defRPr>
            </a:lvl5pPr>
            <a:lvl6pPr marL="2743200" lvl="5" indent="-330200" rtl="0">
              <a:spcBef>
                <a:spcPts val="0"/>
              </a:spcBef>
              <a:spcAft>
                <a:spcPts val="0"/>
              </a:spcAft>
              <a:buSzPts val="1600"/>
              <a:buFont typeface="Open Sans Light"/>
              <a:buChar char="■"/>
              <a:defRPr>
                <a:latin typeface="Open Sans Light"/>
                <a:ea typeface="Open Sans Light"/>
                <a:cs typeface="Open Sans Light"/>
                <a:sym typeface="Open Sans Light"/>
              </a:defRPr>
            </a:lvl6pPr>
            <a:lvl7pPr marL="3200400" lvl="6" indent="-330200" rtl="0">
              <a:spcBef>
                <a:spcPts val="0"/>
              </a:spcBef>
              <a:spcAft>
                <a:spcPts val="0"/>
              </a:spcAft>
              <a:buSzPts val="1600"/>
              <a:buFont typeface="Open Sans Light"/>
              <a:buChar char="●"/>
              <a:defRPr>
                <a:latin typeface="Open Sans Light"/>
                <a:ea typeface="Open Sans Light"/>
                <a:cs typeface="Open Sans Light"/>
                <a:sym typeface="Open Sans Light"/>
              </a:defRPr>
            </a:lvl7pPr>
            <a:lvl8pPr marL="3657600" lvl="7" indent="-330200" rtl="0">
              <a:spcBef>
                <a:spcPts val="0"/>
              </a:spcBef>
              <a:spcAft>
                <a:spcPts val="0"/>
              </a:spcAft>
              <a:buSzPts val="1600"/>
              <a:buFont typeface="Open Sans Light"/>
              <a:buChar char="○"/>
              <a:defRPr>
                <a:latin typeface="Open Sans Light"/>
                <a:ea typeface="Open Sans Light"/>
                <a:cs typeface="Open Sans Light"/>
                <a:sym typeface="Open Sans Light"/>
              </a:defRPr>
            </a:lvl8pPr>
            <a:lvl9pPr marL="4114800" lvl="8" indent="-330200" rtl="0">
              <a:spcBef>
                <a:spcPts val="0"/>
              </a:spcBef>
              <a:spcAft>
                <a:spcPts val="0"/>
              </a:spcAft>
              <a:buSzPts val="1600"/>
              <a:buFont typeface="Open Sans Light"/>
              <a:buChar char="■"/>
              <a:defRPr>
                <a:latin typeface="Open Sans Light"/>
                <a:ea typeface="Open Sans Light"/>
                <a:cs typeface="Open Sans Light"/>
                <a:sym typeface="Open Sans Light"/>
              </a:defRPr>
            </a:lvl9pPr>
          </a:lstStyle>
          <a:p>
            <a:endParaRPr/>
          </a:p>
        </p:txBody>
      </p:sp>
      <p:sp>
        <p:nvSpPr>
          <p:cNvPr id="102" name="Google Shape;102;p1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103" name="Google Shape;103;p1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104"/>
        <p:cNvGrpSpPr/>
        <p:nvPr/>
      </p:nvGrpSpPr>
      <p:grpSpPr>
        <a:xfrm>
          <a:off x="0" y="0"/>
          <a:ext cx="0" cy="0"/>
          <a:chOff x="0" y="0"/>
          <a:chExt cx="0" cy="0"/>
        </a:xfrm>
      </p:grpSpPr>
      <p:sp>
        <p:nvSpPr>
          <p:cNvPr id="105" name="Google Shape;105;p18"/>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8"/>
          <p:cNvGrpSpPr/>
          <p:nvPr/>
        </p:nvGrpSpPr>
        <p:grpSpPr>
          <a:xfrm>
            <a:off x="-442731" y="337284"/>
            <a:ext cx="2324700" cy="2324700"/>
            <a:chOff x="-474900" y="321200"/>
            <a:chExt cx="2324700" cy="2324700"/>
          </a:xfrm>
        </p:grpSpPr>
        <p:sp>
          <p:nvSpPr>
            <p:cNvPr id="108" name="Google Shape;108;p1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8"/>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4" name="Google Shape;114;p18"/>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Font typeface="Open Sans Light"/>
              <a:buChar char="￮"/>
              <a:defRPr>
                <a:latin typeface="Open Sans Light"/>
                <a:ea typeface="Open Sans Light"/>
                <a:cs typeface="Open Sans Light"/>
                <a:sym typeface="Open Sans Light"/>
              </a:defRPr>
            </a:lvl1pPr>
            <a:lvl2pPr marL="914400" lvl="1" indent="-330200" rtl="0">
              <a:spcBef>
                <a:spcPts val="0"/>
              </a:spcBef>
              <a:spcAft>
                <a:spcPts val="0"/>
              </a:spcAft>
              <a:buSzPts val="1600"/>
              <a:buFont typeface="Open Sans Light"/>
              <a:buChar char="￮"/>
              <a:defRPr>
                <a:latin typeface="Open Sans Light"/>
                <a:ea typeface="Open Sans Light"/>
                <a:cs typeface="Open Sans Light"/>
                <a:sym typeface="Open Sans Light"/>
              </a:defRPr>
            </a:lvl2pPr>
            <a:lvl3pPr marL="1371600" lvl="2" indent="-330200" rtl="0">
              <a:spcBef>
                <a:spcPts val="0"/>
              </a:spcBef>
              <a:spcAft>
                <a:spcPts val="0"/>
              </a:spcAft>
              <a:buSzPts val="1600"/>
              <a:buFont typeface="Open Sans Light"/>
              <a:buChar char="￮"/>
              <a:defRPr>
                <a:latin typeface="Open Sans Light"/>
                <a:ea typeface="Open Sans Light"/>
                <a:cs typeface="Open Sans Light"/>
                <a:sym typeface="Open Sans Light"/>
              </a:defRPr>
            </a:lvl3pPr>
            <a:lvl4pPr marL="1828800" lvl="3" indent="-330200" rtl="0">
              <a:spcBef>
                <a:spcPts val="0"/>
              </a:spcBef>
              <a:spcAft>
                <a:spcPts val="0"/>
              </a:spcAft>
              <a:buSzPts val="1600"/>
              <a:buFont typeface="Open Sans Light"/>
              <a:buChar char="●"/>
              <a:defRPr>
                <a:latin typeface="Open Sans Light"/>
                <a:ea typeface="Open Sans Light"/>
                <a:cs typeface="Open Sans Light"/>
                <a:sym typeface="Open Sans Light"/>
              </a:defRPr>
            </a:lvl4pPr>
            <a:lvl5pPr marL="2286000" lvl="4" indent="-330200" rtl="0">
              <a:spcBef>
                <a:spcPts val="0"/>
              </a:spcBef>
              <a:spcAft>
                <a:spcPts val="0"/>
              </a:spcAft>
              <a:buSzPts val="1600"/>
              <a:buFont typeface="Open Sans Light"/>
              <a:buChar char="○"/>
              <a:defRPr>
                <a:latin typeface="Open Sans Light"/>
                <a:ea typeface="Open Sans Light"/>
                <a:cs typeface="Open Sans Light"/>
                <a:sym typeface="Open Sans Light"/>
              </a:defRPr>
            </a:lvl5pPr>
            <a:lvl6pPr marL="2743200" lvl="5" indent="-330200" rtl="0">
              <a:spcBef>
                <a:spcPts val="0"/>
              </a:spcBef>
              <a:spcAft>
                <a:spcPts val="0"/>
              </a:spcAft>
              <a:buSzPts val="1600"/>
              <a:buFont typeface="Open Sans Light"/>
              <a:buChar char="■"/>
              <a:defRPr>
                <a:latin typeface="Open Sans Light"/>
                <a:ea typeface="Open Sans Light"/>
                <a:cs typeface="Open Sans Light"/>
                <a:sym typeface="Open Sans Light"/>
              </a:defRPr>
            </a:lvl6pPr>
            <a:lvl7pPr marL="3200400" lvl="6" indent="-330200" rtl="0">
              <a:spcBef>
                <a:spcPts val="0"/>
              </a:spcBef>
              <a:spcAft>
                <a:spcPts val="0"/>
              </a:spcAft>
              <a:buSzPts val="1600"/>
              <a:buFont typeface="Open Sans Light"/>
              <a:buChar char="●"/>
              <a:defRPr>
                <a:latin typeface="Open Sans Light"/>
                <a:ea typeface="Open Sans Light"/>
                <a:cs typeface="Open Sans Light"/>
                <a:sym typeface="Open Sans Light"/>
              </a:defRPr>
            </a:lvl7pPr>
            <a:lvl8pPr marL="3657600" lvl="7" indent="-330200" rtl="0">
              <a:spcBef>
                <a:spcPts val="0"/>
              </a:spcBef>
              <a:spcAft>
                <a:spcPts val="0"/>
              </a:spcAft>
              <a:buSzPts val="1600"/>
              <a:buFont typeface="Open Sans Light"/>
              <a:buChar char="○"/>
              <a:defRPr>
                <a:latin typeface="Open Sans Light"/>
                <a:ea typeface="Open Sans Light"/>
                <a:cs typeface="Open Sans Light"/>
                <a:sym typeface="Open Sans Light"/>
              </a:defRPr>
            </a:lvl8pPr>
            <a:lvl9pPr marL="4114800" lvl="8" indent="-330200" rtl="0">
              <a:spcBef>
                <a:spcPts val="0"/>
              </a:spcBef>
              <a:spcAft>
                <a:spcPts val="0"/>
              </a:spcAft>
              <a:buSzPts val="1600"/>
              <a:buFont typeface="Open Sans Light"/>
              <a:buChar char="■"/>
              <a:defRPr>
                <a:latin typeface="Open Sans Light"/>
                <a:ea typeface="Open Sans Light"/>
                <a:cs typeface="Open Sans Light"/>
                <a:sym typeface="Open Sans Light"/>
              </a:defRPr>
            </a:lvl9pPr>
          </a:lstStyle>
          <a:p>
            <a:endParaRPr/>
          </a:p>
        </p:txBody>
      </p:sp>
      <p:sp>
        <p:nvSpPr>
          <p:cNvPr id="115" name="Google Shape;115;p1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6"/>
        <p:cNvGrpSpPr/>
        <p:nvPr/>
      </p:nvGrpSpPr>
      <p:grpSpPr>
        <a:xfrm>
          <a:off x="0" y="0"/>
          <a:ext cx="0" cy="0"/>
          <a:chOff x="0" y="0"/>
          <a:chExt cx="0" cy="0"/>
        </a:xfrm>
      </p:grpSpPr>
      <p:grpSp>
        <p:nvGrpSpPr>
          <p:cNvPr id="117" name="Google Shape;117;p19"/>
          <p:cNvGrpSpPr/>
          <p:nvPr/>
        </p:nvGrpSpPr>
        <p:grpSpPr>
          <a:xfrm>
            <a:off x="-442731" y="337284"/>
            <a:ext cx="2324700" cy="2324700"/>
            <a:chOff x="-474900" y="321200"/>
            <a:chExt cx="2324700" cy="2324700"/>
          </a:xfrm>
        </p:grpSpPr>
        <p:sp>
          <p:nvSpPr>
            <p:cNvPr id="118" name="Google Shape;118;p1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4" name="Google Shape;124;p19"/>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Font typeface="Open Sans Light"/>
              <a:buChar char="￮"/>
              <a:defRPr sz="1400">
                <a:latin typeface="Open Sans Light"/>
                <a:ea typeface="Open Sans Light"/>
                <a:cs typeface="Open Sans Light"/>
                <a:sym typeface="Open Sans Light"/>
              </a:defRPr>
            </a:lvl1pPr>
            <a:lvl2pPr marL="914400" lvl="1"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2pPr>
            <a:lvl3pPr marL="1371600" lvl="2"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3pPr>
            <a:lvl4pPr marL="1828800" lvl="3"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4pPr>
            <a:lvl5pPr marL="2286000" lvl="4"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5pPr>
            <a:lvl6pPr marL="2743200" lvl="5"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6pPr>
            <a:lvl7pPr marL="3200400" lvl="6"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7pPr>
            <a:lvl8pPr marL="3657600" lvl="7"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8pPr>
            <a:lvl9pPr marL="4114800" lvl="8"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9pPr>
          </a:lstStyle>
          <a:p>
            <a:endParaRPr/>
          </a:p>
        </p:txBody>
      </p:sp>
      <p:sp>
        <p:nvSpPr>
          <p:cNvPr id="125" name="Google Shape;125;p19"/>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Font typeface="Open Sans Light"/>
              <a:buChar char="￮"/>
              <a:defRPr sz="1400">
                <a:latin typeface="Open Sans Light"/>
                <a:ea typeface="Open Sans Light"/>
                <a:cs typeface="Open Sans Light"/>
                <a:sym typeface="Open Sans Light"/>
              </a:defRPr>
            </a:lvl1pPr>
            <a:lvl2pPr marL="914400" lvl="1"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2pPr>
            <a:lvl3pPr marL="1371600" lvl="2"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3pPr>
            <a:lvl4pPr marL="1828800" lvl="3"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4pPr>
            <a:lvl5pPr marL="2286000" lvl="4"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5pPr>
            <a:lvl6pPr marL="2743200" lvl="5"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6pPr>
            <a:lvl7pPr marL="3200400" lvl="6"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7pPr>
            <a:lvl8pPr marL="3657600" lvl="7"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8pPr>
            <a:lvl9pPr marL="4114800" lvl="8" indent="-317500" rtl="0">
              <a:spcBef>
                <a:spcPts val="0"/>
              </a:spcBef>
              <a:spcAft>
                <a:spcPts val="0"/>
              </a:spcAft>
              <a:buSzPts val="1400"/>
              <a:buFont typeface="Open Sans Light"/>
              <a:buChar char="■"/>
              <a:defRPr sz="1400">
                <a:latin typeface="Open Sans Light"/>
                <a:ea typeface="Open Sans Light"/>
                <a:cs typeface="Open Sans Light"/>
                <a:sym typeface="Open Sans Light"/>
              </a:defRPr>
            </a:lvl9pPr>
          </a:lstStyle>
          <a:p>
            <a:endParaRPr/>
          </a:p>
        </p:txBody>
      </p:sp>
      <p:sp>
        <p:nvSpPr>
          <p:cNvPr id="126" name="Google Shape;126;p1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127" name="Google Shape;127;p19"/>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29"/>
        <p:cNvGrpSpPr/>
        <p:nvPr/>
      </p:nvGrpSpPr>
      <p:grpSpPr>
        <a:xfrm>
          <a:off x="0" y="0"/>
          <a:ext cx="0" cy="0"/>
          <a:chOff x="0" y="0"/>
          <a:chExt cx="0" cy="0"/>
        </a:xfrm>
      </p:grpSpPr>
      <p:grpSp>
        <p:nvGrpSpPr>
          <p:cNvPr id="130" name="Google Shape;130;p20"/>
          <p:cNvGrpSpPr/>
          <p:nvPr/>
        </p:nvGrpSpPr>
        <p:grpSpPr>
          <a:xfrm>
            <a:off x="-442731" y="337284"/>
            <a:ext cx="2324700" cy="2324700"/>
            <a:chOff x="-474900" y="321200"/>
            <a:chExt cx="2324700" cy="2324700"/>
          </a:xfrm>
        </p:grpSpPr>
        <p:sp>
          <p:nvSpPr>
            <p:cNvPr id="131" name="Google Shape;131;p2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7" name="Google Shape;137;p20"/>
          <p:cNvSpPr txBox="1">
            <a:spLocks noGrp="1"/>
          </p:cNvSpPr>
          <p:nvPr>
            <p:ph type="body" idx="1"/>
          </p:nvPr>
        </p:nvSpPr>
        <p:spPr>
          <a:xfrm>
            <a:off x="1069625"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Font typeface="Open Sans Light"/>
              <a:buChar char="￮"/>
              <a:defRPr sz="1100">
                <a:latin typeface="Open Sans Light"/>
                <a:ea typeface="Open Sans Light"/>
                <a:cs typeface="Open Sans Light"/>
                <a:sym typeface="Open Sans Light"/>
              </a:defRPr>
            </a:lvl1pPr>
            <a:lvl2pPr marL="914400" lvl="1"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2pPr>
            <a:lvl3pPr marL="1371600" lvl="2"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3pPr>
            <a:lvl4pPr marL="1828800" lvl="3"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4pPr>
            <a:lvl5pPr marL="2286000" lvl="4"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5pPr>
            <a:lvl6pPr marL="2743200" lvl="5"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6pPr>
            <a:lvl7pPr marL="3200400" lvl="6"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7pPr>
            <a:lvl8pPr marL="3657600" lvl="7"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8pPr>
            <a:lvl9pPr marL="4114800" lvl="8"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9pPr>
          </a:lstStyle>
          <a:p>
            <a:endParaRPr/>
          </a:p>
        </p:txBody>
      </p:sp>
      <p:sp>
        <p:nvSpPr>
          <p:cNvPr id="138" name="Google Shape;138;p20"/>
          <p:cNvSpPr txBox="1">
            <a:spLocks noGrp="1"/>
          </p:cNvSpPr>
          <p:nvPr>
            <p:ph type="body" idx="2"/>
          </p:nvPr>
        </p:nvSpPr>
        <p:spPr>
          <a:xfrm>
            <a:off x="263093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Font typeface="Open Sans Light"/>
              <a:buChar char="￮"/>
              <a:defRPr sz="1100">
                <a:latin typeface="Open Sans Light"/>
                <a:ea typeface="Open Sans Light"/>
                <a:cs typeface="Open Sans Light"/>
                <a:sym typeface="Open Sans Light"/>
              </a:defRPr>
            </a:lvl1pPr>
            <a:lvl2pPr marL="914400" lvl="1"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2pPr>
            <a:lvl3pPr marL="1371600" lvl="2"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3pPr>
            <a:lvl4pPr marL="1828800" lvl="3"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4pPr>
            <a:lvl5pPr marL="2286000" lvl="4"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5pPr>
            <a:lvl6pPr marL="2743200" lvl="5"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6pPr>
            <a:lvl7pPr marL="3200400" lvl="6"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7pPr>
            <a:lvl8pPr marL="3657600" lvl="7"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8pPr>
            <a:lvl9pPr marL="4114800" lvl="8"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9pPr>
          </a:lstStyle>
          <a:p>
            <a:endParaRPr/>
          </a:p>
        </p:txBody>
      </p:sp>
      <p:sp>
        <p:nvSpPr>
          <p:cNvPr id="139" name="Google Shape;139;p20"/>
          <p:cNvSpPr txBox="1">
            <a:spLocks noGrp="1"/>
          </p:cNvSpPr>
          <p:nvPr>
            <p:ph type="body" idx="3"/>
          </p:nvPr>
        </p:nvSpPr>
        <p:spPr>
          <a:xfrm>
            <a:off x="419224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Font typeface="Open Sans Light"/>
              <a:buChar char="￮"/>
              <a:defRPr sz="1100">
                <a:latin typeface="Open Sans Light"/>
                <a:ea typeface="Open Sans Light"/>
                <a:cs typeface="Open Sans Light"/>
                <a:sym typeface="Open Sans Light"/>
              </a:defRPr>
            </a:lvl1pPr>
            <a:lvl2pPr marL="914400" lvl="1"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2pPr>
            <a:lvl3pPr marL="1371600" lvl="2"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3pPr>
            <a:lvl4pPr marL="1828800" lvl="3"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4pPr>
            <a:lvl5pPr marL="2286000" lvl="4"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5pPr>
            <a:lvl6pPr marL="2743200" lvl="5"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6pPr>
            <a:lvl7pPr marL="3200400" lvl="6"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7pPr>
            <a:lvl8pPr marL="3657600" lvl="7"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8pPr>
            <a:lvl9pPr marL="4114800" lvl="8" indent="-298450" rtl="0">
              <a:spcBef>
                <a:spcPts val="0"/>
              </a:spcBef>
              <a:spcAft>
                <a:spcPts val="0"/>
              </a:spcAft>
              <a:buSzPts val="1100"/>
              <a:buFont typeface="Open Sans Light"/>
              <a:buChar char="■"/>
              <a:defRPr sz="1100">
                <a:latin typeface="Open Sans Light"/>
                <a:ea typeface="Open Sans Light"/>
                <a:cs typeface="Open Sans Light"/>
                <a:sym typeface="Open Sans Light"/>
              </a:defRPr>
            </a:lvl9pPr>
          </a:lstStyle>
          <a:p>
            <a:endParaRPr/>
          </a:p>
        </p:txBody>
      </p:sp>
      <p:sp>
        <p:nvSpPr>
          <p:cNvPr id="140" name="Google Shape;140;p2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141" name="Google Shape;141;p20"/>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grpSp>
        <p:nvGrpSpPr>
          <p:cNvPr id="144" name="Google Shape;144;p21"/>
          <p:cNvGrpSpPr/>
          <p:nvPr/>
        </p:nvGrpSpPr>
        <p:grpSpPr>
          <a:xfrm>
            <a:off x="-442731" y="337284"/>
            <a:ext cx="2324700" cy="2324700"/>
            <a:chOff x="-474900" y="321200"/>
            <a:chExt cx="2324700" cy="2324700"/>
          </a:xfrm>
        </p:grpSpPr>
        <p:sp>
          <p:nvSpPr>
            <p:cNvPr id="145" name="Google Shape;145;p21"/>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1"/>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21"/>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1" name="Google Shape;151;p2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grpSp>
        <p:nvGrpSpPr>
          <p:cNvPr id="153" name="Google Shape;153;p22"/>
          <p:cNvGrpSpPr/>
          <p:nvPr/>
        </p:nvGrpSpPr>
        <p:grpSpPr>
          <a:xfrm>
            <a:off x="308378" y="3811995"/>
            <a:ext cx="1844185" cy="1844185"/>
            <a:chOff x="-474900" y="321200"/>
            <a:chExt cx="2324700" cy="2324700"/>
          </a:xfrm>
        </p:grpSpPr>
        <p:sp>
          <p:nvSpPr>
            <p:cNvPr id="154" name="Google Shape;154;p2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22"/>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rtl="0">
              <a:spcBef>
                <a:spcPts val="360"/>
              </a:spcBef>
              <a:spcAft>
                <a:spcPts val="0"/>
              </a:spcAft>
              <a:buSzPts val="1400"/>
              <a:buFont typeface="Montserrat Medium"/>
              <a:buNone/>
              <a:defRPr sz="1400">
                <a:latin typeface="Montserrat Medium"/>
                <a:ea typeface="Montserrat Medium"/>
                <a:cs typeface="Montserrat Medium"/>
                <a:sym typeface="Montserrat Medium"/>
              </a:defRPr>
            </a:lvl1pPr>
          </a:lstStyle>
          <a:p>
            <a:endParaRPr/>
          </a:p>
        </p:txBody>
      </p:sp>
      <p:sp>
        <p:nvSpPr>
          <p:cNvPr id="160" name="Google Shape;160;p2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 A" type="blank">
  <p:cSld name="BLANK">
    <p:spTree>
      <p:nvGrpSpPr>
        <p:cNvPr id="1" name="Shape 161"/>
        <p:cNvGrpSpPr/>
        <p:nvPr/>
      </p:nvGrpSpPr>
      <p:grpSpPr>
        <a:xfrm>
          <a:off x="0" y="0"/>
          <a:ext cx="0" cy="0"/>
          <a:chOff x="0" y="0"/>
          <a:chExt cx="0" cy="0"/>
        </a:xfrm>
      </p:grpSpPr>
      <p:sp>
        <p:nvSpPr>
          <p:cNvPr id="162" name="Google Shape;162;p23"/>
          <p:cNvSpPr/>
          <p:nvPr/>
        </p:nvSpPr>
        <p:spPr>
          <a:xfrm>
            <a:off x="764000" y="-1236275"/>
            <a:ext cx="7616100" cy="7616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1198300" y="-801975"/>
            <a:ext cx="6747000" cy="67470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2267900" y="267625"/>
            <a:ext cx="4608300" cy="46083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704850" y="-2705100"/>
            <a:ext cx="10553700" cy="10553700"/>
          </a:xfrm>
          <a:prstGeom prst="donut">
            <a:avLst>
              <a:gd name="adj" fmla="val 10467"/>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168"/>
        <p:cNvGrpSpPr/>
        <p:nvPr/>
      </p:nvGrpSpPr>
      <p:grpSpPr>
        <a:xfrm>
          <a:off x="0" y="0"/>
          <a:ext cx="0" cy="0"/>
          <a:chOff x="0" y="0"/>
          <a:chExt cx="0" cy="0"/>
        </a:xfrm>
      </p:grpSpPr>
      <p:sp>
        <p:nvSpPr>
          <p:cNvPr id="169" name="Google Shape;169;p24"/>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71" name="Google Shape;171;p24"/>
          <p:cNvGrpSpPr/>
          <p:nvPr/>
        </p:nvGrpSpPr>
        <p:grpSpPr>
          <a:xfrm>
            <a:off x="818844" y="502333"/>
            <a:ext cx="2324700" cy="2324700"/>
            <a:chOff x="-474900" y="321200"/>
            <a:chExt cx="2324700" cy="2324700"/>
          </a:xfrm>
        </p:grpSpPr>
        <p:sp>
          <p:nvSpPr>
            <p:cNvPr id="172" name="Google Shape;172;p2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24"/>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000000"/>
        </a:solidFill>
        <a:effectLst/>
      </p:bgPr>
    </p:bg>
    <p:spTree>
      <p:nvGrpSpPr>
        <p:cNvPr id="1" name="Shape 177"/>
        <p:cNvGrpSpPr/>
        <p:nvPr/>
      </p:nvGrpSpPr>
      <p:grpSpPr>
        <a:xfrm>
          <a:off x="0" y="0"/>
          <a:ext cx="0" cy="0"/>
          <a:chOff x="0" y="0"/>
          <a:chExt cx="0" cy="0"/>
        </a:xfrm>
      </p:grpSpPr>
      <p:sp>
        <p:nvSpPr>
          <p:cNvPr id="178" name="Google Shape;178;p25"/>
          <p:cNvSpPr/>
          <p:nvPr/>
        </p:nvSpPr>
        <p:spPr>
          <a:xfrm>
            <a:off x="-704850" y="-2705100"/>
            <a:ext cx="10553700" cy="10553700"/>
          </a:xfrm>
          <a:prstGeom prst="donut">
            <a:avLst>
              <a:gd name="adj" fmla="val 104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a:off x="764000" y="-1236275"/>
            <a:ext cx="7616100" cy="7616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a:off x="1198300" y="-801975"/>
            <a:ext cx="6747000" cy="67470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2267900" y="267625"/>
            <a:ext cx="4608300" cy="460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3"/>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dirty="0"/>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Tree>
    <p:extLst>
      <p:ext uri="{BB962C8B-B14F-4D97-AF65-F5344CB8AC3E}">
        <p14:creationId xmlns:p14="http://schemas.microsoft.com/office/powerpoint/2010/main" val="39059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7149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41318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2" y="93507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993539"/>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2" y="269633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2"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Text Placeholder 12"/>
          <p:cNvSpPr>
            <a:spLocks noGrp="1"/>
          </p:cNvSpPr>
          <p:nvPr>
            <p:ph type="body" sz="quarter" idx="17" hasCustomPrompt="1"/>
          </p:nvPr>
        </p:nvSpPr>
        <p:spPr>
          <a:xfrm>
            <a:off x="3416309" y="3276688"/>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1"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1"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2"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34194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Text Placeholder 8"/>
          <p:cNvSpPr>
            <a:spLocks noGrp="1"/>
          </p:cNvSpPr>
          <p:nvPr>
            <p:ph type="body" sz="quarter" idx="10" hasCustomPrompt="1"/>
          </p:nvPr>
        </p:nvSpPr>
        <p:spPr>
          <a:xfrm>
            <a:off x="315260" y="831062"/>
            <a:ext cx="8174038" cy="646331"/>
          </a:xfrm>
          <a:prstGeom prst="rect">
            <a:avLst/>
          </a:prstGeom>
          <a:ln w="28575" cmpd="sng">
            <a:solidFill>
              <a:srgbClr val="FFFFFF"/>
            </a:solidFill>
          </a:ln>
        </p:spPr>
        <p:txBody>
          <a:bodyPr vert="horz" lIns="274320" tIns="45720" rIns="274320" bIns="4572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513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203993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64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922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819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189"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2"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9"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5"/>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04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9"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1"/>
            <a:ext cx="9144000" cy="179785"/>
          </a:xfrm>
          <a:prstGeom prst="rect">
            <a:avLst/>
          </a:prstGeom>
          <a:solidFill>
            <a:srgbClr val="00AFD7"/>
          </a:solidFill>
          <a:ln w="9525" cap="flat" cmpd="sng" algn="ctr">
            <a:noFill/>
            <a:prstDash val="solid"/>
          </a:ln>
          <a:effectLst/>
        </p:spPr>
        <p:txBody>
          <a:bodyPr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4"/>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9" y="1267827"/>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9" y="1508235"/>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1"/>
            <a:ext cx="4578960" cy="4388000"/>
          </a:xfrm>
          <a:prstGeom prst="rect">
            <a:avLst/>
          </a:prstGeom>
        </p:spPr>
      </p:pic>
    </p:spTree>
    <p:extLst>
      <p:ext uri="{BB962C8B-B14F-4D97-AF65-F5344CB8AC3E}">
        <p14:creationId xmlns:p14="http://schemas.microsoft.com/office/powerpoint/2010/main" val="134818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8"/>
            <a:ext cx="8216894" cy="607721"/>
          </a:xfrm>
          <a:prstGeom prst="rect">
            <a:avLst/>
          </a:prstGeom>
        </p:spPr>
      </p:pic>
      <p:sp>
        <p:nvSpPr>
          <p:cNvPr id="7" name="Rectangle 6"/>
          <p:cNvSpPr/>
          <p:nvPr userDrawn="1"/>
        </p:nvSpPr>
        <p:spPr>
          <a:xfrm rot="16200000">
            <a:off x="477190" y="3861999"/>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1" name="Rectangle 10"/>
          <p:cNvSpPr/>
          <p:nvPr userDrawn="1"/>
        </p:nvSpPr>
        <p:spPr>
          <a:xfrm>
            <a:off x="1" y="3704188"/>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Text Placeholder 18"/>
          <p:cNvSpPr>
            <a:spLocks noGrp="1"/>
          </p:cNvSpPr>
          <p:nvPr>
            <p:ph type="body" sz="quarter" idx="10" hasCustomPrompt="1"/>
          </p:nvPr>
        </p:nvSpPr>
        <p:spPr>
          <a:xfrm>
            <a:off x="731840" y="831456"/>
            <a:ext cx="4180568"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2" y="2397543"/>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400"/>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10" y="3788501"/>
            <a:ext cx="87692" cy="317500"/>
          </a:xfrm>
          <a:prstGeom prst="rect">
            <a:avLst/>
          </a:prstGeom>
        </p:spPr>
      </p:pic>
      <p:pic>
        <p:nvPicPr>
          <p:cNvPr id="23" name="Picture 22"/>
          <p:cNvPicPr>
            <a:picLocks noChangeAspect="1"/>
          </p:cNvPicPr>
          <p:nvPr userDrawn="1"/>
        </p:nvPicPr>
        <p:blipFill>
          <a:blip r:embed="rId5"/>
          <a:stretch>
            <a:fillRect/>
          </a:stretch>
        </p:blipFill>
        <p:spPr>
          <a:xfrm>
            <a:off x="5784851" y="3904992"/>
            <a:ext cx="86105" cy="86105"/>
          </a:xfrm>
          <a:prstGeom prst="rect">
            <a:avLst/>
          </a:prstGeom>
        </p:spPr>
      </p:pic>
    </p:spTree>
    <p:extLst>
      <p:ext uri="{BB962C8B-B14F-4D97-AF65-F5344CB8AC3E}">
        <p14:creationId xmlns:p14="http://schemas.microsoft.com/office/powerpoint/2010/main" val="161197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5D7C-01CF-DB40-9DF9-24BA12C89EC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16B027-D526-F24E-B8DB-4400983C12E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A4F88-F9C7-F641-89ED-CFA3ECF61DCA}"/>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FDEF442F-832A-6649-A393-C1866E55A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E6EDC-B09D-864A-9AF6-1DDED90E32AD}"/>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4259608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40F0-F625-104A-99BD-08CDFD67A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207F8-5852-0E40-84E0-B57D91D53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F43FF-2EF6-4342-B3B3-C8E0D9CC232A}"/>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91EE8D27-0EB2-2E42-B898-78441E247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4AA1-9EFE-6D4C-AF9D-6815B5C052AF}"/>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4064026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99F-3411-B84A-A76D-43CD821043D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0A16446-8B5A-AC45-B556-96BA60846D1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B87B9-7CCC-9B4B-8F12-3735D4F2A041}"/>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EE1F8096-EB89-9441-B98C-2ABF6EAB6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DF922-AD2E-104F-B78A-35DD3CB99BF4}"/>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241045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27ED-049E-1C42-8862-CE1430DED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A98C2-4A79-C647-B424-84F49D0B647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0A4E4-21D3-8046-9B97-0768C74B433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3B571-F555-9343-9914-EFA92E8EC080}"/>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6" name="Footer Placeholder 5">
            <a:extLst>
              <a:ext uri="{FF2B5EF4-FFF2-40B4-BE49-F238E27FC236}">
                <a16:creationId xmlns:a16="http://schemas.microsoft.com/office/drawing/2014/main" id="{369B4298-FDEF-4944-A62F-CCCE572B2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18D4C-13B4-F34D-B73F-820C3F3A892E}"/>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2396243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20D3-72A1-D548-A95B-1DDD31FC3FC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5DCA1-326C-AD41-AF73-48457BA898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73399-72DD-1F45-B00A-3D631DC3E6A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34B90-1E36-394B-B31E-21E1CA203F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F2654-EAE1-704B-99A1-6921FFB8994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B3EC2-5410-CF42-9A2C-34DE15A96519}"/>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8" name="Footer Placeholder 7">
            <a:extLst>
              <a:ext uri="{FF2B5EF4-FFF2-40B4-BE49-F238E27FC236}">
                <a16:creationId xmlns:a16="http://schemas.microsoft.com/office/drawing/2014/main" id="{B08695FD-6E22-D241-A8F9-0341A747D5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DFDE1-33E0-4743-A0F0-84CD11EB34FC}"/>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368558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98A-DE55-CE47-8D49-3A5DF3D6C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5E645-FA21-C94D-8173-E3360AAE2EE5}"/>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4" name="Footer Placeholder 3">
            <a:extLst>
              <a:ext uri="{FF2B5EF4-FFF2-40B4-BE49-F238E27FC236}">
                <a16:creationId xmlns:a16="http://schemas.microsoft.com/office/drawing/2014/main" id="{549DB3CE-DFAB-284E-B098-87915E0D9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66ABCB-C8BC-2C42-AEEB-68512F5FA64D}"/>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2039336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76B86-FEA4-1449-A879-ED940B77FD15}"/>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3" name="Footer Placeholder 2">
            <a:extLst>
              <a:ext uri="{FF2B5EF4-FFF2-40B4-BE49-F238E27FC236}">
                <a16:creationId xmlns:a16="http://schemas.microsoft.com/office/drawing/2014/main" id="{ED70972F-0741-C842-8919-BC41FE541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D151D-426F-9B40-8CA7-CB8B174A7373}"/>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89444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4DA8-E1C0-E844-BD50-2C31C02C4E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76ABC30-1185-B741-A261-095790CCEE1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586BB-AA21-7D41-9AF8-484D2B43DF3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58A4E0-D5E1-DA43-A0A9-1EC5DFF8E442}"/>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6" name="Footer Placeholder 5">
            <a:extLst>
              <a:ext uri="{FF2B5EF4-FFF2-40B4-BE49-F238E27FC236}">
                <a16:creationId xmlns:a16="http://schemas.microsoft.com/office/drawing/2014/main" id="{305A26CB-169A-964B-AC68-97AD431F3F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00686-ED91-AF45-8336-246BD41D7778}"/>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4013988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B96F-5047-2544-84B2-823A1B3EF3F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6937CE9-84CB-FC42-9CAD-D9A6449CD57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D9666D7-46D0-E846-8CC8-CA38834341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6977B7-F82F-FA49-9AB5-E48A4F982654}"/>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6" name="Footer Placeholder 5">
            <a:extLst>
              <a:ext uri="{FF2B5EF4-FFF2-40B4-BE49-F238E27FC236}">
                <a16:creationId xmlns:a16="http://schemas.microsoft.com/office/drawing/2014/main" id="{DA686379-74E3-3F45-8ACA-88E9D51FB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1031C-FD6F-0B4B-A3ED-943BD54ABDA3}"/>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4277308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185-2211-1F4F-B088-7274C3E5B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F1AF5-1DFE-354B-9BBC-D1A31D629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3051-42FB-304A-A972-089A5F4BE4C8}"/>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01CBD94B-1CA5-2642-86D5-25096F8A6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C75B3-B749-AA41-AA29-7451E5397ED4}"/>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2115257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84144-DD2C-744B-AADB-8CC3162363F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41CA6-CFF2-2049-BB6A-8648A09C781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AFC5-BCE6-7A49-9D7D-9B36B51B8579}"/>
              </a:ext>
            </a:extLst>
          </p:cNvPr>
          <p:cNvSpPr>
            <a:spLocks noGrp="1"/>
          </p:cNvSpPr>
          <p:nvPr>
            <p:ph type="dt" sz="half" idx="10"/>
          </p:nvPr>
        </p:nvSpPr>
        <p:spPr/>
        <p:txBody>
          <a:body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1BF791E1-2A50-BD4C-95FF-D7F7B9C6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93CF0-7E6D-9949-9834-6965BE5FFB34}"/>
              </a:ext>
            </a:extLst>
          </p:cNvPr>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382263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6927"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16727"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47"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60724" y="4805541"/>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98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4686300"/>
            <a:ext cx="2209800" cy="457200"/>
          </a:xfrm>
          <a:prstGeom prst="rect">
            <a:avLst/>
          </a:prstGeom>
          <a:solidFill>
            <a:srgbClr val="23619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dirty="0">
              <a:solidFill>
                <a:srgbClr val="3D527F"/>
              </a:solidFill>
              <a:latin typeface="Arial"/>
              <a:ea typeface="Arial"/>
              <a:cs typeface="Arial"/>
              <a:sym typeface="Arial"/>
            </a:endParaRPr>
          </a:p>
        </p:txBody>
      </p:sp>
      <p:sp>
        <p:nvSpPr>
          <p:cNvPr id="24" name="Shape 24"/>
          <p:cNvSpPr/>
          <p:nvPr/>
        </p:nvSpPr>
        <p:spPr>
          <a:xfrm>
            <a:off x="2209800" y="4686300"/>
            <a:ext cx="1060450" cy="457200"/>
          </a:xfrm>
          <a:prstGeom prst="rect">
            <a:avLst/>
          </a:prstGeom>
          <a:solidFill>
            <a:srgbClr val="007DBA"/>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dirty="0">
              <a:solidFill>
                <a:srgbClr val="3D527F"/>
              </a:solidFill>
              <a:latin typeface="Arial"/>
              <a:ea typeface="Arial"/>
              <a:cs typeface="Arial"/>
              <a:sym typeface="Arial"/>
            </a:endParaRPr>
          </a:p>
        </p:txBody>
      </p:sp>
      <p:sp>
        <p:nvSpPr>
          <p:cNvPr id="25" name="Shape 25"/>
          <p:cNvSpPr/>
          <p:nvPr/>
        </p:nvSpPr>
        <p:spPr>
          <a:xfrm>
            <a:off x="3270250" y="4686300"/>
            <a:ext cx="5873750" cy="457200"/>
          </a:xfrm>
          <a:prstGeom prst="rect">
            <a:avLst/>
          </a:prstGeom>
          <a:solidFill>
            <a:srgbClr val="00AFD7"/>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340787" y="343304"/>
            <a:ext cx="8439148" cy="686442"/>
          </a:xfrm>
          <a:prstGeom prst="rect">
            <a:avLst/>
          </a:prstGeom>
          <a:noFill/>
          <a:ln>
            <a:noFill/>
          </a:ln>
        </p:spPr>
        <p:txBody>
          <a:bodyPr spcFirstLastPara="1" wrap="square" lIns="91425" tIns="91425" rIns="91425" bIns="91425" anchor="t" anchorCtr="0"/>
          <a:lstStyle>
            <a:lvl1pPr marL="342900" marR="0" lvl="0" indent="-171450" algn="l" rtl="0">
              <a:spcBef>
                <a:spcPts val="540"/>
              </a:spcBef>
              <a:spcAft>
                <a:spcPts val="0"/>
              </a:spcAft>
              <a:buClr>
                <a:schemeClr val="dk2"/>
              </a:buClr>
              <a:buSzPts val="3600"/>
              <a:buFont typeface="Arial"/>
              <a:buNone/>
              <a:defRPr sz="2700" b="1" i="0" u="none" strike="noStrike" cap="none">
                <a:solidFill>
                  <a:schemeClr val="dk2"/>
                </a:solidFill>
                <a:latin typeface="Arial"/>
                <a:ea typeface="Arial"/>
                <a:cs typeface="Arial"/>
                <a:sym typeface="Arial"/>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8310055" y="4817246"/>
            <a:ext cx="687170" cy="218719"/>
          </a:xfrm>
          <a:prstGeom prst="rect">
            <a:avLst/>
          </a:prstGeom>
          <a:noFill/>
          <a:ln>
            <a:noFill/>
          </a:ln>
        </p:spPr>
      </p:pic>
      <p:sp>
        <p:nvSpPr>
          <p:cNvPr id="28" name="Shape 28"/>
          <p:cNvSpPr txBox="1">
            <a:spLocks noGrp="1"/>
          </p:cNvSpPr>
          <p:nvPr>
            <p:ph type="body" idx="2"/>
          </p:nvPr>
        </p:nvSpPr>
        <p:spPr>
          <a:xfrm>
            <a:off x="340787" y="1029748"/>
            <a:ext cx="8439148" cy="3356378"/>
          </a:xfrm>
          <a:prstGeom prst="rect">
            <a:avLst/>
          </a:prstGeom>
          <a:noFill/>
          <a:ln>
            <a:noFill/>
          </a:ln>
        </p:spPr>
        <p:txBody>
          <a:bodyPr spcFirstLastPara="1" wrap="square" lIns="91425" tIns="91425" rIns="91425" bIns="91425" anchor="t" anchorCtr="0"/>
          <a:lstStyle>
            <a:lvl1pPr marL="342900" marR="0" lvl="0" indent="-285750" algn="l" rtl="0">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238125" algn="l" rtl="0">
              <a:spcBef>
                <a:spcPts val="21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5pPr>
            <a:lvl6pPr marL="2057400" marR="0" lvl="5" indent="-238125" algn="l" rtl="0">
              <a:spcBef>
                <a:spcPts val="21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6pPr>
            <a:lvl7pPr marL="2400300" marR="0" lvl="6" indent="-228600" algn="l" rtl="0">
              <a:spcBef>
                <a:spcPts val="180"/>
              </a:spcBef>
              <a:spcAft>
                <a:spcPts val="0"/>
              </a:spcAft>
              <a:buClr>
                <a:schemeClr val="dk1"/>
              </a:buClr>
              <a:buSzPts val="1200"/>
              <a:buFont typeface="Arial"/>
              <a:buChar char="•"/>
              <a:defRPr sz="900" b="0" i="0" u="none" strike="noStrike" cap="none">
                <a:solidFill>
                  <a:schemeClr val="dk1"/>
                </a:solidFill>
                <a:latin typeface="Arial"/>
                <a:ea typeface="Arial"/>
                <a:cs typeface="Arial"/>
                <a:sym typeface="Arial"/>
              </a:defRPr>
            </a:lvl7pPr>
            <a:lvl8pPr marL="2743200" marR="0" lvl="7" indent="-223838" algn="l" rtl="0">
              <a:spcBef>
                <a:spcPts val="165"/>
              </a:spcBef>
              <a:spcAft>
                <a:spcPts val="0"/>
              </a:spcAft>
              <a:buClr>
                <a:schemeClr val="dk1"/>
              </a:buClr>
              <a:buSzPts val="1100"/>
              <a:buFont typeface="Arial"/>
              <a:buChar char="•"/>
              <a:defRPr sz="825" b="0" i="0" u="none" strike="noStrike" cap="none">
                <a:solidFill>
                  <a:schemeClr val="dk1"/>
                </a:solidFill>
                <a:latin typeface="Arial"/>
                <a:ea typeface="Arial"/>
                <a:cs typeface="Arial"/>
                <a:sym typeface="Arial"/>
              </a:defRPr>
            </a:lvl8pPr>
            <a:lvl9pPr marL="3086100" marR="0" lvl="8" indent="-223838" algn="l" rtl="0">
              <a:spcBef>
                <a:spcPts val="165"/>
              </a:spcBef>
              <a:spcAft>
                <a:spcPts val="0"/>
              </a:spcAft>
              <a:buClr>
                <a:schemeClr val="dk1"/>
              </a:buClr>
              <a:buSzPts val="1100"/>
              <a:buFont typeface="Arial"/>
              <a:buChar char="•"/>
              <a:defRPr sz="8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571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83159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rtl="0">
              <a:buNone/>
              <a:defRPr sz="1000" b="1">
                <a:solidFill>
                  <a:srgbClr val="FFFFFF"/>
                </a:solidFill>
                <a:latin typeface="Poppins"/>
                <a:ea typeface="Poppins"/>
                <a:cs typeface="Poppins"/>
                <a:sym typeface="Poppins"/>
              </a:defRPr>
            </a:lvl1pPr>
            <a:lvl2pPr lvl="1" algn="ctr" rtl="0">
              <a:buNone/>
              <a:defRPr sz="1000" b="1">
                <a:solidFill>
                  <a:srgbClr val="FFFFFF"/>
                </a:solidFill>
                <a:latin typeface="Poppins"/>
                <a:ea typeface="Poppins"/>
                <a:cs typeface="Poppins"/>
                <a:sym typeface="Poppins"/>
              </a:defRPr>
            </a:lvl2pPr>
            <a:lvl3pPr lvl="2" algn="ctr" rtl="0">
              <a:buNone/>
              <a:defRPr sz="1000" b="1">
                <a:solidFill>
                  <a:srgbClr val="FFFFFF"/>
                </a:solidFill>
                <a:latin typeface="Poppins"/>
                <a:ea typeface="Poppins"/>
                <a:cs typeface="Poppins"/>
                <a:sym typeface="Poppins"/>
              </a:defRPr>
            </a:lvl3pPr>
            <a:lvl4pPr lvl="3" algn="ctr" rtl="0">
              <a:buNone/>
              <a:defRPr sz="1000" b="1">
                <a:solidFill>
                  <a:srgbClr val="FFFFFF"/>
                </a:solidFill>
                <a:latin typeface="Poppins"/>
                <a:ea typeface="Poppins"/>
                <a:cs typeface="Poppins"/>
                <a:sym typeface="Poppins"/>
              </a:defRPr>
            </a:lvl4pPr>
            <a:lvl5pPr lvl="4" algn="ctr" rtl="0">
              <a:buNone/>
              <a:defRPr sz="1000" b="1">
                <a:solidFill>
                  <a:srgbClr val="FFFFFF"/>
                </a:solidFill>
                <a:latin typeface="Poppins"/>
                <a:ea typeface="Poppins"/>
                <a:cs typeface="Poppins"/>
                <a:sym typeface="Poppins"/>
              </a:defRPr>
            </a:lvl5pPr>
            <a:lvl6pPr lvl="5" algn="ctr" rtl="0">
              <a:buNone/>
              <a:defRPr sz="1000" b="1">
                <a:solidFill>
                  <a:srgbClr val="FFFFFF"/>
                </a:solidFill>
                <a:latin typeface="Poppins"/>
                <a:ea typeface="Poppins"/>
                <a:cs typeface="Poppins"/>
                <a:sym typeface="Poppins"/>
              </a:defRPr>
            </a:lvl6pPr>
            <a:lvl7pPr lvl="6" algn="ctr" rtl="0">
              <a:buNone/>
              <a:defRPr sz="1000" b="1">
                <a:solidFill>
                  <a:srgbClr val="FFFFFF"/>
                </a:solidFill>
                <a:latin typeface="Poppins"/>
                <a:ea typeface="Poppins"/>
                <a:cs typeface="Poppins"/>
                <a:sym typeface="Poppins"/>
              </a:defRPr>
            </a:lvl7pPr>
            <a:lvl8pPr lvl="7" algn="ctr" rtl="0">
              <a:buNone/>
              <a:defRPr sz="1000" b="1">
                <a:solidFill>
                  <a:srgbClr val="FFFFFF"/>
                </a:solidFill>
                <a:latin typeface="Poppins"/>
                <a:ea typeface="Poppins"/>
                <a:cs typeface="Poppins"/>
                <a:sym typeface="Poppins"/>
              </a:defRPr>
            </a:lvl8pPr>
            <a:lvl9pPr lvl="8" algn="ctr" rtl="0">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53" name="Google Shape;53;p13"/>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rtl="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rtl="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052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CF70D-97BF-4C4C-93C0-62A88A389DE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11680-3DAE-3C4C-96CD-93F4052E4A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DEA0-57F0-9A43-BCD9-AF230ACC3D7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75EF07-7385-324F-8C82-928D4CB83AA9}" type="datetimeFigureOut">
              <a:rPr lang="en-US" smtClean="0"/>
              <a:t>8/22/2019</a:t>
            </a:fld>
            <a:endParaRPr lang="en-US"/>
          </a:p>
        </p:txBody>
      </p:sp>
      <p:sp>
        <p:nvSpPr>
          <p:cNvPr id="5" name="Footer Placeholder 4">
            <a:extLst>
              <a:ext uri="{FF2B5EF4-FFF2-40B4-BE49-F238E27FC236}">
                <a16:creationId xmlns:a16="http://schemas.microsoft.com/office/drawing/2014/main" id="{9B8F930C-0A59-BF42-A72B-AB624C23115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222D8D-DE63-5040-9811-74A0076C088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7FF1F50-5555-4C46-9A16-72E8E64108B3}" type="slidenum">
              <a:rPr lang="en-US" smtClean="0"/>
              <a:t>‹#›</a:t>
            </a:fld>
            <a:endParaRPr lang="en-US"/>
          </a:p>
        </p:txBody>
      </p:sp>
    </p:spTree>
    <p:extLst>
      <p:ext uri="{BB962C8B-B14F-4D97-AF65-F5344CB8AC3E}">
        <p14:creationId xmlns:p14="http://schemas.microsoft.com/office/powerpoint/2010/main" val="9817349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null)"/><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presemu02.library.yale.internal/admin"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44AAE-7D7B-2441-AB74-5DABFCF2D6F5}"/>
              </a:ext>
            </a:extLst>
          </p:cNvPr>
          <p:cNvSpPr>
            <a:spLocks noGrp="1"/>
          </p:cNvSpPr>
          <p:nvPr>
            <p:ph type="body" sz="quarter" idx="12"/>
          </p:nvPr>
        </p:nvSpPr>
        <p:spPr>
          <a:xfrm>
            <a:off x="2" y="1329877"/>
            <a:ext cx="4937377" cy="569387"/>
          </a:xfrm>
        </p:spPr>
        <p:txBody>
          <a:bodyPr/>
          <a:lstStyle/>
          <a:p>
            <a:r>
              <a:rPr lang="en-US" dirty="0"/>
              <a:t>Works in Progress Webinar  |  22 August 2019</a:t>
            </a:r>
          </a:p>
        </p:txBody>
      </p:sp>
      <p:sp>
        <p:nvSpPr>
          <p:cNvPr id="3" name="Text Placeholder 2">
            <a:extLst>
              <a:ext uri="{FF2B5EF4-FFF2-40B4-BE49-F238E27FC236}">
                <a16:creationId xmlns:a16="http://schemas.microsoft.com/office/drawing/2014/main" id="{F9EA3DFA-7504-974F-B7AE-A5D966CAB008}"/>
              </a:ext>
            </a:extLst>
          </p:cNvPr>
          <p:cNvSpPr>
            <a:spLocks noGrp="1"/>
          </p:cNvSpPr>
          <p:nvPr>
            <p:ph type="body" sz="quarter" idx="16"/>
          </p:nvPr>
        </p:nvSpPr>
        <p:spPr>
          <a:xfrm>
            <a:off x="495300" y="1852403"/>
            <a:ext cx="8280400" cy="1234773"/>
          </a:xfrm>
        </p:spPr>
        <p:txBody>
          <a:bodyPr anchor="ctr">
            <a:noAutofit/>
          </a:bodyPr>
          <a:lstStyle/>
          <a:p>
            <a:r>
              <a:rPr lang="en-US" sz="2400" dirty="0"/>
              <a:t>Scaling Software Preservation and Emulation Services: Introduction to the EaaSI Program of Work</a:t>
            </a:r>
          </a:p>
        </p:txBody>
      </p:sp>
      <p:sp>
        <p:nvSpPr>
          <p:cNvPr id="4" name="Text Placeholder 3">
            <a:extLst>
              <a:ext uri="{FF2B5EF4-FFF2-40B4-BE49-F238E27FC236}">
                <a16:creationId xmlns:a16="http://schemas.microsoft.com/office/drawing/2014/main" id="{D41CFA2E-011C-D241-AAE5-BF8D8E2834F6}"/>
              </a:ext>
            </a:extLst>
          </p:cNvPr>
          <p:cNvSpPr>
            <a:spLocks noGrp="1"/>
          </p:cNvSpPr>
          <p:nvPr>
            <p:ph type="body" sz="quarter" idx="17"/>
          </p:nvPr>
        </p:nvSpPr>
        <p:spPr>
          <a:xfrm>
            <a:off x="728694" y="3206972"/>
            <a:ext cx="1908664" cy="400110"/>
          </a:xfrm>
        </p:spPr>
        <p:txBody>
          <a:bodyPr/>
          <a:lstStyle/>
          <a:p>
            <a:r>
              <a:rPr lang="en-US" dirty="0"/>
              <a:t>Seth Anderson</a:t>
            </a:r>
          </a:p>
        </p:txBody>
      </p:sp>
      <p:sp>
        <p:nvSpPr>
          <p:cNvPr id="5" name="Text Placeholder 4">
            <a:extLst>
              <a:ext uri="{FF2B5EF4-FFF2-40B4-BE49-F238E27FC236}">
                <a16:creationId xmlns:a16="http://schemas.microsoft.com/office/drawing/2014/main" id="{9107BEFA-81D4-3E43-8D7C-877A9F20A95B}"/>
              </a:ext>
            </a:extLst>
          </p:cNvPr>
          <p:cNvSpPr>
            <a:spLocks noGrp="1"/>
          </p:cNvSpPr>
          <p:nvPr>
            <p:ph type="body" sz="quarter" idx="18"/>
          </p:nvPr>
        </p:nvSpPr>
        <p:spPr>
          <a:xfrm>
            <a:off x="728694" y="3584047"/>
            <a:ext cx="6335965" cy="307777"/>
          </a:xfrm>
        </p:spPr>
        <p:txBody>
          <a:bodyPr/>
          <a:lstStyle/>
          <a:p>
            <a:r>
              <a:rPr lang="en-US" dirty="0"/>
              <a:t>Software Preservation Program Manager, Yale University Library</a:t>
            </a:r>
          </a:p>
        </p:txBody>
      </p:sp>
    </p:spTree>
    <p:extLst>
      <p:ext uri="{BB962C8B-B14F-4D97-AF65-F5344CB8AC3E}">
        <p14:creationId xmlns:p14="http://schemas.microsoft.com/office/powerpoint/2010/main" val="102522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title"/>
          </p:nvPr>
        </p:nvSpPr>
        <p:spPr>
          <a:xfrm>
            <a:off x="473375" y="869275"/>
            <a:ext cx="4516200" cy="11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Enables management of persistent emulation environments</a:t>
            </a:r>
            <a:endParaRPr sz="2400">
              <a:latin typeface="Arial"/>
              <a:ea typeface="Arial"/>
              <a:cs typeface="Arial"/>
              <a:sym typeface="Arial"/>
            </a:endParaRPr>
          </a:p>
        </p:txBody>
      </p:sp>
      <p:sp>
        <p:nvSpPr>
          <p:cNvPr id="243" name="Google Shape;243;p2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4</a:t>
            </a:r>
            <a:endParaRPr dirty="0"/>
          </a:p>
        </p:txBody>
      </p:sp>
      <p:pic>
        <p:nvPicPr>
          <p:cNvPr id="244" name="Google Shape;244;p29"/>
          <p:cNvPicPr preferRelativeResize="0"/>
          <p:nvPr/>
        </p:nvPicPr>
        <p:blipFill>
          <a:blip r:embed="rId3">
            <a:alphaModFix/>
          </a:blip>
          <a:stretch>
            <a:fillRect/>
          </a:stretch>
        </p:blipFill>
        <p:spPr>
          <a:xfrm>
            <a:off x="4060476" y="1805242"/>
            <a:ext cx="4300549" cy="2653825"/>
          </a:xfrm>
          <a:prstGeom prst="rect">
            <a:avLst/>
          </a:prstGeom>
          <a:noFill/>
          <a:ln w="9525" cap="flat" cmpd="sng">
            <a:solidFill>
              <a:srgbClr val="666666"/>
            </a:solidFill>
            <a:prstDash val="solid"/>
            <a:round/>
            <a:headEnd type="none" w="sm" len="sm"/>
            <a:tailEnd type="none" w="sm" len="sm"/>
          </a:ln>
        </p:spPr>
      </p:pic>
      <p:pic>
        <p:nvPicPr>
          <p:cNvPr id="245" name="Google Shape;245;p29"/>
          <p:cNvPicPr preferRelativeResize="0"/>
          <p:nvPr/>
        </p:nvPicPr>
        <p:blipFill rotWithShape="1">
          <a:blip r:embed="rId4">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462600" y="1036300"/>
            <a:ext cx="6342900" cy="89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Enables economies of scale by managing disk images</a:t>
            </a:r>
            <a:endParaRPr sz="2400">
              <a:latin typeface="Arial"/>
              <a:ea typeface="Arial"/>
              <a:cs typeface="Arial"/>
              <a:sym typeface="Arial"/>
            </a:endParaRPr>
          </a:p>
        </p:txBody>
      </p:sp>
      <p:sp>
        <p:nvSpPr>
          <p:cNvPr id="251" name="Google Shape;251;p3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5</a:t>
            </a:r>
            <a:endParaRPr dirty="0"/>
          </a:p>
        </p:txBody>
      </p:sp>
      <p:pic>
        <p:nvPicPr>
          <p:cNvPr id="252" name="Google Shape;252;p30"/>
          <p:cNvPicPr preferRelativeResize="0"/>
          <p:nvPr/>
        </p:nvPicPr>
        <p:blipFill>
          <a:blip r:embed="rId3">
            <a:alphaModFix/>
          </a:blip>
          <a:stretch>
            <a:fillRect/>
          </a:stretch>
        </p:blipFill>
        <p:spPr>
          <a:xfrm>
            <a:off x="1218981" y="2641800"/>
            <a:ext cx="7670119" cy="1595388"/>
          </a:xfrm>
          <a:prstGeom prst="rect">
            <a:avLst/>
          </a:prstGeom>
          <a:noFill/>
          <a:ln>
            <a:noFill/>
          </a:ln>
        </p:spPr>
      </p:pic>
      <p:pic>
        <p:nvPicPr>
          <p:cNvPr id="253" name="Google Shape;253;p30"/>
          <p:cNvPicPr preferRelativeResize="0"/>
          <p:nvPr/>
        </p:nvPicPr>
        <p:blipFill rotWithShape="1">
          <a:blip r:embed="rId4">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6</a:t>
            </a:r>
            <a:endParaRPr dirty="0"/>
          </a:p>
        </p:txBody>
      </p:sp>
      <p:pic>
        <p:nvPicPr>
          <p:cNvPr id="259" name="Google Shape;259;p31"/>
          <p:cNvPicPr preferRelativeResize="0"/>
          <p:nvPr/>
        </p:nvPicPr>
        <p:blipFill>
          <a:blip r:embed="rId4">
            <a:alphaModFix/>
          </a:blip>
          <a:stretch>
            <a:fillRect/>
          </a:stretch>
        </p:blipFill>
        <p:spPr>
          <a:xfrm>
            <a:off x="3457534" y="2007600"/>
            <a:ext cx="2228924" cy="1128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32"/>
          <p:cNvGrpSpPr/>
          <p:nvPr/>
        </p:nvGrpSpPr>
        <p:grpSpPr>
          <a:xfrm>
            <a:off x="5853100" y="3068600"/>
            <a:ext cx="1539600" cy="1539600"/>
            <a:chOff x="6680825" y="2549350"/>
            <a:chExt cx="1539600" cy="1539600"/>
          </a:xfrm>
        </p:grpSpPr>
        <p:sp>
          <p:nvSpPr>
            <p:cNvPr id="265" name="Google Shape;265;p3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32"/>
          <p:cNvSpPr txBox="1">
            <a:spLocks noGrp="1"/>
          </p:cNvSpPr>
          <p:nvPr>
            <p:ph type="title"/>
          </p:nvPr>
        </p:nvSpPr>
        <p:spPr>
          <a:xfrm>
            <a:off x="457200" y="1166125"/>
            <a:ext cx="6583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Distributed Mgmt</a:t>
            </a:r>
            <a:endParaRPr>
              <a:latin typeface="Arial"/>
              <a:ea typeface="Arial"/>
              <a:cs typeface="Arial"/>
              <a:sym typeface="Arial"/>
            </a:endParaRPr>
          </a:p>
        </p:txBody>
      </p:sp>
      <p:sp>
        <p:nvSpPr>
          <p:cNvPr id="269" name="Google Shape;269;p3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7</a:t>
            </a:r>
            <a:endParaRPr dirty="0"/>
          </a:p>
        </p:txBody>
      </p:sp>
      <p:pic>
        <p:nvPicPr>
          <p:cNvPr id="270" name="Google Shape;270;p32"/>
          <p:cNvPicPr preferRelativeResize="0"/>
          <p:nvPr/>
        </p:nvPicPr>
        <p:blipFill>
          <a:blip r:embed="rId3">
            <a:alphaModFix/>
          </a:blip>
          <a:stretch>
            <a:fillRect/>
          </a:stretch>
        </p:blipFill>
        <p:spPr>
          <a:xfrm>
            <a:off x="7171925" y="1845238"/>
            <a:ext cx="1383951" cy="1453025"/>
          </a:xfrm>
          <a:prstGeom prst="rect">
            <a:avLst/>
          </a:prstGeom>
          <a:noFill/>
          <a:ln>
            <a:noFill/>
          </a:ln>
        </p:spPr>
      </p:pic>
      <p:pic>
        <p:nvPicPr>
          <p:cNvPr id="271" name="Google Shape;271;p32"/>
          <p:cNvPicPr preferRelativeResize="0"/>
          <p:nvPr/>
        </p:nvPicPr>
        <p:blipFill rotWithShape="1">
          <a:blip r:embed="rId4">
            <a:alphaModFix/>
          </a:blip>
          <a:srcRect t="21850"/>
          <a:stretch/>
        </p:blipFill>
        <p:spPr>
          <a:xfrm rot="10800000" flipH="1">
            <a:off x="6536222" y="3865452"/>
            <a:ext cx="173375" cy="711000"/>
          </a:xfrm>
          <a:prstGeom prst="rect">
            <a:avLst/>
          </a:prstGeom>
          <a:noFill/>
          <a:ln>
            <a:noFill/>
          </a:ln>
        </p:spPr>
      </p:pic>
      <p:sp>
        <p:nvSpPr>
          <p:cNvPr id="272" name="Google Shape;272;p32"/>
          <p:cNvSpPr txBox="1">
            <a:spLocks noGrp="1"/>
          </p:cNvSpPr>
          <p:nvPr>
            <p:ph type="body" idx="1"/>
          </p:nvPr>
        </p:nvSpPr>
        <p:spPr>
          <a:xfrm>
            <a:off x="1057175" y="2393650"/>
            <a:ext cx="4608000" cy="2618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434343"/>
              </a:buClr>
              <a:buSzPts val="1800"/>
              <a:buFont typeface="Arial"/>
              <a:buChar char="￮"/>
            </a:pPr>
            <a:r>
              <a:rPr lang="en" sz="1800">
                <a:latin typeface="Arial"/>
                <a:ea typeface="Arial"/>
                <a:cs typeface="Arial"/>
                <a:sym typeface="Arial"/>
              </a:rPr>
              <a:t>A network of distributed nodes, each contributing to the EaaSI service and the software development roadmap.</a:t>
            </a:r>
            <a:endParaRPr sz="1800">
              <a:latin typeface="Arial"/>
              <a:ea typeface="Arial"/>
              <a:cs typeface="Arial"/>
              <a:sym typeface="Arial"/>
            </a:endParaRPr>
          </a:p>
        </p:txBody>
      </p:sp>
      <p:pic>
        <p:nvPicPr>
          <p:cNvPr id="273" name="Google Shape;273;p32"/>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EaaSI Nodes</a:t>
            </a:r>
            <a:endParaRPr>
              <a:latin typeface="Arial"/>
              <a:ea typeface="Arial"/>
              <a:cs typeface="Arial"/>
              <a:sym typeface="Arial"/>
            </a:endParaRPr>
          </a:p>
        </p:txBody>
      </p:sp>
      <p:sp>
        <p:nvSpPr>
          <p:cNvPr id="279" name="Google Shape;279;p33"/>
          <p:cNvSpPr txBox="1">
            <a:spLocks noGrp="1"/>
          </p:cNvSpPr>
          <p:nvPr>
            <p:ph type="body" idx="1"/>
          </p:nvPr>
        </p:nvSpPr>
        <p:spPr>
          <a:xfrm>
            <a:off x="1034254" y="2293050"/>
            <a:ext cx="3976500" cy="26184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600"/>
              </a:spcBef>
              <a:spcAft>
                <a:spcPts val="0"/>
              </a:spcAft>
              <a:buClr>
                <a:srgbClr val="434343"/>
              </a:buClr>
              <a:buSzPts val="1600"/>
              <a:buFont typeface="Arial"/>
              <a:buChar char="￮"/>
            </a:pPr>
            <a:r>
              <a:rPr lang="en">
                <a:latin typeface="Arial"/>
                <a:ea typeface="Arial"/>
                <a:cs typeface="Arial"/>
                <a:sym typeface="Arial"/>
              </a:rPr>
              <a:t>Carnegie Mellon University</a:t>
            </a:r>
            <a:endParaRPr>
              <a:latin typeface="Arial"/>
              <a:ea typeface="Arial"/>
              <a:cs typeface="Arial"/>
              <a:sym typeface="Arial"/>
            </a:endParaRPr>
          </a:p>
          <a:p>
            <a:pPr marL="457200" lvl="0" indent="-330200" algn="l" rtl="0">
              <a:lnSpc>
                <a:spcPct val="100000"/>
              </a:lnSpc>
              <a:spcBef>
                <a:spcPts val="1000"/>
              </a:spcBef>
              <a:spcAft>
                <a:spcPts val="0"/>
              </a:spcAft>
              <a:buClr>
                <a:srgbClr val="434343"/>
              </a:buClr>
              <a:buSzPts val="1600"/>
              <a:buFont typeface="Arial"/>
              <a:buChar char="￮"/>
            </a:pPr>
            <a:r>
              <a:rPr lang="en">
                <a:latin typeface="Arial"/>
                <a:ea typeface="Arial"/>
                <a:cs typeface="Arial"/>
                <a:sym typeface="Arial"/>
              </a:rPr>
              <a:t>University of Virginia</a:t>
            </a:r>
            <a:endParaRPr>
              <a:latin typeface="Arial"/>
              <a:ea typeface="Arial"/>
              <a:cs typeface="Arial"/>
              <a:sym typeface="Arial"/>
            </a:endParaRPr>
          </a:p>
          <a:p>
            <a:pPr marL="457200" lvl="0" indent="-330200" algn="l" rtl="0">
              <a:lnSpc>
                <a:spcPct val="100000"/>
              </a:lnSpc>
              <a:spcBef>
                <a:spcPts val="1000"/>
              </a:spcBef>
              <a:spcAft>
                <a:spcPts val="0"/>
              </a:spcAft>
              <a:buClr>
                <a:srgbClr val="434343"/>
              </a:buClr>
              <a:buSzPts val="1600"/>
              <a:buFont typeface="Arial"/>
              <a:buChar char="￮"/>
            </a:pPr>
            <a:r>
              <a:rPr lang="en">
                <a:latin typeface="Arial"/>
                <a:ea typeface="Arial"/>
                <a:cs typeface="Arial"/>
                <a:sym typeface="Arial"/>
              </a:rPr>
              <a:t>University of Notre Dame</a:t>
            </a:r>
            <a:endParaRPr>
              <a:latin typeface="Arial"/>
              <a:ea typeface="Arial"/>
              <a:cs typeface="Arial"/>
              <a:sym typeface="Arial"/>
            </a:endParaRPr>
          </a:p>
          <a:p>
            <a:pPr marL="457200" lvl="0" indent="-330200" algn="l" rtl="0">
              <a:lnSpc>
                <a:spcPct val="100000"/>
              </a:lnSpc>
              <a:spcBef>
                <a:spcPts val="1000"/>
              </a:spcBef>
              <a:spcAft>
                <a:spcPts val="0"/>
              </a:spcAft>
              <a:buClr>
                <a:srgbClr val="434343"/>
              </a:buClr>
              <a:buSzPts val="1600"/>
              <a:buFont typeface="Arial"/>
              <a:buChar char="￮"/>
            </a:pPr>
            <a:r>
              <a:rPr lang="en">
                <a:latin typeface="Arial"/>
                <a:ea typeface="Arial"/>
                <a:cs typeface="Arial"/>
                <a:sym typeface="Arial"/>
              </a:rPr>
              <a:t>UC-San Diego</a:t>
            </a:r>
            <a:endParaRPr>
              <a:latin typeface="Arial"/>
              <a:ea typeface="Arial"/>
              <a:cs typeface="Arial"/>
              <a:sym typeface="Arial"/>
            </a:endParaRPr>
          </a:p>
          <a:p>
            <a:pPr marL="457200" lvl="0" indent="-330200" algn="l" rtl="0">
              <a:lnSpc>
                <a:spcPct val="100000"/>
              </a:lnSpc>
              <a:spcBef>
                <a:spcPts val="1000"/>
              </a:spcBef>
              <a:spcAft>
                <a:spcPts val="0"/>
              </a:spcAft>
              <a:buClr>
                <a:srgbClr val="434343"/>
              </a:buClr>
              <a:buSzPts val="1600"/>
              <a:buFont typeface="Arial"/>
              <a:buChar char="￮"/>
            </a:pPr>
            <a:r>
              <a:rPr lang="en">
                <a:latin typeface="Arial"/>
                <a:ea typeface="Arial"/>
                <a:cs typeface="Arial"/>
                <a:sym typeface="Arial"/>
              </a:rPr>
              <a:t>Stanford University</a:t>
            </a:r>
            <a:endParaRPr>
              <a:latin typeface="Arial"/>
              <a:ea typeface="Arial"/>
              <a:cs typeface="Arial"/>
              <a:sym typeface="Arial"/>
            </a:endParaRPr>
          </a:p>
          <a:p>
            <a:pPr marL="0" lvl="0" indent="0" algn="l" rtl="0">
              <a:lnSpc>
                <a:spcPct val="100000"/>
              </a:lnSpc>
              <a:spcBef>
                <a:spcPts val="1000"/>
              </a:spcBef>
              <a:spcAft>
                <a:spcPts val="0"/>
              </a:spcAft>
              <a:buNone/>
            </a:pPr>
            <a:endParaRPr>
              <a:latin typeface="Arial"/>
              <a:ea typeface="Arial"/>
              <a:cs typeface="Arial"/>
              <a:sym typeface="Arial"/>
            </a:endParaRPr>
          </a:p>
          <a:p>
            <a:pPr marL="0" lvl="0" indent="0" algn="l" rtl="0">
              <a:lnSpc>
                <a:spcPct val="100000"/>
              </a:lnSpc>
              <a:spcBef>
                <a:spcPts val="1000"/>
              </a:spcBef>
              <a:spcAft>
                <a:spcPts val="1000"/>
              </a:spcAft>
              <a:buNone/>
            </a:pPr>
            <a:r>
              <a:rPr lang="en" i="1">
                <a:latin typeface="Arial"/>
                <a:ea typeface="Arial"/>
                <a:cs typeface="Arial"/>
                <a:sym typeface="Arial"/>
              </a:rPr>
              <a:t>Apply to be a node this Fall!</a:t>
            </a:r>
            <a:endParaRPr i="1">
              <a:latin typeface="Arial"/>
              <a:ea typeface="Arial"/>
              <a:cs typeface="Arial"/>
              <a:sym typeface="Arial"/>
            </a:endParaRPr>
          </a:p>
        </p:txBody>
      </p:sp>
      <p:pic>
        <p:nvPicPr>
          <p:cNvPr id="280" name="Google Shape;280;p33"/>
          <p:cNvPicPr preferRelativeResize="0"/>
          <p:nvPr/>
        </p:nvPicPr>
        <p:blipFill rotWithShape="1">
          <a:blip r:embed="rId3">
            <a:alphaModFix/>
          </a:blip>
          <a:srcRect l="18033" r="18040"/>
          <a:stretch/>
        </p:blipFill>
        <p:spPr>
          <a:xfrm>
            <a:off x="5548925" y="742950"/>
            <a:ext cx="3657600" cy="3657600"/>
          </a:xfrm>
          <a:prstGeom prst="ellipse">
            <a:avLst/>
          </a:prstGeom>
          <a:noFill/>
          <a:ln>
            <a:noFill/>
          </a:ln>
        </p:spPr>
      </p:pic>
      <p:sp>
        <p:nvSpPr>
          <p:cNvPr id="281" name="Google Shape;281;p3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8</a:t>
            </a:r>
            <a:endParaRPr dirty="0"/>
          </a:p>
        </p:txBody>
      </p:sp>
      <p:pic>
        <p:nvPicPr>
          <p:cNvPr id="6" name="Google Shape;199;p27">
            <a:extLst>
              <a:ext uri="{FF2B5EF4-FFF2-40B4-BE49-F238E27FC236}">
                <a16:creationId xmlns:a16="http://schemas.microsoft.com/office/drawing/2014/main" id="{B636FBE6-0A85-C74E-BEF2-6763C1C8A54E}"/>
              </a:ext>
            </a:extLst>
          </p:cNvPr>
          <p:cNvPicPr preferRelativeResize="0"/>
          <p:nvPr/>
        </p:nvPicPr>
        <p:blipFill rotWithShape="1">
          <a:blip r:embed="rId4">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34"/>
          <p:cNvGrpSpPr/>
          <p:nvPr/>
        </p:nvGrpSpPr>
        <p:grpSpPr>
          <a:xfrm>
            <a:off x="5853100" y="3068600"/>
            <a:ext cx="1539600" cy="1539600"/>
            <a:chOff x="6680825" y="2549350"/>
            <a:chExt cx="1539600" cy="1539600"/>
          </a:xfrm>
        </p:grpSpPr>
        <p:sp>
          <p:nvSpPr>
            <p:cNvPr id="287" name="Google Shape;287;p34"/>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34"/>
          <p:cNvSpPr txBox="1">
            <a:spLocks noGrp="1"/>
          </p:cNvSpPr>
          <p:nvPr>
            <p:ph type="title"/>
          </p:nvPr>
        </p:nvSpPr>
        <p:spPr>
          <a:xfrm>
            <a:off x="457200" y="1166125"/>
            <a:ext cx="6583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Sharing</a:t>
            </a:r>
            <a:endParaRPr>
              <a:latin typeface="Arial"/>
              <a:ea typeface="Arial"/>
              <a:cs typeface="Arial"/>
              <a:sym typeface="Arial"/>
            </a:endParaRPr>
          </a:p>
        </p:txBody>
      </p:sp>
      <p:sp>
        <p:nvSpPr>
          <p:cNvPr id="291" name="Google Shape;291;p34"/>
          <p:cNvSpPr txBox="1">
            <a:spLocks noGrp="1"/>
          </p:cNvSpPr>
          <p:nvPr>
            <p:ph type="body" idx="1"/>
          </p:nvPr>
        </p:nvSpPr>
        <p:spPr>
          <a:xfrm>
            <a:off x="1069625" y="2262850"/>
            <a:ext cx="4608000" cy="2618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434343"/>
              </a:buClr>
              <a:buSzPts val="1800"/>
              <a:buFont typeface="Arial"/>
              <a:buChar char="￮"/>
            </a:pPr>
            <a:r>
              <a:rPr lang="en" sz="1800">
                <a:latin typeface="Arial"/>
                <a:ea typeface="Arial"/>
                <a:cs typeface="Arial"/>
                <a:sym typeface="Arial"/>
              </a:rPr>
              <a:t>In-network sharing of software installation materials and configured environments.</a:t>
            </a:r>
            <a:endParaRPr sz="1800">
              <a:latin typeface="Arial"/>
              <a:ea typeface="Arial"/>
              <a:cs typeface="Arial"/>
              <a:sym typeface="Arial"/>
            </a:endParaRPr>
          </a:p>
          <a:p>
            <a:pPr marL="457200" lvl="0" indent="-342900" algn="l" rtl="0">
              <a:spcBef>
                <a:spcPts val="1000"/>
              </a:spcBef>
              <a:spcAft>
                <a:spcPts val="1000"/>
              </a:spcAft>
              <a:buClr>
                <a:srgbClr val="434343"/>
              </a:buClr>
              <a:buSzPts val="1800"/>
              <a:buFont typeface="Arial"/>
              <a:buChar char="￮"/>
            </a:pPr>
            <a:r>
              <a:rPr lang="en" sz="1800">
                <a:latin typeface="Arial"/>
                <a:ea typeface="Arial"/>
                <a:cs typeface="Arial"/>
                <a:sym typeface="Arial"/>
              </a:rPr>
              <a:t>Yale University Library will contribute at least 3000 pre-configured software applications running in configured environments.</a:t>
            </a:r>
            <a:endParaRPr sz="1800">
              <a:latin typeface="Arial"/>
              <a:ea typeface="Arial"/>
              <a:cs typeface="Arial"/>
              <a:sym typeface="Arial"/>
            </a:endParaRPr>
          </a:p>
        </p:txBody>
      </p:sp>
      <p:sp>
        <p:nvSpPr>
          <p:cNvPr id="292" name="Google Shape;292;p3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9</a:t>
            </a:r>
            <a:endParaRPr dirty="0"/>
          </a:p>
        </p:txBody>
      </p:sp>
      <p:pic>
        <p:nvPicPr>
          <p:cNvPr id="293" name="Google Shape;293;p34"/>
          <p:cNvPicPr preferRelativeResize="0"/>
          <p:nvPr/>
        </p:nvPicPr>
        <p:blipFill>
          <a:blip r:embed="rId3">
            <a:alphaModFix/>
          </a:blip>
          <a:stretch>
            <a:fillRect/>
          </a:stretch>
        </p:blipFill>
        <p:spPr>
          <a:xfrm>
            <a:off x="7324325" y="1955975"/>
            <a:ext cx="1231551" cy="1231551"/>
          </a:xfrm>
          <a:prstGeom prst="rect">
            <a:avLst/>
          </a:prstGeom>
          <a:noFill/>
          <a:ln>
            <a:noFill/>
          </a:ln>
        </p:spPr>
      </p:pic>
      <p:pic>
        <p:nvPicPr>
          <p:cNvPr id="294" name="Google Shape;294;p34"/>
          <p:cNvPicPr preferRelativeResize="0"/>
          <p:nvPr/>
        </p:nvPicPr>
        <p:blipFill rotWithShape="1">
          <a:blip r:embed="rId4">
            <a:alphaModFix/>
          </a:blip>
          <a:srcRect t="21850"/>
          <a:stretch/>
        </p:blipFill>
        <p:spPr>
          <a:xfrm rot="10800000" flipH="1">
            <a:off x="6681259" y="3865452"/>
            <a:ext cx="173375" cy="711000"/>
          </a:xfrm>
          <a:prstGeom prst="rect">
            <a:avLst/>
          </a:prstGeom>
          <a:noFill/>
          <a:ln>
            <a:noFill/>
          </a:ln>
        </p:spPr>
      </p:pic>
      <p:pic>
        <p:nvPicPr>
          <p:cNvPr id="295" name="Google Shape;295;p34"/>
          <p:cNvPicPr preferRelativeResize="0"/>
          <p:nvPr/>
        </p:nvPicPr>
        <p:blipFill rotWithShape="1">
          <a:blip r:embed="rId4">
            <a:alphaModFix/>
          </a:blip>
          <a:srcRect t="21850"/>
          <a:stretch/>
        </p:blipFill>
        <p:spPr>
          <a:xfrm rot="10800000" flipH="1">
            <a:off x="6391159" y="3865452"/>
            <a:ext cx="173375" cy="711000"/>
          </a:xfrm>
          <a:prstGeom prst="rect">
            <a:avLst/>
          </a:prstGeom>
          <a:noFill/>
          <a:ln>
            <a:noFill/>
          </a:ln>
        </p:spPr>
      </p:pic>
      <p:pic>
        <p:nvPicPr>
          <p:cNvPr id="296" name="Google Shape;296;p34"/>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35"/>
          <p:cNvGrpSpPr/>
          <p:nvPr/>
        </p:nvGrpSpPr>
        <p:grpSpPr>
          <a:xfrm>
            <a:off x="5853100" y="3068600"/>
            <a:ext cx="1539600" cy="1539600"/>
            <a:chOff x="6680825" y="2549350"/>
            <a:chExt cx="1539600" cy="1539600"/>
          </a:xfrm>
        </p:grpSpPr>
        <p:sp>
          <p:nvSpPr>
            <p:cNvPr id="302" name="Google Shape;302;p35"/>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35"/>
          <p:cNvSpPr txBox="1">
            <a:spLocks noGrp="1"/>
          </p:cNvSpPr>
          <p:nvPr>
            <p:ph type="title"/>
          </p:nvPr>
        </p:nvSpPr>
        <p:spPr>
          <a:xfrm>
            <a:off x="457275" y="921400"/>
            <a:ext cx="6252300" cy="121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Documentation/</a:t>
            </a:r>
            <a:endParaRPr>
              <a:latin typeface="Arial"/>
              <a:ea typeface="Arial"/>
              <a:cs typeface="Arial"/>
              <a:sym typeface="Arial"/>
            </a:endParaRPr>
          </a:p>
          <a:p>
            <a:pPr marL="0" lvl="0" indent="0" algn="l" rtl="0">
              <a:spcBef>
                <a:spcPts val="0"/>
              </a:spcBef>
              <a:spcAft>
                <a:spcPts val="0"/>
              </a:spcAft>
              <a:buNone/>
            </a:pPr>
            <a:r>
              <a:rPr lang="en">
                <a:latin typeface="Arial"/>
                <a:ea typeface="Arial"/>
                <a:cs typeface="Arial"/>
                <a:sym typeface="Arial"/>
              </a:rPr>
              <a:t>Discovery</a:t>
            </a:r>
            <a:endParaRPr>
              <a:latin typeface="Arial"/>
              <a:ea typeface="Arial"/>
              <a:cs typeface="Arial"/>
              <a:sym typeface="Arial"/>
            </a:endParaRPr>
          </a:p>
        </p:txBody>
      </p:sp>
      <p:sp>
        <p:nvSpPr>
          <p:cNvPr id="306" name="Google Shape;306;p3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10</a:t>
            </a:r>
            <a:endParaRPr dirty="0"/>
          </a:p>
        </p:txBody>
      </p:sp>
      <p:pic>
        <p:nvPicPr>
          <p:cNvPr id="307" name="Google Shape;307;p35"/>
          <p:cNvPicPr preferRelativeResize="0"/>
          <p:nvPr/>
        </p:nvPicPr>
        <p:blipFill>
          <a:blip r:embed="rId3">
            <a:alphaModFix/>
          </a:blip>
          <a:stretch>
            <a:fillRect/>
          </a:stretch>
        </p:blipFill>
        <p:spPr>
          <a:xfrm>
            <a:off x="7171925" y="1883257"/>
            <a:ext cx="1383951" cy="1376985"/>
          </a:xfrm>
          <a:prstGeom prst="rect">
            <a:avLst/>
          </a:prstGeom>
          <a:noFill/>
          <a:ln>
            <a:noFill/>
          </a:ln>
        </p:spPr>
      </p:pic>
      <p:pic>
        <p:nvPicPr>
          <p:cNvPr id="308" name="Google Shape;308;p35"/>
          <p:cNvPicPr preferRelativeResize="0"/>
          <p:nvPr/>
        </p:nvPicPr>
        <p:blipFill rotWithShape="1">
          <a:blip r:embed="rId4">
            <a:alphaModFix/>
          </a:blip>
          <a:srcRect t="21850"/>
          <a:stretch/>
        </p:blipFill>
        <p:spPr>
          <a:xfrm rot="10800000" flipH="1">
            <a:off x="6536209" y="3865452"/>
            <a:ext cx="173375" cy="711000"/>
          </a:xfrm>
          <a:prstGeom prst="rect">
            <a:avLst/>
          </a:prstGeom>
          <a:noFill/>
          <a:ln>
            <a:noFill/>
          </a:ln>
        </p:spPr>
      </p:pic>
      <p:pic>
        <p:nvPicPr>
          <p:cNvPr id="309" name="Google Shape;309;p35"/>
          <p:cNvPicPr preferRelativeResize="0"/>
          <p:nvPr/>
        </p:nvPicPr>
        <p:blipFill rotWithShape="1">
          <a:blip r:embed="rId4">
            <a:alphaModFix/>
          </a:blip>
          <a:srcRect t="21850"/>
          <a:stretch/>
        </p:blipFill>
        <p:spPr>
          <a:xfrm rot="10800000" flipH="1">
            <a:off x="6246109" y="3865452"/>
            <a:ext cx="173375" cy="711000"/>
          </a:xfrm>
          <a:prstGeom prst="rect">
            <a:avLst/>
          </a:prstGeom>
          <a:noFill/>
          <a:ln>
            <a:noFill/>
          </a:ln>
        </p:spPr>
      </p:pic>
      <p:pic>
        <p:nvPicPr>
          <p:cNvPr id="310" name="Google Shape;310;p35"/>
          <p:cNvPicPr preferRelativeResize="0"/>
          <p:nvPr/>
        </p:nvPicPr>
        <p:blipFill rotWithShape="1">
          <a:blip r:embed="rId4">
            <a:alphaModFix/>
          </a:blip>
          <a:srcRect t="21850"/>
          <a:stretch/>
        </p:blipFill>
        <p:spPr>
          <a:xfrm rot="10800000" flipH="1">
            <a:off x="6826309" y="3865452"/>
            <a:ext cx="173375" cy="711000"/>
          </a:xfrm>
          <a:prstGeom prst="rect">
            <a:avLst/>
          </a:prstGeom>
          <a:noFill/>
          <a:ln>
            <a:noFill/>
          </a:ln>
        </p:spPr>
      </p:pic>
      <p:sp>
        <p:nvSpPr>
          <p:cNvPr id="311" name="Google Shape;311;p35"/>
          <p:cNvSpPr txBox="1">
            <a:spLocks noGrp="1"/>
          </p:cNvSpPr>
          <p:nvPr>
            <p:ph type="body" idx="1"/>
          </p:nvPr>
        </p:nvSpPr>
        <p:spPr>
          <a:xfrm>
            <a:off x="1069625" y="2262850"/>
            <a:ext cx="4608000" cy="2618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434343"/>
              </a:buClr>
              <a:buSzPts val="1800"/>
              <a:buFont typeface="Arial"/>
              <a:buChar char="￮"/>
            </a:pPr>
            <a:r>
              <a:rPr lang="en" sz="1800">
                <a:latin typeface="Arial"/>
                <a:ea typeface="Arial"/>
                <a:cs typeface="Arial"/>
                <a:sym typeface="Arial"/>
              </a:rPr>
              <a:t>Incorporating services developed by Wikidata for Digital Preservation </a:t>
            </a:r>
            <a:endParaRPr sz="1800">
              <a:latin typeface="Arial"/>
              <a:ea typeface="Arial"/>
              <a:cs typeface="Arial"/>
              <a:sym typeface="Arial"/>
            </a:endParaRPr>
          </a:p>
          <a:p>
            <a:pPr marL="457200" lvl="0" indent="-342900" algn="l" rtl="0">
              <a:spcBef>
                <a:spcPts val="1000"/>
              </a:spcBef>
              <a:spcAft>
                <a:spcPts val="0"/>
              </a:spcAft>
              <a:buClr>
                <a:srgbClr val="434343"/>
              </a:buClr>
              <a:buSzPts val="1800"/>
              <a:buFont typeface="Arial"/>
              <a:buChar char="￮"/>
            </a:pPr>
            <a:r>
              <a:rPr lang="en" sz="1800">
                <a:latin typeface="Arial"/>
                <a:ea typeface="Arial"/>
                <a:cs typeface="Arial"/>
                <a:sym typeface="Arial"/>
              </a:rPr>
              <a:t>Comprehensive, open, machine-readable documentation</a:t>
            </a:r>
            <a:endParaRPr sz="1800">
              <a:latin typeface="Arial"/>
              <a:ea typeface="Arial"/>
              <a:cs typeface="Arial"/>
              <a:sym typeface="Arial"/>
            </a:endParaRPr>
          </a:p>
          <a:p>
            <a:pPr marL="457200" lvl="0" indent="-342900" algn="l" rtl="0">
              <a:spcBef>
                <a:spcPts val="1000"/>
              </a:spcBef>
              <a:spcAft>
                <a:spcPts val="1000"/>
              </a:spcAft>
              <a:buClr>
                <a:srgbClr val="434343"/>
              </a:buClr>
              <a:buSzPts val="1800"/>
              <a:buFont typeface="Arial"/>
              <a:buChar char="￮"/>
            </a:pPr>
            <a:r>
              <a:rPr lang="en" sz="1800">
                <a:latin typeface="Arial"/>
                <a:ea typeface="Arial"/>
                <a:cs typeface="Arial"/>
                <a:sym typeface="Arial"/>
              </a:rPr>
              <a:t>Defining profile for description of software and computer environments</a:t>
            </a:r>
            <a:endParaRPr sz="1800">
              <a:latin typeface="Arial"/>
              <a:ea typeface="Arial"/>
              <a:cs typeface="Arial"/>
              <a:sym typeface="Arial"/>
            </a:endParaRPr>
          </a:p>
        </p:txBody>
      </p:sp>
      <p:pic>
        <p:nvPicPr>
          <p:cNvPr id="312" name="Google Shape;312;p35"/>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6"/>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p>
            <a:pPr marL="0" lvl="0" indent="0" algn="l" rtl="0">
              <a:spcBef>
                <a:spcPts val="360"/>
              </a:spcBef>
              <a:spcAft>
                <a:spcPts val="0"/>
              </a:spcAft>
              <a:buNone/>
            </a:pPr>
            <a:r>
              <a:rPr lang="en">
                <a:latin typeface="Arial"/>
                <a:ea typeface="Arial"/>
                <a:cs typeface="Arial"/>
                <a:sym typeface="Arial"/>
              </a:rPr>
              <a:t>EaaSI - Example Metadata</a:t>
            </a:r>
            <a:endParaRPr>
              <a:latin typeface="Arial"/>
              <a:ea typeface="Arial"/>
              <a:cs typeface="Arial"/>
              <a:sym typeface="Arial"/>
            </a:endParaRPr>
          </a:p>
        </p:txBody>
      </p:sp>
      <p:graphicFrame>
        <p:nvGraphicFramePr>
          <p:cNvPr id="318" name="Google Shape;318;p36"/>
          <p:cNvGraphicFramePr/>
          <p:nvPr/>
        </p:nvGraphicFramePr>
        <p:xfrm>
          <a:off x="572763" y="149725"/>
          <a:ext cx="7998475" cy="3504990"/>
        </p:xfrm>
        <a:graphic>
          <a:graphicData uri="http://schemas.openxmlformats.org/drawingml/2006/table">
            <a:tbl>
              <a:tblPr>
                <a:noFill/>
                <a:tableStyleId>{5CC14260-12A4-4CA7-ABC2-982CCE572005}</a:tableStyleId>
              </a:tblPr>
              <a:tblGrid>
                <a:gridCol w="1875800">
                  <a:extLst>
                    <a:ext uri="{9D8B030D-6E8A-4147-A177-3AD203B41FA5}">
                      <a16:colId xmlns:a16="http://schemas.microsoft.com/office/drawing/2014/main" val="20000"/>
                    </a:ext>
                  </a:extLst>
                </a:gridCol>
                <a:gridCol w="61226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100" b="1"/>
                        <a:t>Software Family</a:t>
                      </a:r>
                      <a:endParaRPr sz="1100" b="1"/>
                    </a:p>
                  </a:txBody>
                  <a:tcPr marL="91425" marR="91425" marT="91425" marB="91425"/>
                </a:tc>
                <a:tc>
                  <a:txBody>
                    <a:bodyPr/>
                    <a:lstStyle/>
                    <a:p>
                      <a:pPr marL="0" lvl="0" indent="0" algn="l" rtl="0">
                        <a:spcBef>
                          <a:spcPts val="0"/>
                        </a:spcBef>
                        <a:spcAft>
                          <a:spcPts val="0"/>
                        </a:spcAft>
                        <a:buNone/>
                      </a:pPr>
                      <a:r>
                        <a:rPr lang="en" sz="1100"/>
                        <a:t>Open Office</a:t>
                      </a:r>
                      <a:endParaRPr sz="1100"/>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b="1"/>
                        <a:t>Software Family Version</a:t>
                      </a:r>
                      <a:endParaRPr sz="1100" b="1"/>
                    </a:p>
                  </a:txBody>
                  <a:tcPr marL="91425" marR="91425" marT="91425" marB="91425"/>
                </a:tc>
                <a:tc>
                  <a:txBody>
                    <a:bodyPr/>
                    <a:lstStyle/>
                    <a:p>
                      <a:pPr marL="0" lvl="0" indent="0" algn="l" rtl="0">
                        <a:spcBef>
                          <a:spcPts val="0"/>
                        </a:spcBef>
                        <a:spcAft>
                          <a:spcPts val="0"/>
                        </a:spcAft>
                        <a:buNone/>
                      </a:pPr>
                      <a:r>
                        <a:rPr lang="en" sz="1100"/>
                        <a:t>1.1</a:t>
                      </a:r>
                      <a:endParaRPr sz="1100"/>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100" b="1"/>
                        <a:t>Software Product</a:t>
                      </a:r>
                      <a:endParaRPr sz="1100" b="1"/>
                    </a:p>
                  </a:txBody>
                  <a:tcPr marL="91425" marR="91425" marT="91425" marB="91425"/>
                </a:tc>
                <a:tc>
                  <a:txBody>
                    <a:bodyPr/>
                    <a:lstStyle/>
                    <a:p>
                      <a:pPr marL="0" lvl="0" indent="0" algn="l" rtl="0">
                        <a:spcBef>
                          <a:spcPts val="0"/>
                        </a:spcBef>
                        <a:spcAft>
                          <a:spcPts val="0"/>
                        </a:spcAft>
                        <a:buNone/>
                      </a:pPr>
                      <a:r>
                        <a:rPr lang="en" sz="1100"/>
                        <a:t>OpenOffice.org Drawing</a:t>
                      </a:r>
                      <a:endParaRPr sz="1100"/>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100" b="1"/>
                        <a:t>Software Product Version</a:t>
                      </a:r>
                      <a:endParaRPr sz="1100" b="1"/>
                    </a:p>
                  </a:txBody>
                  <a:tcPr marL="91425" marR="91425" marT="91425" marB="91425"/>
                </a:tc>
                <a:tc>
                  <a:txBody>
                    <a:bodyPr/>
                    <a:lstStyle/>
                    <a:p>
                      <a:pPr marL="0" lvl="0" indent="0" algn="l" rtl="0">
                        <a:spcBef>
                          <a:spcPts val="0"/>
                        </a:spcBef>
                        <a:spcAft>
                          <a:spcPts val="0"/>
                        </a:spcAft>
                        <a:buNone/>
                      </a:pPr>
                      <a:r>
                        <a:rPr lang="en" sz="1100"/>
                        <a:t>1.1.2</a:t>
                      </a:r>
                      <a:endParaRPr sz="1100"/>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100" b="1"/>
                        <a:t>Date Published</a:t>
                      </a:r>
                      <a:endParaRPr sz="1100" b="1"/>
                    </a:p>
                  </a:txBody>
                  <a:tcPr marL="91425" marR="91425" marT="91425" marB="91425"/>
                </a:tc>
                <a:tc>
                  <a:txBody>
                    <a:bodyPr/>
                    <a:lstStyle/>
                    <a:p>
                      <a:pPr marL="0" lvl="0" indent="0" algn="l" rtl="0">
                        <a:spcBef>
                          <a:spcPts val="0"/>
                        </a:spcBef>
                        <a:spcAft>
                          <a:spcPts val="0"/>
                        </a:spcAft>
                        <a:buNone/>
                      </a:pPr>
                      <a:r>
                        <a:rPr lang="en" sz="1100"/>
                        <a:t>2004</a:t>
                      </a:r>
                      <a:endParaRPr sz="1100"/>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100" b="1"/>
                        <a:t>Developer</a:t>
                      </a:r>
                      <a:endParaRPr sz="1100" b="1"/>
                    </a:p>
                  </a:txBody>
                  <a:tcPr marL="91425" marR="91425" marT="91425" marB="91425"/>
                </a:tc>
                <a:tc>
                  <a:txBody>
                    <a:bodyPr/>
                    <a:lstStyle/>
                    <a:p>
                      <a:pPr marL="0" lvl="0" indent="0" algn="l" rtl="0">
                        <a:spcBef>
                          <a:spcPts val="0"/>
                        </a:spcBef>
                        <a:spcAft>
                          <a:spcPts val="0"/>
                        </a:spcAft>
                        <a:buNone/>
                      </a:pPr>
                      <a:r>
                        <a:rPr lang="en" sz="1100"/>
                        <a:t>Sun Microsystems</a:t>
                      </a:r>
                      <a:endParaRPr sz="1100"/>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100" b="1"/>
                        <a:t>Configured Language</a:t>
                      </a:r>
                      <a:endParaRPr sz="1100" b="1"/>
                    </a:p>
                  </a:txBody>
                  <a:tcPr marL="91425" marR="91425" marT="91425" marB="91425"/>
                </a:tc>
                <a:tc>
                  <a:txBody>
                    <a:bodyPr/>
                    <a:lstStyle/>
                    <a:p>
                      <a:pPr marL="0" lvl="0" indent="0" algn="l" rtl="0">
                        <a:spcBef>
                          <a:spcPts val="0"/>
                        </a:spcBef>
                        <a:spcAft>
                          <a:spcPts val="0"/>
                        </a:spcAft>
                        <a:buNone/>
                      </a:pPr>
                      <a:r>
                        <a:rPr lang="en" sz="1100"/>
                        <a:t>English</a:t>
                      </a:r>
                      <a:endParaRPr sz="11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b="1"/>
                        <a:t>File Format (Read)</a:t>
                      </a:r>
                      <a:endParaRPr sz="1100" b="1"/>
                    </a:p>
                  </a:txBody>
                  <a:tcPr marL="91425" marR="91425" marT="91425" marB="91425"/>
                </a:tc>
                <a:tc>
                  <a:txBody>
                    <a:bodyPr/>
                    <a:lstStyle/>
                    <a:p>
                      <a:pPr marL="0" lvl="0" indent="0" algn="l" rtl="0">
                        <a:spcBef>
                          <a:spcPts val="0"/>
                        </a:spcBef>
                        <a:spcAft>
                          <a:spcPts val="0"/>
                        </a:spcAft>
                        <a:buNone/>
                      </a:pPr>
                      <a:r>
                        <a:rPr lang="en" sz="1100">
                          <a:solidFill>
                            <a:schemeClr val="dk1"/>
                          </a:solidFill>
                        </a:rPr>
                        <a:t>Text documents, Spreadsheets, Presentations, Drawings, Web pages, Master documents, Formulas, OpenOffice.org 1.0 Text Document (*.sxw), OpenOffice.org 1.0 Text Document Template (*.stw), Microsoft Word 97/2000/XP (*.doc) Microsoft Word 97/2000/XP Template (*.dot), Microsoft Word 6.0/95 (*.doc), Microsoft 95 Template (*.dot)...</a:t>
                      </a:r>
                      <a:endParaRPr sz="1100"/>
                    </a:p>
                  </a:txBody>
                  <a:tcPr marL="91425" marR="91425" marT="91425" marB="91425"/>
                </a:tc>
                <a:extLst>
                  <a:ext uri="{0D108BD9-81ED-4DB2-BD59-A6C34878D82A}">
                    <a16:rowId xmlns:a16="http://schemas.microsoft.com/office/drawing/2014/main" val="10007"/>
                  </a:ext>
                </a:extLst>
              </a:tr>
            </a:tbl>
          </a:graphicData>
        </a:graphic>
      </p:graphicFrame>
      <p:sp>
        <p:nvSpPr>
          <p:cNvPr id="319" name="Google Shape;319;p36"/>
          <p:cNvSpPr txBox="1"/>
          <p:nvPr/>
        </p:nvSpPr>
        <p:spPr>
          <a:xfrm>
            <a:off x="4198000" y="3696625"/>
            <a:ext cx="4373100" cy="367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More examples at </a:t>
            </a:r>
            <a:r>
              <a:rPr lang="en" b="1"/>
              <a:t>bit.ly/eaasi_metadata_example</a:t>
            </a:r>
            <a:endParaRPr b="1"/>
          </a:p>
        </p:txBody>
      </p:sp>
      <p:sp>
        <p:nvSpPr>
          <p:cNvPr id="320" name="Google Shape;320;p3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11</a:t>
            </a:r>
            <a:endParaRPr dirty="0"/>
          </a:p>
        </p:txBody>
      </p:sp>
      <p:pic>
        <p:nvPicPr>
          <p:cNvPr id="6" name="Google Shape;199;p27">
            <a:extLst>
              <a:ext uri="{FF2B5EF4-FFF2-40B4-BE49-F238E27FC236}">
                <a16:creationId xmlns:a16="http://schemas.microsoft.com/office/drawing/2014/main" id="{49CF5B2D-BB0B-C642-9F2A-876BC430F23A}"/>
              </a:ext>
            </a:extLst>
          </p:cNvPr>
          <p:cNvPicPr preferRelativeResize="0"/>
          <p:nvPr/>
        </p:nvPicPr>
        <p:blipFill rotWithShape="1">
          <a:blip r:embed="rId3">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7"/>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p>
            <a:pPr marL="0" lvl="0" indent="0" algn="l" rtl="0">
              <a:spcBef>
                <a:spcPts val="360"/>
              </a:spcBef>
              <a:spcAft>
                <a:spcPts val="0"/>
              </a:spcAft>
              <a:buNone/>
            </a:pPr>
            <a:r>
              <a:rPr lang="en">
                <a:latin typeface="Arial"/>
                <a:ea typeface="Arial"/>
                <a:cs typeface="Arial"/>
                <a:sym typeface="Arial"/>
              </a:rPr>
              <a:t>EaaSI UI Wireframe</a:t>
            </a:r>
            <a:endParaRPr>
              <a:latin typeface="Arial"/>
              <a:ea typeface="Arial"/>
              <a:cs typeface="Arial"/>
              <a:sym typeface="Arial"/>
            </a:endParaRPr>
          </a:p>
        </p:txBody>
      </p:sp>
      <p:sp>
        <p:nvSpPr>
          <p:cNvPr id="326" name="Google Shape;326;p3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12</a:t>
            </a:r>
            <a:endParaRPr dirty="0"/>
          </a:p>
        </p:txBody>
      </p:sp>
      <p:pic>
        <p:nvPicPr>
          <p:cNvPr id="327" name="Google Shape;327;p37"/>
          <p:cNvPicPr preferRelativeResize="0"/>
          <p:nvPr/>
        </p:nvPicPr>
        <p:blipFill>
          <a:blip r:embed="rId3">
            <a:alphaModFix/>
          </a:blip>
          <a:stretch>
            <a:fillRect/>
          </a:stretch>
        </p:blipFill>
        <p:spPr>
          <a:xfrm>
            <a:off x="3453000" y="246125"/>
            <a:ext cx="4084481" cy="41014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332" name="Google Shape;332;p38"/>
          <p:cNvGrpSpPr/>
          <p:nvPr/>
        </p:nvGrpSpPr>
        <p:grpSpPr>
          <a:xfrm>
            <a:off x="5853100" y="3068600"/>
            <a:ext cx="1539600" cy="1539600"/>
            <a:chOff x="6680825" y="2549350"/>
            <a:chExt cx="1539600" cy="1539600"/>
          </a:xfrm>
        </p:grpSpPr>
        <p:sp>
          <p:nvSpPr>
            <p:cNvPr id="333" name="Google Shape;333;p38"/>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8"/>
          <p:cNvSpPr txBox="1">
            <a:spLocks noGrp="1"/>
          </p:cNvSpPr>
          <p:nvPr>
            <p:ph type="title"/>
          </p:nvPr>
        </p:nvSpPr>
        <p:spPr>
          <a:xfrm>
            <a:off x="457200" y="1166125"/>
            <a:ext cx="6583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Access</a:t>
            </a:r>
            <a:endParaRPr>
              <a:latin typeface="Arial"/>
              <a:ea typeface="Arial"/>
              <a:cs typeface="Arial"/>
              <a:sym typeface="Arial"/>
            </a:endParaRPr>
          </a:p>
        </p:txBody>
      </p:sp>
      <p:sp>
        <p:nvSpPr>
          <p:cNvPr id="337" name="Google Shape;337;p38"/>
          <p:cNvSpPr txBox="1">
            <a:spLocks noGrp="1"/>
          </p:cNvSpPr>
          <p:nvPr>
            <p:ph type="body" idx="1"/>
          </p:nvPr>
        </p:nvSpPr>
        <p:spPr>
          <a:xfrm>
            <a:off x="1069625" y="2262850"/>
            <a:ext cx="4608000" cy="2618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434343"/>
              </a:buClr>
              <a:buSzPts val="1800"/>
              <a:buFont typeface="Arial"/>
              <a:buChar char="￮"/>
            </a:pPr>
            <a:r>
              <a:rPr lang="en" sz="1800">
                <a:solidFill>
                  <a:srgbClr val="404040"/>
                </a:solidFill>
                <a:latin typeface="Arial"/>
                <a:ea typeface="Arial"/>
                <a:cs typeface="Arial"/>
                <a:sym typeface="Arial"/>
              </a:rPr>
              <a:t>Emulated CD-ROM environment sharing service</a:t>
            </a:r>
            <a:r>
              <a:rPr lang="en" sz="1800">
                <a:latin typeface="Arial"/>
                <a:ea typeface="Arial"/>
                <a:cs typeface="Arial"/>
                <a:sym typeface="Arial"/>
              </a:rPr>
              <a:t> </a:t>
            </a:r>
            <a:endParaRPr sz="1800">
              <a:latin typeface="Arial"/>
              <a:ea typeface="Arial"/>
              <a:cs typeface="Arial"/>
              <a:sym typeface="Arial"/>
            </a:endParaRPr>
          </a:p>
          <a:p>
            <a:pPr marL="457200" lvl="0" indent="-342900" algn="l" rtl="0">
              <a:spcBef>
                <a:spcPts val="1000"/>
              </a:spcBef>
              <a:spcAft>
                <a:spcPts val="0"/>
              </a:spcAft>
              <a:buClr>
                <a:srgbClr val="434343"/>
              </a:buClr>
              <a:buSzPts val="1800"/>
              <a:buFont typeface="Arial"/>
              <a:buChar char="￮"/>
            </a:pPr>
            <a:r>
              <a:rPr lang="en" sz="1800">
                <a:solidFill>
                  <a:srgbClr val="404040"/>
                </a:solidFill>
                <a:latin typeface="Arial"/>
                <a:ea typeface="Arial"/>
                <a:cs typeface="Arial"/>
                <a:sym typeface="Arial"/>
              </a:rPr>
              <a:t>Virtual Reading Rooms Service</a:t>
            </a:r>
            <a:endParaRPr sz="1800">
              <a:solidFill>
                <a:srgbClr val="404040"/>
              </a:solidFill>
              <a:latin typeface="Arial"/>
              <a:ea typeface="Arial"/>
              <a:cs typeface="Arial"/>
              <a:sym typeface="Arial"/>
            </a:endParaRPr>
          </a:p>
          <a:p>
            <a:pPr marL="457200" lvl="0" indent="-342900" algn="l" rtl="0">
              <a:spcBef>
                <a:spcPts val="1000"/>
              </a:spcBef>
              <a:spcAft>
                <a:spcPts val="0"/>
              </a:spcAft>
              <a:buClr>
                <a:srgbClr val="434343"/>
              </a:buClr>
              <a:buSzPts val="1800"/>
              <a:buFont typeface="Arial"/>
              <a:buChar char="￮"/>
            </a:pPr>
            <a:r>
              <a:rPr lang="en" sz="1800">
                <a:solidFill>
                  <a:srgbClr val="404040"/>
                </a:solidFill>
                <a:latin typeface="Arial"/>
                <a:ea typeface="Arial"/>
                <a:cs typeface="Arial"/>
                <a:sym typeface="Arial"/>
              </a:rPr>
              <a:t>Scientific Software Portal</a:t>
            </a:r>
            <a:endParaRPr sz="1800">
              <a:latin typeface="Arial"/>
              <a:ea typeface="Arial"/>
              <a:cs typeface="Arial"/>
              <a:sym typeface="Arial"/>
            </a:endParaRPr>
          </a:p>
          <a:p>
            <a:pPr marL="457200" lvl="0" indent="-342900" algn="l" rtl="0">
              <a:spcBef>
                <a:spcPts val="1000"/>
              </a:spcBef>
              <a:spcAft>
                <a:spcPts val="1000"/>
              </a:spcAft>
              <a:buClr>
                <a:srgbClr val="434343"/>
              </a:buClr>
              <a:buSzPts val="1800"/>
              <a:buFont typeface="Arial"/>
              <a:buChar char="￮"/>
            </a:pPr>
            <a:r>
              <a:rPr lang="en" sz="1800">
                <a:solidFill>
                  <a:srgbClr val="404040"/>
                </a:solidFill>
                <a:latin typeface="Arial"/>
                <a:ea typeface="Arial"/>
                <a:cs typeface="Arial"/>
                <a:sym typeface="Arial"/>
              </a:rPr>
              <a:t>API to automatically render objects in original software via emulation</a:t>
            </a:r>
            <a:endParaRPr sz="1800">
              <a:latin typeface="Arial"/>
              <a:ea typeface="Arial"/>
              <a:cs typeface="Arial"/>
              <a:sym typeface="Arial"/>
            </a:endParaRPr>
          </a:p>
        </p:txBody>
      </p:sp>
      <p:sp>
        <p:nvSpPr>
          <p:cNvPr id="338" name="Google Shape;338;p3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13</a:t>
            </a:r>
            <a:endParaRPr dirty="0"/>
          </a:p>
        </p:txBody>
      </p:sp>
      <p:pic>
        <p:nvPicPr>
          <p:cNvPr id="339" name="Google Shape;339;p38"/>
          <p:cNvPicPr preferRelativeResize="0"/>
          <p:nvPr/>
        </p:nvPicPr>
        <p:blipFill rotWithShape="1">
          <a:blip r:embed="rId3">
            <a:alphaModFix/>
          </a:blip>
          <a:srcRect/>
          <a:stretch/>
        </p:blipFill>
        <p:spPr>
          <a:xfrm>
            <a:off x="7324325" y="1901775"/>
            <a:ext cx="1231550" cy="1340001"/>
          </a:xfrm>
          <a:prstGeom prst="rect">
            <a:avLst/>
          </a:prstGeom>
          <a:noFill/>
          <a:ln>
            <a:noFill/>
          </a:ln>
        </p:spPr>
      </p:pic>
      <p:pic>
        <p:nvPicPr>
          <p:cNvPr id="340" name="Google Shape;340;p38"/>
          <p:cNvPicPr preferRelativeResize="0"/>
          <p:nvPr/>
        </p:nvPicPr>
        <p:blipFill rotWithShape="1">
          <a:blip r:embed="rId4">
            <a:alphaModFix/>
          </a:blip>
          <a:srcRect t="21850"/>
          <a:stretch/>
        </p:blipFill>
        <p:spPr>
          <a:xfrm rot="10800000" flipH="1">
            <a:off x="6877322" y="3865452"/>
            <a:ext cx="173375" cy="711000"/>
          </a:xfrm>
          <a:prstGeom prst="rect">
            <a:avLst/>
          </a:prstGeom>
          <a:noFill/>
          <a:ln>
            <a:noFill/>
          </a:ln>
        </p:spPr>
      </p:pic>
      <p:pic>
        <p:nvPicPr>
          <p:cNvPr id="341" name="Google Shape;341;p38"/>
          <p:cNvPicPr preferRelativeResize="0"/>
          <p:nvPr/>
        </p:nvPicPr>
        <p:blipFill rotWithShape="1">
          <a:blip r:embed="rId4">
            <a:alphaModFix/>
          </a:blip>
          <a:srcRect t="21850"/>
          <a:stretch/>
        </p:blipFill>
        <p:spPr>
          <a:xfrm rot="10800000" flipH="1">
            <a:off x="6649922" y="3865452"/>
            <a:ext cx="173375" cy="711000"/>
          </a:xfrm>
          <a:prstGeom prst="rect">
            <a:avLst/>
          </a:prstGeom>
          <a:noFill/>
          <a:ln>
            <a:noFill/>
          </a:ln>
        </p:spPr>
      </p:pic>
      <p:pic>
        <p:nvPicPr>
          <p:cNvPr id="342" name="Google Shape;342;p38"/>
          <p:cNvPicPr preferRelativeResize="0"/>
          <p:nvPr/>
        </p:nvPicPr>
        <p:blipFill rotWithShape="1">
          <a:blip r:embed="rId4">
            <a:alphaModFix/>
          </a:blip>
          <a:srcRect t="21850"/>
          <a:stretch/>
        </p:blipFill>
        <p:spPr>
          <a:xfrm rot="10800000" flipH="1">
            <a:off x="6422509" y="3865452"/>
            <a:ext cx="173375" cy="711000"/>
          </a:xfrm>
          <a:prstGeom prst="rect">
            <a:avLst/>
          </a:prstGeom>
          <a:noFill/>
          <a:ln>
            <a:noFill/>
          </a:ln>
        </p:spPr>
      </p:pic>
      <p:pic>
        <p:nvPicPr>
          <p:cNvPr id="343" name="Google Shape;343;p38"/>
          <p:cNvPicPr preferRelativeResize="0"/>
          <p:nvPr/>
        </p:nvPicPr>
        <p:blipFill rotWithShape="1">
          <a:blip r:embed="rId4">
            <a:alphaModFix/>
          </a:blip>
          <a:srcRect t="21850"/>
          <a:stretch/>
        </p:blipFill>
        <p:spPr>
          <a:xfrm rot="10800000" flipH="1">
            <a:off x="6195109" y="3865452"/>
            <a:ext cx="173375" cy="711000"/>
          </a:xfrm>
          <a:prstGeom prst="rect">
            <a:avLst/>
          </a:prstGeom>
          <a:noFill/>
          <a:ln>
            <a:noFill/>
          </a:ln>
        </p:spPr>
      </p:pic>
      <p:pic>
        <p:nvPicPr>
          <p:cNvPr id="344" name="Google Shape;344;p38"/>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285750" y="209575"/>
            <a:ext cx="8184482" cy="1315745"/>
          </a:xfrm>
          <a:prstGeom prst="rect">
            <a:avLst/>
          </a:prstGeom>
          <a:noFill/>
        </p:spPr>
        <p:txBody>
          <a:bodyPr wrap="square" rtlCol="0">
            <a:spAutoFit/>
          </a:bodyPr>
          <a:lstStyle/>
          <a:p>
            <a:pPr defTabSz="685800">
              <a:buClrTx/>
            </a:pPr>
            <a:r>
              <a:rPr lang="en-US" sz="3300" kern="1200" dirty="0">
                <a:solidFill>
                  <a:prstClr val="black"/>
                </a:solidFill>
                <a:latin typeface="Calibri" panose="020F0502020204030204"/>
                <a:ea typeface="+mn-ea"/>
                <a:cs typeface="+mn-cs"/>
              </a:rPr>
              <a:t>Our Work in Archives, Special, and</a:t>
            </a:r>
          </a:p>
          <a:p>
            <a:pPr defTabSz="685800">
              <a:buClrTx/>
            </a:pPr>
            <a:r>
              <a:rPr lang="en-US" sz="3300" kern="1200" dirty="0">
                <a:solidFill>
                  <a:prstClr val="black"/>
                </a:solidFill>
                <a:latin typeface="Calibri" panose="020F0502020204030204"/>
                <a:ea typeface="+mn-ea"/>
                <a:cs typeface="+mn-cs"/>
              </a:rPr>
              <a:t>Distinctive Collections: </a:t>
            </a:r>
          </a:p>
          <a:p>
            <a:pPr defTabSz="685800">
              <a:buClrTx/>
            </a:pPr>
            <a:endParaRPr lang="en-US" sz="1350" kern="1200"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771526" y="1256317"/>
            <a:ext cx="5203400" cy="3229772"/>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a:stretch>
            <a:fillRect/>
          </a:stretch>
        </p:blipFill>
        <p:spPr>
          <a:xfrm>
            <a:off x="6524664" y="855906"/>
            <a:ext cx="2174168" cy="28773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6354368" y="3860259"/>
            <a:ext cx="2619337" cy="427336"/>
          </a:xfrm>
          <a:prstGeom prst="rect">
            <a:avLst/>
          </a:prstGeom>
          <a:solidFill>
            <a:srgbClr val="A9306F"/>
          </a:solidFill>
          <a:ln>
            <a:noFill/>
          </a:ln>
        </p:spPr>
        <p:txBody>
          <a:bodyPr spcFirstLastPara="1" wrap="square" lIns="68569" tIns="34275" rIns="68569" bIns="34275" anchor="t" anchorCtr="0">
            <a:noAutofit/>
          </a:bodyPr>
          <a:lstStyle/>
          <a:p>
            <a:pPr algn="ctr" defTabSz="685800">
              <a:defRPr/>
            </a:pPr>
            <a:r>
              <a:rPr lang="en-US" sz="2100" dirty="0">
                <a:solidFill>
                  <a:srgbClr val="FFFFFF"/>
                </a:solidFill>
                <a:latin typeface="Calibri"/>
                <a:ea typeface="Calibri"/>
                <a:cs typeface="Calibri"/>
                <a:sym typeface="Calibri"/>
              </a:rPr>
              <a:t>oc.lc/rlp-agenda</a:t>
            </a:r>
            <a:endParaRPr lang="en-US" sz="2100" dirty="0">
              <a:ea typeface="+mn-ea"/>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475" y="798756"/>
            <a:ext cx="2423623" cy="2990750"/>
          </a:xfrm>
          <a:prstGeom prst="rect">
            <a:avLst/>
          </a:prstGeom>
          <a:solidFill>
            <a:schemeClr val="bg1"/>
          </a:solidFill>
          <a:ln>
            <a:solidFill>
              <a:schemeClr val="accent3"/>
            </a:solidFill>
          </a:ln>
        </p:spPr>
      </p:pic>
    </p:spTree>
    <p:extLst>
      <p:ext uri="{BB962C8B-B14F-4D97-AF65-F5344CB8AC3E}">
        <p14:creationId xmlns:p14="http://schemas.microsoft.com/office/powerpoint/2010/main" val="628486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9"/>
          <p:cNvPicPr preferRelativeResize="0"/>
          <p:nvPr/>
        </p:nvPicPr>
        <p:blipFill rotWithShape="1">
          <a:blip r:embed="rId3">
            <a:alphaModFix/>
          </a:blip>
          <a:srcRect l="29710" r="7209"/>
          <a:stretch/>
        </p:blipFill>
        <p:spPr>
          <a:xfrm>
            <a:off x="6372150" y="1054450"/>
            <a:ext cx="3034500" cy="3034500"/>
          </a:xfrm>
          <a:prstGeom prst="ellipse">
            <a:avLst/>
          </a:prstGeom>
          <a:noFill/>
          <a:ln>
            <a:noFill/>
          </a:ln>
        </p:spPr>
      </p:pic>
      <p:sp>
        <p:nvSpPr>
          <p:cNvPr id="350" name="Google Shape;350;p39"/>
          <p:cNvSpPr txBox="1">
            <a:spLocks noGrp="1"/>
          </p:cNvSpPr>
          <p:nvPr>
            <p:ph type="body" idx="1"/>
          </p:nvPr>
        </p:nvSpPr>
        <p:spPr>
          <a:xfrm>
            <a:off x="577425" y="1945200"/>
            <a:ext cx="5700300" cy="33507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434343"/>
              </a:buClr>
              <a:buSzPts val="1400"/>
              <a:buFont typeface="Open Sans"/>
              <a:buChar char="￮"/>
            </a:pPr>
            <a:r>
              <a:rPr lang="en" b="1">
                <a:solidFill>
                  <a:srgbClr val="404040"/>
                </a:solidFill>
                <a:latin typeface="Arial"/>
                <a:ea typeface="Arial"/>
                <a:cs typeface="Arial"/>
                <a:sym typeface="Arial"/>
              </a:rPr>
              <a:t>Euan Cochrane </a:t>
            </a:r>
            <a:r>
              <a:rPr lang="en">
                <a:solidFill>
                  <a:srgbClr val="404040"/>
                </a:solidFill>
                <a:latin typeface="Arial"/>
                <a:ea typeface="Arial"/>
                <a:cs typeface="Arial"/>
                <a:sym typeface="Arial"/>
              </a:rPr>
              <a:t>Principal Investigator </a:t>
            </a:r>
            <a:endParaRPr>
              <a:latin typeface="Arial"/>
              <a:ea typeface="Arial"/>
              <a:cs typeface="Arial"/>
              <a:sym typeface="Arial"/>
            </a:endParaRPr>
          </a:p>
          <a:p>
            <a:pPr marL="457200" lvl="0" indent="-317500" algn="l" rtl="0">
              <a:spcBef>
                <a:spcPts val="1000"/>
              </a:spcBef>
              <a:spcAft>
                <a:spcPts val="0"/>
              </a:spcAft>
              <a:buClr>
                <a:srgbClr val="434343"/>
              </a:buClr>
              <a:buSzPts val="1400"/>
              <a:buFont typeface="Open Sans"/>
              <a:buChar char="￮"/>
            </a:pPr>
            <a:r>
              <a:rPr lang="en" b="1">
                <a:solidFill>
                  <a:srgbClr val="404040"/>
                </a:solidFill>
                <a:latin typeface="Arial"/>
                <a:ea typeface="Arial"/>
                <a:cs typeface="Arial"/>
                <a:sym typeface="Arial"/>
              </a:rPr>
              <a:t>Seth Anderson </a:t>
            </a:r>
            <a:r>
              <a:rPr lang="en">
                <a:solidFill>
                  <a:srgbClr val="404040"/>
                </a:solidFill>
                <a:latin typeface="Arial"/>
                <a:ea typeface="Arial"/>
                <a:cs typeface="Arial"/>
                <a:sym typeface="Arial"/>
              </a:rPr>
              <a:t>Program Manager</a:t>
            </a:r>
            <a:endParaRPr>
              <a:solidFill>
                <a:srgbClr val="404040"/>
              </a:solidFill>
              <a:latin typeface="Arial"/>
              <a:ea typeface="Arial"/>
              <a:cs typeface="Arial"/>
              <a:sym typeface="Arial"/>
            </a:endParaRPr>
          </a:p>
          <a:p>
            <a:pPr marL="457200" lvl="0" indent="-317500" algn="l" rtl="0">
              <a:spcBef>
                <a:spcPts val="1000"/>
              </a:spcBef>
              <a:spcAft>
                <a:spcPts val="0"/>
              </a:spcAft>
              <a:buClr>
                <a:srgbClr val="434343"/>
              </a:buClr>
              <a:buSzPts val="1400"/>
              <a:buFont typeface="Open Sans"/>
              <a:buChar char="￮"/>
            </a:pPr>
            <a:r>
              <a:rPr lang="en" b="1">
                <a:solidFill>
                  <a:srgbClr val="404040"/>
                </a:solidFill>
                <a:latin typeface="Arial"/>
                <a:ea typeface="Arial"/>
                <a:cs typeface="Arial"/>
                <a:sym typeface="Arial"/>
              </a:rPr>
              <a:t>Ethan Gates </a:t>
            </a:r>
            <a:r>
              <a:rPr lang="en">
                <a:solidFill>
                  <a:srgbClr val="404040"/>
                </a:solidFill>
                <a:latin typeface="Arial"/>
                <a:ea typeface="Arial"/>
                <a:cs typeface="Arial"/>
                <a:sym typeface="Arial"/>
              </a:rPr>
              <a:t>Software Preservation Analyst</a:t>
            </a:r>
            <a:endParaRPr>
              <a:solidFill>
                <a:srgbClr val="404040"/>
              </a:solidFill>
              <a:latin typeface="Arial"/>
              <a:ea typeface="Arial"/>
              <a:cs typeface="Arial"/>
              <a:sym typeface="Arial"/>
            </a:endParaRPr>
          </a:p>
          <a:p>
            <a:pPr marL="457200" lvl="0" indent="-317500" algn="l" rtl="0">
              <a:spcBef>
                <a:spcPts val="1000"/>
              </a:spcBef>
              <a:spcAft>
                <a:spcPts val="0"/>
              </a:spcAft>
              <a:buClr>
                <a:srgbClr val="434343"/>
              </a:buClr>
              <a:buSzPts val="1400"/>
              <a:buFont typeface="Open Sans"/>
              <a:buChar char="￮"/>
            </a:pPr>
            <a:r>
              <a:rPr lang="en" b="1">
                <a:solidFill>
                  <a:srgbClr val="404040"/>
                </a:solidFill>
                <a:latin typeface="Arial"/>
                <a:ea typeface="Arial"/>
                <a:cs typeface="Arial"/>
                <a:sym typeface="Arial"/>
              </a:rPr>
              <a:t>Klaus Rechert &amp; Oleg Stobbe (OpenSLX) </a:t>
            </a:r>
            <a:r>
              <a:rPr lang="en">
                <a:solidFill>
                  <a:srgbClr val="404040"/>
                </a:solidFill>
                <a:latin typeface="Arial"/>
                <a:ea typeface="Arial"/>
                <a:cs typeface="Arial"/>
                <a:sym typeface="Arial"/>
              </a:rPr>
              <a:t>Technical Architecture and Development</a:t>
            </a:r>
            <a:endParaRPr>
              <a:solidFill>
                <a:srgbClr val="404040"/>
              </a:solidFill>
              <a:latin typeface="Arial"/>
              <a:ea typeface="Arial"/>
              <a:cs typeface="Arial"/>
              <a:sym typeface="Arial"/>
            </a:endParaRPr>
          </a:p>
          <a:p>
            <a:pPr marL="457200" lvl="0" indent="-317500" algn="l" rtl="0">
              <a:spcBef>
                <a:spcPts val="1000"/>
              </a:spcBef>
              <a:spcAft>
                <a:spcPts val="0"/>
              </a:spcAft>
              <a:buClr>
                <a:srgbClr val="434343"/>
              </a:buClr>
              <a:buSzPts val="1400"/>
              <a:buFont typeface="Open Sans"/>
              <a:buChar char="￮"/>
            </a:pPr>
            <a:r>
              <a:rPr lang="en" b="1">
                <a:solidFill>
                  <a:srgbClr val="404040"/>
                </a:solidFill>
                <a:latin typeface="Arial"/>
                <a:ea typeface="Arial"/>
                <a:cs typeface="Arial"/>
                <a:sym typeface="Arial"/>
              </a:rPr>
              <a:t>PortalMedia </a:t>
            </a:r>
            <a:r>
              <a:rPr lang="en">
                <a:solidFill>
                  <a:srgbClr val="404040"/>
                </a:solidFill>
                <a:latin typeface="Arial"/>
                <a:ea typeface="Arial"/>
                <a:cs typeface="Arial"/>
                <a:sym typeface="Arial"/>
              </a:rPr>
              <a:t>UX/UI Development</a:t>
            </a:r>
            <a:endParaRPr>
              <a:latin typeface="Arial"/>
              <a:ea typeface="Arial"/>
              <a:cs typeface="Arial"/>
              <a:sym typeface="Arial"/>
            </a:endParaRPr>
          </a:p>
          <a:p>
            <a:pPr marL="457200" lvl="0" indent="-317500" algn="l" rtl="0">
              <a:spcBef>
                <a:spcPts val="1000"/>
              </a:spcBef>
              <a:spcAft>
                <a:spcPts val="0"/>
              </a:spcAft>
              <a:buClr>
                <a:srgbClr val="434343"/>
              </a:buClr>
              <a:buSzPts val="1400"/>
              <a:buFont typeface="Open Sans"/>
              <a:buChar char="￮"/>
            </a:pPr>
            <a:r>
              <a:rPr lang="en" b="1">
                <a:solidFill>
                  <a:srgbClr val="404040"/>
                </a:solidFill>
                <a:latin typeface="Arial"/>
                <a:ea typeface="Arial"/>
                <a:cs typeface="Arial"/>
                <a:sym typeface="Arial"/>
              </a:rPr>
              <a:t>Jessica Meyerson (Educopia/SPN) </a:t>
            </a:r>
            <a:r>
              <a:rPr lang="en">
                <a:solidFill>
                  <a:srgbClr val="404040"/>
                </a:solidFill>
                <a:latin typeface="Arial"/>
                <a:ea typeface="Arial"/>
                <a:cs typeface="Arial"/>
                <a:sym typeface="Arial"/>
              </a:rPr>
              <a:t>Communications/Outreach</a:t>
            </a:r>
            <a:endParaRPr>
              <a:solidFill>
                <a:srgbClr val="404040"/>
              </a:solidFill>
              <a:latin typeface="Arial"/>
              <a:ea typeface="Arial"/>
              <a:cs typeface="Arial"/>
              <a:sym typeface="Arial"/>
            </a:endParaRPr>
          </a:p>
          <a:p>
            <a:pPr marL="457200" lvl="0" indent="-317500" algn="l" rtl="0">
              <a:spcBef>
                <a:spcPts val="1000"/>
              </a:spcBef>
              <a:spcAft>
                <a:spcPts val="1000"/>
              </a:spcAft>
              <a:buClr>
                <a:srgbClr val="434343"/>
              </a:buClr>
              <a:buSzPts val="1400"/>
              <a:buFont typeface="Open Sans"/>
              <a:buChar char="￮"/>
            </a:pPr>
            <a:r>
              <a:rPr lang="en" b="1">
                <a:solidFill>
                  <a:srgbClr val="404040"/>
                </a:solidFill>
                <a:latin typeface="Arial"/>
                <a:ea typeface="Arial"/>
                <a:cs typeface="Arial"/>
                <a:sym typeface="Arial"/>
              </a:rPr>
              <a:t>Kat Thornton (Data Current/WikiDP) </a:t>
            </a:r>
            <a:r>
              <a:rPr lang="en">
                <a:solidFill>
                  <a:srgbClr val="404040"/>
                </a:solidFill>
                <a:latin typeface="Arial"/>
                <a:ea typeface="Arial"/>
                <a:cs typeface="Arial"/>
                <a:sym typeface="Arial"/>
              </a:rPr>
              <a:t>Semantic Architect</a:t>
            </a:r>
            <a:endParaRPr>
              <a:solidFill>
                <a:srgbClr val="404040"/>
              </a:solidFill>
              <a:latin typeface="Arial"/>
              <a:ea typeface="Arial"/>
              <a:cs typeface="Arial"/>
              <a:sym typeface="Arial"/>
            </a:endParaRPr>
          </a:p>
        </p:txBody>
      </p:sp>
      <p:sp>
        <p:nvSpPr>
          <p:cNvPr id="351" name="Google Shape;351;p39"/>
          <p:cNvSpPr txBox="1">
            <a:spLocks noGrp="1"/>
          </p:cNvSpPr>
          <p:nvPr>
            <p:ph type="title"/>
          </p:nvPr>
        </p:nvSpPr>
        <p:spPr>
          <a:xfrm>
            <a:off x="457200" y="1166125"/>
            <a:ext cx="6583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Our Team</a:t>
            </a:r>
            <a:endParaRPr>
              <a:latin typeface="Arial"/>
              <a:ea typeface="Arial"/>
              <a:cs typeface="Arial"/>
              <a:sym typeface="Arial"/>
            </a:endParaRPr>
          </a:p>
        </p:txBody>
      </p:sp>
      <p:sp>
        <p:nvSpPr>
          <p:cNvPr id="352" name="Google Shape;352;p3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14</a:t>
            </a:r>
            <a:endParaRPr dirty="0"/>
          </a:p>
        </p:txBody>
      </p:sp>
      <p:pic>
        <p:nvPicPr>
          <p:cNvPr id="353" name="Google Shape;353;p39"/>
          <p:cNvPicPr preferRelativeResize="0"/>
          <p:nvPr/>
        </p:nvPicPr>
        <p:blipFill rotWithShape="1">
          <a:blip r:embed="rId4">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latin typeface="Arial"/>
                <a:ea typeface="Arial"/>
                <a:cs typeface="Arial"/>
                <a:sym typeface="Arial"/>
              </a:rPr>
              <a:t>Fair use applies to institutions making software available on a cooperative basis to broaden research opportunities, including off-premises access using technology such as Emulation as a Service…</a:t>
            </a:r>
            <a:endParaRPr sz="2200">
              <a:latin typeface="Arial"/>
              <a:ea typeface="Arial"/>
              <a:cs typeface="Arial"/>
              <a:sym typeface="Arial"/>
            </a:endParaRPr>
          </a:p>
          <a:p>
            <a:pPr marL="0" lvl="0" indent="0" algn="r" rtl="0">
              <a:spcBef>
                <a:spcPts val="600"/>
              </a:spcBef>
              <a:spcAft>
                <a:spcPts val="0"/>
              </a:spcAft>
              <a:buNone/>
            </a:pPr>
            <a:r>
              <a:rPr lang="en" sz="1200">
                <a:solidFill>
                  <a:srgbClr val="00356B"/>
                </a:solidFill>
                <a:latin typeface="Arial"/>
                <a:ea typeface="Arial"/>
                <a:cs typeface="Arial"/>
                <a:sym typeface="Arial"/>
              </a:rPr>
              <a:t>– ARL Code of Best Practices in Fair Use for Software Preservation</a:t>
            </a:r>
            <a:endParaRPr sz="1200">
              <a:solidFill>
                <a:srgbClr val="00356B"/>
              </a:solidFill>
              <a:latin typeface="Arial"/>
              <a:ea typeface="Arial"/>
              <a:cs typeface="Arial"/>
              <a:sym typeface="Arial"/>
            </a:endParaRPr>
          </a:p>
        </p:txBody>
      </p:sp>
      <p:sp>
        <p:nvSpPr>
          <p:cNvPr id="359" name="Google Shape;359;p4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15</a:t>
            </a:r>
            <a:endParaRPr dirty="0"/>
          </a:p>
        </p:txBody>
      </p:sp>
      <p:pic>
        <p:nvPicPr>
          <p:cNvPr id="360" name="Google Shape;360;p40"/>
          <p:cNvPicPr preferRelativeResize="0"/>
          <p:nvPr/>
        </p:nvPicPr>
        <p:blipFill rotWithShape="1">
          <a:blip r:embed="rId3">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p:nvPr/>
        </p:nvSpPr>
        <p:spPr>
          <a:xfrm rot="-2486986">
            <a:off x="4017224" y="1956101"/>
            <a:ext cx="1452498" cy="6488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66" name="Google Shape;366;p41"/>
          <p:cNvSpPr/>
          <p:nvPr/>
        </p:nvSpPr>
        <p:spPr>
          <a:xfrm rot="2487394">
            <a:off x="5041688" y="1939116"/>
            <a:ext cx="1451850" cy="64355"/>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67" name="Google Shape;367;p41"/>
          <p:cNvSpPr/>
          <p:nvPr/>
        </p:nvSpPr>
        <p:spPr>
          <a:xfrm rot="4969966">
            <a:off x="6181043" y="2320335"/>
            <a:ext cx="201978" cy="63973"/>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68" name="Google Shape;368;p41"/>
          <p:cNvSpPr/>
          <p:nvPr/>
        </p:nvSpPr>
        <p:spPr>
          <a:xfrm rot="10369966">
            <a:off x="6109975" y="2405755"/>
            <a:ext cx="201978" cy="6457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69" name="Google Shape;369;p4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16</a:t>
            </a:r>
            <a:endParaRPr dirty="0"/>
          </a:p>
        </p:txBody>
      </p:sp>
      <p:sp>
        <p:nvSpPr>
          <p:cNvPr id="370" name="Google Shape;370;p41"/>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71" name="Google Shape;371;p41"/>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72" name="Google Shape;372;p41"/>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73" name="Google Shape;373;p41"/>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374" name="Google Shape;374;p41"/>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375" name="Google Shape;375;p41"/>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376" name="Google Shape;376;p41"/>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377" name="Google Shape;377;p41"/>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378" name="Google Shape;378;p41"/>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379" name="Google Shape;379;p41"/>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380" name="Google Shape;380;p41"/>
          <p:cNvSpPr/>
          <p:nvPr/>
        </p:nvSpPr>
        <p:spPr>
          <a:xfrm rot="2498956" flipH="1">
            <a:off x="2995781" y="1967276"/>
            <a:ext cx="1451768" cy="6443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1" name="Google Shape;381;p41"/>
          <p:cNvSpPr/>
          <p:nvPr/>
        </p:nvSpPr>
        <p:spPr>
          <a:xfrm rot="-1848674">
            <a:off x="4142104" y="2368666"/>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2" name="Google Shape;382;p41"/>
          <p:cNvSpPr txBox="1"/>
          <p:nvPr/>
        </p:nvSpPr>
        <p:spPr>
          <a:xfrm>
            <a:off x="3310489" y="2551350"/>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4 (Apr-Jun 2019)</a:t>
            </a:r>
            <a:endParaRPr sz="1100">
              <a:solidFill>
                <a:srgbClr val="CCCCCC"/>
              </a:solidFill>
            </a:endParaRPr>
          </a:p>
        </p:txBody>
      </p:sp>
      <p:sp>
        <p:nvSpPr>
          <p:cNvPr id="383" name="Google Shape;383;p41"/>
          <p:cNvSpPr/>
          <p:nvPr/>
        </p:nvSpPr>
        <p:spPr>
          <a:xfrm>
            <a:off x="3310492" y="2923221"/>
            <a:ext cx="1837200" cy="784500"/>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4" name="Google Shape;384;p41"/>
          <p:cNvSpPr txBox="1"/>
          <p:nvPr/>
        </p:nvSpPr>
        <p:spPr>
          <a:xfrm>
            <a:off x="3357959" y="2964710"/>
            <a:ext cx="1742400" cy="6966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385" name="Google Shape;385;p41"/>
          <p:cNvSpPr/>
          <p:nvPr/>
        </p:nvSpPr>
        <p:spPr>
          <a:xfrm>
            <a:off x="4180827" y="2851118"/>
            <a:ext cx="96600" cy="753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6" name="Google Shape;386;p41"/>
          <p:cNvSpPr/>
          <p:nvPr/>
        </p:nvSpPr>
        <p:spPr>
          <a:xfrm rot="-2549274">
            <a:off x="1981068" y="1942296"/>
            <a:ext cx="1451954" cy="64601"/>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7" name="Google Shape;387;p41"/>
          <p:cNvSpPr/>
          <p:nvPr/>
        </p:nvSpPr>
        <p:spPr>
          <a:xfrm rot="-1848674">
            <a:off x="3109198" y="1454123"/>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88" name="Google Shape;388;p41"/>
          <p:cNvSpPr txBox="1"/>
          <p:nvPr/>
        </p:nvSpPr>
        <p:spPr>
          <a:xfrm>
            <a:off x="2277578" y="1128025"/>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3 (Jan-Mar 2019)</a:t>
            </a:r>
            <a:endParaRPr sz="1100">
              <a:solidFill>
                <a:srgbClr val="CCCCCC"/>
              </a:solidFill>
            </a:endParaRPr>
          </a:p>
        </p:txBody>
      </p:sp>
      <p:sp>
        <p:nvSpPr>
          <p:cNvPr id="389" name="Google Shape;389;p41"/>
          <p:cNvSpPr/>
          <p:nvPr/>
        </p:nvSpPr>
        <p:spPr>
          <a:xfrm>
            <a:off x="2277587" y="274421"/>
            <a:ext cx="1837200" cy="784500"/>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90" name="Google Shape;390;p41"/>
          <p:cNvSpPr/>
          <p:nvPr/>
        </p:nvSpPr>
        <p:spPr>
          <a:xfrm rot="10800000">
            <a:off x="3147838" y="1054103"/>
            <a:ext cx="96600" cy="753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91" name="Google Shape;391;p41"/>
          <p:cNvSpPr txBox="1"/>
          <p:nvPr/>
        </p:nvSpPr>
        <p:spPr>
          <a:xfrm>
            <a:off x="2325054" y="318423"/>
            <a:ext cx="1742400" cy="6966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sp>
        <p:nvSpPr>
          <p:cNvPr id="392" name="Google Shape;392;p41"/>
          <p:cNvSpPr/>
          <p:nvPr/>
        </p:nvSpPr>
        <p:spPr>
          <a:xfrm rot="2452585" flipH="1">
            <a:off x="921865" y="1956385"/>
            <a:ext cx="1436671" cy="64531"/>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93" name="Google Shape;393;p41"/>
          <p:cNvSpPr/>
          <p:nvPr/>
        </p:nvSpPr>
        <p:spPr>
          <a:xfrm rot="-1847804">
            <a:off x="2084770" y="2368701"/>
            <a:ext cx="173832" cy="17728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94" name="Google Shape;394;p41"/>
          <p:cNvSpPr/>
          <p:nvPr/>
        </p:nvSpPr>
        <p:spPr>
          <a:xfrm>
            <a:off x="1253089" y="2923221"/>
            <a:ext cx="1837213" cy="784614"/>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395" name="Google Shape;395;p41"/>
          <p:cNvSpPr txBox="1"/>
          <p:nvPr/>
        </p:nvSpPr>
        <p:spPr>
          <a:xfrm>
            <a:off x="1300556" y="2964710"/>
            <a:ext cx="1742279" cy="696616"/>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396" name="Google Shape;396;p41"/>
          <p:cNvSpPr/>
          <p:nvPr/>
        </p:nvSpPr>
        <p:spPr>
          <a:xfrm>
            <a:off x="2123424" y="2851118"/>
            <a:ext cx="96543" cy="75283"/>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397" name="Google Shape;397;p41"/>
          <p:cNvGrpSpPr/>
          <p:nvPr/>
        </p:nvGrpSpPr>
        <p:grpSpPr>
          <a:xfrm>
            <a:off x="205454" y="274421"/>
            <a:ext cx="1837213" cy="1390504"/>
            <a:chOff x="1637475" y="1219942"/>
            <a:chExt cx="1712700" cy="1246754"/>
          </a:xfrm>
        </p:grpSpPr>
        <p:sp>
          <p:nvSpPr>
            <p:cNvPr id="398" name="Google Shape;398;p41"/>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399" name="Google Shape;399;p41"/>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400" name="Google Shape;400;p41"/>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01" name="Google Shape;401;p41"/>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402" name="Google Shape;402;p41"/>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403" name="Google Shape;403;p41"/>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2 (Jul-Dec 2018)</a:t>
            </a:r>
            <a:endParaRPr sz="1100">
              <a:solidFill>
                <a:srgbClr val="CCCCCC"/>
              </a:solidFill>
            </a:endParaRPr>
          </a:p>
        </p:txBody>
      </p:sp>
      <p:pic>
        <p:nvPicPr>
          <p:cNvPr id="404" name="Google Shape;404;p41"/>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
        <p:nvSpPr>
          <p:cNvPr id="405" name="Google Shape;405;p41"/>
          <p:cNvSpPr/>
          <p:nvPr/>
        </p:nvSpPr>
        <p:spPr>
          <a:xfrm rot="-1848674">
            <a:off x="5184661" y="1454123"/>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06" name="Google Shape;406;p41"/>
          <p:cNvSpPr txBox="1"/>
          <p:nvPr/>
        </p:nvSpPr>
        <p:spPr>
          <a:xfrm>
            <a:off x="4353041" y="1128025"/>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5 (Jul-Sep 2019)</a:t>
            </a:r>
            <a:endParaRPr sz="1100">
              <a:solidFill>
                <a:srgbClr val="CCCCCC"/>
              </a:solidFill>
            </a:endParaRPr>
          </a:p>
        </p:txBody>
      </p:sp>
      <p:sp>
        <p:nvSpPr>
          <p:cNvPr id="407" name="Google Shape;407;p41"/>
          <p:cNvSpPr/>
          <p:nvPr/>
        </p:nvSpPr>
        <p:spPr>
          <a:xfrm>
            <a:off x="4353049" y="274421"/>
            <a:ext cx="1837200" cy="784500"/>
          </a:xfrm>
          <a:prstGeom prst="roundRect">
            <a:avLst>
              <a:gd name="adj" fmla="val 4485"/>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08" name="Google Shape;408;p41"/>
          <p:cNvSpPr/>
          <p:nvPr/>
        </p:nvSpPr>
        <p:spPr>
          <a:xfrm rot="10800000">
            <a:off x="5223300" y="1054103"/>
            <a:ext cx="96600" cy="75300"/>
          </a:xfrm>
          <a:prstGeom prst="triangle">
            <a:avLst>
              <a:gd name="adj"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solidFill>
                <a:srgbClr val="CCCCCC"/>
              </a:solidFill>
              <a:latin typeface="Poppins"/>
              <a:ea typeface="Poppins"/>
              <a:cs typeface="Poppins"/>
              <a:sym typeface="Poppins"/>
            </a:endParaRPr>
          </a:p>
        </p:txBody>
      </p:sp>
      <p:sp>
        <p:nvSpPr>
          <p:cNvPr id="409" name="Google Shape;409;p41"/>
          <p:cNvSpPr txBox="1"/>
          <p:nvPr/>
        </p:nvSpPr>
        <p:spPr>
          <a:xfrm>
            <a:off x="4400516" y="318423"/>
            <a:ext cx="1742400" cy="6966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2"/>
          <p:cNvSpPr/>
          <p:nvPr/>
        </p:nvSpPr>
        <p:spPr>
          <a:xfrm rot="-2486986">
            <a:off x="4017224" y="1956101"/>
            <a:ext cx="1452498" cy="6488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15" name="Google Shape;415;p42"/>
          <p:cNvSpPr/>
          <p:nvPr/>
        </p:nvSpPr>
        <p:spPr>
          <a:xfrm rot="2487394">
            <a:off x="5041688" y="1939116"/>
            <a:ext cx="1451850" cy="64355"/>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16" name="Google Shape;416;p42"/>
          <p:cNvSpPr/>
          <p:nvPr/>
        </p:nvSpPr>
        <p:spPr>
          <a:xfrm rot="4969966">
            <a:off x="6181043" y="2320335"/>
            <a:ext cx="201978" cy="63973"/>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17" name="Google Shape;417;p42"/>
          <p:cNvSpPr/>
          <p:nvPr/>
        </p:nvSpPr>
        <p:spPr>
          <a:xfrm rot="10369966">
            <a:off x="6109975" y="2405755"/>
            <a:ext cx="201978" cy="6457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18" name="Google Shape;418;p4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17</a:t>
            </a:r>
            <a:endParaRPr dirty="0"/>
          </a:p>
        </p:txBody>
      </p:sp>
      <p:sp>
        <p:nvSpPr>
          <p:cNvPr id="419" name="Google Shape;419;p42"/>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20" name="Google Shape;420;p42"/>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21" name="Google Shape;421;p42"/>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22" name="Google Shape;422;p42"/>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423" name="Google Shape;423;p42"/>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424" name="Google Shape;424;p42"/>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425" name="Google Shape;425;p42"/>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426" name="Google Shape;426;p42"/>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427" name="Google Shape;427;p42"/>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428" name="Google Shape;428;p42"/>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429" name="Google Shape;429;p42"/>
          <p:cNvSpPr/>
          <p:nvPr/>
        </p:nvSpPr>
        <p:spPr>
          <a:xfrm rot="2498956" flipH="1">
            <a:off x="2995781" y="1967276"/>
            <a:ext cx="1451768" cy="6443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0" name="Google Shape;430;p42"/>
          <p:cNvSpPr/>
          <p:nvPr/>
        </p:nvSpPr>
        <p:spPr>
          <a:xfrm rot="-1848674">
            <a:off x="4142104" y="2368666"/>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1" name="Google Shape;431;p42"/>
          <p:cNvSpPr txBox="1"/>
          <p:nvPr/>
        </p:nvSpPr>
        <p:spPr>
          <a:xfrm>
            <a:off x="3310489" y="2551350"/>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4 (Apr-Jun 2019)</a:t>
            </a:r>
            <a:endParaRPr sz="1100">
              <a:solidFill>
                <a:srgbClr val="CCCCCC"/>
              </a:solidFill>
            </a:endParaRPr>
          </a:p>
        </p:txBody>
      </p:sp>
      <p:sp>
        <p:nvSpPr>
          <p:cNvPr id="432" name="Google Shape;432;p42"/>
          <p:cNvSpPr/>
          <p:nvPr/>
        </p:nvSpPr>
        <p:spPr>
          <a:xfrm>
            <a:off x="3310492" y="2923221"/>
            <a:ext cx="1837200" cy="784500"/>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3" name="Google Shape;433;p42"/>
          <p:cNvSpPr txBox="1"/>
          <p:nvPr/>
        </p:nvSpPr>
        <p:spPr>
          <a:xfrm>
            <a:off x="3357959" y="2964710"/>
            <a:ext cx="1742400" cy="6966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434" name="Google Shape;434;p42"/>
          <p:cNvSpPr/>
          <p:nvPr/>
        </p:nvSpPr>
        <p:spPr>
          <a:xfrm>
            <a:off x="4180827" y="2851118"/>
            <a:ext cx="96600" cy="753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5" name="Google Shape;435;p42"/>
          <p:cNvSpPr/>
          <p:nvPr/>
        </p:nvSpPr>
        <p:spPr>
          <a:xfrm rot="-2549274">
            <a:off x="1981068" y="1942296"/>
            <a:ext cx="1451954" cy="64601"/>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6" name="Google Shape;436;p42"/>
          <p:cNvSpPr/>
          <p:nvPr/>
        </p:nvSpPr>
        <p:spPr>
          <a:xfrm rot="-1847804">
            <a:off x="3109269" y="1454157"/>
            <a:ext cx="173832" cy="17728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7" name="Google Shape;437;p42"/>
          <p:cNvSpPr txBox="1"/>
          <p:nvPr/>
        </p:nvSpPr>
        <p:spPr>
          <a:xfrm>
            <a:off x="2277578" y="1128025"/>
            <a:ext cx="1837213" cy="30782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3 (Jan-Mar 2019)</a:t>
            </a:r>
            <a:endParaRPr sz="1100">
              <a:solidFill>
                <a:srgbClr val="CCCCCC"/>
              </a:solidFill>
            </a:endParaRPr>
          </a:p>
        </p:txBody>
      </p:sp>
      <p:sp>
        <p:nvSpPr>
          <p:cNvPr id="438" name="Google Shape;438;p42"/>
          <p:cNvSpPr/>
          <p:nvPr/>
        </p:nvSpPr>
        <p:spPr>
          <a:xfrm>
            <a:off x="2277587" y="274421"/>
            <a:ext cx="1837213" cy="784614"/>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39" name="Google Shape;439;p42"/>
          <p:cNvSpPr/>
          <p:nvPr/>
        </p:nvSpPr>
        <p:spPr>
          <a:xfrm rot="10800000">
            <a:off x="3147895" y="1054120"/>
            <a:ext cx="96543" cy="75283"/>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40" name="Google Shape;440;p42"/>
          <p:cNvSpPr txBox="1"/>
          <p:nvPr/>
        </p:nvSpPr>
        <p:spPr>
          <a:xfrm>
            <a:off x="2325054" y="318423"/>
            <a:ext cx="1742279" cy="696616"/>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sp>
        <p:nvSpPr>
          <p:cNvPr id="441" name="Google Shape;441;p42"/>
          <p:cNvSpPr/>
          <p:nvPr/>
        </p:nvSpPr>
        <p:spPr>
          <a:xfrm rot="2452585" flipH="1">
            <a:off x="921865" y="1956385"/>
            <a:ext cx="1436671" cy="6453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442" name="Google Shape;442;p42"/>
          <p:cNvGrpSpPr/>
          <p:nvPr/>
        </p:nvGrpSpPr>
        <p:grpSpPr>
          <a:xfrm>
            <a:off x="1253089" y="2335218"/>
            <a:ext cx="1837213" cy="1372617"/>
            <a:chOff x="3021975" y="2541798"/>
            <a:chExt cx="1712700" cy="1230715"/>
          </a:xfrm>
        </p:grpSpPr>
        <p:sp>
          <p:nvSpPr>
            <p:cNvPr id="443" name="Google Shape;443;p42"/>
            <p:cNvSpPr/>
            <p:nvPr/>
          </p:nvSpPr>
          <p:spPr>
            <a:xfrm rot="-1789476">
              <a:off x="3798091"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44" name="Google Shape;444;p42"/>
            <p:cNvSpPr/>
            <p:nvPr/>
          </p:nvSpPr>
          <p:spPr>
            <a:xfrm>
              <a:off x="302197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445" name="Google Shape;445;p42"/>
            <p:cNvSpPr txBox="1"/>
            <p:nvPr/>
          </p:nvSpPr>
          <p:spPr>
            <a:xfrm>
              <a:off x="306622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446" name="Google Shape;446;p42"/>
            <p:cNvSpPr/>
            <p:nvPr/>
          </p:nvSpPr>
          <p:spPr>
            <a:xfrm>
              <a:off x="383332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grpSp>
        <p:nvGrpSpPr>
          <p:cNvPr id="447" name="Google Shape;447;p42"/>
          <p:cNvGrpSpPr/>
          <p:nvPr/>
        </p:nvGrpSpPr>
        <p:grpSpPr>
          <a:xfrm>
            <a:off x="205454" y="274421"/>
            <a:ext cx="1837213" cy="1390504"/>
            <a:chOff x="1637475" y="1219942"/>
            <a:chExt cx="1712700" cy="1246754"/>
          </a:xfrm>
        </p:grpSpPr>
        <p:sp>
          <p:nvSpPr>
            <p:cNvPr id="448" name="Google Shape;448;p42"/>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449" name="Google Shape;449;p42"/>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450" name="Google Shape;450;p42"/>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51" name="Google Shape;451;p42"/>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452" name="Google Shape;452;p42"/>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453" name="Google Shape;453;p42"/>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2 (Jul-Dec 2018)</a:t>
            </a:r>
            <a:endParaRPr sz="1100">
              <a:solidFill>
                <a:srgbClr val="00356B"/>
              </a:solidFill>
            </a:endParaRPr>
          </a:p>
        </p:txBody>
      </p:sp>
      <p:pic>
        <p:nvPicPr>
          <p:cNvPr id="454" name="Google Shape;454;p42"/>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
        <p:nvSpPr>
          <p:cNvPr id="455" name="Google Shape;455;p42"/>
          <p:cNvSpPr/>
          <p:nvPr/>
        </p:nvSpPr>
        <p:spPr>
          <a:xfrm rot="-1848674">
            <a:off x="5184661" y="1454123"/>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56" name="Google Shape;456;p42"/>
          <p:cNvSpPr txBox="1"/>
          <p:nvPr/>
        </p:nvSpPr>
        <p:spPr>
          <a:xfrm>
            <a:off x="4353041" y="1128025"/>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5 (Jul-Sep 2019)</a:t>
            </a:r>
            <a:endParaRPr sz="1100">
              <a:solidFill>
                <a:srgbClr val="CCCCCC"/>
              </a:solidFill>
            </a:endParaRPr>
          </a:p>
        </p:txBody>
      </p:sp>
      <p:sp>
        <p:nvSpPr>
          <p:cNvPr id="457" name="Google Shape;457;p42"/>
          <p:cNvSpPr/>
          <p:nvPr/>
        </p:nvSpPr>
        <p:spPr>
          <a:xfrm>
            <a:off x="4353049" y="274421"/>
            <a:ext cx="1837200" cy="784500"/>
          </a:xfrm>
          <a:prstGeom prst="roundRect">
            <a:avLst>
              <a:gd name="adj" fmla="val 4485"/>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58" name="Google Shape;458;p42"/>
          <p:cNvSpPr/>
          <p:nvPr/>
        </p:nvSpPr>
        <p:spPr>
          <a:xfrm rot="10800000">
            <a:off x="5223300" y="1054103"/>
            <a:ext cx="96600" cy="75300"/>
          </a:xfrm>
          <a:prstGeom prst="triangle">
            <a:avLst>
              <a:gd name="adj"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solidFill>
                <a:srgbClr val="CCCCCC"/>
              </a:solidFill>
              <a:latin typeface="Poppins"/>
              <a:ea typeface="Poppins"/>
              <a:cs typeface="Poppins"/>
              <a:sym typeface="Poppins"/>
            </a:endParaRPr>
          </a:p>
        </p:txBody>
      </p:sp>
      <p:sp>
        <p:nvSpPr>
          <p:cNvPr id="459" name="Google Shape;459;p42"/>
          <p:cNvSpPr txBox="1"/>
          <p:nvPr/>
        </p:nvSpPr>
        <p:spPr>
          <a:xfrm>
            <a:off x="4400516" y="318423"/>
            <a:ext cx="1742400" cy="6966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3"/>
          <p:cNvSpPr/>
          <p:nvPr/>
        </p:nvSpPr>
        <p:spPr>
          <a:xfrm rot="-2486986">
            <a:off x="4017224" y="1956101"/>
            <a:ext cx="1452498" cy="6488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65" name="Google Shape;465;p43"/>
          <p:cNvSpPr/>
          <p:nvPr/>
        </p:nvSpPr>
        <p:spPr>
          <a:xfrm rot="2487394">
            <a:off x="5041688" y="1939116"/>
            <a:ext cx="1451850" cy="64355"/>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66" name="Google Shape;466;p43"/>
          <p:cNvSpPr/>
          <p:nvPr/>
        </p:nvSpPr>
        <p:spPr>
          <a:xfrm rot="4969966">
            <a:off x="6181043" y="2320335"/>
            <a:ext cx="201978" cy="63973"/>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67" name="Google Shape;467;p43"/>
          <p:cNvSpPr/>
          <p:nvPr/>
        </p:nvSpPr>
        <p:spPr>
          <a:xfrm rot="10369966">
            <a:off x="6109975" y="2405755"/>
            <a:ext cx="201978" cy="6457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68" name="Google Shape;468;p4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18</a:t>
            </a:r>
            <a:endParaRPr dirty="0"/>
          </a:p>
        </p:txBody>
      </p:sp>
      <p:sp>
        <p:nvSpPr>
          <p:cNvPr id="469" name="Google Shape;469;p43"/>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70" name="Google Shape;470;p43"/>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71" name="Google Shape;471;p43"/>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472" name="Google Shape;472;p43"/>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473" name="Google Shape;473;p43"/>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474" name="Google Shape;474;p43"/>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475" name="Google Shape;475;p43"/>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476" name="Google Shape;476;p43"/>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477" name="Google Shape;477;p43"/>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478" name="Google Shape;478;p43"/>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479" name="Google Shape;479;p43"/>
          <p:cNvSpPr/>
          <p:nvPr/>
        </p:nvSpPr>
        <p:spPr>
          <a:xfrm rot="2498956" flipH="1">
            <a:off x="2995781" y="1967276"/>
            <a:ext cx="1451768" cy="64430"/>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80" name="Google Shape;480;p43"/>
          <p:cNvSpPr/>
          <p:nvPr/>
        </p:nvSpPr>
        <p:spPr>
          <a:xfrm rot="-1847804">
            <a:off x="4142175" y="2368701"/>
            <a:ext cx="173832" cy="17728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81" name="Google Shape;481;p43"/>
          <p:cNvSpPr txBox="1"/>
          <p:nvPr/>
        </p:nvSpPr>
        <p:spPr>
          <a:xfrm>
            <a:off x="3310489" y="2551350"/>
            <a:ext cx="1837213" cy="30782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4 (Apr-Jun 2019)</a:t>
            </a:r>
            <a:endParaRPr sz="1100">
              <a:solidFill>
                <a:srgbClr val="CCCCCC"/>
              </a:solidFill>
            </a:endParaRPr>
          </a:p>
        </p:txBody>
      </p:sp>
      <p:sp>
        <p:nvSpPr>
          <p:cNvPr id="482" name="Google Shape;482;p43"/>
          <p:cNvSpPr/>
          <p:nvPr/>
        </p:nvSpPr>
        <p:spPr>
          <a:xfrm>
            <a:off x="3310492" y="2923221"/>
            <a:ext cx="1837213" cy="784614"/>
          </a:xfrm>
          <a:prstGeom prst="roundRect">
            <a:avLst>
              <a:gd name="adj" fmla="val 4485"/>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83" name="Google Shape;483;p43"/>
          <p:cNvSpPr txBox="1"/>
          <p:nvPr/>
        </p:nvSpPr>
        <p:spPr>
          <a:xfrm>
            <a:off x="3357959" y="2964710"/>
            <a:ext cx="1742279" cy="696616"/>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484" name="Google Shape;484;p43"/>
          <p:cNvSpPr/>
          <p:nvPr/>
        </p:nvSpPr>
        <p:spPr>
          <a:xfrm>
            <a:off x="4180827" y="2851118"/>
            <a:ext cx="96543" cy="75283"/>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485" name="Google Shape;485;p43"/>
          <p:cNvSpPr/>
          <p:nvPr/>
        </p:nvSpPr>
        <p:spPr>
          <a:xfrm rot="-2549274">
            <a:off x="1981068" y="1942296"/>
            <a:ext cx="1451954" cy="6460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486" name="Google Shape;486;p43"/>
          <p:cNvGrpSpPr/>
          <p:nvPr/>
        </p:nvGrpSpPr>
        <p:grpSpPr>
          <a:xfrm>
            <a:off x="2277578" y="274421"/>
            <a:ext cx="1837222" cy="1390504"/>
            <a:chOff x="4409292" y="1219942"/>
            <a:chExt cx="1712708" cy="1246754"/>
          </a:xfrm>
        </p:grpSpPr>
        <p:sp>
          <p:nvSpPr>
            <p:cNvPr id="487" name="Google Shape;487;p43"/>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88" name="Google Shape;488;p43"/>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3 (Jan-Mar 2019)</a:t>
              </a:r>
              <a:endParaRPr sz="1100">
                <a:solidFill>
                  <a:srgbClr val="00356B"/>
                </a:solidFill>
              </a:endParaRPr>
            </a:p>
          </p:txBody>
        </p:sp>
        <p:sp>
          <p:nvSpPr>
            <p:cNvPr id="489" name="Google Shape;489;p43"/>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490" name="Google Shape;490;p43"/>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91" name="Google Shape;491;p43"/>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grpSp>
      <p:sp>
        <p:nvSpPr>
          <p:cNvPr id="492" name="Google Shape;492;p43"/>
          <p:cNvSpPr/>
          <p:nvPr/>
        </p:nvSpPr>
        <p:spPr>
          <a:xfrm rot="2452585" flipH="1">
            <a:off x="921865" y="1956385"/>
            <a:ext cx="1436671" cy="6453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493" name="Google Shape;493;p43"/>
          <p:cNvGrpSpPr/>
          <p:nvPr/>
        </p:nvGrpSpPr>
        <p:grpSpPr>
          <a:xfrm>
            <a:off x="1253089" y="2335218"/>
            <a:ext cx="1837213" cy="1372617"/>
            <a:chOff x="3021975" y="2541798"/>
            <a:chExt cx="1712700" cy="1230715"/>
          </a:xfrm>
        </p:grpSpPr>
        <p:sp>
          <p:nvSpPr>
            <p:cNvPr id="494" name="Google Shape;494;p43"/>
            <p:cNvSpPr/>
            <p:nvPr/>
          </p:nvSpPr>
          <p:spPr>
            <a:xfrm rot="-1789476">
              <a:off x="3798091"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495" name="Google Shape;495;p43"/>
            <p:cNvSpPr/>
            <p:nvPr/>
          </p:nvSpPr>
          <p:spPr>
            <a:xfrm>
              <a:off x="302197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496" name="Google Shape;496;p43"/>
            <p:cNvSpPr txBox="1"/>
            <p:nvPr/>
          </p:nvSpPr>
          <p:spPr>
            <a:xfrm>
              <a:off x="306622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497" name="Google Shape;497;p43"/>
            <p:cNvSpPr/>
            <p:nvPr/>
          </p:nvSpPr>
          <p:spPr>
            <a:xfrm>
              <a:off x="383332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grpSp>
        <p:nvGrpSpPr>
          <p:cNvPr id="498" name="Google Shape;498;p43"/>
          <p:cNvGrpSpPr/>
          <p:nvPr/>
        </p:nvGrpSpPr>
        <p:grpSpPr>
          <a:xfrm>
            <a:off x="205454" y="274421"/>
            <a:ext cx="1837213" cy="1390504"/>
            <a:chOff x="1637475" y="1219942"/>
            <a:chExt cx="1712700" cy="1246754"/>
          </a:xfrm>
        </p:grpSpPr>
        <p:sp>
          <p:nvSpPr>
            <p:cNvPr id="499" name="Google Shape;499;p43"/>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00" name="Google Shape;500;p43"/>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501" name="Google Shape;501;p43"/>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02" name="Google Shape;502;p43"/>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503" name="Google Shape;503;p43"/>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504" name="Google Shape;504;p43"/>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2 (Jul-Dec 2018)</a:t>
            </a:r>
            <a:endParaRPr sz="1100">
              <a:solidFill>
                <a:srgbClr val="00356B"/>
              </a:solidFill>
            </a:endParaRPr>
          </a:p>
        </p:txBody>
      </p:sp>
      <p:pic>
        <p:nvPicPr>
          <p:cNvPr id="505" name="Google Shape;505;p43"/>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
        <p:nvSpPr>
          <p:cNvPr id="506" name="Google Shape;506;p43"/>
          <p:cNvSpPr/>
          <p:nvPr/>
        </p:nvSpPr>
        <p:spPr>
          <a:xfrm rot="-1848674">
            <a:off x="5184661" y="1454123"/>
            <a:ext cx="173952" cy="17710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07" name="Google Shape;507;p43"/>
          <p:cNvSpPr txBox="1"/>
          <p:nvPr/>
        </p:nvSpPr>
        <p:spPr>
          <a:xfrm>
            <a:off x="4353041" y="1128025"/>
            <a:ext cx="18372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5 (Jul-Sep 2019)</a:t>
            </a:r>
            <a:endParaRPr sz="1100">
              <a:solidFill>
                <a:srgbClr val="CCCCCC"/>
              </a:solidFill>
            </a:endParaRPr>
          </a:p>
        </p:txBody>
      </p:sp>
      <p:sp>
        <p:nvSpPr>
          <p:cNvPr id="508" name="Google Shape;508;p43"/>
          <p:cNvSpPr/>
          <p:nvPr/>
        </p:nvSpPr>
        <p:spPr>
          <a:xfrm>
            <a:off x="4353049" y="274421"/>
            <a:ext cx="1837200" cy="784500"/>
          </a:xfrm>
          <a:prstGeom prst="roundRect">
            <a:avLst>
              <a:gd name="adj" fmla="val 4485"/>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09" name="Google Shape;509;p43"/>
          <p:cNvSpPr/>
          <p:nvPr/>
        </p:nvSpPr>
        <p:spPr>
          <a:xfrm rot="10800000">
            <a:off x="5223300" y="1054103"/>
            <a:ext cx="96600" cy="75300"/>
          </a:xfrm>
          <a:prstGeom prst="triangle">
            <a:avLst>
              <a:gd name="adj"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solidFill>
                <a:srgbClr val="CCCCCC"/>
              </a:solidFill>
              <a:latin typeface="Poppins"/>
              <a:ea typeface="Poppins"/>
              <a:cs typeface="Poppins"/>
              <a:sym typeface="Poppins"/>
            </a:endParaRPr>
          </a:p>
        </p:txBody>
      </p:sp>
      <p:sp>
        <p:nvSpPr>
          <p:cNvPr id="510" name="Google Shape;510;p43"/>
          <p:cNvSpPr txBox="1"/>
          <p:nvPr/>
        </p:nvSpPr>
        <p:spPr>
          <a:xfrm>
            <a:off x="4400516" y="318423"/>
            <a:ext cx="1742400" cy="6966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4"/>
          <p:cNvSpPr/>
          <p:nvPr/>
        </p:nvSpPr>
        <p:spPr>
          <a:xfrm rot="-2486986">
            <a:off x="4017224" y="1956101"/>
            <a:ext cx="1452498" cy="6488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16" name="Google Shape;516;p44"/>
          <p:cNvSpPr/>
          <p:nvPr/>
        </p:nvSpPr>
        <p:spPr>
          <a:xfrm rot="2487594">
            <a:off x="5041664" y="1939133"/>
            <a:ext cx="1451829" cy="64309"/>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17" name="Google Shape;517;p44"/>
          <p:cNvSpPr/>
          <p:nvPr/>
        </p:nvSpPr>
        <p:spPr>
          <a:xfrm rot="4971143">
            <a:off x="6180995" y="2320206"/>
            <a:ext cx="201848" cy="64116"/>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18" name="Google Shape;518;p44"/>
          <p:cNvSpPr/>
          <p:nvPr/>
        </p:nvSpPr>
        <p:spPr>
          <a:xfrm rot="10371143">
            <a:off x="6110131" y="2405753"/>
            <a:ext cx="201848" cy="64526"/>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19" name="Google Shape;519;p4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19</a:t>
            </a:r>
            <a:endParaRPr dirty="0"/>
          </a:p>
        </p:txBody>
      </p:sp>
      <p:sp>
        <p:nvSpPr>
          <p:cNvPr id="520" name="Google Shape;520;p44"/>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21" name="Google Shape;521;p44"/>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22" name="Google Shape;522;p44"/>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23" name="Google Shape;523;p44"/>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524" name="Google Shape;524;p44"/>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525" name="Google Shape;525;p44"/>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526" name="Google Shape;526;p44"/>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527" name="Google Shape;527;p44"/>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528" name="Google Shape;528;p44"/>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529" name="Google Shape;529;p44"/>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530" name="Google Shape;530;p44"/>
          <p:cNvSpPr/>
          <p:nvPr/>
        </p:nvSpPr>
        <p:spPr>
          <a:xfrm rot="2498956" flipH="1">
            <a:off x="2995781" y="1967276"/>
            <a:ext cx="1451768" cy="64430"/>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31" name="Google Shape;531;p44"/>
          <p:cNvGrpSpPr/>
          <p:nvPr/>
        </p:nvGrpSpPr>
        <p:grpSpPr>
          <a:xfrm>
            <a:off x="3310489" y="2335218"/>
            <a:ext cx="1837216" cy="1372617"/>
            <a:chOff x="5796623" y="2541798"/>
            <a:chExt cx="1712702" cy="1230715"/>
          </a:xfrm>
        </p:grpSpPr>
        <p:sp>
          <p:nvSpPr>
            <p:cNvPr id="532" name="Google Shape;532;p44"/>
            <p:cNvSpPr/>
            <p:nvPr/>
          </p:nvSpPr>
          <p:spPr>
            <a:xfrm rot="-1789476">
              <a:off x="6572742"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33" name="Google Shape;533;p44"/>
            <p:cNvSpPr txBox="1"/>
            <p:nvPr/>
          </p:nvSpPr>
          <p:spPr>
            <a:xfrm>
              <a:off x="5796623" y="2735586"/>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4 (Apr-Jun 2019)</a:t>
              </a:r>
              <a:endParaRPr sz="1100">
                <a:solidFill>
                  <a:srgbClr val="00356B"/>
                </a:solidFill>
              </a:endParaRPr>
            </a:p>
          </p:txBody>
        </p:sp>
        <p:sp>
          <p:nvSpPr>
            <p:cNvPr id="534" name="Google Shape;534;p44"/>
            <p:cNvSpPr/>
            <p:nvPr/>
          </p:nvSpPr>
          <p:spPr>
            <a:xfrm>
              <a:off x="579662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35" name="Google Shape;535;p44"/>
            <p:cNvSpPr txBox="1"/>
            <p:nvPr/>
          </p:nvSpPr>
          <p:spPr>
            <a:xfrm>
              <a:off x="584087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536" name="Google Shape;536;p44"/>
            <p:cNvSpPr/>
            <p:nvPr/>
          </p:nvSpPr>
          <p:spPr>
            <a:xfrm>
              <a:off x="660797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537" name="Google Shape;537;p44"/>
          <p:cNvSpPr/>
          <p:nvPr/>
        </p:nvSpPr>
        <p:spPr>
          <a:xfrm rot="-2549274">
            <a:off x="1981068" y="1942296"/>
            <a:ext cx="1451954" cy="6460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38" name="Google Shape;538;p44"/>
          <p:cNvGrpSpPr/>
          <p:nvPr/>
        </p:nvGrpSpPr>
        <p:grpSpPr>
          <a:xfrm>
            <a:off x="2277578" y="274421"/>
            <a:ext cx="1837222" cy="1390504"/>
            <a:chOff x="4409292" y="1219942"/>
            <a:chExt cx="1712708" cy="1246754"/>
          </a:xfrm>
        </p:grpSpPr>
        <p:sp>
          <p:nvSpPr>
            <p:cNvPr id="539" name="Google Shape;539;p44"/>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40" name="Google Shape;540;p44"/>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3 (Jan-Mar 2019)</a:t>
              </a:r>
              <a:endParaRPr sz="1100">
                <a:solidFill>
                  <a:srgbClr val="00356B"/>
                </a:solidFill>
              </a:endParaRPr>
            </a:p>
          </p:txBody>
        </p:sp>
        <p:sp>
          <p:nvSpPr>
            <p:cNvPr id="541" name="Google Shape;541;p44"/>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42" name="Google Shape;542;p44"/>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43" name="Google Shape;543;p44"/>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grpSp>
      <p:sp>
        <p:nvSpPr>
          <p:cNvPr id="544" name="Google Shape;544;p44"/>
          <p:cNvSpPr/>
          <p:nvPr/>
        </p:nvSpPr>
        <p:spPr>
          <a:xfrm rot="2452585" flipH="1">
            <a:off x="921865" y="1956385"/>
            <a:ext cx="1436671" cy="6453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45" name="Google Shape;545;p44"/>
          <p:cNvGrpSpPr/>
          <p:nvPr/>
        </p:nvGrpSpPr>
        <p:grpSpPr>
          <a:xfrm>
            <a:off x="1253089" y="2335218"/>
            <a:ext cx="1837213" cy="1372617"/>
            <a:chOff x="3021975" y="2541798"/>
            <a:chExt cx="1712700" cy="1230715"/>
          </a:xfrm>
        </p:grpSpPr>
        <p:sp>
          <p:nvSpPr>
            <p:cNvPr id="546" name="Google Shape;546;p44"/>
            <p:cNvSpPr/>
            <p:nvPr/>
          </p:nvSpPr>
          <p:spPr>
            <a:xfrm rot="-1789476">
              <a:off x="3798091"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47" name="Google Shape;547;p44"/>
            <p:cNvSpPr/>
            <p:nvPr/>
          </p:nvSpPr>
          <p:spPr>
            <a:xfrm>
              <a:off x="302197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48" name="Google Shape;548;p44"/>
            <p:cNvSpPr txBox="1"/>
            <p:nvPr/>
          </p:nvSpPr>
          <p:spPr>
            <a:xfrm>
              <a:off x="306622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549" name="Google Shape;549;p44"/>
            <p:cNvSpPr/>
            <p:nvPr/>
          </p:nvSpPr>
          <p:spPr>
            <a:xfrm>
              <a:off x="383332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grpSp>
        <p:nvGrpSpPr>
          <p:cNvPr id="550" name="Google Shape;550;p44"/>
          <p:cNvGrpSpPr/>
          <p:nvPr/>
        </p:nvGrpSpPr>
        <p:grpSpPr>
          <a:xfrm>
            <a:off x="205454" y="274421"/>
            <a:ext cx="1837213" cy="1390504"/>
            <a:chOff x="1637475" y="1219942"/>
            <a:chExt cx="1712700" cy="1246754"/>
          </a:xfrm>
        </p:grpSpPr>
        <p:sp>
          <p:nvSpPr>
            <p:cNvPr id="551" name="Google Shape;551;p44"/>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52" name="Google Shape;552;p44"/>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553" name="Google Shape;553;p44"/>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54" name="Google Shape;554;p44"/>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555" name="Google Shape;555;p44"/>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556" name="Google Shape;556;p44"/>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2 (Jul-Dec 2018)</a:t>
            </a:r>
            <a:endParaRPr sz="1100">
              <a:solidFill>
                <a:srgbClr val="00356B"/>
              </a:solidFill>
            </a:endParaRPr>
          </a:p>
        </p:txBody>
      </p:sp>
      <p:pic>
        <p:nvPicPr>
          <p:cNvPr id="557" name="Google Shape;557;p44"/>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
        <p:nvSpPr>
          <p:cNvPr id="558" name="Google Shape;558;p44"/>
          <p:cNvSpPr/>
          <p:nvPr/>
        </p:nvSpPr>
        <p:spPr>
          <a:xfrm rot="-1847804">
            <a:off x="5184731" y="1454157"/>
            <a:ext cx="173832" cy="177285"/>
          </a:xfrm>
          <a:prstGeom prst="ellipse">
            <a:avLst/>
          </a:prstGeom>
          <a:solidFill>
            <a:srgbClr val="FFFFF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59" name="Google Shape;559;p44"/>
          <p:cNvSpPr txBox="1"/>
          <p:nvPr/>
        </p:nvSpPr>
        <p:spPr>
          <a:xfrm>
            <a:off x="4353041" y="1128025"/>
            <a:ext cx="1837213" cy="30782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CCCCCC"/>
                </a:solidFill>
              </a:rPr>
              <a:t>Phase 5 (Jul-Sep 2019)</a:t>
            </a:r>
            <a:endParaRPr sz="1100">
              <a:solidFill>
                <a:srgbClr val="CCCCCC"/>
              </a:solidFill>
            </a:endParaRPr>
          </a:p>
        </p:txBody>
      </p:sp>
      <p:sp>
        <p:nvSpPr>
          <p:cNvPr id="560" name="Google Shape;560;p44"/>
          <p:cNvSpPr/>
          <p:nvPr/>
        </p:nvSpPr>
        <p:spPr>
          <a:xfrm>
            <a:off x="4353049" y="274421"/>
            <a:ext cx="1837213" cy="784614"/>
          </a:xfrm>
          <a:prstGeom prst="roundRect">
            <a:avLst>
              <a:gd name="adj" fmla="val 4485"/>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61" name="Google Shape;561;p44"/>
          <p:cNvSpPr/>
          <p:nvPr/>
        </p:nvSpPr>
        <p:spPr>
          <a:xfrm rot="10800000">
            <a:off x="5223357" y="1054120"/>
            <a:ext cx="96543" cy="75283"/>
          </a:xfrm>
          <a:prstGeom prst="triangle">
            <a:avLst>
              <a:gd name="adj"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solidFill>
                <a:srgbClr val="CCCCCC"/>
              </a:solidFill>
              <a:latin typeface="Poppins"/>
              <a:ea typeface="Poppins"/>
              <a:cs typeface="Poppins"/>
              <a:sym typeface="Poppins"/>
            </a:endParaRPr>
          </a:p>
        </p:txBody>
      </p:sp>
      <p:sp>
        <p:nvSpPr>
          <p:cNvPr id="562" name="Google Shape;562;p44"/>
          <p:cNvSpPr txBox="1"/>
          <p:nvPr/>
        </p:nvSpPr>
        <p:spPr>
          <a:xfrm>
            <a:off x="4400516" y="318423"/>
            <a:ext cx="1742279" cy="696616"/>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5"/>
          <p:cNvSpPr/>
          <p:nvPr/>
        </p:nvSpPr>
        <p:spPr>
          <a:xfrm rot="-2486986">
            <a:off x="4017224" y="1956101"/>
            <a:ext cx="1452498" cy="64884"/>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68" name="Google Shape;568;p45"/>
          <p:cNvGrpSpPr/>
          <p:nvPr/>
        </p:nvGrpSpPr>
        <p:grpSpPr>
          <a:xfrm rot="3226378">
            <a:off x="5084282" y="1721141"/>
            <a:ext cx="1431333" cy="452863"/>
            <a:chOff x="5256921" y="2038375"/>
            <a:chExt cx="1431300" cy="452853"/>
          </a:xfrm>
        </p:grpSpPr>
        <p:sp>
          <p:nvSpPr>
            <p:cNvPr id="569" name="Google Shape;569;p45"/>
            <p:cNvSpPr/>
            <p:nvPr/>
          </p:nvSpPr>
          <p:spPr>
            <a:xfrm rot="-738784">
              <a:off x="5246673" y="2272775"/>
              <a:ext cx="1451796" cy="64307"/>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70" name="Google Shape;570;p45"/>
            <p:cNvSpPr/>
            <p:nvPr/>
          </p:nvSpPr>
          <p:spPr>
            <a:xfrm rot="1744765">
              <a:off x="6482930" y="2083118"/>
              <a:ext cx="201843" cy="6411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571" name="Google Shape;571;p45"/>
            <p:cNvSpPr/>
            <p:nvPr/>
          </p:nvSpPr>
          <p:spPr>
            <a:xfrm rot="7144765">
              <a:off x="6510224" y="2190754"/>
              <a:ext cx="201843" cy="64524"/>
            </a:xfrm>
            <a:prstGeom prst="roundRect">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sp>
        <p:nvSpPr>
          <p:cNvPr id="572" name="Google Shape;572;p4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20</a:t>
            </a:r>
            <a:endParaRPr dirty="0"/>
          </a:p>
        </p:txBody>
      </p:sp>
      <p:sp>
        <p:nvSpPr>
          <p:cNvPr id="573" name="Google Shape;573;p45"/>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74" name="Google Shape;574;p45"/>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75" name="Google Shape;575;p45"/>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576" name="Google Shape;576;p45"/>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577" name="Google Shape;577;p45"/>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578" name="Google Shape;578;p45"/>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579" name="Google Shape;579;p45"/>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580" name="Google Shape;580;p45"/>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581" name="Google Shape;581;p45"/>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582" name="Google Shape;582;p45"/>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583" name="Google Shape;583;p45"/>
          <p:cNvSpPr/>
          <p:nvPr/>
        </p:nvSpPr>
        <p:spPr>
          <a:xfrm rot="2498956" flipH="1">
            <a:off x="2995781" y="1967276"/>
            <a:ext cx="1451768" cy="64430"/>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84" name="Google Shape;584;p45"/>
          <p:cNvGrpSpPr/>
          <p:nvPr/>
        </p:nvGrpSpPr>
        <p:grpSpPr>
          <a:xfrm>
            <a:off x="3310489" y="2335218"/>
            <a:ext cx="1837216" cy="1372617"/>
            <a:chOff x="5796623" y="2541798"/>
            <a:chExt cx="1712702" cy="1230715"/>
          </a:xfrm>
        </p:grpSpPr>
        <p:sp>
          <p:nvSpPr>
            <p:cNvPr id="585" name="Google Shape;585;p45"/>
            <p:cNvSpPr/>
            <p:nvPr/>
          </p:nvSpPr>
          <p:spPr>
            <a:xfrm rot="-1789476">
              <a:off x="6572742"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86" name="Google Shape;586;p45"/>
            <p:cNvSpPr txBox="1"/>
            <p:nvPr/>
          </p:nvSpPr>
          <p:spPr>
            <a:xfrm>
              <a:off x="5796623" y="2735586"/>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4 (Apr-Jun 2019)</a:t>
              </a:r>
              <a:endParaRPr sz="1100">
                <a:solidFill>
                  <a:srgbClr val="00356B"/>
                </a:solidFill>
              </a:endParaRPr>
            </a:p>
          </p:txBody>
        </p:sp>
        <p:sp>
          <p:nvSpPr>
            <p:cNvPr id="587" name="Google Shape;587;p45"/>
            <p:cNvSpPr/>
            <p:nvPr/>
          </p:nvSpPr>
          <p:spPr>
            <a:xfrm>
              <a:off x="579662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88" name="Google Shape;588;p45"/>
            <p:cNvSpPr txBox="1"/>
            <p:nvPr/>
          </p:nvSpPr>
          <p:spPr>
            <a:xfrm>
              <a:off x="584087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589" name="Google Shape;589;p45"/>
            <p:cNvSpPr/>
            <p:nvPr/>
          </p:nvSpPr>
          <p:spPr>
            <a:xfrm>
              <a:off x="660797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590" name="Google Shape;590;p45"/>
          <p:cNvSpPr/>
          <p:nvPr/>
        </p:nvSpPr>
        <p:spPr>
          <a:xfrm rot="-2549274">
            <a:off x="1981068" y="1942296"/>
            <a:ext cx="1451954" cy="6460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91" name="Google Shape;591;p45"/>
          <p:cNvGrpSpPr/>
          <p:nvPr/>
        </p:nvGrpSpPr>
        <p:grpSpPr>
          <a:xfrm>
            <a:off x="2277578" y="274421"/>
            <a:ext cx="1837222" cy="1390504"/>
            <a:chOff x="4409292" y="1219942"/>
            <a:chExt cx="1712708" cy="1246754"/>
          </a:xfrm>
        </p:grpSpPr>
        <p:sp>
          <p:nvSpPr>
            <p:cNvPr id="592" name="Google Shape;592;p45"/>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93" name="Google Shape;593;p45"/>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3 (Jan-Mar 2019)</a:t>
              </a:r>
              <a:endParaRPr sz="1100">
                <a:solidFill>
                  <a:srgbClr val="00356B"/>
                </a:solidFill>
              </a:endParaRPr>
            </a:p>
          </p:txBody>
        </p:sp>
        <p:sp>
          <p:nvSpPr>
            <p:cNvPr id="594" name="Google Shape;594;p45"/>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595" name="Google Shape;595;p45"/>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596" name="Google Shape;596;p45"/>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grpSp>
      <p:sp>
        <p:nvSpPr>
          <p:cNvPr id="597" name="Google Shape;597;p45"/>
          <p:cNvSpPr/>
          <p:nvPr/>
        </p:nvSpPr>
        <p:spPr>
          <a:xfrm rot="2452585" flipH="1">
            <a:off x="921865" y="1956385"/>
            <a:ext cx="1436671" cy="6453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598" name="Google Shape;598;p45"/>
          <p:cNvGrpSpPr/>
          <p:nvPr/>
        </p:nvGrpSpPr>
        <p:grpSpPr>
          <a:xfrm>
            <a:off x="1253089" y="2335218"/>
            <a:ext cx="1837213" cy="1372617"/>
            <a:chOff x="3021975" y="2541798"/>
            <a:chExt cx="1712700" cy="1230715"/>
          </a:xfrm>
        </p:grpSpPr>
        <p:sp>
          <p:nvSpPr>
            <p:cNvPr id="599" name="Google Shape;599;p45"/>
            <p:cNvSpPr/>
            <p:nvPr/>
          </p:nvSpPr>
          <p:spPr>
            <a:xfrm rot="-1789476">
              <a:off x="3798091"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00" name="Google Shape;600;p45"/>
            <p:cNvSpPr/>
            <p:nvPr/>
          </p:nvSpPr>
          <p:spPr>
            <a:xfrm>
              <a:off x="302197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01" name="Google Shape;601;p45"/>
            <p:cNvSpPr txBox="1"/>
            <p:nvPr/>
          </p:nvSpPr>
          <p:spPr>
            <a:xfrm>
              <a:off x="306622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602" name="Google Shape;602;p45"/>
            <p:cNvSpPr/>
            <p:nvPr/>
          </p:nvSpPr>
          <p:spPr>
            <a:xfrm>
              <a:off x="383332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grpSp>
        <p:nvGrpSpPr>
          <p:cNvPr id="603" name="Google Shape;603;p45"/>
          <p:cNvGrpSpPr/>
          <p:nvPr/>
        </p:nvGrpSpPr>
        <p:grpSpPr>
          <a:xfrm>
            <a:off x="205454" y="274421"/>
            <a:ext cx="1837213" cy="1390504"/>
            <a:chOff x="1637475" y="1219942"/>
            <a:chExt cx="1712700" cy="1246754"/>
          </a:xfrm>
        </p:grpSpPr>
        <p:sp>
          <p:nvSpPr>
            <p:cNvPr id="604" name="Google Shape;604;p45"/>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05" name="Google Shape;605;p45"/>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606" name="Google Shape;606;p45"/>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07" name="Google Shape;607;p45"/>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608" name="Google Shape;608;p45"/>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609" name="Google Shape;609;p45"/>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2 (Jul-Dec 2018)</a:t>
            </a:r>
            <a:endParaRPr sz="1100">
              <a:solidFill>
                <a:srgbClr val="00356B"/>
              </a:solidFill>
            </a:endParaRPr>
          </a:p>
        </p:txBody>
      </p:sp>
      <p:pic>
        <p:nvPicPr>
          <p:cNvPr id="610" name="Google Shape;610;p45"/>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grpSp>
        <p:nvGrpSpPr>
          <p:cNvPr id="611" name="Google Shape;611;p45"/>
          <p:cNvGrpSpPr/>
          <p:nvPr/>
        </p:nvGrpSpPr>
        <p:grpSpPr>
          <a:xfrm>
            <a:off x="4353041" y="274421"/>
            <a:ext cx="1837222" cy="1390504"/>
            <a:chOff x="4409292" y="1219942"/>
            <a:chExt cx="1712708" cy="1246754"/>
          </a:xfrm>
        </p:grpSpPr>
        <p:sp>
          <p:nvSpPr>
            <p:cNvPr id="612" name="Google Shape;612;p45"/>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13" name="Google Shape;613;p45"/>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5 (Jul-Sep 2019)</a:t>
              </a:r>
              <a:endParaRPr sz="1100">
                <a:solidFill>
                  <a:srgbClr val="00356B"/>
                </a:solidFill>
              </a:endParaRPr>
            </a:p>
          </p:txBody>
        </p:sp>
        <p:sp>
          <p:nvSpPr>
            <p:cNvPr id="614" name="Google Shape;614;p45"/>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15" name="Google Shape;615;p45"/>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16" name="Google Shape;616;p45"/>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6"/>
          <p:cNvSpPr/>
          <p:nvPr/>
        </p:nvSpPr>
        <p:spPr>
          <a:xfrm rot="-2486986">
            <a:off x="4017224" y="1956101"/>
            <a:ext cx="1452498" cy="64884"/>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622" name="Google Shape;622;p46"/>
          <p:cNvGrpSpPr/>
          <p:nvPr/>
        </p:nvGrpSpPr>
        <p:grpSpPr>
          <a:xfrm rot="3226378">
            <a:off x="5084282" y="1721141"/>
            <a:ext cx="1431333" cy="452863"/>
            <a:chOff x="5256921" y="2038375"/>
            <a:chExt cx="1431300" cy="452853"/>
          </a:xfrm>
        </p:grpSpPr>
        <p:sp>
          <p:nvSpPr>
            <p:cNvPr id="623" name="Google Shape;623;p46"/>
            <p:cNvSpPr/>
            <p:nvPr/>
          </p:nvSpPr>
          <p:spPr>
            <a:xfrm rot="-738784">
              <a:off x="5246673" y="2272775"/>
              <a:ext cx="1451796" cy="64307"/>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624" name="Google Shape;624;p46"/>
            <p:cNvSpPr/>
            <p:nvPr/>
          </p:nvSpPr>
          <p:spPr>
            <a:xfrm rot="1744765">
              <a:off x="6482930" y="2083118"/>
              <a:ext cx="201843" cy="64114"/>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sp>
          <p:nvSpPr>
            <p:cNvPr id="625" name="Google Shape;625;p46"/>
            <p:cNvSpPr/>
            <p:nvPr/>
          </p:nvSpPr>
          <p:spPr>
            <a:xfrm rot="7144765">
              <a:off x="6510224" y="2190754"/>
              <a:ext cx="201843" cy="64524"/>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sp>
        <p:nvSpPr>
          <p:cNvPr id="626" name="Google Shape;626;p4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21</a:t>
            </a:r>
            <a:endParaRPr dirty="0"/>
          </a:p>
        </p:txBody>
      </p:sp>
      <p:sp>
        <p:nvSpPr>
          <p:cNvPr id="627" name="Google Shape;627;p46"/>
          <p:cNvSpPr/>
          <p:nvPr/>
        </p:nvSpPr>
        <p:spPr>
          <a:xfrm rot="-5400000">
            <a:off x="6530723" y="199676"/>
            <a:ext cx="2295900" cy="22575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628" name="Google Shape;628;p46"/>
          <p:cNvSpPr/>
          <p:nvPr/>
        </p:nvSpPr>
        <p:spPr>
          <a:xfrm rot="-5400000">
            <a:off x="6722148" y="387857"/>
            <a:ext cx="1913100" cy="18813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629" name="Google Shape;629;p46"/>
          <p:cNvSpPr/>
          <p:nvPr/>
        </p:nvSpPr>
        <p:spPr>
          <a:xfrm rot="-5400000">
            <a:off x="6913423" y="575889"/>
            <a:ext cx="1530600" cy="15051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630" name="Google Shape;630;p46"/>
          <p:cNvSpPr/>
          <p:nvPr/>
        </p:nvSpPr>
        <p:spPr>
          <a:xfrm rot="-5400000">
            <a:off x="7104848" y="764070"/>
            <a:ext cx="1147800" cy="11289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631" name="Google Shape;631;p46"/>
          <p:cNvPicPr preferRelativeResize="0"/>
          <p:nvPr/>
        </p:nvPicPr>
        <p:blipFill rotWithShape="1">
          <a:blip r:embed="rId3">
            <a:alphaModFix amt="11000"/>
          </a:blip>
          <a:srcRect t="21850"/>
          <a:stretch/>
        </p:blipFill>
        <p:spPr>
          <a:xfrm rot="10800000">
            <a:off x="7552965" y="1236460"/>
            <a:ext cx="251434" cy="1048592"/>
          </a:xfrm>
          <a:prstGeom prst="rect">
            <a:avLst/>
          </a:prstGeom>
          <a:noFill/>
          <a:ln>
            <a:noFill/>
          </a:ln>
        </p:spPr>
      </p:pic>
      <p:pic>
        <p:nvPicPr>
          <p:cNvPr id="632" name="Google Shape;632;p46"/>
          <p:cNvPicPr preferRelativeResize="0"/>
          <p:nvPr/>
        </p:nvPicPr>
        <p:blipFill rotWithShape="1">
          <a:blip r:embed="rId3">
            <a:alphaModFix amt="11000"/>
          </a:blip>
          <a:srcRect t="21850"/>
          <a:stretch/>
        </p:blipFill>
        <p:spPr>
          <a:xfrm rot="-5400000">
            <a:off x="7157422" y="848765"/>
            <a:ext cx="255703" cy="1031087"/>
          </a:xfrm>
          <a:prstGeom prst="rect">
            <a:avLst/>
          </a:prstGeom>
          <a:noFill/>
          <a:ln>
            <a:noFill/>
          </a:ln>
        </p:spPr>
      </p:pic>
      <p:pic>
        <p:nvPicPr>
          <p:cNvPr id="633" name="Google Shape;633;p46"/>
          <p:cNvPicPr preferRelativeResize="0"/>
          <p:nvPr/>
        </p:nvPicPr>
        <p:blipFill rotWithShape="1">
          <a:blip r:embed="rId3">
            <a:alphaModFix amt="11000"/>
          </a:blip>
          <a:srcRect t="21850"/>
          <a:stretch/>
        </p:blipFill>
        <p:spPr>
          <a:xfrm>
            <a:off x="7552965" y="435637"/>
            <a:ext cx="251434" cy="1048592"/>
          </a:xfrm>
          <a:prstGeom prst="rect">
            <a:avLst/>
          </a:prstGeom>
          <a:noFill/>
          <a:ln>
            <a:noFill/>
          </a:ln>
        </p:spPr>
      </p:pic>
      <p:pic>
        <p:nvPicPr>
          <p:cNvPr id="634" name="Google Shape;634;p46"/>
          <p:cNvPicPr preferRelativeResize="0"/>
          <p:nvPr/>
        </p:nvPicPr>
        <p:blipFill rotWithShape="1">
          <a:blip r:embed="rId3">
            <a:alphaModFix amt="11000"/>
          </a:blip>
          <a:srcRect t="21850"/>
          <a:stretch/>
        </p:blipFill>
        <p:spPr>
          <a:xfrm rot="5400000">
            <a:off x="7940660" y="848766"/>
            <a:ext cx="255703" cy="1031087"/>
          </a:xfrm>
          <a:prstGeom prst="rect">
            <a:avLst/>
          </a:prstGeom>
          <a:noFill/>
          <a:ln>
            <a:noFill/>
          </a:ln>
        </p:spPr>
      </p:pic>
      <p:sp>
        <p:nvSpPr>
          <p:cNvPr id="635" name="Google Shape;635;p46"/>
          <p:cNvSpPr/>
          <p:nvPr/>
        </p:nvSpPr>
        <p:spPr>
          <a:xfrm>
            <a:off x="777240" y="4279392"/>
            <a:ext cx="914400" cy="9144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FFFFF"/>
              </a:solidFill>
              <a:latin typeface="Montserrat"/>
              <a:ea typeface="Montserrat"/>
              <a:cs typeface="Montserrat"/>
              <a:sym typeface="Montserrat"/>
            </a:endParaRPr>
          </a:p>
        </p:txBody>
      </p:sp>
      <p:pic>
        <p:nvPicPr>
          <p:cNvPr id="636" name="Google Shape;636;p46"/>
          <p:cNvPicPr preferRelativeResize="0"/>
          <p:nvPr/>
        </p:nvPicPr>
        <p:blipFill>
          <a:blip r:embed="rId4">
            <a:alphaModFix/>
          </a:blip>
          <a:stretch>
            <a:fillRect/>
          </a:stretch>
        </p:blipFill>
        <p:spPr>
          <a:xfrm>
            <a:off x="840800" y="4537325"/>
            <a:ext cx="787310" cy="398549"/>
          </a:xfrm>
          <a:prstGeom prst="rect">
            <a:avLst/>
          </a:prstGeom>
          <a:noFill/>
          <a:ln>
            <a:noFill/>
          </a:ln>
        </p:spPr>
      </p:pic>
      <p:sp>
        <p:nvSpPr>
          <p:cNvPr id="637" name="Google Shape;637;p46"/>
          <p:cNvSpPr/>
          <p:nvPr/>
        </p:nvSpPr>
        <p:spPr>
          <a:xfrm rot="2498956" flipH="1">
            <a:off x="2995781" y="1967276"/>
            <a:ext cx="1451768" cy="64430"/>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638" name="Google Shape;638;p46"/>
          <p:cNvGrpSpPr/>
          <p:nvPr/>
        </p:nvGrpSpPr>
        <p:grpSpPr>
          <a:xfrm>
            <a:off x="3310489" y="2335218"/>
            <a:ext cx="1837216" cy="1372617"/>
            <a:chOff x="5796623" y="2541798"/>
            <a:chExt cx="1712702" cy="1230715"/>
          </a:xfrm>
        </p:grpSpPr>
        <p:sp>
          <p:nvSpPr>
            <p:cNvPr id="639" name="Google Shape;639;p46"/>
            <p:cNvSpPr/>
            <p:nvPr/>
          </p:nvSpPr>
          <p:spPr>
            <a:xfrm rot="-1789476">
              <a:off x="6572742"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40" name="Google Shape;640;p46"/>
            <p:cNvSpPr txBox="1"/>
            <p:nvPr/>
          </p:nvSpPr>
          <p:spPr>
            <a:xfrm>
              <a:off x="5796623" y="2735586"/>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4 (Apr-Jun 2019)</a:t>
              </a:r>
              <a:endParaRPr sz="1100">
                <a:solidFill>
                  <a:srgbClr val="00356B"/>
                </a:solidFill>
              </a:endParaRPr>
            </a:p>
          </p:txBody>
        </p:sp>
        <p:sp>
          <p:nvSpPr>
            <p:cNvPr id="641" name="Google Shape;641;p46"/>
            <p:cNvSpPr/>
            <p:nvPr/>
          </p:nvSpPr>
          <p:spPr>
            <a:xfrm>
              <a:off x="579662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42" name="Google Shape;642;p46"/>
            <p:cNvSpPr txBox="1"/>
            <p:nvPr/>
          </p:nvSpPr>
          <p:spPr>
            <a:xfrm>
              <a:off x="584087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rPr>
                <a:t>Public sandbox and beta update</a:t>
              </a:r>
              <a:endParaRPr sz="1200">
                <a:solidFill>
                  <a:srgbClr val="FFFFFF"/>
                </a:solidFill>
              </a:endParaRPr>
            </a:p>
          </p:txBody>
        </p:sp>
        <p:sp>
          <p:nvSpPr>
            <p:cNvPr id="643" name="Google Shape;643;p46"/>
            <p:cNvSpPr/>
            <p:nvPr/>
          </p:nvSpPr>
          <p:spPr>
            <a:xfrm>
              <a:off x="660797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644" name="Google Shape;644;p46"/>
          <p:cNvSpPr/>
          <p:nvPr/>
        </p:nvSpPr>
        <p:spPr>
          <a:xfrm rot="-2549274">
            <a:off x="1981068" y="1942296"/>
            <a:ext cx="1451954" cy="6460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645" name="Google Shape;645;p46"/>
          <p:cNvGrpSpPr/>
          <p:nvPr/>
        </p:nvGrpSpPr>
        <p:grpSpPr>
          <a:xfrm>
            <a:off x="2277578" y="274421"/>
            <a:ext cx="1837222" cy="1390504"/>
            <a:chOff x="4409292" y="1219942"/>
            <a:chExt cx="1712708" cy="1246754"/>
          </a:xfrm>
        </p:grpSpPr>
        <p:sp>
          <p:nvSpPr>
            <p:cNvPr id="646" name="Google Shape;646;p46"/>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47" name="Google Shape;647;p46"/>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3 (Jan-Mar 2019)</a:t>
              </a:r>
              <a:endParaRPr sz="1100">
                <a:solidFill>
                  <a:srgbClr val="00356B"/>
                </a:solidFill>
              </a:endParaRPr>
            </a:p>
          </p:txBody>
        </p:sp>
        <p:sp>
          <p:nvSpPr>
            <p:cNvPr id="648" name="Google Shape;648;p46"/>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49" name="Google Shape;649;p46"/>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50" name="Google Shape;650;p46"/>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beta release and testing</a:t>
              </a:r>
              <a:endParaRPr sz="1200">
                <a:solidFill>
                  <a:srgbClr val="FFFFFF"/>
                </a:solidFill>
              </a:endParaRPr>
            </a:p>
          </p:txBody>
        </p:sp>
      </p:grpSp>
      <p:sp>
        <p:nvSpPr>
          <p:cNvPr id="651" name="Google Shape;651;p46"/>
          <p:cNvSpPr/>
          <p:nvPr/>
        </p:nvSpPr>
        <p:spPr>
          <a:xfrm rot="2452585" flipH="1">
            <a:off x="921865" y="1956385"/>
            <a:ext cx="1436671" cy="64531"/>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latin typeface="Poppins"/>
              <a:ea typeface="Poppins"/>
              <a:cs typeface="Poppins"/>
              <a:sym typeface="Poppins"/>
            </a:endParaRPr>
          </a:p>
        </p:txBody>
      </p:sp>
      <p:grpSp>
        <p:nvGrpSpPr>
          <p:cNvPr id="652" name="Google Shape;652;p46"/>
          <p:cNvGrpSpPr/>
          <p:nvPr/>
        </p:nvGrpSpPr>
        <p:grpSpPr>
          <a:xfrm>
            <a:off x="1253089" y="2335218"/>
            <a:ext cx="1837213" cy="1372617"/>
            <a:chOff x="3021975" y="2541798"/>
            <a:chExt cx="1712700" cy="1230715"/>
          </a:xfrm>
        </p:grpSpPr>
        <p:sp>
          <p:nvSpPr>
            <p:cNvPr id="653" name="Google Shape;653;p46"/>
            <p:cNvSpPr/>
            <p:nvPr/>
          </p:nvSpPr>
          <p:spPr>
            <a:xfrm rot="-1789476">
              <a:off x="3798091" y="2571072"/>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54" name="Google Shape;654;p46"/>
            <p:cNvSpPr/>
            <p:nvPr/>
          </p:nvSpPr>
          <p:spPr>
            <a:xfrm>
              <a:off x="3021975" y="3069013"/>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55" name="Google Shape;655;p46"/>
            <p:cNvSpPr txBox="1"/>
            <p:nvPr/>
          </p:nvSpPr>
          <p:spPr>
            <a:xfrm>
              <a:off x="3066225" y="3106213"/>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EaaSI Network prototype development</a:t>
              </a:r>
              <a:endParaRPr sz="1200">
                <a:solidFill>
                  <a:srgbClr val="FFFFFF"/>
                </a:solidFill>
              </a:endParaRPr>
            </a:p>
          </p:txBody>
        </p:sp>
        <p:sp>
          <p:nvSpPr>
            <p:cNvPr id="656" name="Google Shape;656;p46"/>
            <p:cNvSpPr/>
            <p:nvPr/>
          </p:nvSpPr>
          <p:spPr>
            <a:xfrm>
              <a:off x="3833325" y="3004364"/>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grpSp>
        <p:nvGrpSpPr>
          <p:cNvPr id="657" name="Google Shape;657;p46"/>
          <p:cNvGrpSpPr/>
          <p:nvPr/>
        </p:nvGrpSpPr>
        <p:grpSpPr>
          <a:xfrm>
            <a:off x="205454" y="274421"/>
            <a:ext cx="1837213" cy="1390504"/>
            <a:chOff x="1637475" y="1219942"/>
            <a:chExt cx="1712700" cy="1246754"/>
          </a:xfrm>
        </p:grpSpPr>
        <p:sp>
          <p:nvSpPr>
            <p:cNvPr id="658" name="Google Shape;658;p46"/>
            <p:cNvSpPr/>
            <p:nvPr/>
          </p:nvSpPr>
          <p:spPr>
            <a:xfrm>
              <a:off x="1637475" y="1219942"/>
              <a:ext cx="1712700" cy="703500"/>
            </a:xfrm>
            <a:prstGeom prst="roundRect">
              <a:avLst>
                <a:gd name="adj" fmla="val 4485"/>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59" name="Google Shape;659;p46"/>
            <p:cNvSpPr txBox="1"/>
            <p:nvPr/>
          </p:nvSpPr>
          <p:spPr>
            <a:xfrm>
              <a:off x="1681638" y="1985301"/>
              <a:ext cx="1624200" cy="27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1 (Jan-Jun 2018)</a:t>
              </a:r>
              <a:endParaRPr sz="1100">
                <a:solidFill>
                  <a:srgbClr val="00356B"/>
                </a:solidFill>
              </a:endParaRPr>
            </a:p>
          </p:txBody>
        </p:sp>
        <p:sp>
          <p:nvSpPr>
            <p:cNvPr id="660" name="Google Shape;660;p46"/>
            <p:cNvSpPr/>
            <p:nvPr/>
          </p:nvSpPr>
          <p:spPr>
            <a:xfrm rot="10800000">
              <a:off x="2448800" y="1919036"/>
              <a:ext cx="90000" cy="67500"/>
            </a:xfrm>
            <a:prstGeom prst="triangle">
              <a:avLst>
                <a:gd name="adj" fmla="val 50000"/>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61" name="Google Shape;661;p46"/>
            <p:cNvSpPr txBox="1"/>
            <p:nvPr/>
          </p:nvSpPr>
          <p:spPr>
            <a:xfrm>
              <a:off x="1678882" y="1259384"/>
              <a:ext cx="1624200" cy="624600"/>
            </a:xfrm>
            <a:prstGeom prst="rect">
              <a:avLst/>
            </a:prstGeom>
            <a:solidFill>
              <a:srgbClr val="00356B"/>
            </a:solidFill>
            <a:ln w="9525" cap="flat" cmpd="sng">
              <a:solidFill>
                <a:srgbClr val="0035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Project planning and requirements gathering</a:t>
              </a:r>
              <a:endParaRPr sz="1200">
                <a:solidFill>
                  <a:srgbClr val="FFFFFF"/>
                </a:solidFill>
              </a:endParaRPr>
            </a:p>
          </p:txBody>
        </p:sp>
        <p:sp>
          <p:nvSpPr>
            <p:cNvPr id="662" name="Google Shape;662;p46"/>
            <p:cNvSpPr/>
            <p:nvPr/>
          </p:nvSpPr>
          <p:spPr>
            <a:xfrm rot="-1789476">
              <a:off x="2410765"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grpSp>
      <p:sp>
        <p:nvSpPr>
          <p:cNvPr id="663" name="Google Shape;663;p46"/>
          <p:cNvSpPr txBox="1"/>
          <p:nvPr/>
        </p:nvSpPr>
        <p:spPr>
          <a:xfrm>
            <a:off x="1300502" y="2571750"/>
            <a:ext cx="1742400" cy="3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2 (Jul-Dec 2018)</a:t>
            </a:r>
            <a:endParaRPr sz="1100">
              <a:solidFill>
                <a:srgbClr val="00356B"/>
              </a:solidFill>
            </a:endParaRPr>
          </a:p>
        </p:txBody>
      </p:sp>
      <p:pic>
        <p:nvPicPr>
          <p:cNvPr id="664" name="Google Shape;664;p46"/>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grpSp>
        <p:nvGrpSpPr>
          <p:cNvPr id="665" name="Google Shape;665;p46"/>
          <p:cNvGrpSpPr/>
          <p:nvPr/>
        </p:nvGrpSpPr>
        <p:grpSpPr>
          <a:xfrm>
            <a:off x="4353041" y="274421"/>
            <a:ext cx="1837222" cy="1390504"/>
            <a:chOff x="4409292" y="1219942"/>
            <a:chExt cx="1712708" cy="1246754"/>
          </a:xfrm>
        </p:grpSpPr>
        <p:sp>
          <p:nvSpPr>
            <p:cNvPr id="666" name="Google Shape;666;p46"/>
            <p:cNvSpPr/>
            <p:nvPr/>
          </p:nvSpPr>
          <p:spPr>
            <a:xfrm rot="-1789476">
              <a:off x="5185416" y="2276970"/>
              <a:ext cx="160451" cy="160451"/>
            </a:xfrm>
            <a:prstGeom prst="ellipse">
              <a:avLst/>
            </a:prstGeom>
            <a:solidFill>
              <a:srgbClr val="FFFFFF"/>
            </a:solidFill>
            <a:ln w="38100" cap="flat" cmpd="sng">
              <a:solidFill>
                <a:srgbClr val="0087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67" name="Google Shape;667;p46"/>
            <p:cNvSpPr txBox="1"/>
            <p:nvPr/>
          </p:nvSpPr>
          <p:spPr>
            <a:xfrm>
              <a:off x="4409292" y="1985301"/>
              <a:ext cx="1712700" cy="27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00356B"/>
                  </a:solidFill>
                </a:rPr>
                <a:t>Phase 5 (Jul-Sep 2019)</a:t>
              </a:r>
              <a:endParaRPr sz="1100">
                <a:solidFill>
                  <a:srgbClr val="00356B"/>
                </a:solidFill>
              </a:endParaRPr>
            </a:p>
          </p:txBody>
        </p:sp>
        <p:sp>
          <p:nvSpPr>
            <p:cNvPr id="668" name="Google Shape;668;p46"/>
            <p:cNvSpPr/>
            <p:nvPr/>
          </p:nvSpPr>
          <p:spPr>
            <a:xfrm>
              <a:off x="4409300" y="1219942"/>
              <a:ext cx="1712700" cy="703500"/>
            </a:xfrm>
            <a:prstGeom prst="roundRect">
              <a:avLst>
                <a:gd name="adj" fmla="val 4485"/>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p:txBody>
        </p:sp>
        <p:sp>
          <p:nvSpPr>
            <p:cNvPr id="669" name="Google Shape;669;p46"/>
            <p:cNvSpPr/>
            <p:nvPr/>
          </p:nvSpPr>
          <p:spPr>
            <a:xfrm rot="10800000">
              <a:off x="5220625" y="1919036"/>
              <a:ext cx="90000" cy="67500"/>
            </a:xfrm>
            <a:prstGeom prst="triangle">
              <a:avLst>
                <a:gd name="adj" fmla="val 50000"/>
              </a:avLst>
            </a:prstGeom>
            <a:solidFill>
              <a:srgbClr val="00356B"/>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200"/>
            </a:p>
          </p:txBody>
        </p:sp>
        <p:sp>
          <p:nvSpPr>
            <p:cNvPr id="670" name="Google Shape;670;p46"/>
            <p:cNvSpPr txBox="1"/>
            <p:nvPr/>
          </p:nvSpPr>
          <p:spPr>
            <a:xfrm>
              <a:off x="4453550" y="1259395"/>
              <a:ext cx="1624200" cy="624600"/>
            </a:xfrm>
            <a:prstGeom prst="rect">
              <a:avLst/>
            </a:prstGeom>
            <a:solidFill>
              <a:srgbClr val="00356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a:solidFill>
                    <a:srgbClr val="FFFFFF"/>
                  </a:solidFill>
                </a:rPr>
                <a:t>UI development and UVI prototype</a:t>
              </a:r>
              <a:endParaRPr sz="1200">
                <a:solidFill>
                  <a:srgbClr val="FFFFFF"/>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7"/>
          <p:cNvSpPr txBox="1">
            <a:spLocks noGrp="1"/>
          </p:cNvSpPr>
          <p:nvPr>
            <p:ph type="title"/>
          </p:nvPr>
        </p:nvSpPr>
        <p:spPr>
          <a:xfrm>
            <a:off x="457200" y="1166125"/>
            <a:ext cx="3113100" cy="6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Learn more</a:t>
            </a:r>
            <a:endParaRPr sz="3000">
              <a:latin typeface="Arial"/>
              <a:ea typeface="Arial"/>
              <a:cs typeface="Arial"/>
              <a:sym typeface="Arial"/>
            </a:endParaRPr>
          </a:p>
        </p:txBody>
      </p:sp>
      <p:sp>
        <p:nvSpPr>
          <p:cNvPr id="676" name="Google Shape;676;p4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22</a:t>
            </a:r>
            <a:endParaRPr dirty="0"/>
          </a:p>
        </p:txBody>
      </p:sp>
      <p:grpSp>
        <p:nvGrpSpPr>
          <p:cNvPr id="677" name="Google Shape;677;p47"/>
          <p:cNvGrpSpPr/>
          <p:nvPr/>
        </p:nvGrpSpPr>
        <p:grpSpPr>
          <a:xfrm>
            <a:off x="1508661" y="1258050"/>
            <a:ext cx="2547000" cy="2547000"/>
            <a:chOff x="1737261" y="1258050"/>
            <a:chExt cx="2547000" cy="2547000"/>
          </a:xfrm>
        </p:grpSpPr>
        <p:sp>
          <p:nvSpPr>
            <p:cNvPr id="678" name="Google Shape;678;p47"/>
            <p:cNvSpPr/>
            <p:nvPr/>
          </p:nvSpPr>
          <p:spPr>
            <a:xfrm rot="2700000">
              <a:off x="2729899" y="1011412"/>
              <a:ext cx="561726" cy="3040276"/>
            </a:xfrm>
            <a:prstGeom prst="roundRect">
              <a:avLst>
                <a:gd name="adj" fmla="val 50000"/>
              </a:avLst>
            </a:prstGeom>
            <a:solidFill>
              <a:srgbClr val="1A4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7"/>
            <p:cNvSpPr/>
            <p:nvPr/>
          </p:nvSpPr>
          <p:spPr>
            <a:xfrm>
              <a:off x="1954277"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1</a:t>
              </a:r>
              <a:endParaRPr sz="1200" b="1"/>
            </a:p>
          </p:txBody>
        </p:sp>
        <p:sp>
          <p:nvSpPr>
            <p:cNvPr id="680" name="Google Shape;680;p47"/>
            <p:cNvSpPr txBox="1"/>
            <p:nvPr/>
          </p:nvSpPr>
          <p:spPr>
            <a:xfrm rot="-2700000">
              <a:off x="1944923"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lt1"/>
                  </a:solidFill>
                </a:rPr>
                <a:t>EaaSI Webinar Series</a:t>
              </a:r>
              <a:endParaRPr b="1">
                <a:solidFill>
                  <a:schemeClr val="lt1"/>
                </a:solidFill>
              </a:endParaRPr>
            </a:p>
            <a:p>
              <a:pPr marL="0" lvl="0" indent="0" algn="l" rtl="0">
                <a:lnSpc>
                  <a:spcPct val="115000"/>
                </a:lnSpc>
                <a:spcBef>
                  <a:spcPts val="0"/>
                </a:spcBef>
                <a:spcAft>
                  <a:spcPts val="0"/>
                </a:spcAft>
                <a:buNone/>
              </a:pPr>
              <a:r>
                <a:rPr lang="en" b="1">
                  <a:solidFill>
                    <a:schemeClr val="lt1"/>
                  </a:solidFill>
                </a:rPr>
                <a:t>Sept 12 and Oct 10</a:t>
              </a:r>
              <a:endParaRPr b="1">
                <a:solidFill>
                  <a:schemeClr val="lt1"/>
                </a:solidFill>
              </a:endParaRPr>
            </a:p>
          </p:txBody>
        </p:sp>
      </p:grpSp>
      <p:sp>
        <p:nvSpPr>
          <p:cNvPr id="681" name="Google Shape;681;p47"/>
          <p:cNvSpPr txBox="1"/>
          <p:nvPr/>
        </p:nvSpPr>
        <p:spPr>
          <a:xfrm rot="-2700000">
            <a:off x="1642183" y="1992165"/>
            <a:ext cx="4376284"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Register at </a:t>
            </a:r>
            <a:r>
              <a:rPr lang="en" sz="1200" b="1">
                <a:solidFill>
                  <a:schemeClr val="dk1"/>
                </a:solidFill>
              </a:rPr>
              <a:t>bit.ly/eaasi-webinar-series-registration</a:t>
            </a:r>
            <a:endParaRPr sz="1200" b="1">
              <a:solidFill>
                <a:schemeClr val="dk1"/>
              </a:solidFill>
            </a:endParaRPr>
          </a:p>
          <a:p>
            <a:pPr marL="0" lvl="0" indent="0" algn="l" rtl="0">
              <a:spcBef>
                <a:spcPts val="0"/>
              </a:spcBef>
              <a:spcAft>
                <a:spcPts val="1600"/>
              </a:spcAft>
              <a:buNone/>
            </a:pPr>
            <a:endParaRPr sz="1200">
              <a:solidFill>
                <a:schemeClr val="dk1"/>
              </a:solidFill>
            </a:endParaRPr>
          </a:p>
        </p:txBody>
      </p:sp>
      <p:grpSp>
        <p:nvGrpSpPr>
          <p:cNvPr id="682" name="Google Shape;682;p47"/>
          <p:cNvGrpSpPr/>
          <p:nvPr/>
        </p:nvGrpSpPr>
        <p:grpSpPr>
          <a:xfrm>
            <a:off x="3149200" y="1258050"/>
            <a:ext cx="2547000" cy="2547000"/>
            <a:chOff x="3818604" y="1258050"/>
            <a:chExt cx="2547000" cy="2547000"/>
          </a:xfrm>
        </p:grpSpPr>
        <p:sp>
          <p:nvSpPr>
            <p:cNvPr id="683" name="Google Shape;683;p47"/>
            <p:cNvSpPr/>
            <p:nvPr/>
          </p:nvSpPr>
          <p:spPr>
            <a:xfrm rot="2700000">
              <a:off x="4811241" y="1011412"/>
              <a:ext cx="561726" cy="3040276"/>
            </a:xfrm>
            <a:prstGeom prst="roundRect">
              <a:avLst>
                <a:gd name="adj" fmla="val 50000"/>
              </a:avLst>
            </a:prstGeom>
            <a:solidFill>
              <a:srgbClr val="0D6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7"/>
            <p:cNvSpPr/>
            <p:nvPr/>
          </p:nvSpPr>
          <p:spPr>
            <a:xfrm>
              <a:off x="4035620"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rPr>
                <a:t>2</a:t>
              </a:r>
              <a:endParaRPr sz="1200" b="1">
                <a:solidFill>
                  <a:srgbClr val="666666"/>
                </a:solidFill>
              </a:endParaRPr>
            </a:p>
          </p:txBody>
        </p:sp>
        <p:sp>
          <p:nvSpPr>
            <p:cNvPr id="685" name="Google Shape;685;p47"/>
            <p:cNvSpPr txBox="1"/>
            <p:nvPr/>
          </p:nvSpPr>
          <p:spPr>
            <a:xfrm rot="-2700000">
              <a:off x="4025333" y="2240903"/>
              <a:ext cx="2333877"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lt1"/>
                  </a:solidFill>
                </a:rPr>
                <a:t>SPN Stacktrace Newsletter</a:t>
              </a:r>
              <a:endParaRPr sz="1200" b="1">
                <a:solidFill>
                  <a:srgbClr val="FFFFFF"/>
                </a:solidFill>
              </a:endParaRPr>
            </a:p>
          </p:txBody>
        </p:sp>
      </p:grpSp>
      <p:sp>
        <p:nvSpPr>
          <p:cNvPr id="686" name="Google Shape;686;p47"/>
          <p:cNvSpPr txBox="1"/>
          <p:nvPr/>
        </p:nvSpPr>
        <p:spPr>
          <a:xfrm rot="-2700000">
            <a:off x="3746741" y="2318040"/>
            <a:ext cx="2775960"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a:t>Sign up at </a:t>
            </a:r>
            <a:r>
              <a:rPr lang="en" sz="1200" b="1"/>
              <a:t>bit.ly/spn_stacktrace</a:t>
            </a:r>
            <a:endParaRPr sz="1200" b="1"/>
          </a:p>
        </p:txBody>
      </p:sp>
      <p:grpSp>
        <p:nvGrpSpPr>
          <p:cNvPr id="687" name="Google Shape;687;p47"/>
          <p:cNvGrpSpPr/>
          <p:nvPr/>
        </p:nvGrpSpPr>
        <p:grpSpPr>
          <a:xfrm>
            <a:off x="4789738" y="1258050"/>
            <a:ext cx="2547000" cy="2547000"/>
            <a:chOff x="5438224" y="1258050"/>
            <a:chExt cx="2547000" cy="2547000"/>
          </a:xfrm>
        </p:grpSpPr>
        <p:sp>
          <p:nvSpPr>
            <p:cNvPr id="688" name="Google Shape;688;p47"/>
            <p:cNvSpPr/>
            <p:nvPr/>
          </p:nvSpPr>
          <p:spPr>
            <a:xfrm rot="2700000">
              <a:off x="6430862" y="1011412"/>
              <a:ext cx="561726" cy="3040276"/>
            </a:xfrm>
            <a:prstGeom prst="roundRect">
              <a:avLst>
                <a:gd name="adj" fmla="val 50000"/>
              </a:avLst>
            </a:prstGeom>
            <a:solidFill>
              <a:srgbClr val="008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7"/>
            <p:cNvSpPr/>
            <p:nvPr/>
          </p:nvSpPr>
          <p:spPr>
            <a:xfrm>
              <a:off x="5655240"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B7B7B7"/>
                  </a:solidFill>
                </a:rPr>
                <a:t>3</a:t>
              </a:r>
              <a:endParaRPr sz="1200" b="1">
                <a:solidFill>
                  <a:srgbClr val="B7B7B7"/>
                </a:solidFill>
              </a:endParaRPr>
            </a:p>
          </p:txBody>
        </p:sp>
        <p:sp>
          <p:nvSpPr>
            <p:cNvPr id="690" name="Google Shape;690;p47"/>
            <p:cNvSpPr txBox="1"/>
            <p:nvPr/>
          </p:nvSpPr>
          <p:spPr>
            <a:xfrm rot="-2700000">
              <a:off x="5638216" y="2238203"/>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rPr>
                <a:t>Open Source </a:t>
              </a:r>
              <a:endParaRPr b="1">
                <a:solidFill>
                  <a:srgbClr val="FFFFFF"/>
                </a:solidFill>
              </a:endParaRPr>
            </a:p>
            <a:p>
              <a:pPr marL="0" lvl="0" indent="0" algn="l" rtl="0">
                <a:lnSpc>
                  <a:spcPct val="115000"/>
                </a:lnSpc>
                <a:spcBef>
                  <a:spcPts val="0"/>
                </a:spcBef>
                <a:spcAft>
                  <a:spcPts val="0"/>
                </a:spcAft>
                <a:buNone/>
              </a:pPr>
              <a:r>
                <a:rPr lang="en" b="1">
                  <a:solidFill>
                    <a:srgbClr val="FFFFFF"/>
                  </a:solidFill>
                </a:rPr>
                <a:t>Software Sandbox</a:t>
              </a:r>
              <a:endParaRPr b="1">
                <a:solidFill>
                  <a:srgbClr val="FFFFFF"/>
                </a:solidFill>
              </a:endParaRPr>
            </a:p>
          </p:txBody>
        </p:sp>
      </p:grpSp>
      <p:sp>
        <p:nvSpPr>
          <p:cNvPr id="691" name="Google Shape;691;p47"/>
          <p:cNvSpPr txBox="1"/>
          <p:nvPr/>
        </p:nvSpPr>
        <p:spPr>
          <a:xfrm rot="-2700000">
            <a:off x="5415420" y="2373090"/>
            <a:ext cx="2620255"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a:solidFill>
                  <a:schemeClr val="dk1"/>
                </a:solidFill>
              </a:rPr>
              <a:t>At</a:t>
            </a:r>
            <a:r>
              <a:rPr lang="en" sz="1200" b="1">
                <a:solidFill>
                  <a:schemeClr val="dk1"/>
                </a:solidFill>
              </a:rPr>
              <a:t> bit.ly/eaasi_sandbox</a:t>
            </a:r>
            <a:endParaRPr sz="1200" b="1"/>
          </a:p>
        </p:txBody>
      </p:sp>
      <p:grpSp>
        <p:nvGrpSpPr>
          <p:cNvPr id="692" name="Google Shape;692;p47"/>
          <p:cNvGrpSpPr/>
          <p:nvPr/>
        </p:nvGrpSpPr>
        <p:grpSpPr>
          <a:xfrm>
            <a:off x="6430277" y="1258050"/>
            <a:ext cx="2547000" cy="2547000"/>
            <a:chOff x="6658877" y="1258050"/>
            <a:chExt cx="2547000" cy="2547000"/>
          </a:xfrm>
        </p:grpSpPr>
        <p:sp>
          <p:nvSpPr>
            <p:cNvPr id="693" name="Google Shape;693;p47"/>
            <p:cNvSpPr/>
            <p:nvPr/>
          </p:nvSpPr>
          <p:spPr>
            <a:xfrm rot="2700000">
              <a:off x="7651514" y="1011412"/>
              <a:ext cx="561726" cy="3040276"/>
            </a:xfrm>
            <a:prstGeom prst="roundRect">
              <a:avLst>
                <a:gd name="adj" fmla="val 50000"/>
              </a:avLst>
            </a:prstGeom>
            <a:solidFill>
              <a:srgbClr val="00A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p:nvPr/>
          </p:nvSpPr>
          <p:spPr>
            <a:xfrm>
              <a:off x="6875892"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B7B7B7"/>
                  </a:solidFill>
                </a:rPr>
                <a:t>4</a:t>
              </a:r>
              <a:endParaRPr sz="1200" b="1">
                <a:solidFill>
                  <a:srgbClr val="B7B7B7"/>
                </a:solidFill>
              </a:endParaRPr>
            </a:p>
          </p:txBody>
        </p:sp>
        <p:sp>
          <p:nvSpPr>
            <p:cNvPr id="695" name="Google Shape;695;p47"/>
            <p:cNvSpPr txBox="1"/>
            <p:nvPr/>
          </p:nvSpPr>
          <p:spPr>
            <a:xfrm rot="-2700000">
              <a:off x="6858869" y="2238203"/>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rPr>
                <a:t>Call for new node partners</a:t>
              </a:r>
              <a:endParaRPr b="1">
                <a:solidFill>
                  <a:srgbClr val="FFFFFF"/>
                </a:solidFill>
              </a:endParaRPr>
            </a:p>
          </p:txBody>
        </p:sp>
      </p:grpSp>
      <p:sp>
        <p:nvSpPr>
          <p:cNvPr id="696" name="Google Shape;696;p47"/>
          <p:cNvSpPr txBox="1"/>
          <p:nvPr/>
        </p:nvSpPr>
        <p:spPr>
          <a:xfrm rot="-2700000">
            <a:off x="7035247" y="2403390"/>
            <a:ext cx="2620255"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200">
                <a:solidFill>
                  <a:schemeClr val="dk1"/>
                </a:solidFill>
              </a:rPr>
              <a:t>Fall 2019</a:t>
            </a:r>
            <a:endParaRPr sz="1200"/>
          </a:p>
        </p:txBody>
      </p:sp>
      <p:pic>
        <p:nvPicPr>
          <p:cNvPr id="697" name="Google Shape;697;p47"/>
          <p:cNvPicPr preferRelativeResize="0"/>
          <p:nvPr/>
        </p:nvPicPr>
        <p:blipFill rotWithShape="1">
          <a:blip r:embed="rId3">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23</a:t>
            </a:r>
            <a:endParaRPr dirty="0"/>
          </a:p>
        </p:txBody>
      </p:sp>
      <p:sp>
        <p:nvSpPr>
          <p:cNvPr id="703" name="Google Shape;703;p48"/>
          <p:cNvSpPr txBox="1">
            <a:spLocks noGrp="1"/>
          </p:cNvSpPr>
          <p:nvPr>
            <p:ph type="title"/>
          </p:nvPr>
        </p:nvSpPr>
        <p:spPr>
          <a:xfrm>
            <a:off x="457200" y="1166125"/>
            <a:ext cx="62937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latin typeface="Arial"/>
                <a:ea typeface="Arial"/>
                <a:cs typeface="Arial"/>
                <a:sym typeface="Arial"/>
              </a:rPr>
              <a:t>A Very Special Thanks to our Funders...</a:t>
            </a:r>
            <a:endParaRPr>
              <a:solidFill>
                <a:srgbClr val="000000"/>
              </a:solidFill>
              <a:latin typeface="Arial"/>
              <a:ea typeface="Arial"/>
              <a:cs typeface="Arial"/>
              <a:sym typeface="Arial"/>
            </a:endParaRPr>
          </a:p>
        </p:txBody>
      </p:sp>
      <p:grpSp>
        <p:nvGrpSpPr>
          <p:cNvPr id="704" name="Google Shape;704;p48"/>
          <p:cNvGrpSpPr/>
          <p:nvPr/>
        </p:nvGrpSpPr>
        <p:grpSpPr>
          <a:xfrm>
            <a:off x="1460046" y="1849271"/>
            <a:ext cx="2743259" cy="2743259"/>
            <a:chOff x="6680825" y="2549350"/>
            <a:chExt cx="1539600" cy="1539600"/>
          </a:xfrm>
        </p:grpSpPr>
        <p:sp>
          <p:nvSpPr>
            <p:cNvPr id="705" name="Google Shape;705;p48"/>
            <p:cNvSpPr/>
            <p:nvPr/>
          </p:nvSpPr>
          <p:spPr>
            <a:xfrm>
              <a:off x="6825669" y="2694194"/>
              <a:ext cx="1249800" cy="1249800"/>
            </a:xfrm>
            <a:prstGeom prst="ellipse">
              <a:avLst/>
            </a:prstGeom>
            <a:solidFill>
              <a:srgbClr val="008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6894850" y="2763375"/>
              <a:ext cx="1111200" cy="1111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8" name="Google Shape;708;p48"/>
          <p:cNvPicPr preferRelativeResize="0"/>
          <p:nvPr/>
        </p:nvPicPr>
        <p:blipFill>
          <a:blip r:embed="rId3">
            <a:alphaModFix/>
          </a:blip>
          <a:stretch>
            <a:fillRect/>
          </a:stretch>
        </p:blipFill>
        <p:spPr>
          <a:xfrm>
            <a:off x="2006375" y="2750352"/>
            <a:ext cx="1650600" cy="941104"/>
          </a:xfrm>
          <a:prstGeom prst="rect">
            <a:avLst/>
          </a:prstGeom>
          <a:noFill/>
          <a:ln>
            <a:noFill/>
          </a:ln>
        </p:spPr>
      </p:pic>
      <p:grpSp>
        <p:nvGrpSpPr>
          <p:cNvPr id="709" name="Google Shape;709;p48"/>
          <p:cNvGrpSpPr/>
          <p:nvPr/>
        </p:nvGrpSpPr>
        <p:grpSpPr>
          <a:xfrm>
            <a:off x="4940698" y="1849225"/>
            <a:ext cx="2743259" cy="2743259"/>
            <a:chOff x="6680825" y="2549350"/>
            <a:chExt cx="1539600" cy="1539600"/>
          </a:xfrm>
        </p:grpSpPr>
        <p:sp>
          <p:nvSpPr>
            <p:cNvPr id="710" name="Google Shape;710;p48"/>
            <p:cNvSpPr/>
            <p:nvPr/>
          </p:nvSpPr>
          <p:spPr>
            <a:xfrm>
              <a:off x="6825669" y="2694194"/>
              <a:ext cx="1249800" cy="1249800"/>
            </a:xfrm>
            <a:prstGeom prst="ellipse">
              <a:avLst/>
            </a:prstGeom>
            <a:solidFill>
              <a:srgbClr val="0D6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8"/>
            <p:cNvSpPr/>
            <p:nvPr/>
          </p:nvSpPr>
          <p:spPr>
            <a:xfrm>
              <a:off x="6894850" y="2763375"/>
              <a:ext cx="1111200" cy="1111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8"/>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3" name="Google Shape;713;p48"/>
          <p:cNvPicPr preferRelativeResize="0"/>
          <p:nvPr/>
        </p:nvPicPr>
        <p:blipFill>
          <a:blip r:embed="rId4">
            <a:alphaModFix/>
          </a:blip>
          <a:stretch>
            <a:fillRect/>
          </a:stretch>
        </p:blipFill>
        <p:spPr>
          <a:xfrm>
            <a:off x="5410389" y="2692375"/>
            <a:ext cx="1803850" cy="1057050"/>
          </a:xfrm>
          <a:prstGeom prst="rect">
            <a:avLst/>
          </a:prstGeom>
          <a:noFill/>
          <a:ln>
            <a:noFill/>
          </a:ln>
        </p:spPr>
      </p:pic>
      <p:pic>
        <p:nvPicPr>
          <p:cNvPr id="714" name="Google Shape;714;p48"/>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330200"/>
            <a:ext cx="6329361" cy="705804"/>
          </a:xfrm>
          <a:solidFill>
            <a:srgbClr val="236192"/>
          </a:solidFill>
        </p:spPr>
        <p:txBody>
          <a:bodyPr anchor="ctr"/>
          <a:lstStyle/>
          <a:p>
            <a:pPr algn="ctr"/>
            <a:r>
              <a:rPr lang="en-US" dirty="0">
                <a:solidFill>
                  <a:schemeClr val="bg1"/>
                </a:solidFill>
              </a:rPr>
              <a:t>Access to Collections</a:t>
            </a:r>
          </a:p>
        </p:txBody>
      </p:sp>
      <p:sp>
        <p:nvSpPr>
          <p:cNvPr id="7" name="Shape 734">
            <a:extLst>
              <a:ext uri="{FF2B5EF4-FFF2-40B4-BE49-F238E27FC236}">
                <a16:creationId xmlns:a16="http://schemas.microsoft.com/office/drawing/2014/main" id="{63074A96-D416-9C43-87E5-EA54005D24F2}"/>
              </a:ext>
            </a:extLst>
          </p:cNvPr>
          <p:cNvSpPr/>
          <p:nvPr/>
        </p:nvSpPr>
        <p:spPr>
          <a:xfrm>
            <a:off x="659423" y="1612900"/>
            <a:ext cx="7825154" cy="2748917"/>
          </a:xfrm>
          <a:prstGeom prst="rect">
            <a:avLst/>
          </a:prstGeom>
          <a:noFill/>
          <a:ln>
            <a:noFill/>
          </a:ln>
        </p:spPr>
        <p:txBody>
          <a:bodyPr spcFirstLastPara="1" wrap="square" lIns="68569" tIns="34275" rIns="68569" bIns="34275" anchor="t" anchorCtr="0">
            <a:noAutofit/>
          </a:bodyPr>
          <a:lstStyle/>
          <a:p>
            <a:pPr algn="ctr" defTabSz="685800">
              <a:buClrTx/>
            </a:pPr>
            <a:r>
              <a:rPr lang="en-US" sz="2700" kern="1200" dirty="0">
                <a:solidFill>
                  <a:prstClr val="black"/>
                </a:solidFill>
                <a:latin typeface="Calibri" panose="020F0502020204030204"/>
                <a:ea typeface="+mn-ea"/>
                <a:cs typeface="+mn-cs"/>
              </a:rPr>
              <a:t>“</a:t>
            </a:r>
            <a:r>
              <a:rPr lang="en-US" sz="3000" kern="1200" dirty="0">
                <a:solidFill>
                  <a:prstClr val="black"/>
                </a:solidFill>
                <a:latin typeface="Calibri" panose="020F0502020204030204"/>
                <a:ea typeface="+mn-ea"/>
                <a:cs typeface="+mn-cs"/>
              </a:rPr>
              <a:t>Our evolving collections, as well as increasingly sophisticated users and research methodologies, necessitate </a:t>
            </a:r>
            <a:r>
              <a:rPr lang="en-US" sz="3000" b="1" kern="1200" dirty="0">
                <a:solidFill>
                  <a:prstClr val="black"/>
                </a:solidFill>
                <a:latin typeface="Calibri" panose="020F0502020204030204"/>
                <a:ea typeface="+mn-ea"/>
                <a:cs typeface="+mn-cs"/>
              </a:rPr>
              <a:t>rethinking the goals and scope of our access and discovery systems</a:t>
            </a:r>
            <a:r>
              <a:rPr lang="en-US" sz="3000" kern="1200" dirty="0">
                <a:solidFill>
                  <a:prstClr val="black"/>
                </a:solidFill>
                <a:latin typeface="Calibri" panose="020F0502020204030204"/>
                <a:ea typeface="+mn-ea"/>
                <a:cs typeface="+mn-cs"/>
              </a:rPr>
              <a:t>.” </a:t>
            </a:r>
          </a:p>
          <a:p>
            <a:pPr algn="ctr" defTabSz="685800">
              <a:defRPr/>
            </a:pPr>
            <a:endParaRPr lang="en-US" sz="21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0381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8"/>
        <p:cNvGrpSpPr/>
        <p:nvPr/>
      </p:nvGrpSpPr>
      <p:grpSpPr>
        <a:xfrm>
          <a:off x="0" y="0"/>
          <a:ext cx="0" cy="0"/>
          <a:chOff x="0" y="0"/>
          <a:chExt cx="0" cy="0"/>
        </a:xfrm>
      </p:grpSpPr>
      <p:sp>
        <p:nvSpPr>
          <p:cNvPr id="719" name="Google Shape;719;p4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24</a:t>
            </a:r>
            <a:endParaRPr dirty="0"/>
          </a:p>
        </p:txBody>
      </p:sp>
      <p:sp>
        <p:nvSpPr>
          <p:cNvPr id="720" name="Google Shape;720;p49"/>
          <p:cNvSpPr txBox="1">
            <a:spLocks noGrp="1"/>
          </p:cNvSpPr>
          <p:nvPr>
            <p:ph type="ctrTitle" idx="4294967295"/>
          </p:nvPr>
        </p:nvSpPr>
        <p:spPr>
          <a:xfrm>
            <a:off x="2351788" y="1180487"/>
            <a:ext cx="4608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a:latin typeface="Arial"/>
                <a:ea typeface="Arial"/>
                <a:cs typeface="Arial"/>
                <a:sym typeface="Arial"/>
              </a:rPr>
              <a:t>Thanks!</a:t>
            </a:r>
            <a:endParaRPr sz="8000">
              <a:latin typeface="Arial"/>
              <a:ea typeface="Arial"/>
              <a:cs typeface="Arial"/>
              <a:sym typeface="Arial"/>
            </a:endParaRPr>
          </a:p>
        </p:txBody>
      </p:sp>
      <p:sp>
        <p:nvSpPr>
          <p:cNvPr id="721" name="Google Shape;721;p49"/>
          <p:cNvSpPr txBox="1">
            <a:spLocks noGrp="1"/>
          </p:cNvSpPr>
          <p:nvPr>
            <p:ph type="subTitle" idx="4294967295"/>
          </p:nvPr>
        </p:nvSpPr>
        <p:spPr>
          <a:xfrm>
            <a:off x="2166550" y="2274050"/>
            <a:ext cx="5435700" cy="177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b="1">
                <a:latin typeface="Arial"/>
                <a:ea typeface="Arial"/>
                <a:cs typeface="Arial"/>
                <a:sym typeface="Arial"/>
              </a:rPr>
              <a:t>You can find me at</a:t>
            </a:r>
            <a:endParaRPr b="1">
              <a:latin typeface="Arial"/>
              <a:ea typeface="Arial"/>
              <a:cs typeface="Arial"/>
              <a:sym typeface="Arial"/>
            </a:endParaRPr>
          </a:p>
          <a:p>
            <a:pPr marL="457200" lvl="0" indent="-330200" algn="l" rtl="0">
              <a:spcBef>
                <a:spcPts val="600"/>
              </a:spcBef>
              <a:spcAft>
                <a:spcPts val="0"/>
              </a:spcAft>
              <a:buClr>
                <a:srgbClr val="434343"/>
              </a:buClr>
              <a:buSzPts val="1600"/>
              <a:buFont typeface="Arial"/>
              <a:buChar char="￮"/>
            </a:pPr>
            <a:r>
              <a:rPr lang="en">
                <a:latin typeface="Arial"/>
                <a:ea typeface="Arial"/>
                <a:cs typeface="Arial"/>
                <a:sym typeface="Arial"/>
              </a:rPr>
              <a:t>@sth_rbrt &amp; seth.r.anderson@yale.edu</a:t>
            </a:r>
            <a:endParaRPr>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a:p>
            <a:pPr marL="0" lvl="0" indent="0" algn="l" rtl="0">
              <a:spcBef>
                <a:spcPts val="600"/>
              </a:spcBef>
              <a:spcAft>
                <a:spcPts val="0"/>
              </a:spcAft>
              <a:buNone/>
            </a:pPr>
            <a:r>
              <a:rPr lang="en" b="1">
                <a:latin typeface="Arial"/>
                <a:ea typeface="Arial"/>
                <a:cs typeface="Arial"/>
                <a:sym typeface="Arial"/>
              </a:rPr>
              <a:t>And more EaaSI at</a:t>
            </a:r>
            <a:endParaRPr b="1">
              <a:latin typeface="Arial"/>
              <a:ea typeface="Arial"/>
              <a:cs typeface="Arial"/>
              <a:sym typeface="Arial"/>
            </a:endParaRPr>
          </a:p>
          <a:p>
            <a:pPr marL="457200" lvl="0" indent="-330200" algn="l" rtl="0">
              <a:spcBef>
                <a:spcPts val="600"/>
              </a:spcBef>
              <a:spcAft>
                <a:spcPts val="0"/>
              </a:spcAft>
              <a:buClr>
                <a:srgbClr val="434343"/>
              </a:buClr>
              <a:buSzPts val="1600"/>
              <a:buFont typeface="Arial"/>
              <a:buChar char="￮"/>
            </a:pPr>
            <a:r>
              <a:rPr lang="en">
                <a:latin typeface="Arial"/>
                <a:ea typeface="Arial"/>
                <a:cs typeface="Arial"/>
                <a:sym typeface="Arial"/>
              </a:rPr>
              <a:t>softwarepreservationnetwork.org/eaasi</a:t>
            </a:r>
            <a:endParaRPr>
              <a:latin typeface="Arial"/>
              <a:ea typeface="Arial"/>
              <a:cs typeface="Arial"/>
              <a:sym typeface="Arial"/>
            </a:endParaRPr>
          </a:p>
          <a:p>
            <a:pPr marL="457200" lvl="0" indent="-330200" algn="l" rtl="0">
              <a:spcBef>
                <a:spcPts val="0"/>
              </a:spcBef>
              <a:spcAft>
                <a:spcPts val="0"/>
              </a:spcAft>
              <a:buClr>
                <a:srgbClr val="434343"/>
              </a:buClr>
              <a:buSzPts val="1600"/>
              <a:buFont typeface="Arial"/>
              <a:buChar char="￮"/>
            </a:pPr>
            <a:r>
              <a:rPr lang="en">
                <a:latin typeface="Arial"/>
                <a:ea typeface="Arial"/>
                <a:cs typeface="Arial"/>
                <a:sym typeface="Arial"/>
              </a:rPr>
              <a:t>And follow our hashtag on Twitter at #eaasi</a:t>
            </a:r>
            <a:endParaRPr>
              <a:latin typeface="Arial"/>
              <a:ea typeface="Arial"/>
              <a:cs typeface="Arial"/>
              <a:sym typeface="Arial"/>
            </a:endParaRPr>
          </a:p>
          <a:p>
            <a:pPr marL="0" lvl="0" indent="0" algn="l" rtl="0">
              <a:spcBef>
                <a:spcPts val="600"/>
              </a:spcBef>
              <a:spcAft>
                <a:spcPts val="0"/>
              </a:spcAft>
              <a:buNone/>
            </a:pPr>
            <a:endParaRPr>
              <a:latin typeface="Arial"/>
              <a:ea typeface="Arial"/>
              <a:cs typeface="Arial"/>
              <a:sym typeface="Arial"/>
            </a:endParaRPr>
          </a:p>
        </p:txBody>
      </p:sp>
      <p:pic>
        <p:nvPicPr>
          <p:cNvPr id="722" name="Google Shape;722;p49"/>
          <p:cNvPicPr preferRelativeResize="0"/>
          <p:nvPr/>
        </p:nvPicPr>
        <p:blipFill rotWithShape="1">
          <a:blip r:embed="rId4">
            <a:alphaModFix/>
          </a:blip>
          <a:srcRect t="21850"/>
          <a:stretch/>
        </p:blipFill>
        <p:spPr>
          <a:xfrm>
            <a:off x="1836285" y="561150"/>
            <a:ext cx="305530" cy="1252925"/>
          </a:xfrm>
          <a:prstGeom prst="rect">
            <a:avLst/>
          </a:prstGeom>
          <a:noFill/>
          <a:ln>
            <a:noFill/>
          </a:ln>
        </p:spPr>
      </p:pic>
      <p:pic>
        <p:nvPicPr>
          <p:cNvPr id="723" name="Google Shape;723;p49"/>
          <p:cNvPicPr preferRelativeResize="0"/>
          <p:nvPr/>
        </p:nvPicPr>
        <p:blipFill rotWithShape="1">
          <a:blip r:embed="rId5">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330200"/>
            <a:ext cx="6329361" cy="705804"/>
          </a:xfrm>
          <a:solidFill>
            <a:srgbClr val="236192"/>
          </a:solidFill>
        </p:spPr>
        <p:txBody>
          <a:bodyPr anchor="ctr"/>
          <a:lstStyle/>
          <a:p>
            <a:pPr algn="ctr"/>
            <a:r>
              <a:rPr lang="en-US" dirty="0">
                <a:solidFill>
                  <a:schemeClr val="bg1"/>
                </a:solidFill>
              </a:rPr>
              <a:t>Access Needs for Born Digital</a:t>
            </a:r>
          </a:p>
        </p:txBody>
      </p:sp>
      <p:sp>
        <p:nvSpPr>
          <p:cNvPr id="7" name="Shape 734">
            <a:extLst>
              <a:ext uri="{FF2B5EF4-FFF2-40B4-BE49-F238E27FC236}">
                <a16:creationId xmlns:a16="http://schemas.microsoft.com/office/drawing/2014/main" id="{63074A96-D416-9C43-87E5-EA54005D24F2}"/>
              </a:ext>
            </a:extLst>
          </p:cNvPr>
          <p:cNvSpPr/>
          <p:nvPr/>
        </p:nvSpPr>
        <p:spPr>
          <a:xfrm>
            <a:off x="622300" y="1409700"/>
            <a:ext cx="8026400" cy="2952117"/>
          </a:xfrm>
          <a:prstGeom prst="rect">
            <a:avLst/>
          </a:prstGeom>
          <a:noFill/>
          <a:ln>
            <a:noFill/>
          </a:ln>
        </p:spPr>
        <p:txBody>
          <a:bodyPr spcFirstLastPara="1" wrap="square" lIns="68569" tIns="34275" rIns="68569" bIns="34275" anchor="t" anchorCtr="0">
            <a:noAutofit/>
          </a:bodyPr>
          <a:lstStyle/>
          <a:p>
            <a:pPr algn="ctr" defTabSz="685800">
              <a:lnSpc>
                <a:spcPct val="150000"/>
              </a:lnSpc>
              <a:defRPr/>
            </a:pPr>
            <a:r>
              <a:rPr lang="en-US" sz="3000" kern="1200" dirty="0">
                <a:solidFill>
                  <a:prstClr val="black"/>
                </a:solidFill>
                <a:latin typeface="Calibri" panose="020F0502020204030204"/>
                <a:ea typeface="+mn-ea"/>
                <a:cs typeface="+mn-cs"/>
              </a:rPr>
              <a:t>“Access systems for born-digital records are in their infancy, and </a:t>
            </a:r>
            <a:r>
              <a:rPr lang="en-US" sz="3000" b="1" kern="1200" dirty="0">
                <a:solidFill>
                  <a:prstClr val="black"/>
                </a:solidFill>
                <a:latin typeface="Calibri" panose="020F0502020204030204"/>
                <a:ea typeface="+mn-ea"/>
                <a:cs typeface="+mn-cs"/>
              </a:rPr>
              <a:t>many practitioners feel overwhelmed by both the needs and possibilities of such systems</a:t>
            </a:r>
            <a:r>
              <a:rPr lang="en-US" sz="3000" kern="1200" dirty="0">
                <a:solidFill>
                  <a:prstClr val="black"/>
                </a:solidFill>
                <a:latin typeface="Calibri" panose="020F0502020204030204"/>
                <a:ea typeface="+mn-ea"/>
                <a:cs typeface="+mn-cs"/>
              </a:rPr>
              <a:t>.” </a:t>
            </a:r>
          </a:p>
          <a:p>
            <a:pPr algn="ctr" defTabSz="685800">
              <a:defRPr/>
            </a:pPr>
            <a:endParaRPr lang="en-US" sz="21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6729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330200"/>
            <a:ext cx="6329361" cy="705804"/>
          </a:xfrm>
          <a:solidFill>
            <a:srgbClr val="236192"/>
          </a:solidFill>
        </p:spPr>
        <p:txBody>
          <a:bodyPr anchor="ctr"/>
          <a:lstStyle/>
          <a:p>
            <a:pPr algn="ctr"/>
            <a:r>
              <a:rPr lang="en-US" dirty="0">
                <a:solidFill>
                  <a:schemeClr val="bg1"/>
                </a:solidFill>
              </a:rPr>
              <a:t>Next Steps for Born Digital</a:t>
            </a:r>
          </a:p>
        </p:txBody>
      </p:sp>
      <p:sp>
        <p:nvSpPr>
          <p:cNvPr id="7" name="Shape 734">
            <a:extLst>
              <a:ext uri="{FF2B5EF4-FFF2-40B4-BE49-F238E27FC236}">
                <a16:creationId xmlns:a16="http://schemas.microsoft.com/office/drawing/2014/main" id="{63074A96-D416-9C43-87E5-EA54005D24F2}"/>
              </a:ext>
            </a:extLst>
          </p:cNvPr>
          <p:cNvSpPr/>
          <p:nvPr/>
        </p:nvSpPr>
        <p:spPr>
          <a:xfrm>
            <a:off x="368300" y="1178169"/>
            <a:ext cx="8153400" cy="3457331"/>
          </a:xfrm>
          <a:prstGeom prst="rect">
            <a:avLst/>
          </a:prstGeom>
          <a:noFill/>
          <a:ln>
            <a:noFill/>
          </a:ln>
        </p:spPr>
        <p:txBody>
          <a:bodyPr spcFirstLastPara="1" wrap="square" lIns="68569" tIns="34275" rIns="68569" bIns="34275" anchor="t" anchorCtr="0">
            <a:noAutofit/>
          </a:bodyPr>
          <a:lstStyle/>
          <a:p>
            <a:pPr defTabSz="685800">
              <a:buClrTx/>
            </a:pPr>
            <a:endParaRPr lang="en-US" sz="2400" kern="1200" dirty="0">
              <a:solidFill>
                <a:prstClr val="black"/>
              </a:solidFill>
              <a:latin typeface="Calibri" panose="020F0502020204030204"/>
              <a:ea typeface="+mn-ea"/>
              <a:cs typeface="+mn-cs"/>
            </a:endParaRPr>
          </a:p>
          <a:p>
            <a:pPr algn="ctr" defTabSz="685800">
              <a:defRPr/>
            </a:pPr>
            <a:r>
              <a:rPr lang="en-US" sz="3000" kern="1200" dirty="0">
                <a:solidFill>
                  <a:prstClr val="black"/>
                </a:solidFill>
                <a:latin typeface="Calibri" panose="020F0502020204030204"/>
                <a:ea typeface="+mn-ea"/>
                <a:cs typeface="+mn-cs"/>
              </a:rPr>
              <a:t>“One person cannot be entirely responsible for a robust and responsible electronic records program.</a:t>
            </a:r>
            <a:r>
              <a:rPr lang="en-US" sz="3000" b="1" kern="1200" dirty="0">
                <a:solidFill>
                  <a:prstClr val="black"/>
                </a:solidFill>
                <a:latin typeface="Calibri" panose="020F0502020204030204"/>
                <a:ea typeface="+mn-ea"/>
                <a:cs typeface="+mn-cs"/>
              </a:rPr>
              <a:t> </a:t>
            </a:r>
            <a:r>
              <a:rPr lang="en-US" sz="3000" kern="1200" dirty="0">
                <a:solidFill>
                  <a:prstClr val="black"/>
                </a:solidFill>
                <a:latin typeface="Calibri" panose="020F0502020204030204"/>
                <a:ea typeface="+mn-ea"/>
                <a:cs typeface="+mn-cs"/>
              </a:rPr>
              <a:t>It must become </a:t>
            </a:r>
            <a:r>
              <a:rPr lang="en-US" sz="3000" b="1" kern="1200" dirty="0">
                <a:solidFill>
                  <a:prstClr val="black"/>
                </a:solidFill>
                <a:latin typeface="Calibri" panose="020F0502020204030204"/>
                <a:ea typeface="+mn-ea"/>
                <a:cs typeface="+mn-cs"/>
              </a:rPr>
              <a:t>a distributed responsibility</a:t>
            </a:r>
            <a:r>
              <a:rPr lang="en-US" sz="3000" kern="1200" dirty="0">
                <a:solidFill>
                  <a:prstClr val="black"/>
                </a:solidFill>
                <a:latin typeface="Calibri" panose="020F0502020204030204"/>
                <a:ea typeface="+mn-ea"/>
                <a:cs typeface="+mn-cs"/>
              </a:rPr>
              <a:t>, and all aspects of the archival enterprise </a:t>
            </a:r>
            <a:r>
              <a:rPr lang="en-US" sz="3000" b="1" kern="1200" dirty="0">
                <a:solidFill>
                  <a:prstClr val="black"/>
                </a:solidFill>
                <a:latin typeface="Calibri" panose="020F0502020204030204"/>
                <a:ea typeface="+mn-ea"/>
                <a:cs typeface="+mn-cs"/>
              </a:rPr>
              <a:t>must be reconsidered</a:t>
            </a:r>
            <a:r>
              <a:rPr lang="en-US" sz="3000" kern="1200" dirty="0">
                <a:solidFill>
                  <a:prstClr val="black"/>
                </a:solidFill>
                <a:latin typeface="Calibri" panose="020F0502020204030204"/>
                <a:ea typeface="+mn-ea"/>
                <a:cs typeface="+mn-cs"/>
              </a:rPr>
              <a:t> to account for this.” </a:t>
            </a:r>
          </a:p>
          <a:p>
            <a:pPr algn="ctr" defTabSz="685800">
              <a:defRPr/>
            </a:pPr>
            <a:endParaRPr lang="en-US" sz="21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69564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26DADB-D6C7-044C-AFB6-05702861DC25}"/>
              </a:ext>
            </a:extLst>
          </p:cNvPr>
          <p:cNvPicPr>
            <a:picLocks noGrp="1" noChangeAspect="1"/>
          </p:cNvPicPr>
          <p:nvPr>
            <p:ph type="pic" sz="quarter" idx="10"/>
          </p:nvPr>
        </p:nvPicPr>
        <p:blipFill>
          <a:blip r:embed="rId3"/>
          <a:srcRect l="15144" r="15144"/>
          <a:stretch>
            <a:fillRect/>
          </a:stretch>
        </p:blipFill>
        <p:spPr/>
      </p:pic>
      <p:sp>
        <p:nvSpPr>
          <p:cNvPr id="3" name="Text Placeholder 2">
            <a:extLst>
              <a:ext uri="{FF2B5EF4-FFF2-40B4-BE49-F238E27FC236}">
                <a16:creationId xmlns:a16="http://schemas.microsoft.com/office/drawing/2014/main" id="{11A3A248-8CBD-294F-A7D4-EFC671A7C188}"/>
              </a:ext>
            </a:extLst>
          </p:cNvPr>
          <p:cNvSpPr>
            <a:spLocks noGrp="1"/>
          </p:cNvSpPr>
          <p:nvPr>
            <p:ph type="body" sz="quarter" idx="12"/>
          </p:nvPr>
        </p:nvSpPr>
        <p:spPr>
          <a:xfrm>
            <a:off x="3416301" y="1963741"/>
            <a:ext cx="5727699" cy="1241300"/>
          </a:xfrm>
        </p:spPr>
        <p:txBody>
          <a:bodyPr>
            <a:normAutofit/>
          </a:bodyPr>
          <a:lstStyle/>
          <a:p>
            <a:r>
              <a:rPr lang="en-US" dirty="0"/>
              <a:t>Software Preservation Program Manager,</a:t>
            </a:r>
          </a:p>
          <a:p>
            <a:r>
              <a:rPr lang="en-US" dirty="0"/>
              <a:t>Yale University Library</a:t>
            </a:r>
          </a:p>
          <a:p>
            <a:endParaRPr lang="en-US" dirty="0"/>
          </a:p>
        </p:txBody>
      </p:sp>
      <p:sp>
        <p:nvSpPr>
          <p:cNvPr id="4" name="Text Placeholder 3">
            <a:extLst>
              <a:ext uri="{FF2B5EF4-FFF2-40B4-BE49-F238E27FC236}">
                <a16:creationId xmlns:a16="http://schemas.microsoft.com/office/drawing/2014/main" id="{7204843A-886C-BA44-A161-5FDBDCC47846}"/>
              </a:ext>
            </a:extLst>
          </p:cNvPr>
          <p:cNvSpPr>
            <a:spLocks noGrp="1"/>
          </p:cNvSpPr>
          <p:nvPr>
            <p:ph type="body" sz="quarter" idx="13"/>
          </p:nvPr>
        </p:nvSpPr>
        <p:spPr/>
        <p:txBody>
          <a:bodyPr>
            <a:normAutofit fontScale="92500" lnSpcReduction="20000"/>
          </a:bodyPr>
          <a:lstStyle/>
          <a:p>
            <a:r>
              <a:rPr lang="en-US" dirty="0"/>
              <a:t>Seth Anderson</a:t>
            </a:r>
          </a:p>
        </p:txBody>
      </p:sp>
      <p:sp>
        <p:nvSpPr>
          <p:cNvPr id="5" name="Text Placeholder 4">
            <a:extLst>
              <a:ext uri="{FF2B5EF4-FFF2-40B4-BE49-F238E27FC236}">
                <a16:creationId xmlns:a16="http://schemas.microsoft.com/office/drawing/2014/main" id="{BDFC45E1-A633-FC48-B1D5-0E20E3C4E4BC}"/>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110317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6"/>
          <p:cNvPicPr preferRelativeResize="0"/>
          <p:nvPr/>
        </p:nvPicPr>
        <p:blipFill>
          <a:blip r:embed="rId4">
            <a:alphaModFix/>
          </a:blip>
          <a:stretch>
            <a:fillRect/>
          </a:stretch>
        </p:blipFill>
        <p:spPr>
          <a:xfrm>
            <a:off x="1176148" y="1137275"/>
            <a:ext cx="1144075" cy="579150"/>
          </a:xfrm>
          <a:prstGeom prst="rect">
            <a:avLst/>
          </a:prstGeom>
          <a:noFill/>
          <a:ln>
            <a:noFill/>
          </a:ln>
        </p:spPr>
      </p:pic>
      <p:pic>
        <p:nvPicPr>
          <p:cNvPr id="189" name="Google Shape;189;p26"/>
          <p:cNvPicPr preferRelativeResize="0"/>
          <p:nvPr/>
        </p:nvPicPr>
        <p:blipFill rotWithShape="1">
          <a:blip r:embed="rId5">
            <a:alphaModFix/>
          </a:blip>
          <a:srcRect t="23330" b="24335"/>
          <a:stretch/>
        </p:blipFill>
        <p:spPr>
          <a:xfrm>
            <a:off x="4074725" y="4536275"/>
            <a:ext cx="994550" cy="520475"/>
          </a:xfrm>
          <a:prstGeom prst="rect">
            <a:avLst/>
          </a:prstGeom>
          <a:noFill/>
          <a:ln>
            <a:noFill/>
          </a:ln>
        </p:spPr>
      </p:pic>
      <p:sp>
        <p:nvSpPr>
          <p:cNvPr id="190" name="Google Shape;190;p26"/>
          <p:cNvSpPr txBox="1"/>
          <p:nvPr/>
        </p:nvSpPr>
        <p:spPr>
          <a:xfrm>
            <a:off x="1865325" y="3207313"/>
            <a:ext cx="4489500" cy="80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00356B"/>
                </a:solidFill>
              </a:rPr>
              <a:t>Seth Anderson, Yale University Library</a:t>
            </a:r>
            <a:endParaRPr sz="1200">
              <a:solidFill>
                <a:srgbClr val="00356B"/>
              </a:solidFill>
            </a:endParaRPr>
          </a:p>
          <a:p>
            <a:pPr marL="0" lvl="0" indent="0" algn="r" rtl="0">
              <a:spcBef>
                <a:spcPts val="0"/>
              </a:spcBef>
              <a:spcAft>
                <a:spcPts val="0"/>
              </a:spcAft>
              <a:buNone/>
            </a:pPr>
            <a:r>
              <a:rPr lang="en" sz="1200">
                <a:solidFill>
                  <a:srgbClr val="FFFFFF"/>
                </a:solidFill>
              </a:rPr>
              <a:t>OCLC Research Library Partnership</a:t>
            </a:r>
            <a:endParaRPr sz="1200">
              <a:solidFill>
                <a:srgbClr val="FFFFFF"/>
              </a:solidFill>
            </a:endParaRPr>
          </a:p>
          <a:p>
            <a:pPr marL="0" lvl="0" indent="0" algn="r" rtl="0">
              <a:spcBef>
                <a:spcPts val="0"/>
              </a:spcBef>
              <a:spcAft>
                <a:spcPts val="0"/>
              </a:spcAft>
              <a:buNone/>
            </a:pPr>
            <a:r>
              <a:rPr lang="en" sz="1200">
                <a:solidFill>
                  <a:srgbClr val="FFFFFF"/>
                </a:solidFill>
              </a:rPr>
              <a:t>Works in Progress Webinar</a:t>
            </a:r>
            <a:endParaRPr sz="1200">
              <a:solidFill>
                <a:srgbClr val="FFFFFF"/>
              </a:solidFill>
            </a:endParaRPr>
          </a:p>
          <a:p>
            <a:pPr marL="0" lvl="0" indent="0" algn="r" rtl="0">
              <a:spcBef>
                <a:spcPts val="0"/>
              </a:spcBef>
              <a:spcAft>
                <a:spcPts val="0"/>
              </a:spcAft>
              <a:buNone/>
            </a:pPr>
            <a:r>
              <a:rPr lang="en" sz="1200">
                <a:solidFill>
                  <a:srgbClr val="FFFFFF"/>
                </a:solidFill>
              </a:rPr>
              <a:t>August 22, 2019</a:t>
            </a:r>
            <a:endParaRPr sz="1200">
              <a:solidFill>
                <a:srgbClr val="FFFFFF"/>
              </a:solidFill>
            </a:endParaRPr>
          </a:p>
        </p:txBody>
      </p:sp>
      <p:sp>
        <p:nvSpPr>
          <p:cNvPr id="191" name="Google Shape;191;p26"/>
          <p:cNvSpPr txBox="1"/>
          <p:nvPr/>
        </p:nvSpPr>
        <p:spPr>
          <a:xfrm>
            <a:off x="2752200" y="899150"/>
            <a:ext cx="4377000" cy="1055400"/>
          </a:xfrm>
          <a:prstGeom prst="rect">
            <a:avLst/>
          </a:prstGeom>
          <a:noFill/>
          <a:ln>
            <a:noFill/>
          </a:ln>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sz="2500" b="1">
                <a:solidFill>
                  <a:srgbClr val="FFFFFF"/>
                </a:solidFill>
              </a:rPr>
              <a:t>Scaling Software Preservation and Emulaton Infrastructure</a:t>
            </a:r>
            <a:endParaRPr sz="2500" b="1">
              <a:solidFill>
                <a:srgbClr val="FFFFFF"/>
              </a:solidFill>
            </a:endParaRPr>
          </a:p>
        </p:txBody>
      </p:sp>
      <p:sp>
        <p:nvSpPr>
          <p:cNvPr id="192" name="Google Shape;192;p26"/>
          <p:cNvSpPr txBox="1"/>
          <p:nvPr/>
        </p:nvSpPr>
        <p:spPr>
          <a:xfrm>
            <a:off x="2511275" y="1878350"/>
            <a:ext cx="4618200" cy="80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rgbClr val="00356B"/>
                </a:solidFill>
              </a:rPr>
              <a:t>An intro to the EaaSI program of work</a:t>
            </a:r>
            <a:endParaRPr sz="1800">
              <a:solidFill>
                <a:srgbClr val="00356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p>
        </p:txBody>
      </p:sp>
      <p:sp>
        <p:nvSpPr>
          <p:cNvPr id="198" name="Google Shape;198;p27">
            <a:hlinkClick r:id="rId3"/>
          </p:cNvPr>
          <p:cNvSpPr txBox="1"/>
          <p:nvPr/>
        </p:nvSpPr>
        <p:spPr>
          <a:xfrm>
            <a:off x="1585950" y="2253300"/>
            <a:ext cx="5972100" cy="63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00356B"/>
                </a:solidFill>
              </a:rPr>
              <a:t>What is </a:t>
            </a:r>
            <a:endParaRPr sz="3600" b="1">
              <a:solidFill>
                <a:srgbClr val="00356B"/>
              </a:solidFill>
            </a:endParaRPr>
          </a:p>
          <a:p>
            <a:pPr marL="0" lvl="0" indent="0" algn="ctr" rtl="0">
              <a:spcBef>
                <a:spcPts val="0"/>
              </a:spcBef>
              <a:spcAft>
                <a:spcPts val="0"/>
              </a:spcAft>
              <a:buNone/>
            </a:pPr>
            <a:r>
              <a:rPr lang="en" sz="3600" b="1">
                <a:solidFill>
                  <a:srgbClr val="00356B"/>
                </a:solidFill>
              </a:rPr>
              <a:t>Emulation-as-</a:t>
            </a:r>
            <a:endParaRPr sz="3600" b="1">
              <a:solidFill>
                <a:srgbClr val="00356B"/>
              </a:solidFill>
            </a:endParaRPr>
          </a:p>
          <a:p>
            <a:pPr marL="0" lvl="0" indent="0" algn="ctr" rtl="0">
              <a:spcBef>
                <a:spcPts val="0"/>
              </a:spcBef>
              <a:spcAft>
                <a:spcPts val="0"/>
              </a:spcAft>
              <a:buNone/>
            </a:pPr>
            <a:r>
              <a:rPr lang="en" sz="3600" b="1">
                <a:solidFill>
                  <a:srgbClr val="00356B"/>
                </a:solidFill>
              </a:rPr>
              <a:t>a-Service?</a:t>
            </a:r>
            <a:endParaRPr sz="3600" b="1">
              <a:solidFill>
                <a:srgbClr val="00356B"/>
              </a:solidFill>
            </a:endParaRPr>
          </a:p>
        </p:txBody>
      </p:sp>
      <p:pic>
        <p:nvPicPr>
          <p:cNvPr id="199" name="Google Shape;199;p27"/>
          <p:cNvPicPr preferRelativeResize="0"/>
          <p:nvPr/>
        </p:nvPicPr>
        <p:blipFill rotWithShape="1">
          <a:blip r:embed="rId4">
            <a:alphaModFix/>
          </a:blip>
          <a:srcRect t="23330" b="24335"/>
          <a:stretch/>
        </p:blipFill>
        <p:spPr>
          <a:xfrm>
            <a:off x="7584575" y="4576447"/>
            <a:ext cx="832366" cy="435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457200" y="955500"/>
            <a:ext cx="4516200" cy="106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Simplifies access to various emulators</a:t>
            </a:r>
            <a:endParaRPr sz="3000">
              <a:latin typeface="Arial"/>
              <a:ea typeface="Arial"/>
              <a:cs typeface="Arial"/>
              <a:sym typeface="Arial"/>
            </a:endParaRPr>
          </a:p>
        </p:txBody>
      </p:sp>
      <p:sp>
        <p:nvSpPr>
          <p:cNvPr id="205" name="Google Shape;205;p2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
        <p:nvSpPr>
          <p:cNvPr id="206" name="Google Shape;206;p28"/>
          <p:cNvSpPr/>
          <p:nvPr/>
        </p:nvSpPr>
        <p:spPr>
          <a:xfrm rot="-5400000">
            <a:off x="5126588" y="1200157"/>
            <a:ext cx="2743200" cy="27432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grpSp>
        <p:nvGrpSpPr>
          <p:cNvPr id="207" name="Google Shape;207;p28"/>
          <p:cNvGrpSpPr/>
          <p:nvPr/>
        </p:nvGrpSpPr>
        <p:grpSpPr>
          <a:xfrm>
            <a:off x="3957265" y="2037454"/>
            <a:ext cx="1068600" cy="1068600"/>
            <a:chOff x="4795640" y="660954"/>
            <a:chExt cx="1068600" cy="1068600"/>
          </a:xfrm>
        </p:grpSpPr>
        <p:sp>
          <p:nvSpPr>
            <p:cNvPr id="208" name="Google Shape;208;p28"/>
            <p:cNvSpPr/>
            <p:nvPr/>
          </p:nvSpPr>
          <p:spPr>
            <a:xfrm>
              <a:off x="4795640" y="660954"/>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09" name="Google Shape;209;p28"/>
            <p:cNvPicPr preferRelativeResize="0"/>
            <p:nvPr/>
          </p:nvPicPr>
          <p:blipFill>
            <a:blip r:embed="rId3">
              <a:alphaModFix/>
            </a:blip>
            <a:stretch>
              <a:fillRect/>
            </a:stretch>
          </p:blipFill>
          <p:spPr>
            <a:xfrm>
              <a:off x="4912637" y="940062"/>
              <a:ext cx="834625" cy="510375"/>
            </a:xfrm>
            <a:prstGeom prst="rect">
              <a:avLst/>
            </a:prstGeom>
            <a:noFill/>
            <a:ln>
              <a:noFill/>
            </a:ln>
          </p:spPr>
        </p:pic>
      </p:grpSp>
      <p:grpSp>
        <p:nvGrpSpPr>
          <p:cNvPr id="210" name="Google Shape;210;p28"/>
          <p:cNvGrpSpPr/>
          <p:nvPr/>
        </p:nvGrpSpPr>
        <p:grpSpPr>
          <a:xfrm>
            <a:off x="7417365" y="3439079"/>
            <a:ext cx="1068600" cy="1068600"/>
            <a:chOff x="7801865" y="145729"/>
            <a:chExt cx="1068600" cy="1068600"/>
          </a:xfrm>
        </p:grpSpPr>
        <p:sp>
          <p:nvSpPr>
            <p:cNvPr id="211" name="Google Shape;211;p28"/>
            <p:cNvSpPr/>
            <p:nvPr/>
          </p:nvSpPr>
          <p:spPr>
            <a:xfrm>
              <a:off x="7801865" y="145729"/>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12" name="Google Shape;212;p28"/>
            <p:cNvPicPr preferRelativeResize="0"/>
            <p:nvPr/>
          </p:nvPicPr>
          <p:blipFill>
            <a:blip r:embed="rId4">
              <a:alphaModFix/>
            </a:blip>
            <a:stretch>
              <a:fillRect/>
            </a:stretch>
          </p:blipFill>
          <p:spPr>
            <a:xfrm>
              <a:off x="7889498" y="462225"/>
              <a:ext cx="893349" cy="435600"/>
            </a:xfrm>
            <a:prstGeom prst="rect">
              <a:avLst/>
            </a:prstGeom>
            <a:noFill/>
            <a:ln>
              <a:noFill/>
            </a:ln>
          </p:spPr>
        </p:pic>
      </p:grpSp>
      <p:grpSp>
        <p:nvGrpSpPr>
          <p:cNvPr id="213" name="Google Shape;213;p28"/>
          <p:cNvGrpSpPr/>
          <p:nvPr/>
        </p:nvGrpSpPr>
        <p:grpSpPr>
          <a:xfrm>
            <a:off x="7970515" y="2037454"/>
            <a:ext cx="1068600" cy="1068600"/>
            <a:chOff x="7860765" y="2488904"/>
            <a:chExt cx="1068600" cy="1068600"/>
          </a:xfrm>
        </p:grpSpPr>
        <p:pic>
          <p:nvPicPr>
            <p:cNvPr id="214" name="Google Shape;214;p28"/>
            <p:cNvPicPr preferRelativeResize="0"/>
            <p:nvPr/>
          </p:nvPicPr>
          <p:blipFill>
            <a:blip r:embed="rId5">
              <a:alphaModFix/>
            </a:blip>
            <a:stretch>
              <a:fillRect/>
            </a:stretch>
          </p:blipFill>
          <p:spPr>
            <a:xfrm>
              <a:off x="7948400" y="2580376"/>
              <a:ext cx="893350" cy="885649"/>
            </a:xfrm>
            <a:prstGeom prst="rect">
              <a:avLst/>
            </a:prstGeom>
            <a:noFill/>
            <a:ln>
              <a:noFill/>
            </a:ln>
          </p:spPr>
        </p:pic>
        <p:sp>
          <p:nvSpPr>
            <p:cNvPr id="215" name="Google Shape;215;p28"/>
            <p:cNvSpPr/>
            <p:nvPr/>
          </p:nvSpPr>
          <p:spPr>
            <a:xfrm>
              <a:off x="7860765" y="2488904"/>
              <a:ext cx="1068600" cy="1068600"/>
            </a:xfrm>
            <a:prstGeom prst="ellipse">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grpSp>
      <p:grpSp>
        <p:nvGrpSpPr>
          <p:cNvPr id="216" name="Google Shape;216;p28"/>
          <p:cNvGrpSpPr/>
          <p:nvPr/>
        </p:nvGrpSpPr>
        <p:grpSpPr>
          <a:xfrm>
            <a:off x="5963890" y="53004"/>
            <a:ext cx="1068600" cy="1068600"/>
            <a:chOff x="6422815" y="-138771"/>
            <a:chExt cx="1068600" cy="1068600"/>
          </a:xfrm>
        </p:grpSpPr>
        <p:sp>
          <p:nvSpPr>
            <p:cNvPr id="217" name="Google Shape;217;p28"/>
            <p:cNvSpPr/>
            <p:nvPr/>
          </p:nvSpPr>
          <p:spPr>
            <a:xfrm>
              <a:off x="6422815" y="-138771"/>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grpSp>
          <p:nvGrpSpPr>
            <p:cNvPr id="218" name="Google Shape;218;p28"/>
            <p:cNvGrpSpPr/>
            <p:nvPr/>
          </p:nvGrpSpPr>
          <p:grpSpPr>
            <a:xfrm>
              <a:off x="6484902" y="275082"/>
              <a:ext cx="964367" cy="240887"/>
              <a:chOff x="3834952" y="4019932"/>
              <a:chExt cx="964367" cy="240887"/>
            </a:xfrm>
          </p:grpSpPr>
          <p:pic>
            <p:nvPicPr>
              <p:cNvPr id="219" name="Google Shape;219;p28"/>
              <p:cNvPicPr preferRelativeResize="0"/>
              <p:nvPr/>
            </p:nvPicPr>
            <p:blipFill>
              <a:blip r:embed="rId6">
                <a:alphaModFix/>
              </a:blip>
              <a:stretch>
                <a:fillRect/>
              </a:stretch>
            </p:blipFill>
            <p:spPr>
              <a:xfrm>
                <a:off x="3948106" y="4019932"/>
                <a:ext cx="851212" cy="240887"/>
              </a:xfrm>
              <a:prstGeom prst="rect">
                <a:avLst/>
              </a:prstGeom>
              <a:noFill/>
              <a:ln>
                <a:noFill/>
              </a:ln>
            </p:spPr>
          </p:pic>
          <p:pic>
            <p:nvPicPr>
              <p:cNvPr id="220" name="Google Shape;220;p28"/>
              <p:cNvPicPr preferRelativeResize="0"/>
              <p:nvPr/>
            </p:nvPicPr>
            <p:blipFill>
              <a:blip r:embed="rId7">
                <a:alphaModFix/>
              </a:blip>
              <a:stretch>
                <a:fillRect/>
              </a:stretch>
            </p:blipFill>
            <p:spPr>
              <a:xfrm>
                <a:off x="3834952" y="4043351"/>
                <a:ext cx="214720" cy="194048"/>
              </a:xfrm>
              <a:prstGeom prst="rect">
                <a:avLst/>
              </a:prstGeom>
              <a:noFill/>
              <a:ln>
                <a:noFill/>
              </a:ln>
            </p:spPr>
          </p:pic>
        </p:grpSp>
      </p:grpSp>
      <p:grpSp>
        <p:nvGrpSpPr>
          <p:cNvPr id="221" name="Google Shape;221;p28"/>
          <p:cNvGrpSpPr/>
          <p:nvPr/>
        </p:nvGrpSpPr>
        <p:grpSpPr>
          <a:xfrm>
            <a:off x="4510415" y="567054"/>
            <a:ext cx="1068600" cy="1068600"/>
            <a:chOff x="7132390" y="2871979"/>
            <a:chExt cx="1068600" cy="1068600"/>
          </a:xfrm>
        </p:grpSpPr>
        <p:sp>
          <p:nvSpPr>
            <p:cNvPr id="222" name="Google Shape;222;p28"/>
            <p:cNvSpPr/>
            <p:nvPr/>
          </p:nvSpPr>
          <p:spPr>
            <a:xfrm>
              <a:off x="7132390" y="2871979"/>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23" name="Google Shape;223;p28"/>
            <p:cNvPicPr preferRelativeResize="0"/>
            <p:nvPr/>
          </p:nvPicPr>
          <p:blipFill>
            <a:blip r:embed="rId8">
              <a:alphaModFix/>
            </a:blip>
            <a:stretch>
              <a:fillRect/>
            </a:stretch>
          </p:blipFill>
          <p:spPr>
            <a:xfrm>
              <a:off x="7220021" y="3287150"/>
              <a:ext cx="893350" cy="238227"/>
            </a:xfrm>
            <a:prstGeom prst="rect">
              <a:avLst/>
            </a:prstGeom>
            <a:noFill/>
            <a:ln>
              <a:noFill/>
            </a:ln>
          </p:spPr>
        </p:pic>
      </p:grpSp>
      <p:grpSp>
        <p:nvGrpSpPr>
          <p:cNvPr id="224" name="Google Shape;224;p28"/>
          <p:cNvGrpSpPr/>
          <p:nvPr/>
        </p:nvGrpSpPr>
        <p:grpSpPr>
          <a:xfrm>
            <a:off x="7417365" y="567041"/>
            <a:ext cx="1068600" cy="1068600"/>
            <a:chOff x="6967240" y="4009516"/>
            <a:chExt cx="1068600" cy="1068600"/>
          </a:xfrm>
        </p:grpSpPr>
        <p:sp>
          <p:nvSpPr>
            <p:cNvPr id="225" name="Google Shape;225;p28"/>
            <p:cNvSpPr/>
            <p:nvPr/>
          </p:nvSpPr>
          <p:spPr>
            <a:xfrm>
              <a:off x="6967240" y="4009516"/>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26" name="Google Shape;226;p28"/>
            <p:cNvPicPr preferRelativeResize="0"/>
            <p:nvPr/>
          </p:nvPicPr>
          <p:blipFill>
            <a:blip r:embed="rId9">
              <a:alphaModFix/>
            </a:blip>
            <a:stretch>
              <a:fillRect/>
            </a:stretch>
          </p:blipFill>
          <p:spPr>
            <a:xfrm>
              <a:off x="7182463" y="4219982"/>
              <a:ext cx="638175" cy="647700"/>
            </a:xfrm>
            <a:prstGeom prst="rect">
              <a:avLst/>
            </a:prstGeom>
            <a:noFill/>
            <a:ln>
              <a:noFill/>
            </a:ln>
          </p:spPr>
        </p:pic>
      </p:grpSp>
      <p:grpSp>
        <p:nvGrpSpPr>
          <p:cNvPr id="227" name="Google Shape;227;p28"/>
          <p:cNvGrpSpPr/>
          <p:nvPr/>
        </p:nvGrpSpPr>
        <p:grpSpPr>
          <a:xfrm>
            <a:off x="4510428" y="3507854"/>
            <a:ext cx="1068600" cy="1068600"/>
            <a:chOff x="5740053" y="3867254"/>
            <a:chExt cx="1068600" cy="1068600"/>
          </a:xfrm>
        </p:grpSpPr>
        <p:sp>
          <p:nvSpPr>
            <p:cNvPr id="228" name="Google Shape;228;p28"/>
            <p:cNvSpPr/>
            <p:nvPr/>
          </p:nvSpPr>
          <p:spPr>
            <a:xfrm>
              <a:off x="5740053" y="3867254"/>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29" name="Google Shape;229;p28"/>
            <p:cNvPicPr preferRelativeResize="0"/>
            <p:nvPr/>
          </p:nvPicPr>
          <p:blipFill>
            <a:blip r:embed="rId10">
              <a:alphaModFix/>
            </a:blip>
            <a:stretch>
              <a:fillRect/>
            </a:stretch>
          </p:blipFill>
          <p:spPr>
            <a:xfrm>
              <a:off x="5945750" y="4072925"/>
              <a:ext cx="657225" cy="657225"/>
            </a:xfrm>
            <a:prstGeom prst="rect">
              <a:avLst/>
            </a:prstGeom>
            <a:noFill/>
            <a:ln>
              <a:noFill/>
            </a:ln>
          </p:spPr>
        </p:pic>
      </p:grpSp>
      <p:grpSp>
        <p:nvGrpSpPr>
          <p:cNvPr id="230" name="Google Shape;230;p28"/>
          <p:cNvGrpSpPr/>
          <p:nvPr/>
        </p:nvGrpSpPr>
        <p:grpSpPr>
          <a:xfrm>
            <a:off x="5963890" y="4021891"/>
            <a:ext cx="1068600" cy="1068600"/>
            <a:chOff x="2503765" y="3495341"/>
            <a:chExt cx="1068600" cy="1068600"/>
          </a:xfrm>
        </p:grpSpPr>
        <p:sp>
          <p:nvSpPr>
            <p:cNvPr id="231" name="Google Shape;231;p28"/>
            <p:cNvSpPr/>
            <p:nvPr/>
          </p:nvSpPr>
          <p:spPr>
            <a:xfrm>
              <a:off x="2503765" y="3495341"/>
              <a:ext cx="1068600" cy="1068600"/>
            </a:xfrm>
            <a:prstGeom prst="ellipse">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pic>
          <p:nvPicPr>
            <p:cNvPr id="232" name="Google Shape;232;p28"/>
            <p:cNvPicPr preferRelativeResize="0"/>
            <p:nvPr/>
          </p:nvPicPr>
          <p:blipFill>
            <a:blip r:embed="rId11">
              <a:alphaModFix/>
            </a:blip>
            <a:stretch>
              <a:fillRect/>
            </a:stretch>
          </p:blipFill>
          <p:spPr>
            <a:xfrm>
              <a:off x="2547450" y="3811850"/>
              <a:ext cx="981246" cy="435600"/>
            </a:xfrm>
            <a:prstGeom prst="rect">
              <a:avLst/>
            </a:prstGeom>
            <a:noFill/>
            <a:ln>
              <a:noFill/>
            </a:ln>
          </p:spPr>
        </p:pic>
      </p:grpSp>
      <p:sp>
        <p:nvSpPr>
          <p:cNvPr id="233" name="Google Shape;233;p28"/>
          <p:cNvSpPr/>
          <p:nvPr/>
        </p:nvSpPr>
        <p:spPr>
          <a:xfrm rot="-5400000">
            <a:off x="5240888" y="1314457"/>
            <a:ext cx="2514600" cy="25146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234" name="Google Shape;234;p28"/>
          <p:cNvSpPr/>
          <p:nvPr/>
        </p:nvSpPr>
        <p:spPr>
          <a:xfrm rot="-5400000">
            <a:off x="5355188" y="1428757"/>
            <a:ext cx="2286000" cy="22860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235" name="Google Shape;235;p28"/>
          <p:cNvSpPr/>
          <p:nvPr/>
        </p:nvSpPr>
        <p:spPr>
          <a:xfrm rot="-5400000">
            <a:off x="5469488" y="1543057"/>
            <a:ext cx="2057400" cy="20574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5564001" y="1663807"/>
            <a:ext cx="1815900" cy="1815900"/>
          </a:xfrm>
          <a:prstGeom prst="ellipse">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FFFFF"/>
                </a:solidFill>
              </a:rPr>
              <a:t>EaaS</a:t>
            </a:r>
            <a:endParaRPr sz="3000" b="1">
              <a:solidFill>
                <a:srgbClr val="FFFFFF"/>
              </a:solidFill>
            </a:endParaRPr>
          </a:p>
        </p:txBody>
      </p:sp>
      <p:pic>
        <p:nvPicPr>
          <p:cNvPr id="237" name="Google Shape;237;p28"/>
          <p:cNvPicPr preferRelativeResize="0"/>
          <p:nvPr/>
        </p:nvPicPr>
        <p:blipFill rotWithShape="1">
          <a:blip r:embed="rId12">
            <a:alphaModFix/>
          </a:blip>
          <a:srcRect t="23330" b="24335"/>
          <a:stretch/>
        </p:blipFill>
        <p:spPr>
          <a:xfrm>
            <a:off x="7584575" y="4576447"/>
            <a:ext cx="832366" cy="435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1874</Words>
  <Application>Microsoft Office PowerPoint</Application>
  <PresentationFormat>On-screen Show (16:9)</PresentationFormat>
  <Paragraphs>423</Paragraphs>
  <Slides>30</Slides>
  <Notes>30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Calibri</vt:lpstr>
      <vt:lpstr>Montserrat Medium</vt:lpstr>
      <vt:lpstr>Open Sans Light</vt:lpstr>
      <vt:lpstr>Poppins Light</vt:lpstr>
      <vt:lpstr>Montserrat</vt:lpstr>
      <vt:lpstr>Poppins</vt:lpstr>
      <vt:lpstr>Arial</vt:lpstr>
      <vt:lpstr>Open Sans</vt:lpstr>
      <vt:lpstr>Montserrat SemiBold</vt:lpstr>
      <vt:lpstr>Calibri Light</vt:lpstr>
      <vt:lpstr>Simple Light</vt:lpstr>
      <vt:lpstr>Cymbeline template</vt:lpstr>
      <vt:lpstr>Nonconfidential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Simplifies access to various emulators</vt:lpstr>
      <vt:lpstr>Enables management of persistent emulation environments</vt:lpstr>
      <vt:lpstr>Enables economies of scale by managing disk images</vt:lpstr>
      <vt:lpstr>PowerPoint Presentation</vt:lpstr>
      <vt:lpstr>Distributed Mgmt</vt:lpstr>
      <vt:lpstr>EaaSI Nodes</vt:lpstr>
      <vt:lpstr>Sharing</vt:lpstr>
      <vt:lpstr>Documentation/ Discovery</vt:lpstr>
      <vt:lpstr>PowerPoint Presentation</vt:lpstr>
      <vt:lpstr>PowerPoint Presentation</vt:lpstr>
      <vt:lpstr>Access</vt:lpstr>
      <vt:lpstr>Our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vt:lpstr>
      <vt:lpstr>A Very Special Thanks to our Funders...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Procaccini,Mercy</cp:lastModifiedBy>
  <cp:revision>5</cp:revision>
  <dcterms:modified xsi:type="dcterms:W3CDTF">2019-08-22T13:58:14Z</dcterms:modified>
</cp:coreProperties>
</file>