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83" r:id="rId2"/>
    <p:sldMasterId id="2147483684" r:id="rId3"/>
    <p:sldMasterId id="2147483685" r:id="rId4"/>
  </p:sldMasterIdLst>
  <p:notesMasterIdLst>
    <p:notesMasterId r:id="rId31"/>
  </p:notesMasterIdLst>
  <p:sldIdLst>
    <p:sldId id="256" r:id="rId5"/>
    <p:sldId id="257" r:id="rId6"/>
    <p:sldId id="258" r:id="rId7"/>
    <p:sldId id="259" r:id="rId8"/>
    <p:sldId id="260" r:id="rId9"/>
    <p:sldId id="261" r:id="rId10"/>
    <p:sldId id="262" r:id="rId11"/>
    <p:sldId id="263" r:id="rId12"/>
    <p:sldId id="279" r:id="rId13"/>
    <p:sldId id="280" r:id="rId14"/>
    <p:sldId id="278" r:id="rId15"/>
    <p:sldId id="281"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37"/>
  </p:normalViewPr>
  <p:slideViewPr>
    <p:cSldViewPr snapToGrid="0">
      <p:cViewPr varScale="1">
        <p:scale>
          <a:sx n="165" d="100"/>
          <a:sy n="165" d="100"/>
        </p:scale>
        <p:origin x="80" y="10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dirty="0"/>
              <a:t>Start with introducing ourselves. </a:t>
            </a:r>
            <a:endParaRPr dirty="0"/>
          </a:p>
        </p:txBody>
      </p:sp>
      <p:sp>
        <p:nvSpPr>
          <p:cNvPr id="250" name="Google Shape;25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7a54c86bc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g57a54c86bc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594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7a54c86bc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57a54c86bc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57a54c86bc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g57a54c86bc_2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7a54c86bc_2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g57a54c86bc_2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Convenience sample. This survey is a starting point for our understanding of global trends. </a:t>
            </a:r>
            <a:endParaRPr dirty="0"/>
          </a:p>
          <a:p>
            <a:pPr marL="457200" marR="0" lvl="0" indent="-22860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r>
              <a:rPr lang="en-US" sz="1200" b="0" i="0" u="none" strike="noStrike" cap="none" dirty="0">
                <a:solidFill>
                  <a:schemeClr val="dk1"/>
                </a:solidFill>
                <a:latin typeface="Calibri"/>
                <a:ea typeface="Calibri"/>
                <a:cs typeface="Calibri"/>
                <a:sym typeface="Calibri"/>
              </a:rPr>
              <a:t>The biggest challenge is getting the survey in front of the right person within an institution—and to get everyone aware of this undertaking.</a:t>
            </a:r>
            <a:endParaRPr dirty="0"/>
          </a:p>
          <a:p>
            <a:pPr marL="457200" marR="0" lvl="0" indent="-22860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377" name="Google Shape;37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b4ed1969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5b4ed19696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386" name="Google Shape;386;g5b4ed19696_0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b4ed19696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5b4ed19696_0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10" name="Google Shape;410;g5b4ed19696_0_1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5b4ed19696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5b4ed19696_0_1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32" name="Google Shape;432;g5b4ed19696_0_1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5b4ed19696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g5b4ed19696_0_1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51" name="Google Shape;451;g5b4ed19696_0_1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5b4ed19696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5b4ed19696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72" name="Google Shape;472;g5b4ed19696_0_1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837566999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837566999_0_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g5837566999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5b4ed19696_0_1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g5b4ed19696_0_1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499" name="Google Shape;499;g5b4ed19696_0_1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5b4ed19696_0_1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5b4ed19696_0_1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515" name="Google Shape;515;g5b4ed19696_0_1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57a54c86bc_2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 name="Google Shape;529;g57a54c86bc_2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536" name="Google Shape;53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1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endParaRPr/>
          </a:p>
        </p:txBody>
      </p:sp>
      <p:sp>
        <p:nvSpPr>
          <p:cNvPr id="544" name="Google Shape;54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3:notes"/>
          <p:cNvSpPr txBox="1">
            <a:spLocks noGrp="1"/>
          </p:cNvSpPr>
          <p:nvPr>
            <p:ph type="body" idx="1"/>
          </p:nvPr>
        </p:nvSpPr>
        <p:spPr>
          <a:xfrm>
            <a:off x="685800" y="4400549"/>
            <a:ext cx="5486400" cy="36004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OCLC Research is a division of OCLC, established in 1978 to scale research and learning on behalf of libraries. I’m part of the OCLC Research division, where we conduct research on behalf of libraries, to report on rapid changes in the library ecosystem, and to inform decision making. </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You can learn more at oc.lc./research and follow us on Hangingtogether.org. </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74" name="Google Shape;274;p3:notes"/>
          <p:cNvSpPr txBox="1">
            <a:spLocks noGrp="1"/>
          </p:cNvSpPr>
          <p:nvPr>
            <p:ph type="sldNum" idx="12"/>
          </p:nvPr>
        </p:nvSpPr>
        <p:spPr>
          <a:xfrm>
            <a:off x="3885010" y="8684683"/>
            <a:ext cx="2971799" cy="45931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282" name="Google Shape;28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euroCRIS  is an not for profit global association for research information experts, technology and best practice.  Founded in 2002 –  euroCRIS now has over 200 institutional and individual members in 45 countries – including Europe of course, but also North and South America,  Australia / NZ,  Middle East,  China, Japan and India</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 </a:t>
            </a:r>
            <a:endParaRPr/>
          </a:p>
        </p:txBody>
      </p:sp>
      <p:sp>
        <p:nvSpPr>
          <p:cNvPr id="293" name="Google Shape;2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321" name="Google Shape;3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euroCRIS and OCLC entered into a strategic partnership in 2017. One of our goals is to conduct research together on research information management practices, including this survey on research information management practices. </a:t>
            </a:r>
            <a:r>
              <a:rPr lang="en-US" dirty="0"/>
              <a:t> </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US" dirty="0"/>
              <a:t>Our main goal was to identify some global trends and to lay the foundation for future quantitative research in the field. </a:t>
            </a:r>
            <a:endParaRPr dirty="0"/>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p:txBody>
      </p:sp>
      <p:sp>
        <p:nvSpPr>
          <p:cNvPr id="333" name="Google Shape;33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7a54c86bc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g57a54c86bc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7a54c86bc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g57a54c86bc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6597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0" y="2"/>
            <a:ext cx="12192000" cy="6857999"/>
          </a:xfrm>
          <a:prstGeom prst="rect">
            <a:avLst/>
          </a:prstGeom>
          <a:noFill/>
          <a:ln>
            <a:noFill/>
          </a:ln>
        </p:spPr>
        <p:txBody>
          <a:bodyPr spcFirstLastPara="1" wrap="square" lIns="91425" tIns="91425" rIns="91425" bIns="91425" anchor="ctr" anchorCtr="0"/>
          <a:lstStyle>
            <a:lvl1pPr marR="0" lvl="0" algn="l" rtl="0">
              <a:lnSpc>
                <a:spcPct val="100000"/>
              </a:lnSpc>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1pPr>
            <a:lvl2pPr marR="0" lvl="1"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body" idx="1"/>
          </p:nvPr>
        </p:nvSpPr>
        <p:spPr>
          <a:xfrm>
            <a:off x="10111320" y="-20638"/>
            <a:ext cx="577848" cy="6899275"/>
          </a:xfrm>
          <a:prstGeom prst="rect">
            <a:avLst/>
          </a:prstGeom>
          <a:solidFill>
            <a:schemeClr val="accent1">
              <a:alpha val="76862"/>
            </a:schemeClr>
          </a:solid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body" idx="3"/>
          </p:nvPr>
        </p:nvSpPr>
        <p:spPr>
          <a:xfrm>
            <a:off x="10689173" y="-20638"/>
            <a:ext cx="1502833" cy="6899275"/>
          </a:xfrm>
          <a:prstGeom prst="rect">
            <a:avLst/>
          </a:prstGeom>
          <a:solidFill>
            <a:schemeClr val="accent1"/>
          </a:solid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body" idx="4"/>
          </p:nvPr>
        </p:nvSpPr>
        <p:spPr>
          <a:xfrm>
            <a:off x="-18814" y="4997710"/>
            <a:ext cx="8204199" cy="954107"/>
          </a:xfrm>
          <a:prstGeom prst="rect">
            <a:avLst/>
          </a:prstGeom>
          <a:solidFill>
            <a:schemeClr val="lt1"/>
          </a:solidFill>
          <a:ln>
            <a:noFill/>
          </a:ln>
        </p:spPr>
        <p:txBody>
          <a:bodyPr spcFirstLastPara="1" wrap="square" lIns="91425" tIns="91425" rIns="91425" bIns="91425" anchor="t" anchorCtr="0"/>
          <a:lstStyle>
            <a:lvl1pPr marL="457200" marR="0" lvl="0" indent="-228600" algn="l" rtl="0">
              <a:lnSpc>
                <a:spcPct val="100000"/>
              </a:lnSpc>
              <a:spcBef>
                <a:spcPts val="480"/>
              </a:spcBef>
              <a:spcAft>
                <a:spcPts val="0"/>
              </a:spcAft>
              <a:buClr>
                <a:srgbClr val="236192"/>
              </a:buClr>
              <a:buSzPts val="2400"/>
              <a:buFont typeface="Arial"/>
              <a:buNone/>
              <a:defRPr sz="2400" b="1" i="0" u="none" strike="noStrike" cap="none">
                <a:solidFill>
                  <a:srgbClr val="23619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2"/>
          <p:cNvSpPr txBox="1">
            <a:spLocks noGrp="1"/>
          </p:cNvSpPr>
          <p:nvPr>
            <p:ph type="body" idx="5"/>
          </p:nvPr>
        </p:nvSpPr>
        <p:spPr>
          <a:xfrm>
            <a:off x="713221" y="5447287"/>
            <a:ext cx="7480299" cy="35242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6" name="Google Shape;16;p2"/>
          <p:cNvPicPr preferRelativeResize="0"/>
          <p:nvPr/>
        </p:nvPicPr>
        <p:blipFill rotWithShape="1">
          <a:blip r:embed="rId2">
            <a:alphaModFix/>
          </a:blip>
          <a:srcRect/>
          <a:stretch/>
        </p:blipFill>
        <p:spPr>
          <a:xfrm>
            <a:off x="11080071" y="6422992"/>
            <a:ext cx="916227" cy="291624"/>
          </a:xfrm>
          <a:prstGeom prst="rect">
            <a:avLst/>
          </a:prstGeom>
          <a:noFill/>
          <a:ln>
            <a:noFill/>
          </a:ln>
        </p:spPr>
      </p:pic>
    </p:spTree>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838200" y="365128"/>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76" name="Google Shape;76;p11"/>
          <p:cNvSpPr txBox="1">
            <a:spLocks noGrp="1"/>
          </p:cNvSpPr>
          <p:nvPr>
            <p:ph type="body" idx="1"/>
          </p:nvPr>
        </p:nvSpPr>
        <p:spPr>
          <a:xfrm>
            <a:off x="838200" y="1825625"/>
            <a:ext cx="10515600" cy="4351339"/>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dt" idx="10"/>
          </p:nvPr>
        </p:nvSpPr>
        <p:spPr>
          <a:xfrm>
            <a:off x="838200" y="6356353"/>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78" name="Google Shape;78;p11"/>
          <p:cNvSpPr txBox="1">
            <a:spLocks noGrp="1"/>
          </p:cNvSpPr>
          <p:nvPr>
            <p:ph type="ftr" idx="11"/>
          </p:nvPr>
        </p:nvSpPr>
        <p:spPr>
          <a:xfrm>
            <a:off x="4038600" y="6356353"/>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79" name="Google Shape;79;p11"/>
          <p:cNvSpPr txBox="1">
            <a:spLocks noGrp="1"/>
          </p:cNvSpPr>
          <p:nvPr>
            <p:ph type="sldNum" idx="12"/>
          </p:nvPr>
        </p:nvSpPr>
        <p:spPr>
          <a:xfrm>
            <a:off x="8610600" y="6356353"/>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200"/>
              <a:buFont typeface="Calibri"/>
              <a:buNone/>
              <a:defRPr sz="12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200"/>
              <a:buFont typeface="Calibri"/>
              <a:buNone/>
              <a:defRPr sz="12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200"/>
              <a:buFont typeface="Calibri"/>
              <a:buNone/>
              <a:defRPr sz="12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200"/>
              <a:buFont typeface="Calibri"/>
              <a:buNone/>
              <a:defRPr sz="12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200"/>
              <a:buFont typeface="Calibri"/>
              <a:buNone/>
              <a:defRPr sz="12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200"/>
              <a:buFont typeface="Calibri"/>
              <a:buNone/>
              <a:defRPr sz="12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200"/>
              <a:buFont typeface="Calibri"/>
              <a:buNone/>
              <a:defRPr sz="12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200"/>
              <a:buFont typeface="Calibri"/>
              <a:buNone/>
              <a:defRPr sz="12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200"/>
              <a:buFont typeface="Calibri"/>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914400" y="2130426"/>
            <a:ext cx="10363200" cy="147002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13"/>
          <p:cNvSpPr txBox="1">
            <a:spLocks noGrp="1"/>
          </p:cNvSpPr>
          <p:nvPr>
            <p:ph type="subTitle" idx="1"/>
          </p:nvPr>
        </p:nvSpPr>
        <p:spPr>
          <a:xfrm>
            <a:off x="1828800" y="3886200"/>
            <a:ext cx="8534400" cy="1752600"/>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838200" y="6356351"/>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4038600" y="6356351"/>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90"/>
        <p:cNvGrpSpPr/>
        <p:nvPr/>
      </p:nvGrpSpPr>
      <p:grpSpPr>
        <a:xfrm>
          <a:off x="0" y="0"/>
          <a:ext cx="0" cy="0"/>
          <a:chOff x="0" y="0"/>
          <a:chExt cx="0" cy="0"/>
        </a:xfrm>
      </p:grpSpPr>
      <p:sp>
        <p:nvSpPr>
          <p:cNvPr id="91" name="Google Shape;91;p14"/>
          <p:cNvSpPr/>
          <p:nvPr/>
        </p:nvSpPr>
        <p:spPr>
          <a:xfrm>
            <a:off x="0" y="2"/>
            <a:ext cx="12192000" cy="6857999"/>
          </a:xfrm>
          <a:prstGeom prst="rect">
            <a:avLst/>
          </a:prstGeom>
          <a:solidFill>
            <a:srgbClr val="00AFD7"/>
          </a:solidFill>
          <a:ln w="9525" cap="flat" cmpd="sng">
            <a:solidFill>
              <a:srgbClr val="00ADD7"/>
            </a:solidFill>
            <a:prstDash val="solid"/>
            <a:round/>
            <a:headEnd type="none" w="sm" len="sm"/>
            <a:tailEnd type="none" w="sm" len="sm"/>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Arial"/>
              <a:ea typeface="Arial"/>
              <a:cs typeface="Arial"/>
              <a:sym typeface="Arial"/>
            </a:endParaRPr>
          </a:p>
        </p:txBody>
      </p:sp>
      <p:sp>
        <p:nvSpPr>
          <p:cNvPr id="92" name="Google Shape;92;p14"/>
          <p:cNvSpPr txBox="1">
            <a:spLocks noGrp="1"/>
          </p:cNvSpPr>
          <p:nvPr>
            <p:ph type="body" idx="1"/>
          </p:nvPr>
        </p:nvSpPr>
        <p:spPr>
          <a:xfrm>
            <a:off x="420347" y="1108083"/>
            <a:ext cx="10898716" cy="861775"/>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lstStyle>
            <a:lvl1pPr marL="457200" marR="0" lvl="0" indent="-228600" algn="l" rtl="0">
              <a:lnSpc>
                <a:spcPct val="100000"/>
              </a:lnSpc>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 name="Google Shape;93;p14"/>
          <p:cNvSpPr txBox="1">
            <a:spLocks noGrp="1"/>
          </p:cNvSpPr>
          <p:nvPr>
            <p:ph type="body" idx="2"/>
          </p:nvPr>
        </p:nvSpPr>
        <p:spPr>
          <a:xfrm>
            <a:off x="234953" y="850901"/>
            <a:ext cx="353481" cy="6007100"/>
          </a:xfrm>
          <a:prstGeom prst="rect">
            <a:avLst/>
          </a:prstGeom>
          <a:solidFill>
            <a:srgbClr val="00AFD7"/>
          </a:solidFill>
          <a:ln>
            <a:noFill/>
          </a:ln>
        </p:spPr>
        <p:txBody>
          <a:bodyPr spcFirstLastPara="1" wrap="square" lIns="91425" tIns="91425" rIns="91425" bIns="91425" anchor="t" anchorCtr="0"/>
          <a:lstStyle>
            <a:lvl1pPr marL="457200" marR="0" lvl="0" indent="-228600" algn="l" rtl="0">
              <a:lnSpc>
                <a:spcPct val="9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Google Shape;94;p14"/>
          <p:cNvSpPr txBox="1">
            <a:spLocks noGrp="1"/>
          </p:cNvSpPr>
          <p:nvPr>
            <p:ph type="body" idx="3"/>
          </p:nvPr>
        </p:nvSpPr>
        <p:spPr>
          <a:xfrm>
            <a:off x="11215944" y="850901"/>
            <a:ext cx="353481" cy="5432837"/>
          </a:xfrm>
          <a:prstGeom prst="rect">
            <a:avLst/>
          </a:prstGeom>
          <a:solidFill>
            <a:srgbClr val="00AFD7"/>
          </a:solidFill>
          <a:ln>
            <a:noFill/>
          </a:ln>
        </p:spPr>
        <p:txBody>
          <a:bodyPr spcFirstLastPara="1" wrap="square" lIns="91425" tIns="91425" rIns="91425" bIns="91425" anchor="t" anchorCtr="0"/>
          <a:lstStyle>
            <a:lvl1pPr marL="457200" marR="0" lvl="0" indent="-228600" algn="l" rtl="0">
              <a:lnSpc>
                <a:spcPct val="9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5" name="Google Shape;95;p14"/>
          <p:cNvPicPr preferRelativeResize="0"/>
          <p:nvPr/>
        </p:nvPicPr>
        <p:blipFill rotWithShape="1">
          <a:blip r:embed="rId2">
            <a:alphaModFix/>
          </a:blip>
          <a:srcRect/>
          <a:stretch/>
        </p:blipFill>
        <p:spPr>
          <a:xfrm>
            <a:off x="11080071" y="6422992"/>
            <a:ext cx="916227" cy="291624"/>
          </a:xfrm>
          <a:prstGeom prst="rect">
            <a:avLst/>
          </a:prstGeom>
          <a:noFill/>
          <a:ln>
            <a:noFill/>
          </a:ln>
        </p:spPr>
      </p:pic>
    </p:spTree>
  </p:cSld>
  <p:clrMapOvr>
    <a:masterClrMapping/>
  </p:clrMapOvr>
  <p:transition spd="med">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5"/>
          <p:cNvSpPr txBox="1">
            <a:spLocks noGrp="1"/>
          </p:cNvSpPr>
          <p:nvPr>
            <p:ph type="dt" idx="10"/>
          </p:nvPr>
        </p:nvSpPr>
        <p:spPr>
          <a:xfrm>
            <a:off x="838200" y="6356351"/>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15"/>
          <p:cNvSpPr txBox="1">
            <a:spLocks noGrp="1"/>
          </p:cNvSpPr>
          <p:nvPr>
            <p:ph type="ftr" idx="11"/>
          </p:nvPr>
        </p:nvSpPr>
        <p:spPr>
          <a:xfrm>
            <a:off x="4038600" y="6356351"/>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99" name="Google Shape;99;p15" descr="University_Library_rings.jpg"/>
          <p:cNvPicPr preferRelativeResize="0"/>
          <p:nvPr/>
        </p:nvPicPr>
        <p:blipFill rotWithShape="1">
          <a:blip r:embed="rId2">
            <a:alphaModFix/>
          </a:blip>
          <a:srcRect/>
          <a:stretch/>
        </p:blipFill>
        <p:spPr>
          <a:xfrm>
            <a:off x="9963026" y="5318997"/>
            <a:ext cx="2228975" cy="1538657"/>
          </a:xfrm>
          <a:prstGeom prst="rect">
            <a:avLst/>
          </a:prstGeom>
          <a:noFill/>
          <a:ln>
            <a:noFill/>
          </a:ln>
        </p:spPr>
      </p:pic>
      <p:sp>
        <p:nvSpPr>
          <p:cNvPr id="100" name="Google Shape;100;p1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01" name="Google Shape;101;p15"/>
          <p:cNvPicPr preferRelativeResize="0"/>
          <p:nvPr/>
        </p:nvPicPr>
        <p:blipFill rotWithShape="1">
          <a:blip r:embed="rId3">
            <a:alphaModFix/>
          </a:blip>
          <a:srcRect/>
          <a:stretch/>
        </p:blipFill>
        <p:spPr>
          <a:xfrm>
            <a:off x="393103" y="6420863"/>
            <a:ext cx="9151141" cy="426413"/>
          </a:xfrm>
          <a:prstGeom prst="rect">
            <a:avLst/>
          </a:prstGeom>
          <a:noFill/>
          <a:ln>
            <a:noFill/>
          </a:ln>
        </p:spPr>
      </p:pic>
    </p:spTree>
  </p:cSld>
  <p:clrMapOvr>
    <a:masterClrMapping/>
  </p:clrMapOvr>
  <p:transition spd="med">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cxnSp>
        <p:nvCxnSpPr>
          <p:cNvPr id="103" name="Google Shape;103;p16"/>
          <p:cNvCxnSpPr/>
          <p:nvPr/>
        </p:nvCxnSpPr>
        <p:spPr>
          <a:xfrm>
            <a:off x="609600" y="6251575"/>
            <a:ext cx="10983384" cy="0"/>
          </a:xfrm>
          <a:prstGeom prst="straightConnector1">
            <a:avLst/>
          </a:prstGeom>
          <a:noFill/>
          <a:ln w="9525" cap="flat" cmpd="sng">
            <a:solidFill>
              <a:srgbClr val="7F7F7F"/>
            </a:solidFill>
            <a:prstDash val="solid"/>
            <a:miter lim="800000"/>
            <a:headEnd type="none" w="sm" len="sm"/>
            <a:tailEnd type="none" w="sm" len="sm"/>
          </a:ln>
        </p:spPr>
      </p:cxnSp>
      <p:sp>
        <p:nvSpPr>
          <p:cNvPr id="104" name="Google Shape;104;p16"/>
          <p:cNvSpPr txBox="1">
            <a:spLocks noGrp="1"/>
          </p:cNvSpPr>
          <p:nvPr>
            <p:ph type="title"/>
          </p:nvPr>
        </p:nvSpPr>
        <p:spPr>
          <a:xfrm>
            <a:off x="611717" y="1057276"/>
            <a:ext cx="10972800" cy="661823"/>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5" name="Google Shape;105;p16"/>
          <p:cNvSpPr txBox="1">
            <a:spLocks noGrp="1"/>
          </p:cNvSpPr>
          <p:nvPr>
            <p:ph type="body" idx="1"/>
          </p:nvPr>
        </p:nvSpPr>
        <p:spPr>
          <a:xfrm>
            <a:off x="609600" y="1812023"/>
            <a:ext cx="10972800" cy="4314141"/>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16"/>
          <p:cNvSpPr txBox="1">
            <a:spLocks noGrp="1"/>
          </p:cNvSpPr>
          <p:nvPr>
            <p:ph type="dt" idx="10"/>
          </p:nvPr>
        </p:nvSpPr>
        <p:spPr>
          <a:xfrm>
            <a:off x="838200" y="6356351"/>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16"/>
          <p:cNvSpPr txBox="1">
            <a:spLocks noGrp="1"/>
          </p:cNvSpPr>
          <p:nvPr>
            <p:ph type="ftr" idx="11"/>
          </p:nvPr>
        </p:nvSpPr>
        <p:spPr>
          <a:xfrm>
            <a:off x="4038600" y="6356351"/>
            <a:ext cx="4114800"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spd="med">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ntent- Header">
  <p:cSld name="1_Content- Header">
    <p:spTree>
      <p:nvGrpSpPr>
        <p:cNvPr id="1" name="Shape 108"/>
        <p:cNvGrpSpPr/>
        <p:nvPr/>
      </p:nvGrpSpPr>
      <p:grpSpPr>
        <a:xfrm>
          <a:off x="0" y="0"/>
          <a:ext cx="0" cy="0"/>
          <a:chOff x="0" y="0"/>
          <a:chExt cx="0" cy="0"/>
        </a:xfrm>
      </p:grpSpPr>
      <p:sp>
        <p:nvSpPr>
          <p:cNvPr id="109" name="Google Shape;109;p17"/>
          <p:cNvSpPr/>
          <p:nvPr/>
        </p:nvSpPr>
        <p:spPr>
          <a:xfrm>
            <a:off x="2" y="6248400"/>
            <a:ext cx="2946399"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3D527F"/>
              </a:solidFill>
              <a:latin typeface="Arial"/>
              <a:ea typeface="Arial"/>
              <a:cs typeface="Arial"/>
              <a:sym typeface="Arial"/>
            </a:endParaRPr>
          </a:p>
        </p:txBody>
      </p:sp>
      <p:sp>
        <p:nvSpPr>
          <p:cNvPr id="110" name="Google Shape;110;p17"/>
          <p:cNvSpPr/>
          <p:nvPr/>
        </p:nvSpPr>
        <p:spPr>
          <a:xfrm>
            <a:off x="2946402" y="6248400"/>
            <a:ext cx="1413932"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3D527F"/>
              </a:solidFill>
              <a:latin typeface="Arial"/>
              <a:ea typeface="Arial"/>
              <a:cs typeface="Arial"/>
              <a:sym typeface="Arial"/>
            </a:endParaRPr>
          </a:p>
        </p:txBody>
      </p:sp>
      <p:sp>
        <p:nvSpPr>
          <p:cNvPr id="111" name="Google Shape;111;p17"/>
          <p:cNvSpPr/>
          <p:nvPr/>
        </p:nvSpPr>
        <p:spPr>
          <a:xfrm>
            <a:off x="4360336" y="6248400"/>
            <a:ext cx="7831665"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3D527F"/>
              </a:solidFill>
              <a:latin typeface="Arial"/>
              <a:ea typeface="Arial"/>
              <a:cs typeface="Arial"/>
              <a:sym typeface="Arial"/>
            </a:endParaRPr>
          </a:p>
        </p:txBody>
      </p:sp>
      <p:sp>
        <p:nvSpPr>
          <p:cNvPr id="112" name="Google Shape;112;p17"/>
          <p:cNvSpPr txBox="1">
            <a:spLocks noGrp="1"/>
          </p:cNvSpPr>
          <p:nvPr>
            <p:ph type="body" idx="1"/>
          </p:nvPr>
        </p:nvSpPr>
        <p:spPr>
          <a:xfrm>
            <a:off x="454383" y="457739"/>
            <a:ext cx="11252196" cy="915256"/>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500"/>
              </a:spcBef>
              <a:spcAft>
                <a:spcPts val="0"/>
              </a:spcAft>
              <a:buClr>
                <a:schemeClr val="dk2"/>
              </a:buClr>
              <a:buSzPts val="2500"/>
              <a:buFont typeface="Arial"/>
              <a:buNone/>
              <a:defRPr sz="2500" b="1" i="0" u="none" strike="noStrike" cap="none">
                <a:solidFill>
                  <a:schemeClr val="dk2"/>
                </a:solidFill>
                <a:latin typeface="Arial"/>
                <a:ea typeface="Arial"/>
                <a:cs typeface="Arial"/>
                <a:sym typeface="Arial"/>
              </a:defRPr>
            </a:lvl1pPr>
            <a:lvl2pPr marL="914400" marR="0" lvl="1" indent="-406400" algn="l" rtl="0">
              <a:lnSpc>
                <a:spcPct val="9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3" name="Google Shape;113;p17"/>
          <p:cNvPicPr preferRelativeResize="0"/>
          <p:nvPr/>
        </p:nvPicPr>
        <p:blipFill rotWithShape="1">
          <a:blip r:embed="rId2">
            <a:alphaModFix/>
          </a:blip>
          <a:srcRect/>
          <a:stretch/>
        </p:blipFill>
        <p:spPr>
          <a:xfrm>
            <a:off x="11080071" y="6422992"/>
            <a:ext cx="916227" cy="291624"/>
          </a:xfrm>
          <a:prstGeom prst="rect">
            <a:avLst/>
          </a:prstGeom>
          <a:noFill/>
          <a:ln>
            <a:noFill/>
          </a:ln>
        </p:spPr>
      </p:pic>
      <p:sp>
        <p:nvSpPr>
          <p:cNvPr id="114" name="Google Shape;114;p17"/>
          <p:cNvSpPr txBox="1">
            <a:spLocks noGrp="1"/>
          </p:cNvSpPr>
          <p:nvPr>
            <p:ph type="dt" idx="10"/>
          </p:nvPr>
        </p:nvSpPr>
        <p:spPr>
          <a:xfrm>
            <a:off x="838200" y="6356350"/>
            <a:ext cx="2743197" cy="365124"/>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15" name="Google Shape;115;p17"/>
          <p:cNvSpPr txBox="1">
            <a:spLocks noGrp="1"/>
          </p:cNvSpPr>
          <p:nvPr>
            <p:ph type="ftr" idx="11"/>
          </p:nvPr>
        </p:nvSpPr>
        <p:spPr>
          <a:xfrm>
            <a:off x="4038602" y="6356350"/>
            <a:ext cx="4114799" cy="365124"/>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16" name="Google Shape;116;p17"/>
          <p:cNvSpPr txBox="1">
            <a:spLocks noGrp="1"/>
          </p:cNvSpPr>
          <p:nvPr>
            <p:ph type="sldNum" idx="12"/>
          </p:nvPr>
        </p:nvSpPr>
        <p:spPr>
          <a:xfrm>
            <a:off x="8610602" y="6356350"/>
            <a:ext cx="2743197" cy="36512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SzPts val="900"/>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7"/>
        <p:cNvGrpSpPr/>
        <p:nvPr/>
      </p:nvGrpSpPr>
      <p:grpSpPr>
        <a:xfrm>
          <a:off x="0" y="0"/>
          <a:ext cx="0" cy="0"/>
          <a:chOff x="0" y="0"/>
          <a:chExt cx="0" cy="0"/>
        </a:xfrm>
      </p:grpSpPr>
      <p:sp>
        <p:nvSpPr>
          <p:cNvPr id="118" name="Google Shape;118;p18"/>
          <p:cNvSpPr txBox="1">
            <a:spLocks noGrp="1"/>
          </p:cNvSpPr>
          <p:nvPr>
            <p:ph type="dt" idx="10"/>
          </p:nvPr>
        </p:nvSpPr>
        <p:spPr>
          <a:xfrm>
            <a:off x="838200" y="6356351"/>
            <a:ext cx="2743200" cy="365125"/>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18"/>
          <p:cNvSpPr txBox="1">
            <a:spLocks noGrp="1"/>
          </p:cNvSpPr>
          <p:nvPr>
            <p:ph type="ftr" idx="11"/>
          </p:nvPr>
        </p:nvSpPr>
        <p:spPr>
          <a:xfrm>
            <a:off x="4038600" y="6356351"/>
            <a:ext cx="41148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20" name="Google Shape;120;p18" descr="University_Library_rings.jpg"/>
          <p:cNvPicPr preferRelativeResize="0"/>
          <p:nvPr/>
        </p:nvPicPr>
        <p:blipFill rotWithShape="1">
          <a:blip r:embed="rId2">
            <a:alphaModFix/>
          </a:blip>
          <a:srcRect/>
          <a:stretch/>
        </p:blipFill>
        <p:spPr>
          <a:xfrm>
            <a:off x="9963026" y="5318997"/>
            <a:ext cx="2228975" cy="1538657"/>
          </a:xfrm>
          <a:prstGeom prst="rect">
            <a:avLst/>
          </a:prstGeom>
          <a:noFill/>
          <a:ln>
            <a:noFill/>
          </a:ln>
        </p:spPr>
      </p:pic>
      <p:sp>
        <p:nvSpPr>
          <p:cNvPr id="121" name="Google Shape;121;p1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2" name="Google Shape;122;p18"/>
          <p:cNvPicPr preferRelativeResize="0"/>
          <p:nvPr/>
        </p:nvPicPr>
        <p:blipFill rotWithShape="1">
          <a:blip r:embed="rId3">
            <a:alphaModFix/>
          </a:blip>
          <a:srcRect/>
          <a:stretch/>
        </p:blipFill>
        <p:spPr>
          <a:xfrm>
            <a:off x="824131" y="551825"/>
            <a:ext cx="10545904" cy="491405"/>
          </a:xfrm>
          <a:prstGeom prst="rect">
            <a:avLst/>
          </a:prstGeom>
          <a:noFill/>
          <a:ln>
            <a:noFill/>
          </a:ln>
        </p:spPr>
      </p:pic>
    </p:spTree>
  </p:cSld>
  <p:clrMapOvr>
    <a:masterClrMapping/>
  </p:clrMapOvr>
  <p:transition spd="med">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New Section">
  <p:cSld name="1_New Section">
    <p:spTree>
      <p:nvGrpSpPr>
        <p:cNvPr id="1" name="Shape 123"/>
        <p:cNvGrpSpPr/>
        <p:nvPr/>
      </p:nvGrpSpPr>
      <p:grpSpPr>
        <a:xfrm>
          <a:off x="0" y="0"/>
          <a:ext cx="0" cy="0"/>
          <a:chOff x="0" y="0"/>
          <a:chExt cx="0" cy="0"/>
        </a:xfrm>
      </p:grpSpPr>
      <p:sp>
        <p:nvSpPr>
          <p:cNvPr id="124" name="Google Shape;124;p19"/>
          <p:cNvSpPr/>
          <p:nvPr/>
        </p:nvSpPr>
        <p:spPr>
          <a:xfrm>
            <a:off x="0" y="184150"/>
            <a:ext cx="12192000" cy="6673851"/>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19"/>
          <p:cNvSpPr txBox="1">
            <a:spLocks noGrp="1"/>
          </p:cNvSpPr>
          <p:nvPr>
            <p:ph type="body" idx="1"/>
          </p:nvPr>
        </p:nvSpPr>
        <p:spPr>
          <a:xfrm>
            <a:off x="1033221" y="1043949"/>
            <a:ext cx="9836257" cy="4184147"/>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1000"/>
              </a:spcBef>
              <a:spcAft>
                <a:spcPts val="0"/>
              </a:spcAft>
              <a:buClr>
                <a:schemeClr val="lt1"/>
              </a:buClr>
              <a:buSzPts val="5400"/>
              <a:buFont typeface="Arial"/>
              <a:buNone/>
              <a:defRPr sz="5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6" name="Google Shape;126;p19"/>
          <p:cNvGrpSpPr/>
          <p:nvPr/>
        </p:nvGrpSpPr>
        <p:grpSpPr>
          <a:xfrm>
            <a:off x="0" y="1698"/>
            <a:ext cx="12192000" cy="141125"/>
            <a:chOff x="0" y="5071353"/>
            <a:chExt cx="9144000" cy="72958"/>
          </a:xfrm>
        </p:grpSpPr>
        <p:sp>
          <p:nvSpPr>
            <p:cNvPr id="127" name="Google Shape;127;p19"/>
            <p:cNvSpPr/>
            <p:nvPr/>
          </p:nvSpPr>
          <p:spPr>
            <a:xfrm>
              <a:off x="0" y="5071353"/>
              <a:ext cx="2209800" cy="72958"/>
            </a:xfrm>
            <a:prstGeom prst="rect">
              <a:avLst/>
            </a:prstGeom>
            <a:solidFill>
              <a:srgbClr val="AE237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D527F"/>
                </a:solidFill>
                <a:latin typeface="Calibri"/>
                <a:ea typeface="Calibri"/>
                <a:cs typeface="Calibri"/>
                <a:sym typeface="Calibri"/>
              </a:endParaRPr>
            </a:p>
          </p:txBody>
        </p:sp>
        <p:sp>
          <p:nvSpPr>
            <p:cNvPr id="128" name="Google Shape;128;p19"/>
            <p:cNvSpPr/>
            <p:nvPr/>
          </p:nvSpPr>
          <p:spPr>
            <a:xfrm>
              <a:off x="2209800" y="5071353"/>
              <a:ext cx="1060450" cy="72958"/>
            </a:xfrm>
            <a:prstGeom prst="rect">
              <a:avLst/>
            </a:prstGeom>
            <a:solidFill>
              <a:srgbClr val="D270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D527F"/>
                </a:solidFill>
                <a:latin typeface="Calibri"/>
                <a:ea typeface="Calibri"/>
                <a:cs typeface="Calibri"/>
                <a:sym typeface="Calibri"/>
              </a:endParaRPr>
            </a:p>
          </p:txBody>
        </p:sp>
        <p:sp>
          <p:nvSpPr>
            <p:cNvPr id="129" name="Google Shape;129;p19"/>
            <p:cNvSpPr/>
            <p:nvPr/>
          </p:nvSpPr>
          <p:spPr>
            <a:xfrm>
              <a:off x="3270250" y="5071353"/>
              <a:ext cx="5873750" cy="72958"/>
            </a:xfrm>
            <a:prstGeom prst="rect">
              <a:avLst/>
            </a:prstGeom>
            <a:solidFill>
              <a:srgbClr val="F6BE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3D527F"/>
                </a:solidFill>
                <a:latin typeface="Calibri"/>
                <a:ea typeface="Calibri"/>
                <a:cs typeface="Calibri"/>
                <a:sym typeface="Calibri"/>
              </a:endParaRPr>
            </a:p>
          </p:txBody>
        </p:sp>
      </p:grpSp>
      <p:pic>
        <p:nvPicPr>
          <p:cNvPr id="130" name="Google Shape;130;p19"/>
          <p:cNvPicPr preferRelativeResize="0"/>
          <p:nvPr/>
        </p:nvPicPr>
        <p:blipFill rotWithShape="1">
          <a:blip r:embed="rId2">
            <a:alphaModFix/>
          </a:blip>
          <a:srcRect/>
          <a:stretch/>
        </p:blipFill>
        <p:spPr>
          <a:xfrm>
            <a:off x="10754539" y="6262211"/>
            <a:ext cx="1135380" cy="370840"/>
          </a:xfrm>
          <a:prstGeom prst="rect">
            <a:avLst/>
          </a:prstGeom>
          <a:noFill/>
          <a:ln>
            <a:noFill/>
          </a:ln>
        </p:spPr>
      </p:pic>
      <p:pic>
        <p:nvPicPr>
          <p:cNvPr id="131" name="Google Shape;131;p19"/>
          <p:cNvPicPr preferRelativeResize="0"/>
          <p:nvPr/>
        </p:nvPicPr>
        <p:blipFill rotWithShape="1">
          <a:blip r:embed="rId3">
            <a:alphaModFix/>
          </a:blip>
          <a:srcRect/>
          <a:stretch/>
        </p:blipFill>
        <p:spPr>
          <a:xfrm>
            <a:off x="237202" y="6254498"/>
            <a:ext cx="4671039" cy="390143"/>
          </a:xfrm>
          <a:prstGeom prst="rect">
            <a:avLst/>
          </a:prstGeom>
          <a:noFill/>
          <a:ln>
            <a:noFill/>
          </a:ln>
        </p:spPr>
      </p:pic>
    </p:spTree>
  </p:cSld>
  <p:clrMapOvr>
    <a:masterClrMapping/>
  </p:clrMapOvr>
  <p:transition spd="med">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133"/>
        <p:cNvGrpSpPr/>
        <p:nvPr/>
      </p:nvGrpSpPr>
      <p:grpSpPr>
        <a:xfrm>
          <a:off x="0" y="0"/>
          <a:ext cx="0" cy="0"/>
          <a:chOff x="0" y="0"/>
          <a:chExt cx="0" cy="0"/>
        </a:xfrm>
      </p:grpSpPr>
      <p:pic>
        <p:nvPicPr>
          <p:cNvPr id="134" name="Google Shape;134;p21" descr="OCLC_H_PMS.eps"/>
          <p:cNvPicPr preferRelativeResize="0"/>
          <p:nvPr/>
        </p:nvPicPr>
        <p:blipFill rotWithShape="1">
          <a:blip r:embed="rId2">
            <a:alphaModFix/>
          </a:blip>
          <a:srcRect/>
          <a:stretch/>
        </p:blipFill>
        <p:spPr>
          <a:xfrm>
            <a:off x="10982567" y="6347610"/>
            <a:ext cx="964583" cy="320913"/>
          </a:xfrm>
          <a:prstGeom prst="rect">
            <a:avLst/>
          </a:prstGeom>
          <a:noFill/>
          <a:ln>
            <a:noFill/>
          </a:ln>
        </p:spPr>
      </p:pic>
    </p:spTree>
  </p:cSld>
  <p:clrMapOvr>
    <a:masterClrMapping/>
  </p:clrMapOvr>
  <p:transition spd="med">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peaker Intro">
  <p:cSld name="Speaker Intro">
    <p:spTree>
      <p:nvGrpSpPr>
        <p:cNvPr id="1" name="Shape 135"/>
        <p:cNvGrpSpPr/>
        <p:nvPr/>
      </p:nvGrpSpPr>
      <p:grpSpPr>
        <a:xfrm>
          <a:off x="0" y="0"/>
          <a:ext cx="0" cy="0"/>
          <a:chOff x="0" y="0"/>
          <a:chExt cx="0" cy="0"/>
        </a:xfrm>
      </p:grpSpPr>
      <p:sp>
        <p:nvSpPr>
          <p:cNvPr id="136" name="Google Shape;136;p22"/>
          <p:cNvSpPr>
            <a:spLocks noGrp="1"/>
          </p:cNvSpPr>
          <p:nvPr>
            <p:ph type="pic" idx="2"/>
          </p:nvPr>
        </p:nvSpPr>
        <p:spPr>
          <a:xfrm>
            <a:off x="1176870" y="1990727"/>
            <a:ext cx="2688167" cy="2571751"/>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7" name="Google Shape;137;p22"/>
          <p:cNvSpPr/>
          <p:nvPr/>
        </p:nvSpPr>
        <p:spPr>
          <a:xfrm rot="5400000">
            <a:off x="-699030" y="2686582"/>
            <a:ext cx="2574927" cy="1176867"/>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38" name="Google Shape;138;p22"/>
          <p:cNvSpPr txBox="1">
            <a:spLocks noGrp="1"/>
          </p:cNvSpPr>
          <p:nvPr>
            <p:ph type="body" idx="1"/>
          </p:nvPr>
        </p:nvSpPr>
        <p:spPr>
          <a:xfrm>
            <a:off x="4555079" y="2764533"/>
            <a:ext cx="7636932" cy="85217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39" name="Google Shape;139;p22"/>
          <p:cNvCxnSpPr/>
          <p:nvPr/>
        </p:nvCxnSpPr>
        <p:spPr>
          <a:xfrm>
            <a:off x="4555067" y="3616704"/>
            <a:ext cx="7636933" cy="0"/>
          </a:xfrm>
          <a:prstGeom prst="straightConnector1">
            <a:avLst/>
          </a:prstGeom>
          <a:noFill/>
          <a:ln w="19050" cap="flat" cmpd="sng">
            <a:solidFill>
              <a:srgbClr val="3F3F3F"/>
            </a:solidFill>
            <a:prstDash val="solid"/>
            <a:round/>
            <a:headEnd type="none" w="sm" len="sm"/>
            <a:tailEnd type="none" w="sm" len="sm"/>
          </a:ln>
        </p:spPr>
      </p:cxnSp>
      <p:sp>
        <p:nvSpPr>
          <p:cNvPr id="140" name="Google Shape;140;p22"/>
          <p:cNvSpPr txBox="1">
            <a:spLocks noGrp="1"/>
          </p:cNvSpPr>
          <p:nvPr>
            <p:ph type="body" idx="3"/>
          </p:nvPr>
        </p:nvSpPr>
        <p:spPr>
          <a:xfrm>
            <a:off x="4555067" y="1987553"/>
            <a:ext cx="7636933" cy="6508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20"/>
              </a:spcBef>
              <a:spcAft>
                <a:spcPts val="0"/>
              </a:spcAft>
              <a:buClr>
                <a:srgbClr val="236192"/>
              </a:buClr>
              <a:buSzPts val="3600"/>
              <a:buFont typeface="Arial"/>
              <a:buNone/>
              <a:defRPr sz="3600" b="1" i="0" u="none" strike="noStrike" cap="none">
                <a:solidFill>
                  <a:srgbClr val="23619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1" name="Google Shape;141;p22"/>
          <p:cNvSpPr txBox="1">
            <a:spLocks noGrp="1"/>
          </p:cNvSpPr>
          <p:nvPr>
            <p:ph type="body" idx="4"/>
          </p:nvPr>
        </p:nvSpPr>
        <p:spPr>
          <a:xfrm>
            <a:off x="1176870" y="1990724"/>
            <a:ext cx="215900" cy="2571752"/>
          </a:xfrm>
          <a:prstGeom prst="rect">
            <a:avLst/>
          </a:prstGeom>
          <a:solidFill>
            <a:srgbClr val="236192">
              <a:alpha val="71372"/>
            </a:srgbClr>
          </a:solid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17"/>
        <p:cNvGrpSpPr/>
        <p:nvPr/>
      </p:nvGrpSpPr>
      <p:grpSpPr>
        <a:xfrm>
          <a:off x="0" y="0"/>
          <a:ext cx="0" cy="0"/>
          <a:chOff x="0" y="0"/>
          <a:chExt cx="0" cy="0"/>
        </a:xfrm>
      </p:grpSpPr>
      <p:sp>
        <p:nvSpPr>
          <p:cNvPr id="18" name="Google Shape;18;p3"/>
          <p:cNvSpPr/>
          <p:nvPr/>
        </p:nvSpPr>
        <p:spPr>
          <a:xfrm>
            <a:off x="2" y="6248400"/>
            <a:ext cx="2946399"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9" name="Google Shape;19;p3"/>
          <p:cNvSpPr/>
          <p:nvPr/>
        </p:nvSpPr>
        <p:spPr>
          <a:xfrm>
            <a:off x="2946402" y="6248400"/>
            <a:ext cx="1413932"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20" name="Google Shape;20;p3"/>
          <p:cNvSpPr/>
          <p:nvPr/>
        </p:nvSpPr>
        <p:spPr>
          <a:xfrm>
            <a:off x="4360336" y="6248400"/>
            <a:ext cx="7831665"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21" name="Google Shape;21;p3"/>
          <p:cNvSpPr txBox="1">
            <a:spLocks noGrp="1"/>
          </p:cNvSpPr>
          <p:nvPr>
            <p:ph type="body" idx="1"/>
          </p:nvPr>
        </p:nvSpPr>
        <p:spPr>
          <a:xfrm>
            <a:off x="454383" y="1372995"/>
            <a:ext cx="11252196" cy="4475169"/>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body" idx="2"/>
          </p:nvPr>
        </p:nvSpPr>
        <p:spPr>
          <a:xfrm>
            <a:off x="454383" y="457739"/>
            <a:ext cx="11252196" cy="915256"/>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00"/>
              </a:spcBef>
              <a:spcAft>
                <a:spcPts val="0"/>
              </a:spcAft>
              <a:buClr>
                <a:schemeClr val="dk2"/>
              </a:buClr>
              <a:buSzPts val="2500"/>
              <a:buFont typeface="Arial"/>
              <a:buNone/>
              <a:defRPr sz="2500" b="1" i="0" u="none" strike="noStrike" cap="none">
                <a:solidFill>
                  <a:schemeClr val="dk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3" name="Google Shape;23;p3"/>
          <p:cNvPicPr preferRelativeResize="0"/>
          <p:nvPr/>
        </p:nvPicPr>
        <p:blipFill rotWithShape="1">
          <a:blip r:embed="rId2">
            <a:alphaModFix/>
          </a:blip>
          <a:srcRect/>
          <a:stretch/>
        </p:blipFill>
        <p:spPr>
          <a:xfrm>
            <a:off x="11080071" y="6422992"/>
            <a:ext cx="916227" cy="291624"/>
          </a:xfrm>
          <a:prstGeom prst="rect">
            <a:avLst/>
          </a:prstGeom>
          <a:noFill/>
          <a:ln>
            <a:noFill/>
          </a:ln>
        </p:spPr>
      </p:pic>
    </p:spTree>
  </p:cSld>
  <p:clrMapOvr>
    <a:masterClrMapping/>
  </p:clrMapOvr>
  <p:transition spd="med">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ontent- Header">
  <p:cSld name="1_Content- Header">
    <p:spTree>
      <p:nvGrpSpPr>
        <p:cNvPr id="1" name="Shape 142"/>
        <p:cNvGrpSpPr/>
        <p:nvPr/>
      </p:nvGrpSpPr>
      <p:grpSpPr>
        <a:xfrm>
          <a:off x="0" y="0"/>
          <a:ext cx="0" cy="0"/>
          <a:chOff x="0" y="0"/>
          <a:chExt cx="0" cy="0"/>
        </a:xfrm>
      </p:grpSpPr>
      <p:sp>
        <p:nvSpPr>
          <p:cNvPr id="143" name="Google Shape;143;p23"/>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44" name="Google Shape;144;p23"/>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45" name="Google Shape;145;p23"/>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46" name="Google Shape;146;p23"/>
          <p:cNvSpPr txBox="1">
            <a:spLocks noGrp="1"/>
          </p:cNvSpPr>
          <p:nvPr>
            <p:ph type="body" idx="1"/>
          </p:nvPr>
        </p:nvSpPr>
        <p:spPr>
          <a:xfrm>
            <a:off x="454382" y="457739"/>
            <a:ext cx="11252197" cy="915256"/>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2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47" name="Google Shape;147;p23"/>
          <p:cNvPicPr preferRelativeResize="0"/>
          <p:nvPr/>
        </p:nvPicPr>
        <p:blipFill rotWithShape="1">
          <a:blip r:embed="rId2">
            <a:alphaModFix/>
          </a:blip>
          <a:srcRect/>
          <a:stretch/>
        </p:blipFill>
        <p:spPr>
          <a:xfrm>
            <a:off x="11080072" y="6422994"/>
            <a:ext cx="916227" cy="291625"/>
          </a:xfrm>
          <a:prstGeom prst="rect">
            <a:avLst/>
          </a:prstGeom>
          <a:noFill/>
          <a:ln>
            <a:noFill/>
          </a:ln>
        </p:spPr>
      </p:pic>
    </p:spTree>
  </p:cSld>
  <p:clrMapOvr>
    <a:masterClrMapping/>
  </p:clrMapOvr>
  <p:transition spd="med">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148"/>
        <p:cNvGrpSpPr/>
        <p:nvPr/>
      </p:nvGrpSpPr>
      <p:grpSpPr>
        <a:xfrm>
          <a:off x="0" y="0"/>
          <a:ext cx="0" cy="0"/>
          <a:chOff x="0" y="0"/>
          <a:chExt cx="0" cy="0"/>
        </a:xfrm>
      </p:grpSpPr>
      <p:sp>
        <p:nvSpPr>
          <p:cNvPr id="149" name="Google Shape;149;p24"/>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50" name="Google Shape;150;p24"/>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51" name="Google Shape;151;p24"/>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pic>
        <p:nvPicPr>
          <p:cNvPr id="152" name="Google Shape;152;p24"/>
          <p:cNvPicPr preferRelativeResize="0"/>
          <p:nvPr/>
        </p:nvPicPr>
        <p:blipFill rotWithShape="1">
          <a:blip r:embed="rId2">
            <a:alphaModFix/>
          </a:blip>
          <a:srcRect/>
          <a:stretch/>
        </p:blipFill>
        <p:spPr>
          <a:xfrm>
            <a:off x="11080072" y="6422994"/>
            <a:ext cx="916227" cy="291625"/>
          </a:xfrm>
          <a:prstGeom prst="rect">
            <a:avLst/>
          </a:prstGeom>
          <a:noFill/>
          <a:ln>
            <a:noFill/>
          </a:ln>
        </p:spPr>
      </p:pic>
    </p:spTree>
  </p:cSld>
  <p:clrMapOvr>
    <a:masterClrMapping/>
  </p:clrMapOvr>
  <p:transition spd="med">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ull page image">
  <p:cSld name="Full page image">
    <p:spTree>
      <p:nvGrpSpPr>
        <p:cNvPr id="1" name="Shape 153"/>
        <p:cNvGrpSpPr/>
        <p:nvPr/>
      </p:nvGrpSpPr>
      <p:grpSpPr>
        <a:xfrm>
          <a:off x="0" y="0"/>
          <a:ext cx="0" cy="0"/>
          <a:chOff x="0" y="0"/>
          <a:chExt cx="0" cy="0"/>
        </a:xfrm>
      </p:grpSpPr>
      <p:sp>
        <p:nvSpPr>
          <p:cNvPr id="154" name="Google Shape;154;p25"/>
          <p:cNvSpPr>
            <a:spLocks noGrp="1"/>
          </p:cNvSpPr>
          <p:nvPr>
            <p:ph type="pic" idx="2"/>
          </p:nvPr>
        </p:nvSpPr>
        <p:spPr>
          <a:xfrm>
            <a:off x="0" y="-1"/>
            <a:ext cx="12192000" cy="6858000"/>
          </a:xfrm>
          <a:prstGeom prst="rect">
            <a:avLst/>
          </a:prstGeom>
          <a:noFill/>
          <a:ln>
            <a:noFill/>
          </a:ln>
        </p:spPr>
        <p:txBody>
          <a:bodyPr spcFirstLastPara="1" wrap="square" lIns="91425" tIns="91425" rIns="91425" bIns="91425" anchor="ctr" anchorCtr="0"/>
          <a:lstStyle>
            <a:lvl1pPr marR="0" lvl="0" algn="l" rtl="0">
              <a:lnSpc>
                <a:spcPct val="100000"/>
              </a:lnSpc>
              <a:spcBef>
                <a:spcPts val="38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1pPr>
            <a:lvl2pPr marR="0" lvl="1"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5" name="Google Shape;155;p25"/>
          <p:cNvSpPr txBox="1">
            <a:spLocks noGrp="1"/>
          </p:cNvSpPr>
          <p:nvPr>
            <p:ph type="body" idx="1"/>
          </p:nvPr>
        </p:nvSpPr>
        <p:spPr>
          <a:xfrm>
            <a:off x="10111324" y="-20638"/>
            <a:ext cx="577849" cy="6899276"/>
          </a:xfrm>
          <a:prstGeom prst="rect">
            <a:avLst/>
          </a:prstGeom>
          <a:solidFill>
            <a:schemeClr val="accent1">
              <a:alpha val="77254"/>
            </a:schemeClr>
          </a:solid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25"/>
          <p:cNvSpPr txBox="1">
            <a:spLocks noGrp="1"/>
          </p:cNvSpPr>
          <p:nvPr>
            <p:ph type="body" idx="3"/>
          </p:nvPr>
        </p:nvSpPr>
        <p:spPr>
          <a:xfrm>
            <a:off x="10689173" y="-20638"/>
            <a:ext cx="1502833" cy="6899276"/>
          </a:xfrm>
          <a:prstGeom prst="rect">
            <a:avLst/>
          </a:prstGeom>
          <a:solidFill>
            <a:schemeClr val="accent1"/>
          </a:solid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7" name="Google Shape;157;p25"/>
          <p:cNvSpPr txBox="1">
            <a:spLocks noGrp="1"/>
          </p:cNvSpPr>
          <p:nvPr>
            <p:ph type="body" idx="4"/>
          </p:nvPr>
        </p:nvSpPr>
        <p:spPr>
          <a:xfrm>
            <a:off x="-18815" y="4997710"/>
            <a:ext cx="8204200" cy="954107"/>
          </a:xfrm>
          <a:prstGeom prst="rect">
            <a:avLst/>
          </a:prstGeom>
          <a:solidFill>
            <a:schemeClr val="lt1"/>
          </a:solidFill>
          <a:ln>
            <a:noFill/>
          </a:ln>
        </p:spPr>
        <p:txBody>
          <a:bodyPr spcFirstLastPara="1" wrap="square" lIns="91425" tIns="91425" rIns="91425" bIns="91425" anchor="t" anchorCtr="0"/>
          <a:lstStyle>
            <a:lvl1pPr marL="457200" marR="0" lvl="0" indent="-228600" algn="l" rtl="0">
              <a:lnSpc>
                <a:spcPct val="100000"/>
              </a:lnSpc>
              <a:spcBef>
                <a:spcPts val="480"/>
              </a:spcBef>
              <a:spcAft>
                <a:spcPts val="0"/>
              </a:spcAft>
              <a:buClr>
                <a:srgbClr val="236192"/>
              </a:buClr>
              <a:buSzPts val="2400"/>
              <a:buFont typeface="Arial"/>
              <a:buNone/>
              <a:defRPr sz="2400" b="1" i="0" u="none" strike="noStrike" cap="none">
                <a:solidFill>
                  <a:srgbClr val="23619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8" name="Google Shape;158;p25"/>
          <p:cNvSpPr txBox="1">
            <a:spLocks noGrp="1"/>
          </p:cNvSpPr>
          <p:nvPr>
            <p:ph type="body" idx="5"/>
          </p:nvPr>
        </p:nvSpPr>
        <p:spPr>
          <a:xfrm>
            <a:off x="713225" y="5447287"/>
            <a:ext cx="7480300" cy="35242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59" name="Google Shape;159;p25"/>
          <p:cNvPicPr preferRelativeResize="0"/>
          <p:nvPr/>
        </p:nvPicPr>
        <p:blipFill rotWithShape="1">
          <a:blip r:embed="rId2">
            <a:alphaModFix/>
          </a:blip>
          <a:srcRect/>
          <a:stretch/>
        </p:blipFill>
        <p:spPr>
          <a:xfrm>
            <a:off x="11080072" y="6422994"/>
            <a:ext cx="916227" cy="291625"/>
          </a:xfrm>
          <a:prstGeom prst="rect">
            <a:avLst/>
          </a:prstGeom>
          <a:noFill/>
          <a:ln>
            <a:noFill/>
          </a:ln>
        </p:spPr>
      </p:pic>
    </p:spTree>
  </p:cSld>
  <p:clrMapOvr>
    <a:masterClrMapping/>
  </p:clrMapOvr>
  <p:transition spd="med">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losing Slide - 2">
  <p:cSld name="Closing Slide - 2">
    <p:spTree>
      <p:nvGrpSpPr>
        <p:cNvPr id="1" name="Shape 160"/>
        <p:cNvGrpSpPr/>
        <p:nvPr/>
      </p:nvGrpSpPr>
      <p:grpSpPr>
        <a:xfrm>
          <a:off x="0" y="0"/>
          <a:ext cx="0" cy="0"/>
          <a:chOff x="0" y="0"/>
          <a:chExt cx="0" cy="0"/>
        </a:xfrm>
      </p:grpSpPr>
      <p:pic>
        <p:nvPicPr>
          <p:cNvPr id="161" name="Google Shape;161;p26" descr="ppt-because-tag.psd"/>
          <p:cNvPicPr preferRelativeResize="0"/>
          <p:nvPr/>
        </p:nvPicPr>
        <p:blipFill rotWithShape="1">
          <a:blip r:embed="rId2">
            <a:alphaModFix/>
          </a:blip>
          <a:srcRect/>
          <a:stretch/>
        </p:blipFill>
        <p:spPr>
          <a:xfrm>
            <a:off x="1236133" y="4938918"/>
            <a:ext cx="10955859" cy="810295"/>
          </a:xfrm>
          <a:prstGeom prst="rect">
            <a:avLst/>
          </a:prstGeom>
          <a:noFill/>
          <a:ln>
            <a:noFill/>
          </a:ln>
        </p:spPr>
      </p:pic>
      <p:sp>
        <p:nvSpPr>
          <p:cNvPr id="162" name="Google Shape;162;p26"/>
          <p:cNvSpPr/>
          <p:nvPr/>
        </p:nvSpPr>
        <p:spPr>
          <a:xfrm rot="-5400000">
            <a:off x="636254" y="5149331"/>
            <a:ext cx="810295" cy="389467"/>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63" name="Google Shape;163;p26"/>
          <p:cNvSpPr/>
          <p:nvPr/>
        </p:nvSpPr>
        <p:spPr>
          <a:xfrm>
            <a:off x="0" y="4938918"/>
            <a:ext cx="846667" cy="810295"/>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164" name="Google Shape;164;p26"/>
          <p:cNvSpPr txBox="1">
            <a:spLocks noGrp="1"/>
          </p:cNvSpPr>
          <p:nvPr>
            <p:ph type="body" idx="1"/>
          </p:nvPr>
        </p:nvSpPr>
        <p:spPr>
          <a:xfrm>
            <a:off x="975785" y="1108609"/>
            <a:ext cx="5574091" cy="1400383"/>
          </a:xfrm>
          <a:prstGeom prst="rect">
            <a:avLst/>
          </a:prstGeom>
          <a:noFill/>
          <a:ln w="101600" cap="flat" cmpd="sng">
            <a:solidFill>
              <a:srgbClr val="236192"/>
            </a:solidFill>
            <a:prstDash val="solid"/>
            <a:miter lim="800000"/>
            <a:headEnd type="none" w="sm" len="sm"/>
            <a:tailEnd type="none" w="sm" len="sm"/>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236192"/>
              </a:buClr>
              <a:buSzPts val="5500"/>
              <a:buFont typeface="Arial"/>
              <a:buNone/>
              <a:defRPr sz="5500" b="1" i="0" u="none" strike="noStrike" cap="none">
                <a:solidFill>
                  <a:srgbClr val="23619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5" name="Google Shape;165;p26"/>
          <p:cNvSpPr txBox="1">
            <a:spLocks noGrp="1"/>
          </p:cNvSpPr>
          <p:nvPr>
            <p:ph type="body" idx="2"/>
          </p:nvPr>
        </p:nvSpPr>
        <p:spPr>
          <a:xfrm>
            <a:off x="931002" y="3196724"/>
            <a:ext cx="5183717" cy="40571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6" name="Google Shape;166;p26"/>
          <p:cNvSpPr txBox="1">
            <a:spLocks noGrp="1"/>
          </p:cNvSpPr>
          <p:nvPr>
            <p:ph type="body" idx="3"/>
          </p:nvPr>
        </p:nvSpPr>
        <p:spPr>
          <a:xfrm>
            <a:off x="930752" y="3584169"/>
            <a:ext cx="5183717" cy="359027"/>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7" name="Google Shape;167;p26"/>
          <p:cNvSpPr txBox="1">
            <a:spLocks noGrp="1"/>
          </p:cNvSpPr>
          <p:nvPr>
            <p:ph type="body" idx="4"/>
          </p:nvPr>
        </p:nvSpPr>
        <p:spPr>
          <a:xfrm>
            <a:off x="930752" y="3943200"/>
            <a:ext cx="5183717" cy="30549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accent2"/>
              </a:buClr>
              <a:buSzPts val="1400"/>
              <a:buFont typeface="Arial"/>
              <a:buNone/>
              <a:defRPr sz="1400" b="1" i="0" u="none" strike="noStrike" cap="none">
                <a:solidFill>
                  <a:schemeClr val="accent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8" name="Google Shape;168;p26"/>
          <p:cNvSpPr txBox="1">
            <a:spLocks noGrp="1"/>
          </p:cNvSpPr>
          <p:nvPr>
            <p:ph type="body" idx="5"/>
          </p:nvPr>
        </p:nvSpPr>
        <p:spPr>
          <a:xfrm>
            <a:off x="4" y="416591"/>
            <a:ext cx="4906433" cy="566309"/>
          </a:xfrm>
          <a:prstGeom prst="rect">
            <a:avLst/>
          </a:prstGeom>
          <a:solidFill>
            <a:srgbClr val="236192"/>
          </a:solid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69" name="Google Shape;169;p26" descr="OCLC_H_PMS.eps"/>
          <p:cNvPicPr preferRelativeResize="0"/>
          <p:nvPr/>
        </p:nvPicPr>
        <p:blipFill rotWithShape="1">
          <a:blip r:embed="rId3">
            <a:alphaModFix/>
          </a:blip>
          <a:srcRect/>
          <a:stretch/>
        </p:blipFill>
        <p:spPr>
          <a:xfrm>
            <a:off x="10982567" y="6347610"/>
            <a:ext cx="964583" cy="320913"/>
          </a:xfrm>
          <a:prstGeom prst="rect">
            <a:avLst/>
          </a:prstGeom>
          <a:noFill/>
          <a:ln>
            <a:noFill/>
          </a:ln>
        </p:spPr>
      </p:pic>
      <p:pic>
        <p:nvPicPr>
          <p:cNvPr id="170" name="Google Shape;170;p26"/>
          <p:cNvPicPr preferRelativeResize="0"/>
          <p:nvPr/>
        </p:nvPicPr>
        <p:blipFill rotWithShape="1">
          <a:blip r:embed="rId4">
            <a:alphaModFix/>
          </a:blip>
          <a:srcRect l="67120"/>
          <a:stretch/>
        </p:blipFill>
        <p:spPr>
          <a:xfrm rot="-5400000">
            <a:off x="7769480" y="5051334"/>
            <a:ext cx="116923" cy="423333"/>
          </a:xfrm>
          <a:prstGeom prst="rect">
            <a:avLst/>
          </a:prstGeom>
          <a:noFill/>
          <a:ln>
            <a:noFill/>
          </a:ln>
        </p:spPr>
      </p:pic>
      <p:sp>
        <p:nvSpPr>
          <p:cNvPr id="171" name="Google Shape;171;p26"/>
          <p:cNvSpPr/>
          <p:nvPr/>
        </p:nvSpPr>
        <p:spPr>
          <a:xfrm>
            <a:off x="7713135" y="5206656"/>
            <a:ext cx="114807" cy="114807"/>
          </a:xfrm>
          <a:prstGeom prst="rect">
            <a:avLst/>
          </a:prstGeom>
          <a:solidFill>
            <a:srgbClr val="FFFFFF"/>
          </a:solidFill>
          <a:ln>
            <a:noFill/>
          </a:ln>
        </p:spPr>
      </p:sp>
    </p:spTree>
  </p:cSld>
  <p:clrMapOvr>
    <a:masterClrMapping/>
  </p:clrMapOvr>
  <p:transition spd="med">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8"/>
        <p:cNvGrpSpPr/>
        <p:nvPr/>
      </p:nvGrpSpPr>
      <p:grpSpPr>
        <a:xfrm>
          <a:off x="0" y="0"/>
          <a:ext cx="0" cy="0"/>
          <a:chOff x="0" y="0"/>
          <a:chExt cx="0" cy="0"/>
        </a:xfrm>
      </p:grpSpPr>
      <p:sp>
        <p:nvSpPr>
          <p:cNvPr id="179" name="Google Shape;179;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1" name="Google Shape;1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3" name="Google Shape;19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6" name="Google Shape;206;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8" name="Google Shape;208;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4"/>
          <p:cNvSpPr txBox="1">
            <a:spLocks noGrp="1"/>
          </p:cNvSpPr>
          <p:nvPr>
            <p:ph type="dt" idx="10"/>
          </p:nvPr>
        </p:nvSpPr>
        <p:spPr>
          <a:xfrm>
            <a:off x="0" y="0"/>
            <a:ext cx="4000000" cy="3000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4"/>
          <p:cNvSpPr txBox="1">
            <a:spLocks noGrp="1"/>
          </p:cNvSpPr>
          <p:nvPr>
            <p:ph type="ftr" idx="11"/>
          </p:nvPr>
        </p:nvSpPr>
        <p:spPr>
          <a:xfrm>
            <a:off x="0" y="0"/>
            <a:ext cx="4000000" cy="30000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Google Shape;27;p4"/>
          <p:cNvSpPr txBox="1">
            <a:spLocks noGrp="1"/>
          </p:cNvSpPr>
          <p:nvPr>
            <p:ph type="sldNum" idx="12"/>
          </p:nvPr>
        </p:nvSpPr>
        <p:spPr>
          <a:xfrm>
            <a:off x="0" y="0"/>
            <a:ext cx="4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7"/>
        <p:cNvGrpSpPr/>
        <p:nvPr/>
      </p:nvGrpSpPr>
      <p:grpSpPr>
        <a:xfrm>
          <a:off x="0" y="0"/>
          <a:ext cx="0" cy="0"/>
          <a:chOff x="0" y="0"/>
          <a:chExt cx="0" cy="0"/>
        </a:xfrm>
      </p:grpSpPr>
      <p:sp>
        <p:nvSpPr>
          <p:cNvPr id="218" name="Google Shape;2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4" name="Google Shape;224;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5" name="Google Shape;22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3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31" name="Google Shape;231;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2" name="Google Shape;23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5"/>
        <p:cNvGrpSpPr/>
        <p:nvPr/>
      </p:nvGrpSpPr>
      <p:grpSpPr>
        <a:xfrm>
          <a:off x="0" y="0"/>
          <a:ext cx="0" cy="0"/>
          <a:chOff x="0" y="0"/>
          <a:chExt cx="0" cy="0"/>
        </a:xfrm>
      </p:grpSpPr>
      <p:sp>
        <p:nvSpPr>
          <p:cNvPr id="236" name="Google Shape;23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8" name="Google Shape;23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9" name="Google Shape;23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2" descr="ISS url.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6583363"/>
            <a:ext cx="1828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bk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09600" y="1595688"/>
            <a:ext cx="10972800" cy="692124"/>
          </a:xfrm>
          <a:prstGeom prst="rect">
            <a:avLst/>
          </a:prstGeom>
        </p:spPr>
        <p:txBody>
          <a:bodyPr lIns="0" tIns="0" rIns="0" bIns="0"/>
          <a:lstStyle>
            <a:lvl1pPr algn="l">
              <a:defRPr sz="3200" b="1" i="0" spc="-150">
                <a:latin typeface="Arial"/>
                <a:cs typeface="Arial"/>
              </a:defRPr>
            </a:lvl1pPr>
          </a:lstStyle>
          <a:p>
            <a:r>
              <a:rPr lang="en-US"/>
              <a:t>Click to edit Master title style</a:t>
            </a:r>
            <a:endParaRPr lang="en-US" dirty="0"/>
          </a:p>
        </p:txBody>
      </p:sp>
      <p:sp>
        <p:nvSpPr>
          <p:cNvPr id="15" name="Content Placeholder 2"/>
          <p:cNvSpPr>
            <a:spLocks noGrp="1"/>
          </p:cNvSpPr>
          <p:nvPr>
            <p:ph idx="1"/>
          </p:nvPr>
        </p:nvSpPr>
        <p:spPr>
          <a:xfrm>
            <a:off x="609600" y="2287813"/>
            <a:ext cx="10972800" cy="3964681"/>
          </a:xfrm>
          <a:prstGeom prst="rect">
            <a:avLst/>
          </a:prstGeom>
        </p:spPr>
        <p:txBody>
          <a:bodyPr lIns="0" tIns="0" rIns="0" bIns="0"/>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4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a:xfrm>
            <a:off x="0" y="6492876"/>
            <a:ext cx="12192000" cy="365125"/>
          </a:xfrm>
          <a:prstGeom prst="rect">
            <a:avLst/>
          </a:prstGeom>
          <a:solidFill>
            <a:schemeClr val="tx2"/>
          </a:solidFill>
          <a:ln w="0"/>
        </p:spPr>
        <p:txBody>
          <a:bodyPr vert="horz" wrap="square" lIns="91440" tIns="45720" rIns="91440" bIns="45720" numCol="1" anchor="t" anchorCtr="0" compatLnSpc="1">
            <a:prstTxWarp prst="textNoShape">
              <a:avLst/>
            </a:prstTxWarp>
          </a:bodyPr>
          <a:lstStyle>
            <a:lvl1pPr algn="r">
              <a:defRPr sz="1800">
                <a:solidFill>
                  <a:schemeClr val="bg1"/>
                </a:solidFill>
              </a:defRPr>
            </a:lvl1pPr>
          </a:lstStyle>
          <a:p>
            <a:fld id="{766D9991-A28F-42E1-9AED-69784682F5A9}" type="slidenum">
              <a:rPr lang="en-GB" altLang="en-US"/>
              <a:pPr/>
              <a:t>‹#›</a:t>
            </a:fld>
            <a:endParaRPr lang="en-GB" altLang="en-US"/>
          </a:p>
        </p:txBody>
      </p:sp>
    </p:spTree>
    <p:extLst>
      <p:ext uri="{BB962C8B-B14F-4D97-AF65-F5344CB8AC3E}">
        <p14:creationId xmlns:p14="http://schemas.microsoft.com/office/powerpoint/2010/main" val="229314969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2" descr="ISS url.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6583363"/>
            <a:ext cx="1828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bk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09600" y="1595688"/>
            <a:ext cx="10972800" cy="692124"/>
          </a:xfrm>
          <a:prstGeom prst="rect">
            <a:avLst/>
          </a:prstGeom>
        </p:spPr>
        <p:txBody>
          <a:bodyPr lIns="0" tIns="0" rIns="0" bIns="0"/>
          <a:lstStyle>
            <a:lvl1pPr algn="l">
              <a:defRPr sz="3200" b="1" i="0" spc="-150">
                <a:latin typeface="Arial"/>
                <a:cs typeface="Arial"/>
              </a:defRPr>
            </a:lvl1pPr>
          </a:lstStyle>
          <a:p>
            <a:r>
              <a:rPr lang="en-US"/>
              <a:t>Click to edit Master title style</a:t>
            </a:r>
            <a:endParaRPr lang="en-US" dirty="0"/>
          </a:p>
        </p:txBody>
      </p:sp>
      <p:sp>
        <p:nvSpPr>
          <p:cNvPr id="15" name="Content Placeholder 2"/>
          <p:cNvSpPr>
            <a:spLocks noGrp="1"/>
          </p:cNvSpPr>
          <p:nvPr>
            <p:ph idx="1"/>
          </p:nvPr>
        </p:nvSpPr>
        <p:spPr>
          <a:xfrm>
            <a:off x="609600" y="2287813"/>
            <a:ext cx="10972800" cy="3964681"/>
          </a:xfrm>
          <a:prstGeom prst="rect">
            <a:avLst/>
          </a:prstGeom>
        </p:spPr>
        <p:txBody>
          <a:bodyPr lIns="0" tIns="0" rIns="0" bIns="0"/>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40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a:xfrm>
            <a:off x="0" y="6492876"/>
            <a:ext cx="12192000" cy="365125"/>
          </a:xfrm>
          <a:prstGeom prst="rect">
            <a:avLst/>
          </a:prstGeom>
          <a:solidFill>
            <a:schemeClr val="tx2"/>
          </a:solidFill>
          <a:ln w="0"/>
        </p:spPr>
        <p:txBody>
          <a:bodyPr vert="horz" wrap="square" lIns="91440" tIns="45720" rIns="91440" bIns="45720" numCol="1" anchor="t" anchorCtr="0" compatLnSpc="1">
            <a:prstTxWarp prst="textNoShape">
              <a:avLst/>
            </a:prstTxWarp>
          </a:bodyPr>
          <a:lstStyle>
            <a:lvl1pPr algn="r">
              <a:defRPr sz="1800">
                <a:solidFill>
                  <a:schemeClr val="bg1"/>
                </a:solidFill>
              </a:defRPr>
            </a:lvl1pPr>
          </a:lstStyle>
          <a:p>
            <a:fld id="{766D9991-A28F-42E1-9AED-69784682F5A9}" type="slidenum">
              <a:rPr lang="en-GB" altLang="en-US"/>
              <a:pPr/>
              <a:t>‹#›</a:t>
            </a:fld>
            <a:endParaRPr lang="en-GB" altLang="en-US"/>
          </a:p>
        </p:txBody>
      </p:sp>
    </p:spTree>
    <p:extLst>
      <p:ext uri="{BB962C8B-B14F-4D97-AF65-F5344CB8AC3E}">
        <p14:creationId xmlns:p14="http://schemas.microsoft.com/office/powerpoint/2010/main" val="25095108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28"/>
        <p:cNvGrpSpPr/>
        <p:nvPr/>
      </p:nvGrpSpPr>
      <p:grpSpPr>
        <a:xfrm>
          <a:off x="0" y="0"/>
          <a:ext cx="0" cy="0"/>
          <a:chOff x="0" y="0"/>
          <a:chExt cx="0" cy="0"/>
        </a:xfrm>
      </p:grpSpPr>
      <p:pic>
        <p:nvPicPr>
          <p:cNvPr id="29" name="Google Shape;29;p5" descr="OCLC_H_PMS.eps"/>
          <p:cNvPicPr preferRelativeResize="0"/>
          <p:nvPr/>
        </p:nvPicPr>
        <p:blipFill rotWithShape="1">
          <a:blip r:embed="rId2">
            <a:alphaModFix/>
          </a:blip>
          <a:srcRect/>
          <a:stretch/>
        </p:blipFill>
        <p:spPr>
          <a:xfrm>
            <a:off x="10982567" y="6347609"/>
            <a:ext cx="964583" cy="320913"/>
          </a:xfrm>
          <a:prstGeom prst="rect">
            <a:avLst/>
          </a:prstGeom>
          <a:noFill/>
          <a:ln>
            <a:noFill/>
          </a:ln>
        </p:spPr>
      </p:pic>
      <p:sp>
        <p:nvSpPr>
          <p:cNvPr id="30" name="Google Shape;30;p5"/>
          <p:cNvSpPr txBox="1">
            <a:spLocks noGrp="1"/>
          </p:cNvSpPr>
          <p:nvPr>
            <p:ph type="dt" idx="10"/>
          </p:nvPr>
        </p:nvSpPr>
        <p:spPr>
          <a:xfrm>
            <a:off x="838200" y="6356350"/>
            <a:ext cx="2743197" cy="365124"/>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ftr" idx="11"/>
          </p:nvPr>
        </p:nvSpPr>
        <p:spPr>
          <a:xfrm>
            <a:off x="4038602" y="6356350"/>
            <a:ext cx="4114799" cy="36512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8610602" y="6356350"/>
            <a:ext cx="2743197" cy="36512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ontent- Bullet">
  <p:cSld name="2_Content- Bullet">
    <p:spTree>
      <p:nvGrpSpPr>
        <p:cNvPr id="1" name="Shape 33"/>
        <p:cNvGrpSpPr/>
        <p:nvPr/>
      </p:nvGrpSpPr>
      <p:grpSpPr>
        <a:xfrm>
          <a:off x="0" y="0"/>
          <a:ext cx="0" cy="0"/>
          <a:chOff x="0" y="0"/>
          <a:chExt cx="0" cy="0"/>
        </a:xfrm>
      </p:grpSpPr>
      <p:sp>
        <p:nvSpPr>
          <p:cNvPr id="34" name="Google Shape;34;p6"/>
          <p:cNvSpPr/>
          <p:nvPr/>
        </p:nvSpPr>
        <p:spPr>
          <a:xfrm>
            <a:off x="0" y="6248400"/>
            <a:ext cx="2946400"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35" name="Google Shape;35;p6"/>
          <p:cNvSpPr/>
          <p:nvPr/>
        </p:nvSpPr>
        <p:spPr>
          <a:xfrm>
            <a:off x="2946400" y="6248400"/>
            <a:ext cx="1413933"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36" name="Google Shape;36;p6"/>
          <p:cNvSpPr/>
          <p:nvPr/>
        </p:nvSpPr>
        <p:spPr>
          <a:xfrm>
            <a:off x="4360333" y="6248400"/>
            <a:ext cx="7831667"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3D527F"/>
              </a:solidFill>
              <a:latin typeface="Arial"/>
              <a:ea typeface="Arial"/>
              <a:cs typeface="Arial"/>
              <a:sym typeface="Arial"/>
            </a:endParaRPr>
          </a:p>
        </p:txBody>
      </p:sp>
      <p:sp>
        <p:nvSpPr>
          <p:cNvPr id="37" name="Google Shape;37;p6"/>
          <p:cNvSpPr txBox="1">
            <a:spLocks noGrp="1"/>
          </p:cNvSpPr>
          <p:nvPr>
            <p:ph type="body" idx="1"/>
          </p:nvPr>
        </p:nvSpPr>
        <p:spPr>
          <a:xfrm>
            <a:off x="454384" y="457739"/>
            <a:ext cx="11252197" cy="915256"/>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lt2"/>
              </a:buClr>
              <a:buSzPts val="3600"/>
              <a:buFont typeface="Arial"/>
              <a:buNone/>
              <a:defRPr sz="3600" b="1" i="0" u="none" strike="noStrike" cap="none">
                <a:solidFill>
                  <a:schemeClr val="lt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8" name="Google Shape;38;p6"/>
          <p:cNvPicPr preferRelativeResize="0"/>
          <p:nvPr/>
        </p:nvPicPr>
        <p:blipFill rotWithShape="1">
          <a:blip r:embed="rId2">
            <a:alphaModFix/>
          </a:blip>
          <a:srcRect/>
          <a:stretch/>
        </p:blipFill>
        <p:spPr>
          <a:xfrm>
            <a:off x="11080073" y="6422997"/>
            <a:ext cx="916227" cy="291625"/>
          </a:xfrm>
          <a:prstGeom prst="rect">
            <a:avLst/>
          </a:prstGeom>
          <a:noFill/>
          <a:ln>
            <a:noFill/>
          </a:ln>
        </p:spPr>
      </p:pic>
      <p:sp>
        <p:nvSpPr>
          <p:cNvPr id="39" name="Google Shape;39;p6"/>
          <p:cNvSpPr txBox="1">
            <a:spLocks noGrp="1"/>
          </p:cNvSpPr>
          <p:nvPr>
            <p:ph type="body" idx="2"/>
          </p:nvPr>
        </p:nvSpPr>
        <p:spPr>
          <a:xfrm>
            <a:off x="454384" y="1372998"/>
            <a:ext cx="11252197" cy="4475171"/>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200"/>
              <a:buFont typeface="Arial"/>
              <a:buNone/>
              <a:defRPr sz="2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2300"/>
              <a:buFont typeface="Arial"/>
              <a:buNone/>
              <a:defRPr sz="23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peaker Intro">
  <p:cSld name="Speaker Intro">
    <p:spTree>
      <p:nvGrpSpPr>
        <p:cNvPr id="1" name="Shape 40"/>
        <p:cNvGrpSpPr/>
        <p:nvPr/>
      </p:nvGrpSpPr>
      <p:grpSpPr>
        <a:xfrm>
          <a:off x="0" y="0"/>
          <a:ext cx="0" cy="0"/>
          <a:chOff x="0" y="0"/>
          <a:chExt cx="0" cy="0"/>
        </a:xfrm>
      </p:grpSpPr>
      <p:sp>
        <p:nvSpPr>
          <p:cNvPr id="41" name="Google Shape;41;p7"/>
          <p:cNvSpPr>
            <a:spLocks noGrp="1"/>
          </p:cNvSpPr>
          <p:nvPr>
            <p:ph type="pic" idx="2"/>
          </p:nvPr>
        </p:nvSpPr>
        <p:spPr>
          <a:xfrm>
            <a:off x="1176867" y="1990727"/>
            <a:ext cx="2688165" cy="2571749"/>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7"/>
          <p:cNvSpPr/>
          <p:nvPr/>
        </p:nvSpPr>
        <p:spPr>
          <a:xfrm rot="5400000">
            <a:off x="-699029" y="2686582"/>
            <a:ext cx="2574925" cy="1176865"/>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43" name="Google Shape;43;p7"/>
          <p:cNvSpPr txBox="1">
            <a:spLocks noGrp="1"/>
          </p:cNvSpPr>
          <p:nvPr>
            <p:ph type="body" idx="1"/>
          </p:nvPr>
        </p:nvSpPr>
        <p:spPr>
          <a:xfrm>
            <a:off x="4555076" y="2764533"/>
            <a:ext cx="7636931" cy="85217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4" name="Google Shape;44;p7"/>
          <p:cNvCxnSpPr/>
          <p:nvPr/>
        </p:nvCxnSpPr>
        <p:spPr>
          <a:xfrm>
            <a:off x="4555069" y="3616703"/>
            <a:ext cx="7636932" cy="0"/>
          </a:xfrm>
          <a:prstGeom prst="straightConnector1">
            <a:avLst/>
          </a:prstGeom>
          <a:noFill/>
          <a:ln w="19050" cap="flat" cmpd="sng">
            <a:solidFill>
              <a:srgbClr val="3F3F3F"/>
            </a:solidFill>
            <a:prstDash val="solid"/>
            <a:round/>
            <a:headEnd type="none" w="sm" len="sm"/>
            <a:tailEnd type="none" w="sm" len="sm"/>
          </a:ln>
        </p:spPr>
      </p:cxnSp>
      <p:sp>
        <p:nvSpPr>
          <p:cNvPr id="45" name="Google Shape;45;p7"/>
          <p:cNvSpPr txBox="1">
            <a:spLocks noGrp="1"/>
          </p:cNvSpPr>
          <p:nvPr>
            <p:ph type="body" idx="3"/>
          </p:nvPr>
        </p:nvSpPr>
        <p:spPr>
          <a:xfrm>
            <a:off x="4555069" y="1987552"/>
            <a:ext cx="7636932" cy="6508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20"/>
              </a:spcBef>
              <a:spcAft>
                <a:spcPts val="0"/>
              </a:spcAft>
              <a:buClr>
                <a:srgbClr val="236192"/>
              </a:buClr>
              <a:buSzPts val="3600"/>
              <a:buFont typeface="Arial"/>
              <a:buNone/>
              <a:defRPr sz="3600" b="1" i="0" u="none" strike="noStrike" cap="none">
                <a:solidFill>
                  <a:srgbClr val="23619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7"/>
          <p:cNvSpPr txBox="1">
            <a:spLocks noGrp="1"/>
          </p:cNvSpPr>
          <p:nvPr>
            <p:ph type="body" idx="4"/>
          </p:nvPr>
        </p:nvSpPr>
        <p:spPr>
          <a:xfrm>
            <a:off x="1176869" y="1990723"/>
            <a:ext cx="215900" cy="2571752"/>
          </a:xfrm>
          <a:prstGeom prst="rect">
            <a:avLst/>
          </a:prstGeom>
          <a:solidFill>
            <a:srgbClr val="236192">
              <a:alpha val="70980"/>
            </a:srgbClr>
          </a:solid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Speaker Intro">
  <p:cSld name="2_Speaker Intro">
    <p:spTree>
      <p:nvGrpSpPr>
        <p:cNvPr id="1" name="Shape 47"/>
        <p:cNvGrpSpPr/>
        <p:nvPr/>
      </p:nvGrpSpPr>
      <p:grpSpPr>
        <a:xfrm>
          <a:off x="0" y="0"/>
          <a:ext cx="0" cy="0"/>
          <a:chOff x="0" y="0"/>
          <a:chExt cx="0" cy="0"/>
        </a:xfrm>
      </p:grpSpPr>
      <p:sp>
        <p:nvSpPr>
          <p:cNvPr id="48" name="Google Shape;48;p8"/>
          <p:cNvSpPr>
            <a:spLocks noGrp="1"/>
          </p:cNvSpPr>
          <p:nvPr>
            <p:ph type="pic" idx="2"/>
          </p:nvPr>
        </p:nvSpPr>
        <p:spPr>
          <a:xfrm>
            <a:off x="1176867" y="550911"/>
            <a:ext cx="2688165" cy="2571749"/>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8"/>
          <p:cNvSpPr/>
          <p:nvPr/>
        </p:nvSpPr>
        <p:spPr>
          <a:xfrm rot="5400000">
            <a:off x="-699029" y="1246767"/>
            <a:ext cx="2574925" cy="1176865"/>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50" name="Google Shape;50;p8"/>
          <p:cNvSpPr txBox="1">
            <a:spLocks noGrp="1"/>
          </p:cNvSpPr>
          <p:nvPr>
            <p:ph type="body" idx="1"/>
          </p:nvPr>
        </p:nvSpPr>
        <p:spPr>
          <a:xfrm>
            <a:off x="4555076" y="1324717"/>
            <a:ext cx="7636931" cy="85217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1" name="Google Shape;51;p8"/>
          <p:cNvCxnSpPr/>
          <p:nvPr/>
        </p:nvCxnSpPr>
        <p:spPr>
          <a:xfrm>
            <a:off x="4555069" y="2176888"/>
            <a:ext cx="7636932" cy="0"/>
          </a:xfrm>
          <a:prstGeom prst="straightConnector1">
            <a:avLst/>
          </a:prstGeom>
          <a:noFill/>
          <a:ln w="19050" cap="flat" cmpd="sng">
            <a:solidFill>
              <a:srgbClr val="3F3F3F"/>
            </a:solidFill>
            <a:prstDash val="solid"/>
            <a:round/>
            <a:headEnd type="none" w="sm" len="sm"/>
            <a:tailEnd type="none" w="sm" len="sm"/>
          </a:ln>
        </p:spPr>
      </p:cxnSp>
      <p:sp>
        <p:nvSpPr>
          <p:cNvPr id="52" name="Google Shape;52;p8"/>
          <p:cNvSpPr txBox="1">
            <a:spLocks noGrp="1"/>
          </p:cNvSpPr>
          <p:nvPr>
            <p:ph type="body" idx="3"/>
          </p:nvPr>
        </p:nvSpPr>
        <p:spPr>
          <a:xfrm>
            <a:off x="4555069" y="547737"/>
            <a:ext cx="7636932" cy="6508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20"/>
              </a:spcBef>
              <a:spcAft>
                <a:spcPts val="0"/>
              </a:spcAft>
              <a:buClr>
                <a:srgbClr val="236192"/>
              </a:buClr>
              <a:buSzPts val="3600"/>
              <a:buFont typeface="Arial"/>
              <a:buNone/>
              <a:defRPr sz="3600" b="1" i="0" u="none" strike="noStrike" cap="none">
                <a:solidFill>
                  <a:srgbClr val="23619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
          <p:cNvSpPr txBox="1">
            <a:spLocks noGrp="1"/>
          </p:cNvSpPr>
          <p:nvPr>
            <p:ph type="body" idx="4"/>
          </p:nvPr>
        </p:nvSpPr>
        <p:spPr>
          <a:xfrm>
            <a:off x="1176869" y="550908"/>
            <a:ext cx="215900" cy="2571752"/>
          </a:xfrm>
          <a:prstGeom prst="rect">
            <a:avLst/>
          </a:prstGeom>
          <a:solidFill>
            <a:srgbClr val="236192">
              <a:alpha val="70980"/>
            </a:srgbClr>
          </a:solid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Google Shape;54;p8"/>
          <p:cNvSpPr>
            <a:spLocks noGrp="1"/>
          </p:cNvSpPr>
          <p:nvPr>
            <p:ph type="pic" idx="5"/>
          </p:nvPr>
        </p:nvSpPr>
        <p:spPr>
          <a:xfrm>
            <a:off x="1176867" y="3595111"/>
            <a:ext cx="2688165" cy="2571749"/>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 name="Google Shape;55;p8"/>
          <p:cNvSpPr/>
          <p:nvPr/>
        </p:nvSpPr>
        <p:spPr>
          <a:xfrm rot="5400000">
            <a:off x="-699029" y="4290967"/>
            <a:ext cx="2574925" cy="1176865"/>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56" name="Google Shape;56;p8"/>
          <p:cNvSpPr txBox="1">
            <a:spLocks noGrp="1"/>
          </p:cNvSpPr>
          <p:nvPr>
            <p:ph type="body" idx="6"/>
          </p:nvPr>
        </p:nvSpPr>
        <p:spPr>
          <a:xfrm>
            <a:off x="4555076" y="4368915"/>
            <a:ext cx="7636931" cy="85217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7" name="Google Shape;57;p8"/>
          <p:cNvCxnSpPr/>
          <p:nvPr/>
        </p:nvCxnSpPr>
        <p:spPr>
          <a:xfrm>
            <a:off x="4555069" y="5221088"/>
            <a:ext cx="7636932" cy="0"/>
          </a:xfrm>
          <a:prstGeom prst="straightConnector1">
            <a:avLst/>
          </a:prstGeom>
          <a:noFill/>
          <a:ln w="19050" cap="flat" cmpd="sng">
            <a:solidFill>
              <a:srgbClr val="3F3F3F"/>
            </a:solidFill>
            <a:prstDash val="solid"/>
            <a:round/>
            <a:headEnd type="none" w="sm" len="sm"/>
            <a:tailEnd type="none" w="sm" len="sm"/>
          </a:ln>
        </p:spPr>
      </p:cxnSp>
      <p:sp>
        <p:nvSpPr>
          <p:cNvPr id="58" name="Google Shape;58;p8"/>
          <p:cNvSpPr txBox="1">
            <a:spLocks noGrp="1"/>
          </p:cNvSpPr>
          <p:nvPr>
            <p:ph type="body" idx="7"/>
          </p:nvPr>
        </p:nvSpPr>
        <p:spPr>
          <a:xfrm>
            <a:off x="4555069" y="3591935"/>
            <a:ext cx="7636932" cy="6508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720"/>
              </a:spcBef>
              <a:spcAft>
                <a:spcPts val="0"/>
              </a:spcAft>
              <a:buClr>
                <a:srgbClr val="236192"/>
              </a:buClr>
              <a:buSzPts val="3600"/>
              <a:buFont typeface="Arial"/>
              <a:buNone/>
              <a:defRPr sz="3600" b="1" i="0" u="none" strike="noStrike" cap="none">
                <a:solidFill>
                  <a:srgbClr val="236192"/>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 name="Google Shape;59;p8"/>
          <p:cNvSpPr txBox="1">
            <a:spLocks noGrp="1"/>
          </p:cNvSpPr>
          <p:nvPr>
            <p:ph type="body" idx="8"/>
          </p:nvPr>
        </p:nvSpPr>
        <p:spPr>
          <a:xfrm>
            <a:off x="1176869" y="3595108"/>
            <a:ext cx="215900" cy="2571752"/>
          </a:xfrm>
          <a:prstGeom prst="rect">
            <a:avLst/>
          </a:prstGeom>
          <a:solidFill>
            <a:srgbClr val="236192">
              <a:alpha val="70980"/>
            </a:srgbClr>
          </a:solid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 Bar">
  <p:cSld name="Content - Bar">
    <p:spTree>
      <p:nvGrpSpPr>
        <p:cNvPr id="1" name="Shape 60"/>
        <p:cNvGrpSpPr/>
        <p:nvPr/>
      </p:nvGrpSpPr>
      <p:grpSpPr>
        <a:xfrm>
          <a:off x="0" y="0"/>
          <a:ext cx="0" cy="0"/>
          <a:chOff x="0" y="0"/>
          <a:chExt cx="0" cy="0"/>
        </a:xfrm>
      </p:grpSpPr>
      <p:sp>
        <p:nvSpPr>
          <p:cNvPr id="61" name="Google Shape;61;p9"/>
          <p:cNvSpPr/>
          <p:nvPr/>
        </p:nvSpPr>
        <p:spPr>
          <a:xfrm>
            <a:off x="2" y="6248400"/>
            <a:ext cx="2946399" cy="6096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62" name="Google Shape;62;p9"/>
          <p:cNvSpPr/>
          <p:nvPr/>
        </p:nvSpPr>
        <p:spPr>
          <a:xfrm>
            <a:off x="2946402" y="6248400"/>
            <a:ext cx="1413932" cy="6096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sp>
        <p:nvSpPr>
          <p:cNvPr id="63" name="Google Shape;63;p9"/>
          <p:cNvSpPr/>
          <p:nvPr/>
        </p:nvSpPr>
        <p:spPr>
          <a:xfrm>
            <a:off x="4360336" y="6248400"/>
            <a:ext cx="7831665" cy="6096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3D527F"/>
              </a:solidFill>
              <a:latin typeface="Arial"/>
              <a:ea typeface="Arial"/>
              <a:cs typeface="Arial"/>
              <a:sym typeface="Arial"/>
            </a:endParaRPr>
          </a:p>
        </p:txBody>
      </p:sp>
      <p:pic>
        <p:nvPicPr>
          <p:cNvPr id="64" name="Google Shape;64;p9"/>
          <p:cNvPicPr preferRelativeResize="0"/>
          <p:nvPr/>
        </p:nvPicPr>
        <p:blipFill rotWithShape="1">
          <a:blip r:embed="rId2">
            <a:alphaModFix/>
          </a:blip>
          <a:srcRect/>
          <a:stretch/>
        </p:blipFill>
        <p:spPr>
          <a:xfrm>
            <a:off x="11080071" y="6422992"/>
            <a:ext cx="916227" cy="291624"/>
          </a:xfrm>
          <a:prstGeom prst="rect">
            <a:avLst/>
          </a:prstGeom>
          <a:noFill/>
          <a:ln>
            <a:noFill/>
          </a:ln>
        </p:spPr>
      </p:pic>
      <p:sp>
        <p:nvSpPr>
          <p:cNvPr id="65" name="Google Shape;65;p9"/>
          <p:cNvSpPr txBox="1">
            <a:spLocks noGrp="1"/>
          </p:cNvSpPr>
          <p:nvPr>
            <p:ph type="dt" idx="10"/>
          </p:nvPr>
        </p:nvSpPr>
        <p:spPr>
          <a:xfrm>
            <a:off x="838200" y="6356350"/>
            <a:ext cx="2743197" cy="365124"/>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66" name="Google Shape;66;p9"/>
          <p:cNvSpPr txBox="1">
            <a:spLocks noGrp="1"/>
          </p:cNvSpPr>
          <p:nvPr>
            <p:ph type="ftr" idx="11"/>
          </p:nvPr>
        </p:nvSpPr>
        <p:spPr>
          <a:xfrm>
            <a:off x="4038602" y="6356350"/>
            <a:ext cx="4114799" cy="36512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35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67" name="Google Shape;67;p9"/>
          <p:cNvSpPr txBox="1">
            <a:spLocks noGrp="1"/>
          </p:cNvSpPr>
          <p:nvPr>
            <p:ph type="sldNum" idx="12"/>
          </p:nvPr>
        </p:nvSpPr>
        <p:spPr>
          <a:xfrm>
            <a:off x="8610602" y="6356350"/>
            <a:ext cx="2743197" cy="36512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68"/>
        <p:cNvGrpSpPr/>
        <p:nvPr/>
      </p:nvGrpSpPr>
      <p:grpSpPr>
        <a:xfrm>
          <a:off x="0" y="0"/>
          <a:ext cx="0" cy="0"/>
          <a:chOff x="0" y="0"/>
          <a:chExt cx="0" cy="0"/>
        </a:xfrm>
      </p:grpSpPr>
      <p:sp>
        <p:nvSpPr>
          <p:cNvPr id="69" name="Google Shape;69;p10"/>
          <p:cNvSpPr/>
          <p:nvPr/>
        </p:nvSpPr>
        <p:spPr>
          <a:xfrm>
            <a:off x="0" y="2"/>
            <a:ext cx="12192000" cy="6857999"/>
          </a:xfrm>
          <a:prstGeom prst="rect">
            <a:avLst/>
          </a:prstGeom>
          <a:solidFill>
            <a:srgbClr val="00AFD7"/>
          </a:solidFill>
          <a:ln w="9525" cap="flat" cmpd="sng">
            <a:solidFill>
              <a:srgbClr val="00ADD7"/>
            </a:solidFill>
            <a:prstDash val="solid"/>
            <a:round/>
            <a:headEnd type="none" w="sm" len="sm"/>
            <a:tailEnd type="none" w="sm" len="sm"/>
          </a:ln>
          <a:effectLst>
            <a:outerShdw blurRad="39999"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10"/>
          <p:cNvSpPr txBox="1">
            <a:spLocks noGrp="1"/>
          </p:cNvSpPr>
          <p:nvPr>
            <p:ph type="body" idx="1"/>
          </p:nvPr>
        </p:nvSpPr>
        <p:spPr>
          <a:xfrm>
            <a:off x="420347" y="1108083"/>
            <a:ext cx="10898716" cy="861775"/>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lstStyle>
            <a:lvl1pPr marL="457200" marR="0" lvl="0" indent="-228600" algn="l" rtl="0">
              <a:lnSpc>
                <a:spcPct val="100000"/>
              </a:lnSpc>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10"/>
          <p:cNvSpPr txBox="1">
            <a:spLocks noGrp="1"/>
          </p:cNvSpPr>
          <p:nvPr>
            <p:ph type="body" idx="2"/>
          </p:nvPr>
        </p:nvSpPr>
        <p:spPr>
          <a:xfrm>
            <a:off x="234953" y="850901"/>
            <a:ext cx="353481" cy="6007100"/>
          </a:xfrm>
          <a:prstGeom prst="rect">
            <a:avLst/>
          </a:prstGeom>
          <a:solidFill>
            <a:srgbClr val="00AFD7"/>
          </a:solid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Google Shape;72;p10"/>
          <p:cNvSpPr txBox="1">
            <a:spLocks noGrp="1"/>
          </p:cNvSpPr>
          <p:nvPr>
            <p:ph type="body" idx="3"/>
          </p:nvPr>
        </p:nvSpPr>
        <p:spPr>
          <a:xfrm>
            <a:off x="11215944" y="850901"/>
            <a:ext cx="353481" cy="5432837"/>
          </a:xfrm>
          <a:prstGeom prst="rect">
            <a:avLst/>
          </a:prstGeom>
          <a:solidFill>
            <a:srgbClr val="00AFD7"/>
          </a:solidFill>
          <a:ln>
            <a:noFill/>
          </a:ln>
        </p:spPr>
        <p:txBody>
          <a:bodyPr spcFirstLastPara="1" wrap="square" lIns="91425" tIns="91425" rIns="91425" bIns="91425" anchor="t" anchorCtr="0"/>
          <a:lstStyle>
            <a:lvl1pPr marL="457200" marR="0" lvl="0" indent="-22860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3" name="Google Shape;73;p10"/>
          <p:cNvPicPr preferRelativeResize="0"/>
          <p:nvPr/>
        </p:nvPicPr>
        <p:blipFill rotWithShape="1">
          <a:blip r:embed="rId2">
            <a:alphaModFix/>
          </a:blip>
          <a:srcRect/>
          <a:stretch/>
        </p:blipFill>
        <p:spPr>
          <a:xfrm>
            <a:off x="11080071" y="6422992"/>
            <a:ext cx="916227" cy="291624"/>
          </a:xfrm>
          <a:prstGeom prst="rect">
            <a:avLst/>
          </a:prstGeom>
          <a:noFill/>
          <a:ln>
            <a:noFill/>
          </a:ln>
        </p:spPr>
      </p:pic>
    </p:spTree>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spd="med">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2"/>
          <p:cNvSpPr txBox="1">
            <a:spLocks noGrp="1"/>
          </p:cNvSpPr>
          <p:nvPr>
            <p:ph type="dt" idx="10"/>
          </p:nvPr>
        </p:nvSpPr>
        <p:spPr>
          <a:xfrm>
            <a:off x="838200" y="6356351"/>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4038600" y="6356351"/>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transition spd="med">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ransition spd="med">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4" name="Google Shape;174;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6" r:id="rId12"/>
    <p:sldLayoutId id="2147483687" r:id="rId13"/>
  </p:sldLayoutIdLst>
  <p:transition spd="med">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rcid.org/0000-0003-1588-9749" TargetMode="External"/><Relationship Id="rId13" Type="http://schemas.openxmlformats.org/officeDocument/2006/relationships/image" Target="../media/image15.png"/><Relationship Id="rId3" Type="http://schemas.openxmlformats.org/officeDocument/2006/relationships/hyperlink" Target="mailto:bryantr@oclc.org" TargetMode="External"/><Relationship Id="rId7" Type="http://schemas.openxmlformats.org/officeDocument/2006/relationships/hyperlink" Target="mailto:Annette.Dortmund@oclc.org" TargetMode="External"/><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rcid.org/0000-0001-6300-1033" TargetMode="External"/><Relationship Id="rId11" Type="http://schemas.openxmlformats.org/officeDocument/2006/relationships/image" Target="../media/image13.png"/><Relationship Id="rId5" Type="http://schemas.openxmlformats.org/officeDocument/2006/relationships/hyperlink" Target="mailto:pablo.de-castro@strath.ac.uk" TargetMode="External"/><Relationship Id="rId10" Type="http://schemas.openxmlformats.org/officeDocument/2006/relationships/hyperlink" Target="https://orcid.org/0000-0002-4968-906X" TargetMode="External"/><Relationship Id="rId4" Type="http://schemas.openxmlformats.org/officeDocument/2006/relationships/hyperlink" Target="https://orcid.org/0000-0002-2753-3881" TargetMode="External"/><Relationship Id="rId9" Type="http://schemas.openxmlformats.org/officeDocument/2006/relationships/hyperlink" Target="mailto:mmennielli@duraspace.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hyperlink" Target="http://eprints.gla.ac.uk/186403/" TargetMode="External"/><Relationship Id="rId4" Type="http://schemas.openxmlformats.org/officeDocument/2006/relationships/hyperlink" Target="http://eprints.gla.ac.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hyperlink" Target="http://www.ukcorr.org/2012/09/26/three-perennial-questions/"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5.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49.png"/><Relationship Id="rId11" Type="http://schemas.openxmlformats.org/officeDocument/2006/relationships/image" Target="../media/image54.jpg"/><Relationship Id="rId5" Type="http://schemas.openxmlformats.org/officeDocument/2006/relationships/image" Target="../media/image48.png"/><Relationship Id="rId10" Type="http://schemas.openxmlformats.org/officeDocument/2006/relationships/image" Target="../media/image53.jpg"/><Relationship Id="rId4" Type="http://schemas.openxmlformats.org/officeDocument/2006/relationships/image" Target="../media/image47.png"/><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15.png"/><Relationship Id="rId7" Type="http://schemas.openxmlformats.org/officeDocument/2006/relationships/image" Target="../media/image53.jp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4.jp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53.jp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4.jp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53.jpg"/><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4.jp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53.jpg"/><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4.jp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53.jpg"/><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4.jp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53.jpg"/><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openxmlformats.org/officeDocument/2006/relationships/hyperlink" Target="https://eprints.soton.ac.uk/271048/" TargetMode="External"/><Relationship Id="rId3" Type="http://schemas.openxmlformats.org/officeDocument/2006/relationships/hyperlink" Target="https://doi.org/10.25333/C3NK88" TargetMode="External"/><Relationship Id="rId7" Type="http://schemas.openxmlformats.org/officeDocument/2006/relationships/hyperlink" Target="https://doi.org/10.25333/QXR6-D439"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hyperlink" Target="https://doi.org/" TargetMode="External"/><Relationship Id="rId11" Type="http://schemas.openxmlformats.org/officeDocument/2006/relationships/image" Target="../media/image15.png"/><Relationship Id="rId5" Type="http://schemas.openxmlformats.org/officeDocument/2006/relationships/hyperlink" Target="https://doi.org/10.25333/BGFG-D241" TargetMode="External"/><Relationship Id="rId10" Type="http://schemas.openxmlformats.org/officeDocument/2006/relationships/hyperlink" Target="http://www.eurocris.org/news/cris-ir-survey-report" TargetMode="External"/><Relationship Id="rId4" Type="http://schemas.openxmlformats.org/officeDocument/2006/relationships/hyperlink" Target="https://doi.org/10.25333/C32K7M" TargetMode="External"/><Relationship Id="rId9" Type="http://schemas.openxmlformats.org/officeDocument/2006/relationships/hyperlink" Target="https://doi.org/10.1016/j.procs.2014.06.007"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mailto:Annette.Dortmund@oclc.org" TargetMode="External"/><Relationship Id="rId3" Type="http://schemas.openxmlformats.org/officeDocument/2006/relationships/image" Target="../media/image13.png"/><Relationship Id="rId7" Type="http://schemas.openxmlformats.org/officeDocument/2006/relationships/hyperlink" Target="https://orcid.org/0000-0001-6300-1033" TargetMode="External"/><Relationship Id="rId12"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hyperlink" Target="mailto:pablo.de-castro@strath.ac.uk" TargetMode="External"/><Relationship Id="rId11" Type="http://schemas.openxmlformats.org/officeDocument/2006/relationships/hyperlink" Target="https://orcid.org/0000-0002-4968-906X" TargetMode="External"/><Relationship Id="rId5" Type="http://schemas.openxmlformats.org/officeDocument/2006/relationships/hyperlink" Target="https://orcid.org/0000-0002-2753-3881" TargetMode="External"/><Relationship Id="rId10" Type="http://schemas.openxmlformats.org/officeDocument/2006/relationships/hyperlink" Target="mailto:mmennielli@duraspace.org" TargetMode="External"/><Relationship Id="rId4" Type="http://schemas.openxmlformats.org/officeDocument/2006/relationships/hyperlink" Target="mailto:bryantr@oclc.org" TargetMode="External"/><Relationship Id="rId9" Type="http://schemas.openxmlformats.org/officeDocument/2006/relationships/hyperlink" Target="https://orcid.org/0000-0003-1588-974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gif"/><Relationship Id="rId2" Type="http://schemas.openxmlformats.org/officeDocument/2006/relationships/notesSlide" Target="../notesSlides/notesSlide5.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jp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jpg"/><Relationship Id="rId9" Type="http://schemas.openxmlformats.org/officeDocument/2006/relationships/image" Target="../media/image25.jpg"/><Relationship Id="rId14" Type="http://schemas.openxmlformats.org/officeDocument/2006/relationships/image" Target="../media/image30.jpg"/></Relationships>
</file>

<file path=ppt/slides/_rels/slide6.xml.rels><?xml version="1.0" encoding="UTF-8" standalone="yes"?>
<Relationships xmlns="http://schemas.openxmlformats.org/package/2006/relationships"><Relationship Id="rId8" Type="http://schemas.openxmlformats.org/officeDocument/2006/relationships/hyperlink" Target="http://www.eunis.org/blog/2016/03/01/crisir-survey-report/" TargetMode="External"/><Relationship Id="rId3" Type="http://schemas.openxmlformats.org/officeDocument/2006/relationships/image" Target="../media/image38.png"/><Relationship Id="rId7" Type="http://schemas.openxmlformats.org/officeDocument/2006/relationships/hyperlink" Target="mailto:m.mennielli@cineca.i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mailto:pablo.decastro@kb.nl" TargetMode="External"/><Relationship Id="rId5" Type="http://schemas.openxmlformats.org/officeDocument/2006/relationships/hyperlink" Target="mailto:imartins@reit.up.pt" TargetMode="External"/><Relationship Id="rId10" Type="http://schemas.openxmlformats.org/officeDocument/2006/relationships/image" Target="../media/image15.png"/><Relationship Id="rId4" Type="http://schemas.openxmlformats.org/officeDocument/2006/relationships/hyperlink" Target="mailto:lmr@fe.up.pt" TargetMode="External"/><Relationship Id="rId9" Type="http://schemas.openxmlformats.org/officeDocument/2006/relationships/hyperlink" Target="http://www.eunis.org/wp-content/uploads/2016/03/cris-report-ED.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hyperlink" Target="http://www.rsp.ac.uk/events/repositories-and-cris-systems-working-smartly-together/"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www.rsp.ac.uk/documents/get-uploaded-file/?file=rspnottingham190711_embed.ppt" TargetMode="Externa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9"/>
          <p:cNvSpPr txBox="1">
            <a:spLocks noGrp="1"/>
          </p:cNvSpPr>
          <p:nvPr>
            <p:ph type="body" idx="1"/>
          </p:nvPr>
        </p:nvSpPr>
        <p:spPr>
          <a:xfrm>
            <a:off x="10111320" y="-20638"/>
            <a:ext cx="577848" cy="6899275"/>
          </a:xfrm>
          <a:prstGeom prst="rect">
            <a:avLst/>
          </a:prstGeom>
          <a:solidFill>
            <a:schemeClr val="accent1">
              <a:alpha val="76862"/>
            </a:schemeClr>
          </a:solidFill>
          <a:ln>
            <a:noFill/>
          </a:ln>
        </p:spPr>
        <p:txBody>
          <a:bodyPr spcFirstLastPara="1" wrap="square" lIns="91425" tIns="91425" rIns="91425" bIns="91425" anchor="t" anchorCtr="0">
            <a:noAutofit/>
          </a:bodyPr>
          <a:lstStyle/>
          <a:p>
            <a:pPr marL="457200" marR="0" lvl="0" indent="-228600" algn="l" rtl="0">
              <a:lnSpc>
                <a:spcPct val="100000"/>
              </a:lnSpc>
              <a:spcBef>
                <a:spcPts val="640"/>
              </a:spcBef>
              <a:spcAft>
                <a:spcPts val="0"/>
              </a:spcAft>
              <a:buClr>
                <a:schemeClr val="accent1"/>
              </a:buClr>
              <a:buSzPts val="3200"/>
              <a:buFont typeface="Arial"/>
              <a:buNone/>
            </a:pPr>
            <a:endParaRPr/>
          </a:p>
        </p:txBody>
      </p:sp>
      <p:sp>
        <p:nvSpPr>
          <p:cNvPr id="253" name="Google Shape;253;p39"/>
          <p:cNvSpPr txBox="1">
            <a:spLocks noGrp="1"/>
          </p:cNvSpPr>
          <p:nvPr>
            <p:ph type="body" idx="3"/>
          </p:nvPr>
        </p:nvSpPr>
        <p:spPr>
          <a:xfrm>
            <a:off x="10689173" y="-20638"/>
            <a:ext cx="1502833" cy="6899275"/>
          </a:xfrm>
          <a:prstGeom prst="rect">
            <a:avLst/>
          </a:prstGeom>
          <a:solidFill>
            <a:schemeClr val="accent1"/>
          </a:solidFill>
          <a:ln>
            <a:noFill/>
          </a:ln>
        </p:spPr>
        <p:txBody>
          <a:bodyPr spcFirstLastPara="1" wrap="square" lIns="91425" tIns="91425" rIns="91425" bIns="91425" anchor="t" anchorCtr="0">
            <a:noAutofit/>
          </a:bodyPr>
          <a:lstStyle/>
          <a:p>
            <a:pPr marL="457200" marR="0" lvl="0" indent="-228600" algn="l" rtl="0">
              <a:lnSpc>
                <a:spcPct val="100000"/>
              </a:lnSpc>
              <a:spcBef>
                <a:spcPts val="640"/>
              </a:spcBef>
              <a:spcAft>
                <a:spcPts val="0"/>
              </a:spcAft>
              <a:buClr>
                <a:schemeClr val="accent1"/>
              </a:buClr>
              <a:buSzPts val="3200"/>
              <a:buFont typeface="Arial"/>
              <a:buNone/>
            </a:pPr>
            <a:endParaRPr/>
          </a:p>
        </p:txBody>
      </p:sp>
      <p:sp>
        <p:nvSpPr>
          <p:cNvPr id="254" name="Google Shape;254;p39"/>
          <p:cNvSpPr txBox="1">
            <a:spLocks noGrp="1"/>
          </p:cNvSpPr>
          <p:nvPr>
            <p:ph type="body" idx="4"/>
          </p:nvPr>
        </p:nvSpPr>
        <p:spPr>
          <a:xfrm>
            <a:off x="323648" y="261498"/>
            <a:ext cx="9296400" cy="1841414"/>
          </a:xfrm>
          <a:prstGeom prst="rect">
            <a:avLst/>
          </a:prstGeom>
          <a:solidFill>
            <a:schemeClr val="lt1"/>
          </a:solidFill>
          <a:ln>
            <a:noFill/>
          </a:ln>
        </p:spPr>
        <p:txBody>
          <a:bodyPr spcFirstLastPara="1" wrap="square" lIns="91425" tIns="91425" rIns="91425" bIns="91425" anchor="t" anchorCtr="0">
            <a:noAutofit/>
          </a:bodyPr>
          <a:lstStyle/>
          <a:p>
            <a:pPr marL="457200" marR="0" lvl="0" indent="-228600" algn="l" rtl="0">
              <a:lnSpc>
                <a:spcPct val="100000"/>
              </a:lnSpc>
              <a:spcBef>
                <a:spcPts val="480"/>
              </a:spcBef>
              <a:spcAft>
                <a:spcPts val="0"/>
              </a:spcAft>
              <a:buClr>
                <a:srgbClr val="236192"/>
              </a:buClr>
              <a:buSzPts val="2400"/>
              <a:buFont typeface="Arial"/>
              <a:buNone/>
            </a:pPr>
            <a:r>
              <a:rPr lang="en-US" sz="3600" dirty="0"/>
              <a:t>Practices and Patterns: </a:t>
            </a:r>
            <a:endParaRPr dirty="0"/>
          </a:p>
          <a:p>
            <a:pPr marL="457200" marR="0" lvl="0" indent="-228600" algn="l" rtl="0">
              <a:lnSpc>
                <a:spcPct val="100000"/>
              </a:lnSpc>
              <a:spcBef>
                <a:spcPts val="480"/>
              </a:spcBef>
              <a:spcAft>
                <a:spcPts val="0"/>
              </a:spcAft>
              <a:buClr>
                <a:srgbClr val="236192"/>
              </a:buClr>
              <a:buSzPts val="2400"/>
              <a:buFont typeface="Arial"/>
              <a:buNone/>
            </a:pPr>
            <a:r>
              <a:rPr lang="en-US" sz="2800" dirty="0"/>
              <a:t>the Convergence of Repository and CRIS Functions</a:t>
            </a:r>
            <a:endParaRPr dirty="0"/>
          </a:p>
          <a:p>
            <a:pPr marL="457200" marR="0" lvl="0" indent="-228600" algn="l" rtl="0">
              <a:lnSpc>
                <a:spcPct val="100000"/>
              </a:lnSpc>
              <a:spcBef>
                <a:spcPts val="480"/>
              </a:spcBef>
              <a:spcAft>
                <a:spcPts val="0"/>
              </a:spcAft>
              <a:buClr>
                <a:srgbClr val="236192"/>
              </a:buClr>
              <a:buSzPts val="2400"/>
              <a:buFont typeface="Arial"/>
              <a:buNone/>
            </a:pPr>
            <a:r>
              <a:rPr lang="en-US" sz="1800" dirty="0">
                <a:solidFill>
                  <a:schemeClr val="accent1"/>
                </a:solidFill>
              </a:rPr>
              <a:t>Open Repositories 2019 * Hamburg, Germany * 11 June 2019</a:t>
            </a:r>
            <a:endParaRPr dirty="0"/>
          </a:p>
        </p:txBody>
      </p:sp>
      <p:sp>
        <p:nvSpPr>
          <p:cNvPr id="255" name="Google Shape;255;p39"/>
          <p:cNvSpPr/>
          <p:nvPr/>
        </p:nvSpPr>
        <p:spPr>
          <a:xfrm>
            <a:off x="533400" y="2115257"/>
            <a:ext cx="8029481" cy="36933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Rebecca Bryant</a:t>
            </a:r>
            <a:r>
              <a:rPr lang="en-US" sz="1400" b="0" i="0" u="none" strike="noStrike" cap="none" dirty="0">
                <a:solidFill>
                  <a:srgbClr val="000000"/>
                </a:solidFill>
                <a:latin typeface="Arial"/>
                <a:ea typeface="Arial"/>
                <a:cs typeface="Arial"/>
                <a:sym typeface="Arial"/>
              </a:rPr>
              <a:t>, PhD, Senior Program Officer, OCLC Research </a:t>
            </a:r>
            <a:endParaRPr dirty="0"/>
          </a:p>
          <a:p>
            <a:pPr marL="0" marR="0" lvl="0" indent="0" algn="l" rtl="0">
              <a:lnSpc>
                <a:spcPct val="100000"/>
              </a:lnSpc>
              <a:spcBef>
                <a:spcPts val="0"/>
              </a:spcBef>
              <a:spcAft>
                <a:spcPts val="0"/>
              </a:spcAft>
              <a:buNone/>
            </a:pPr>
            <a:r>
              <a:rPr lang="en-US" sz="1400" b="0" i="0" u="sng" strike="noStrike" cap="none" dirty="0">
                <a:solidFill>
                  <a:schemeClr val="hlink"/>
                </a:solidFill>
                <a:latin typeface="Arial"/>
                <a:ea typeface="Arial"/>
                <a:cs typeface="Arial"/>
                <a:sym typeface="Arial"/>
                <a:hlinkClick r:id="rId3"/>
              </a:rPr>
              <a:t>bryantr@oclc.org</a:t>
            </a:r>
            <a:r>
              <a:rPr lang="en-US" sz="1400" b="0" i="0" u="sng" strike="noStrike" cap="none" dirty="0">
                <a:solidFill>
                  <a:schemeClr val="hlink"/>
                </a:solidFill>
                <a:latin typeface="Arial"/>
                <a:ea typeface="Arial"/>
                <a:cs typeface="Arial"/>
                <a:sym typeface="Arial"/>
              </a:rPr>
              <a:t>   </a:t>
            </a:r>
            <a:r>
              <a:rPr lang="en-US" sz="1400" b="0" i="0" u="none" strike="noStrike" cap="none" dirty="0">
                <a:solidFill>
                  <a:schemeClr val="dk1"/>
                </a:solidFill>
                <a:latin typeface="Arial"/>
                <a:ea typeface="Arial"/>
                <a:cs typeface="Arial"/>
                <a:sym typeface="Arial"/>
              </a:rPr>
              <a:t>@RebeccaBryant18</a:t>
            </a:r>
            <a:endParaRPr dirty="0"/>
          </a:p>
          <a:p>
            <a:pPr marL="0" marR="0" lvl="0" indent="0" algn="l" rtl="0">
              <a:lnSpc>
                <a:spcPct val="100000"/>
              </a:lnSpc>
              <a:spcBef>
                <a:spcPts val="0"/>
              </a:spcBef>
              <a:spcAft>
                <a:spcPts val="0"/>
              </a:spcAft>
              <a:buNone/>
            </a:pPr>
            <a:r>
              <a:rPr lang="en-US" sz="1400" b="0" i="0" u="sng" strike="noStrike" cap="none" dirty="0">
                <a:solidFill>
                  <a:schemeClr val="hlink"/>
                </a:solidFill>
                <a:latin typeface="Arial"/>
                <a:ea typeface="Arial"/>
                <a:cs typeface="Arial"/>
                <a:sym typeface="Arial"/>
                <a:hlinkClick r:id="rId4"/>
              </a:rPr>
              <a:t>https://orcid.org/0000-0002-2753-3881</a:t>
            </a:r>
            <a:r>
              <a:rPr lang="en-US" sz="1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lvl="0" indent="0" algn="l" rtl="0">
              <a:spcBef>
                <a:spcPts val="280"/>
              </a:spcBef>
              <a:spcAft>
                <a:spcPts val="0"/>
              </a:spcAft>
              <a:buClr>
                <a:schemeClr val="dk1"/>
              </a:buClr>
              <a:buFont typeface="Arial"/>
              <a:buNone/>
            </a:pPr>
            <a:r>
              <a:rPr lang="en-US" b="1" dirty="0">
                <a:solidFill>
                  <a:schemeClr val="dk1"/>
                </a:solidFill>
              </a:rPr>
              <a:t>Pablo de Castro, </a:t>
            </a:r>
            <a:r>
              <a:rPr lang="en-US" dirty="0">
                <a:solidFill>
                  <a:schemeClr val="dk1"/>
                </a:solidFill>
              </a:rPr>
              <a:t>Open Access Advocacy Librarian, University of Strathclyde</a:t>
            </a:r>
            <a:endParaRPr dirty="0">
              <a:solidFill>
                <a:schemeClr val="dk1"/>
              </a:solidFill>
            </a:endParaRPr>
          </a:p>
          <a:p>
            <a:pPr marL="0" lvl="0" indent="0" algn="l" rtl="0">
              <a:spcBef>
                <a:spcPts val="280"/>
              </a:spcBef>
              <a:spcAft>
                <a:spcPts val="0"/>
              </a:spcAft>
              <a:buClr>
                <a:schemeClr val="dk1"/>
              </a:buClr>
              <a:buFont typeface="Arial"/>
              <a:buNone/>
            </a:pPr>
            <a:r>
              <a:rPr lang="en-US" dirty="0">
                <a:solidFill>
                  <a:schemeClr val="dk1"/>
                </a:solidFill>
              </a:rPr>
              <a:t>euroCRIS Secretary</a:t>
            </a:r>
            <a:endParaRPr dirty="0">
              <a:solidFill>
                <a:schemeClr val="dk1"/>
              </a:solidFill>
            </a:endParaRPr>
          </a:p>
          <a:p>
            <a:pPr marL="0" lvl="0" indent="0" algn="l" rtl="0">
              <a:spcBef>
                <a:spcPts val="280"/>
              </a:spcBef>
              <a:spcAft>
                <a:spcPts val="0"/>
              </a:spcAft>
              <a:buClr>
                <a:schemeClr val="dk1"/>
              </a:buClr>
              <a:buFont typeface="Arial"/>
              <a:buNone/>
            </a:pPr>
            <a:r>
              <a:rPr lang="en-US" u="sng" dirty="0">
                <a:solidFill>
                  <a:schemeClr val="hlink"/>
                </a:solidFill>
                <a:hlinkClick r:id="rId5"/>
              </a:rPr>
              <a:t>pablo.de-castro@strath.ac.uk</a:t>
            </a:r>
            <a:r>
              <a:rPr lang="en-US" dirty="0">
                <a:solidFill>
                  <a:schemeClr val="dk1"/>
                </a:solidFill>
              </a:rPr>
              <a:t> @</a:t>
            </a:r>
            <a:r>
              <a:rPr lang="en-US" dirty="0" err="1">
                <a:solidFill>
                  <a:schemeClr val="dk1"/>
                </a:solidFill>
              </a:rPr>
              <a:t>pcastromartin</a:t>
            </a:r>
            <a:endParaRPr dirty="0">
              <a:solidFill>
                <a:schemeClr val="dk1"/>
              </a:solidFill>
            </a:endParaRPr>
          </a:p>
          <a:p>
            <a:pPr marL="0" marR="0" lvl="0" indent="0" algn="l" rtl="0">
              <a:lnSpc>
                <a:spcPct val="100000"/>
              </a:lnSpc>
              <a:spcBef>
                <a:spcPts val="0"/>
              </a:spcBef>
              <a:spcAft>
                <a:spcPts val="0"/>
              </a:spcAft>
              <a:buNone/>
            </a:pPr>
            <a:r>
              <a:rPr lang="en-US" u="sng" dirty="0">
                <a:solidFill>
                  <a:schemeClr val="hlink"/>
                </a:solidFill>
                <a:hlinkClick r:id="rId6"/>
              </a:rPr>
              <a:t>https://orcid.org/0000-0001-6300-1033</a:t>
            </a:r>
            <a:r>
              <a:rPr lang="en-US" dirty="0">
                <a:solidFill>
                  <a:schemeClr val="dk1"/>
                </a:solidFill>
              </a:rPr>
              <a:t> </a:t>
            </a:r>
            <a:endParaRPr dirty="0">
              <a:solidFill>
                <a:schemeClr val="dk1"/>
              </a:solidFill>
            </a:endParaRPr>
          </a:p>
          <a:p>
            <a:pPr marL="0" marR="0" lvl="0" indent="0" algn="l" rtl="0">
              <a:lnSpc>
                <a:spcPct val="100000"/>
              </a:lnSpc>
              <a:spcBef>
                <a:spcPts val="0"/>
              </a:spcBef>
              <a:spcAft>
                <a:spcPts val="0"/>
              </a:spcAft>
              <a:buNone/>
            </a:pPr>
            <a:endParaRPr b="1" dirty="0"/>
          </a:p>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Dr. Annette Dortmund,</a:t>
            </a:r>
            <a:r>
              <a:rPr lang="en-US" sz="1400" b="0" i="0" u="none" strike="noStrike" cap="none" dirty="0">
                <a:solidFill>
                  <a:srgbClr val="000000"/>
                </a:solidFill>
                <a:latin typeface="Arial"/>
                <a:ea typeface="Arial"/>
                <a:cs typeface="Arial"/>
                <a:sym typeface="Arial"/>
              </a:rPr>
              <a:t> Research Consultant, OCLC</a:t>
            </a:r>
            <a:endParaRPr dirty="0"/>
          </a:p>
          <a:p>
            <a:pPr marL="0" marR="0" lvl="0" indent="0" algn="l" rtl="0">
              <a:lnSpc>
                <a:spcPct val="100000"/>
              </a:lnSpc>
              <a:spcBef>
                <a:spcPts val="0"/>
              </a:spcBef>
              <a:spcAft>
                <a:spcPts val="0"/>
              </a:spcAft>
              <a:buNone/>
            </a:pPr>
            <a:r>
              <a:rPr lang="en-US" sz="1400" b="0" i="0" u="sng" strike="noStrike" cap="none" dirty="0">
                <a:solidFill>
                  <a:schemeClr val="hlink"/>
                </a:solidFill>
                <a:latin typeface="Arial"/>
                <a:ea typeface="Arial"/>
                <a:cs typeface="Arial"/>
                <a:sym typeface="Arial"/>
                <a:hlinkClick r:id="rId7"/>
              </a:rPr>
              <a:t>Annette.Dortmund@oclc.org</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libsum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dirty="0">
                <a:solidFill>
                  <a:schemeClr val="hlink"/>
                </a:solidFill>
                <a:latin typeface="Arial"/>
                <a:ea typeface="Arial"/>
                <a:cs typeface="Arial"/>
                <a:sym typeface="Arial"/>
                <a:hlinkClick r:id="rId8"/>
              </a:rPr>
              <a:t>https://orcid.org/0000-0003-1588-9749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8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80"/>
              </a:spcBef>
              <a:spcAft>
                <a:spcPts val="0"/>
              </a:spcAft>
              <a:buNone/>
            </a:pPr>
            <a:r>
              <a:rPr lang="en-US" sz="1400" b="1" i="0" u="none" strike="noStrike" cap="none" dirty="0">
                <a:solidFill>
                  <a:srgbClr val="000000"/>
                </a:solidFill>
                <a:latin typeface="Arial"/>
                <a:ea typeface="Arial"/>
                <a:cs typeface="Arial"/>
                <a:sym typeface="Arial"/>
              </a:rPr>
              <a:t>Michele </a:t>
            </a:r>
            <a:r>
              <a:rPr lang="en-US" sz="1400" b="1" i="0" u="none" strike="noStrike" cap="none" dirty="0" err="1">
                <a:solidFill>
                  <a:srgbClr val="000000"/>
                </a:solidFill>
                <a:latin typeface="Arial"/>
                <a:ea typeface="Arial"/>
                <a:cs typeface="Arial"/>
                <a:sym typeface="Arial"/>
              </a:rPr>
              <a:t>Mennielli</a:t>
            </a:r>
            <a:r>
              <a:rPr lang="en-US" sz="1400" b="1" i="0" u="none" strike="noStrike" cap="none" dirty="0">
                <a:solidFill>
                  <a:srgbClr val="000000"/>
                </a:solidFill>
                <a:latin typeface="Arial"/>
                <a:ea typeface="Arial"/>
                <a:cs typeface="Arial"/>
                <a:sym typeface="Arial"/>
              </a:rPr>
              <a:t>, </a:t>
            </a:r>
            <a:r>
              <a:rPr lang="en-US" sz="1400" b="0" i="0" u="none" strike="noStrike" cap="none" dirty="0">
                <a:solidFill>
                  <a:srgbClr val="000000"/>
                </a:solidFill>
                <a:latin typeface="Arial"/>
                <a:ea typeface="Arial"/>
                <a:cs typeface="Arial"/>
                <a:sym typeface="Arial"/>
              </a:rPr>
              <a:t>International Membership and Partnership Manager, </a:t>
            </a:r>
            <a:r>
              <a:rPr lang="en-US" sz="1400" b="0" i="0" u="none" strike="noStrike" cap="none" dirty="0" err="1">
                <a:solidFill>
                  <a:srgbClr val="000000"/>
                </a:solidFill>
                <a:latin typeface="Arial"/>
                <a:ea typeface="Arial"/>
                <a:cs typeface="Arial"/>
                <a:sym typeface="Arial"/>
              </a:rPr>
              <a:t>DuraSpace</a:t>
            </a:r>
            <a:r>
              <a:rPr lang="en-US" sz="1400" b="0" i="0" u="none" strike="noStrike" cap="none" dirty="0">
                <a:solidFill>
                  <a:srgbClr val="000000"/>
                </a:solidFill>
                <a:latin typeface="Arial"/>
                <a:ea typeface="Arial"/>
                <a:cs typeface="Arial"/>
                <a:sym typeface="Arial"/>
              </a:rPr>
              <a:t> </a:t>
            </a:r>
            <a:r>
              <a:rPr lang="en-US" sz="1400" b="0" i="0" u="sng" strike="noStrike" cap="none" dirty="0">
                <a:solidFill>
                  <a:schemeClr val="hlink"/>
                </a:solidFill>
                <a:latin typeface="Arial"/>
                <a:ea typeface="Arial"/>
                <a:cs typeface="Arial"/>
                <a:sym typeface="Arial"/>
                <a:hlinkClick r:id="rId9"/>
              </a:rPr>
              <a:t>mmennielli@duraspace.org</a:t>
            </a:r>
            <a:r>
              <a:rPr lang="en-US" sz="1400" b="0" i="0" u="none" strike="noStrike" cap="none" dirty="0">
                <a:solidFill>
                  <a:srgbClr val="000000"/>
                </a:solidFill>
                <a:latin typeface="Arial"/>
                <a:ea typeface="Arial"/>
                <a:cs typeface="Arial"/>
                <a:sym typeface="Arial"/>
              </a:rPr>
              <a:t> @</a:t>
            </a:r>
            <a:r>
              <a:rPr lang="en-US" sz="1400" b="0" i="0" u="none" strike="noStrike" cap="none" dirty="0" err="1">
                <a:solidFill>
                  <a:srgbClr val="000000"/>
                </a:solidFill>
                <a:latin typeface="Arial"/>
                <a:ea typeface="Arial"/>
                <a:cs typeface="Arial"/>
                <a:sym typeface="Arial"/>
              </a:rPr>
              <a:t>micmenn</a:t>
            </a:r>
            <a:r>
              <a:rPr lang="en-US" sz="1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en-US" sz="1400" b="0" i="0" u="sng" strike="noStrike" cap="none" dirty="0">
                <a:solidFill>
                  <a:schemeClr val="hlink"/>
                </a:solidFill>
                <a:latin typeface="Arial"/>
                <a:ea typeface="Arial"/>
                <a:cs typeface="Arial"/>
                <a:sym typeface="Arial"/>
                <a:hlinkClick r:id="rId10"/>
              </a:rPr>
              <a:t>https://orcid.org/0000-0002-4968-906X</a:t>
            </a:r>
            <a:r>
              <a:rPr lang="en-US" sz="1400" b="0"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256" name="Google Shape;256;p39"/>
          <p:cNvPicPr preferRelativeResize="0"/>
          <p:nvPr/>
        </p:nvPicPr>
        <p:blipFill rotWithShape="1">
          <a:blip r:embed="rId11">
            <a:alphaModFix/>
          </a:blip>
          <a:srcRect/>
          <a:stretch/>
        </p:blipFill>
        <p:spPr>
          <a:xfrm>
            <a:off x="8255456" y="1819668"/>
            <a:ext cx="3612896" cy="4619442"/>
          </a:xfrm>
          <a:prstGeom prst="rect">
            <a:avLst/>
          </a:prstGeom>
          <a:noFill/>
          <a:ln w="28575" cap="flat" cmpd="sng">
            <a:solidFill>
              <a:schemeClr val="lt1"/>
            </a:solidFill>
            <a:prstDash val="solid"/>
            <a:round/>
            <a:headEnd type="none" w="sm" len="sm"/>
            <a:tailEnd type="none" w="sm" len="sm"/>
          </a:ln>
        </p:spPr>
      </p:pic>
      <p:pic>
        <p:nvPicPr>
          <p:cNvPr id="257" name="Google Shape;257;p39"/>
          <p:cNvPicPr preferRelativeResize="0"/>
          <p:nvPr/>
        </p:nvPicPr>
        <p:blipFill rotWithShape="1">
          <a:blip r:embed="rId12">
            <a:alphaModFix/>
          </a:blip>
          <a:srcRect/>
          <a:stretch/>
        </p:blipFill>
        <p:spPr>
          <a:xfrm>
            <a:off x="5919434" y="6095190"/>
            <a:ext cx="2090386" cy="413890"/>
          </a:xfrm>
          <a:prstGeom prst="rect">
            <a:avLst/>
          </a:prstGeom>
          <a:noFill/>
          <a:ln>
            <a:noFill/>
          </a:ln>
        </p:spPr>
      </p:pic>
      <p:pic>
        <p:nvPicPr>
          <p:cNvPr id="258" name="Google Shape;258;p39"/>
          <p:cNvPicPr preferRelativeResize="0"/>
          <p:nvPr/>
        </p:nvPicPr>
        <p:blipFill rotWithShape="1">
          <a:blip r:embed="rId13">
            <a:alphaModFix/>
          </a:blip>
          <a:srcRect/>
          <a:stretch/>
        </p:blipFill>
        <p:spPr>
          <a:xfrm>
            <a:off x="4262943" y="5914717"/>
            <a:ext cx="1410855" cy="622877"/>
          </a:xfrm>
          <a:prstGeom prst="rect">
            <a:avLst/>
          </a:prstGeom>
          <a:noFill/>
          <a:ln>
            <a:noFill/>
          </a:ln>
        </p:spPr>
      </p:pic>
      <p:sp>
        <p:nvSpPr>
          <p:cNvPr id="259" name="Google Shape;259;p39"/>
          <p:cNvSpPr/>
          <p:nvPr/>
        </p:nvSpPr>
        <p:spPr>
          <a:xfrm>
            <a:off x="5824186" y="2243356"/>
            <a:ext cx="76200" cy="76200"/>
          </a:xfrm>
          <a:prstGeom prst="ellipse">
            <a:avLst/>
          </a:prstGeom>
          <a:solidFill>
            <a:srgbClr val="8A1B61"/>
          </a:solidFill>
          <a:ln w="25400" cap="flat" cmpd="sng">
            <a:solidFill>
              <a:srgbClr val="6413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60" name="Google Shape;260;p39"/>
          <p:cNvSpPr/>
          <p:nvPr/>
        </p:nvSpPr>
        <p:spPr>
          <a:xfrm>
            <a:off x="6790777" y="3082366"/>
            <a:ext cx="91500" cy="91500"/>
          </a:xfrm>
          <a:prstGeom prst="ellipse">
            <a:avLst/>
          </a:prstGeom>
          <a:solidFill>
            <a:srgbClr val="FFCC33"/>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sp>
        <p:nvSpPr>
          <p:cNvPr id="261" name="Google Shape;261;p39"/>
          <p:cNvSpPr/>
          <p:nvPr/>
        </p:nvSpPr>
        <p:spPr>
          <a:xfrm rot="10800000">
            <a:off x="7389797" y="4953000"/>
            <a:ext cx="91440" cy="9144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sp>
        <p:nvSpPr>
          <p:cNvPr id="262" name="Google Shape;262;p39"/>
          <p:cNvSpPr/>
          <p:nvPr/>
        </p:nvSpPr>
        <p:spPr>
          <a:xfrm>
            <a:off x="11963400" y="140334"/>
            <a:ext cx="76200" cy="76200"/>
          </a:xfrm>
          <a:prstGeom prst="ellipse">
            <a:avLst/>
          </a:prstGeom>
          <a:solidFill>
            <a:srgbClr val="8A1B61"/>
          </a:solidFill>
          <a:ln w="25400" cap="flat" cmpd="sng">
            <a:solidFill>
              <a:srgbClr val="6413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bwMode="auto">
          <a:xfrm>
            <a:off x="752475" y="1595439"/>
            <a:ext cx="8229600"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0" tIns="0" rIns="0" bIns="0" anchor="ctr" anchorCtr="0"/>
          <a:lstStyle/>
          <a:p>
            <a:pPr algn="l" eaLnBrk="1" hangingPunct="1"/>
            <a:r>
              <a:rPr lang="en-GB" altLang="en-US" sz="4000" dirty="0">
                <a:latin typeface="KingsBureauGrot FiveOne" pitchFamily="2" charset="0"/>
                <a:ea typeface="ＭＳ Ｐゴシック" panose="020B0600070205080204" pitchFamily="34" charset="-128"/>
                <a:cs typeface="Arial" panose="020B0604020202020204" pitchFamily="34" charset="0"/>
              </a:rPr>
              <a:t>Integration of </a:t>
            </a:r>
            <a:r>
              <a:rPr lang="en-GB" altLang="en-US" sz="4000" dirty="0" err="1">
                <a:latin typeface="KingsBureauGrot FiveOne" pitchFamily="2" charset="0"/>
                <a:ea typeface="ＭＳ Ｐゴシック" panose="020B0600070205080204" pitchFamily="34" charset="-128"/>
                <a:cs typeface="Arial" panose="020B0604020202020204" pitchFamily="34" charset="0"/>
              </a:rPr>
              <a:t>CRISes</a:t>
            </a:r>
            <a:r>
              <a:rPr lang="en-GB" altLang="en-US" sz="4000" dirty="0">
                <a:latin typeface="KingsBureauGrot FiveOne" pitchFamily="2" charset="0"/>
                <a:ea typeface="ＭＳ Ｐゴシック" panose="020B0600070205080204" pitchFamily="34" charset="-128"/>
                <a:cs typeface="Arial" panose="020B0604020202020204" pitchFamily="34" charset="0"/>
              </a:rPr>
              <a:t> and OARs</a:t>
            </a:r>
            <a:endParaRPr lang="en-US" altLang="en-US" sz="4000" dirty="0">
              <a:latin typeface="KingsBureauGrot FiveOne" pitchFamily="2" charset="0"/>
              <a:ea typeface="ＭＳ Ｐゴシック" panose="020B0600070205080204" pitchFamily="34" charset="-128"/>
              <a:cs typeface="Arial" panose="020B0604020202020204" pitchFamily="34" charset="0"/>
            </a:endParaRPr>
          </a:p>
        </p:txBody>
      </p:sp>
      <p:sp>
        <p:nvSpPr>
          <p:cNvPr id="17411" name="Content Placeholder 2"/>
          <p:cNvSpPr>
            <a:spLocks noGrp="1"/>
          </p:cNvSpPr>
          <p:nvPr>
            <p:ph idx="4294967295"/>
          </p:nvPr>
        </p:nvSpPr>
        <p:spPr bwMode="auto">
          <a:xfrm>
            <a:off x="752475" y="2287589"/>
            <a:ext cx="8229600" cy="3965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0" tIns="0" rIns="0" bIns="0" anchor="t" anchorCtr="0"/>
          <a:lstStyle/>
          <a:p>
            <a:pPr eaLnBrk="1" hangingPunct="1"/>
            <a:r>
              <a:rPr lang="en-GB" altLang="en-US" sz="2400" dirty="0">
                <a:latin typeface="KingsBureauGrot FiveOne" pitchFamily="2" charset="0"/>
                <a:ea typeface="ＭＳ Ｐゴシック" panose="020B0600070205080204" pitchFamily="34" charset="-128"/>
                <a:cs typeface="Arial" panose="020B0604020202020204" pitchFamily="34" charset="0"/>
              </a:rPr>
              <a:t>Increasing realisation in institutions that there is benefit from streamlining OAR and CRIS development</a:t>
            </a:r>
          </a:p>
          <a:p>
            <a:pPr eaLnBrk="1" hangingPunct="1"/>
            <a:r>
              <a:rPr lang="en-GB" altLang="en-US" sz="2400" dirty="0">
                <a:latin typeface="KingsBureauGrot FiveOne" pitchFamily="2" charset="0"/>
                <a:ea typeface="ＭＳ Ｐゴシック" panose="020B0600070205080204" pitchFamily="34" charset="-128"/>
                <a:cs typeface="Arial" panose="020B0604020202020204" pitchFamily="34" charset="0"/>
              </a:rPr>
              <a:t>Several potential ways of doing this</a:t>
            </a:r>
          </a:p>
          <a:p>
            <a:pPr eaLnBrk="1" hangingPunct="1"/>
            <a:r>
              <a:rPr lang="en-GB" altLang="en-US" sz="2400" dirty="0">
                <a:latin typeface="KingsBureauGrot FiveOne" pitchFamily="2" charset="0"/>
                <a:ea typeface="ＭＳ Ｐゴシック" panose="020B0600070205080204" pitchFamily="34" charset="-128"/>
                <a:cs typeface="Arial" panose="020B0604020202020204" pitchFamily="34" charset="0"/>
              </a:rPr>
              <a:t>Can use a CRIS for gathering all research related information, including research output, and feed/link to repository</a:t>
            </a:r>
          </a:p>
          <a:p>
            <a:pPr eaLnBrk="1" hangingPunct="1"/>
            <a:r>
              <a:rPr lang="en-GB" altLang="en-US" sz="2400" dirty="0">
                <a:latin typeface="KingsBureauGrot FiveOne" pitchFamily="2" charset="0"/>
                <a:ea typeface="ＭＳ Ｐゴシック" panose="020B0600070205080204" pitchFamily="34" charset="-128"/>
                <a:cs typeface="Arial" panose="020B0604020202020204" pitchFamily="34" charset="0"/>
              </a:rPr>
              <a:t>Can expand repository to be able to cover a wider range of research related information</a:t>
            </a:r>
          </a:p>
          <a:p>
            <a:pPr eaLnBrk="1" hangingPunct="1"/>
            <a:r>
              <a:rPr lang="en-GB" altLang="en-US" sz="2400" dirty="0">
                <a:latin typeface="KingsBureauGrot FiveOne" pitchFamily="2" charset="0"/>
                <a:ea typeface="ＭＳ Ｐゴシック" panose="020B0600070205080204" pitchFamily="34" charset="-128"/>
                <a:cs typeface="Arial" panose="020B0604020202020204" pitchFamily="34" charset="0"/>
              </a:rPr>
              <a:t>Can use portal functionality of sophisticated CRIS systems to mimic repository functionality</a:t>
            </a:r>
            <a:endParaRPr lang="en-US" altLang="en-US" sz="2400" dirty="0">
              <a:latin typeface="KingsBureauGrot FiveOne" pitchFamily="2" charset="0"/>
              <a:ea typeface="ＭＳ Ｐゴシック" panose="020B0600070205080204" pitchFamily="34" charset="-128"/>
              <a:cs typeface="Arial" panose="020B0604020202020204" pitchFamily="34" charset="0"/>
            </a:endParaRPr>
          </a:p>
        </p:txBody>
      </p:sp>
      <p:sp>
        <p:nvSpPr>
          <p:cNvPr id="17412" name="Slide Number Placeholder 3"/>
          <p:cNvSpPr txBox="1">
            <a:spLocks noGrp="1"/>
          </p:cNvSpPr>
          <p:nvPr/>
        </p:nvSpPr>
        <p:spPr bwMode="auto">
          <a:xfrm>
            <a:off x="0" y="6515100"/>
            <a:ext cx="12192000" cy="342901"/>
          </a:xfrm>
          <a:prstGeom prst="rect">
            <a:avLst/>
          </a:prstGeom>
          <a:solidFill>
            <a:schemeClr val="tx2"/>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r" eaLnBrk="1" hangingPunct="1"/>
            <a:fld id="{7D43E8AD-7595-4B0E-8711-F91B9F8703EE}" type="slidenum">
              <a:rPr lang="en-GB" altLang="en-US" sz="1800">
                <a:solidFill>
                  <a:schemeClr val="bg1"/>
                </a:solidFill>
              </a:rPr>
              <a:pPr algn="r" eaLnBrk="1" hangingPunct="1"/>
              <a:t>10</a:t>
            </a:fld>
            <a:endParaRPr lang="en-GB" altLang="en-US" sz="1800">
              <a:solidFill>
                <a:schemeClr val="bg1"/>
              </a:solidFill>
            </a:endParaRPr>
          </a:p>
        </p:txBody>
      </p:sp>
      <p:sp>
        <p:nvSpPr>
          <p:cNvPr id="5" name="Google Shape;364;p48"/>
          <p:cNvSpPr txBox="1"/>
          <p:nvPr/>
        </p:nvSpPr>
        <p:spPr>
          <a:xfrm>
            <a:off x="9324108" y="1433442"/>
            <a:ext cx="2770910" cy="734291"/>
          </a:xfrm>
          <a:prstGeom prst="rect">
            <a:avLst/>
          </a:prstGeom>
          <a:noFill/>
          <a:ln>
            <a:noFill/>
          </a:ln>
        </p:spPr>
        <p:txBody>
          <a:bodyPr spcFirstLastPara="1" wrap="square" lIns="91425" tIns="45700" rIns="91425" bIns="45700" anchor="t" anchorCtr="0">
            <a:noAutofit/>
          </a:bodyPr>
          <a:lstStyle/>
          <a:p>
            <a:pPr marR="0" lvl="0" algn="l" rtl="0">
              <a:lnSpc>
                <a:spcPct val="90000"/>
              </a:lnSpc>
              <a:spcBef>
                <a:spcPts val="0"/>
              </a:spcBef>
              <a:spcAft>
                <a:spcPts val="0"/>
              </a:spcAft>
              <a:buClr>
                <a:schemeClr val="dk1"/>
              </a:buClr>
              <a:buSzPts val="1300"/>
            </a:pPr>
            <a:r>
              <a:rPr lang="en-US" sz="1800" i="1" dirty="0">
                <a:solidFill>
                  <a:schemeClr val="dk1"/>
                </a:solidFill>
                <a:latin typeface="Calibri"/>
                <a:ea typeface="Calibri"/>
                <a:cs typeface="Calibri"/>
                <a:sym typeface="Calibri"/>
              </a:rPr>
              <a:t>S</a:t>
            </a:r>
            <a:r>
              <a:rPr lang="en-US" sz="1800" b="0" i="1" u="none" strike="noStrike" cap="none" dirty="0">
                <a:solidFill>
                  <a:schemeClr val="dk1"/>
                </a:solidFill>
                <a:latin typeface="Calibri"/>
                <a:ea typeface="Calibri"/>
                <a:cs typeface="Calibri"/>
                <a:sym typeface="Calibri"/>
              </a:rPr>
              <a:t>lide by Mark Cox (KCL &amp; </a:t>
            </a:r>
            <a:r>
              <a:rPr lang="en-US" sz="1800" b="0" i="1" u="none" strike="noStrike" cap="none" dirty="0" err="1">
                <a:solidFill>
                  <a:schemeClr val="dk1"/>
                </a:solidFill>
                <a:latin typeface="Calibri"/>
                <a:ea typeface="Calibri"/>
                <a:cs typeface="Calibri"/>
                <a:sym typeface="Calibri"/>
              </a:rPr>
              <a:t>euroCRIS</a:t>
            </a:r>
            <a:r>
              <a:rPr lang="en-US" sz="1800" b="0" i="1" u="none" strike="noStrike" cap="none" dirty="0">
                <a:solidFill>
                  <a:schemeClr val="dk1"/>
                </a:solidFill>
                <a:latin typeface="Calibri"/>
                <a:ea typeface="Calibri"/>
                <a:cs typeface="Calibri"/>
                <a:sym typeface="Calibri"/>
              </a:rPr>
              <a:t> Board, July 2011)</a:t>
            </a:r>
          </a:p>
        </p:txBody>
      </p:sp>
      <p:sp>
        <p:nvSpPr>
          <p:cNvPr id="6" name="Rectangle 5"/>
          <p:cNvSpPr/>
          <p:nvPr/>
        </p:nvSpPr>
        <p:spPr>
          <a:xfrm>
            <a:off x="1067665" y="3095337"/>
            <a:ext cx="4661623" cy="4765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p:cNvCxnSpPr/>
          <p:nvPr/>
        </p:nvCxnSpPr>
        <p:spPr>
          <a:xfrm>
            <a:off x="1185863" y="5943600"/>
            <a:ext cx="38004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12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7" name="Google Shape;347;p46"/>
          <p:cNvPicPr preferRelativeResize="0"/>
          <p:nvPr/>
        </p:nvPicPr>
        <p:blipFill rotWithShape="1">
          <a:blip r:embed="rId3">
            <a:alphaModFix/>
          </a:blip>
          <a:srcRect/>
          <a:stretch/>
        </p:blipFill>
        <p:spPr>
          <a:xfrm>
            <a:off x="846048" y="1242203"/>
            <a:ext cx="8750330" cy="5356596"/>
          </a:xfrm>
          <a:prstGeom prst="rect">
            <a:avLst/>
          </a:prstGeom>
          <a:noFill/>
          <a:ln>
            <a:noFill/>
          </a:ln>
        </p:spPr>
      </p:pic>
      <p:sp>
        <p:nvSpPr>
          <p:cNvPr id="348" name="Google Shape;348;p46"/>
          <p:cNvSpPr/>
          <p:nvPr/>
        </p:nvSpPr>
        <p:spPr>
          <a:xfrm>
            <a:off x="11963400" y="152400"/>
            <a:ext cx="76200" cy="76200"/>
          </a:xfrm>
          <a:prstGeom prst="ellipse">
            <a:avLst/>
          </a:prstGeom>
          <a:solidFill>
            <a:schemeClr val="accent3"/>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327;p44"/>
          <p:cNvSpPr txBox="1"/>
          <p:nvPr/>
        </p:nvSpPr>
        <p:spPr>
          <a:xfrm>
            <a:off x="623454" y="431542"/>
            <a:ext cx="10598727" cy="915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600" b="1" i="0" u="none" strike="noStrike" cap="none" dirty="0">
                <a:solidFill>
                  <a:schemeClr val="dk2"/>
                </a:solidFill>
                <a:latin typeface="Calibri"/>
                <a:ea typeface="Calibri"/>
                <a:cs typeface="Calibri"/>
                <a:sym typeface="Calibri"/>
              </a:rPr>
              <a:t>“Several potential ways of doing this”: IR-as-a-CRIS</a:t>
            </a:r>
            <a:endParaRPr sz="1400" b="0" i="0" u="none" strike="noStrike" cap="none"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1749174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8" name="Google Shape;348;p46"/>
          <p:cNvSpPr/>
          <p:nvPr/>
        </p:nvSpPr>
        <p:spPr>
          <a:xfrm>
            <a:off x="11963400" y="152400"/>
            <a:ext cx="76200" cy="76200"/>
          </a:xfrm>
          <a:prstGeom prst="ellipse">
            <a:avLst/>
          </a:prstGeom>
          <a:solidFill>
            <a:schemeClr val="accent3"/>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1164193" y="11719"/>
            <a:ext cx="6361875" cy="6905625"/>
          </a:xfrm>
          <a:prstGeom prst="rect">
            <a:avLst/>
          </a:prstGeom>
        </p:spPr>
      </p:pic>
      <p:sp>
        <p:nvSpPr>
          <p:cNvPr id="6" name="Google Shape;364;p48"/>
          <p:cNvSpPr txBox="1"/>
          <p:nvPr/>
        </p:nvSpPr>
        <p:spPr>
          <a:xfrm>
            <a:off x="8562108" y="749445"/>
            <a:ext cx="2753592" cy="3061854"/>
          </a:xfrm>
          <a:prstGeom prst="rect">
            <a:avLst/>
          </a:prstGeom>
          <a:noFill/>
          <a:ln>
            <a:noFill/>
          </a:ln>
        </p:spPr>
        <p:txBody>
          <a:bodyPr spcFirstLastPara="1" wrap="square" lIns="91425" tIns="45700" rIns="91425" bIns="45700" anchor="t" anchorCtr="0">
            <a:noAutofit/>
          </a:bodyPr>
          <a:lstStyle/>
          <a:p>
            <a:pPr marL="285750" lvl="0" indent="-285750">
              <a:lnSpc>
                <a:spcPct val="90000"/>
              </a:lnSpc>
              <a:buClr>
                <a:schemeClr val="dk1"/>
              </a:buClr>
              <a:buSzPts val="1300"/>
              <a:buFont typeface="Arial" panose="020B0604020202020204" pitchFamily="34" charset="0"/>
              <a:buChar char="•"/>
            </a:pPr>
            <a:r>
              <a:rPr lang="en-US" sz="1800" b="1" i="0" u="none" strike="noStrike" cap="none" dirty="0" err="1">
                <a:solidFill>
                  <a:schemeClr val="dk1"/>
                </a:solidFill>
                <a:latin typeface="Calibri"/>
                <a:ea typeface="Calibri"/>
                <a:cs typeface="Calibri"/>
                <a:sym typeface="Calibri"/>
              </a:rPr>
              <a:t>Eprints</a:t>
            </a:r>
            <a:r>
              <a:rPr lang="en-US" sz="1800" b="1" i="0" u="none" strike="noStrike" cap="none" dirty="0">
                <a:solidFill>
                  <a:schemeClr val="dk1"/>
                </a:solidFill>
                <a:latin typeface="Calibri"/>
                <a:ea typeface="Calibri"/>
                <a:cs typeface="Calibri"/>
                <a:sym typeface="Calibri"/>
              </a:rPr>
              <a:t>-based IR-as-a-CRIS model </a:t>
            </a:r>
            <a:r>
              <a:rPr lang="en-US" sz="1800" b="0" i="0" u="none" strike="noStrike" cap="none" dirty="0">
                <a:solidFill>
                  <a:schemeClr val="dk1"/>
                </a:solidFill>
                <a:latin typeface="Calibri"/>
                <a:ea typeface="Calibri"/>
                <a:cs typeface="Calibri"/>
                <a:sym typeface="Calibri"/>
              </a:rPr>
              <a:t>operating at </a:t>
            </a:r>
            <a:r>
              <a:rPr lang="en-US" sz="1800" b="0" i="0" u="none" strike="noStrike" cap="none" dirty="0" err="1">
                <a:solidFill>
                  <a:schemeClr val="dk1"/>
                </a:solidFill>
                <a:latin typeface="Calibri"/>
                <a:ea typeface="Calibri"/>
                <a:cs typeface="Calibri"/>
                <a:sym typeface="Calibri"/>
              </a:rPr>
              <a:t>eg</a:t>
            </a:r>
            <a:r>
              <a:rPr lang="en-US" sz="1800" b="0" i="0" u="none" strike="noStrike" cap="none" dirty="0">
                <a:solidFill>
                  <a:schemeClr val="dk1"/>
                </a:solidFill>
                <a:latin typeface="Calibri"/>
                <a:ea typeface="Calibri"/>
                <a:cs typeface="Calibri"/>
                <a:sym typeface="Calibri"/>
              </a:rPr>
              <a:t> the University of Glasgow Enlighten repository,</a:t>
            </a:r>
            <a:r>
              <a:rPr lang="en-US"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 </a:t>
            </a:r>
            <a:r>
              <a:rPr lang="en-GB" sz="1800" dirty="0">
                <a:latin typeface="Calibri" panose="020F0502020204030204" pitchFamily="34" charset="0"/>
                <a:cs typeface="Calibri" panose="020F0502020204030204" pitchFamily="34" charset="0"/>
                <a:hlinkClick r:id="rId4"/>
              </a:rPr>
              <a:t>http://eprints.gla.ac.uk/</a:t>
            </a:r>
            <a:endParaRPr lang="en-US"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R="0" lvl="0" algn="l" rtl="0">
              <a:lnSpc>
                <a:spcPct val="90000"/>
              </a:lnSpc>
              <a:spcBef>
                <a:spcPts val="0"/>
              </a:spcBef>
              <a:spcAft>
                <a:spcPts val="0"/>
              </a:spcAft>
              <a:buClr>
                <a:schemeClr val="dk1"/>
              </a:buClr>
              <a:buSzPts val="1300"/>
            </a:pPr>
            <a:endParaRPr lang="en-US"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1300"/>
              <a:buFont typeface="Arial" panose="020B0604020202020204" pitchFamily="34" charset="0"/>
              <a:buChar char="•"/>
            </a:pPr>
            <a:r>
              <a:rPr lang="en-US" sz="1800" dirty="0">
                <a:solidFill>
                  <a:schemeClr val="dk1"/>
                </a:solidFill>
                <a:latin typeface="Calibri"/>
                <a:ea typeface="Calibri"/>
                <a:cs typeface="Calibri"/>
                <a:sym typeface="Calibri"/>
              </a:rPr>
              <a:t>Collection of additional info on funding sources requires connection to </a:t>
            </a:r>
            <a:r>
              <a:rPr lang="en-US" sz="1800" i="1" dirty="0">
                <a:solidFill>
                  <a:schemeClr val="dk1"/>
                </a:solidFill>
                <a:latin typeface="Calibri"/>
                <a:ea typeface="Calibri"/>
                <a:cs typeface="Calibri"/>
                <a:sym typeface="Calibri"/>
              </a:rPr>
              <a:t>(interoperability with)</a:t>
            </a:r>
            <a:r>
              <a:rPr lang="en-US" sz="1800" dirty="0">
                <a:solidFill>
                  <a:schemeClr val="dk1"/>
                </a:solidFill>
                <a:latin typeface="Calibri"/>
                <a:ea typeface="Calibri"/>
                <a:cs typeface="Calibri"/>
                <a:sym typeface="Calibri"/>
              </a:rPr>
              <a:t> project database</a:t>
            </a:r>
            <a:endParaRPr sz="1800" b="0" i="0" u="none" strike="noStrike" cap="none" dirty="0">
              <a:solidFill>
                <a:schemeClr val="dk1"/>
              </a:solidFill>
              <a:latin typeface="Calibri"/>
              <a:ea typeface="Calibri"/>
              <a:cs typeface="Calibri"/>
              <a:sym typeface="Calibri"/>
            </a:endParaRPr>
          </a:p>
        </p:txBody>
      </p:sp>
      <p:cxnSp>
        <p:nvCxnSpPr>
          <p:cNvPr id="4" name="Straight Connector 3"/>
          <p:cNvCxnSpPr/>
          <p:nvPr/>
        </p:nvCxnSpPr>
        <p:spPr>
          <a:xfrm flipV="1">
            <a:off x="7329488" y="2771775"/>
            <a:ext cx="1528762" cy="225742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093869" y="6417466"/>
            <a:ext cx="2630848" cy="307777"/>
          </a:xfrm>
          <a:prstGeom prst="rect">
            <a:avLst/>
          </a:prstGeom>
        </p:spPr>
        <p:txBody>
          <a:bodyPr wrap="none">
            <a:spAutoFit/>
          </a:bodyPr>
          <a:lstStyle/>
          <a:p>
            <a:r>
              <a:rPr lang="en-GB" dirty="0">
                <a:hlinkClick r:id="rId5"/>
              </a:rPr>
              <a:t>http://eprints.gla.ac.uk/186403/</a:t>
            </a:r>
            <a:endParaRPr lang="en-GB" dirty="0"/>
          </a:p>
        </p:txBody>
      </p:sp>
    </p:spTree>
    <p:extLst>
      <p:ext uri="{BB962C8B-B14F-4D97-AF65-F5344CB8AC3E}">
        <p14:creationId xmlns:p14="http://schemas.microsoft.com/office/powerpoint/2010/main" val="4074404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4" name="Google Shape;354;p47"/>
          <p:cNvPicPr preferRelativeResize="0"/>
          <p:nvPr/>
        </p:nvPicPr>
        <p:blipFill rotWithShape="1">
          <a:blip r:embed="rId3">
            <a:alphaModFix/>
          </a:blip>
          <a:srcRect/>
          <a:stretch/>
        </p:blipFill>
        <p:spPr>
          <a:xfrm>
            <a:off x="819510" y="1242203"/>
            <a:ext cx="6418054" cy="5321391"/>
          </a:xfrm>
          <a:prstGeom prst="rect">
            <a:avLst/>
          </a:prstGeom>
          <a:noFill/>
          <a:ln>
            <a:noFill/>
          </a:ln>
        </p:spPr>
      </p:pic>
      <p:pic>
        <p:nvPicPr>
          <p:cNvPr id="355" name="Google Shape;355;p47"/>
          <p:cNvPicPr preferRelativeResize="0"/>
          <p:nvPr/>
        </p:nvPicPr>
        <p:blipFill rotWithShape="1">
          <a:blip r:embed="rId4">
            <a:alphaModFix/>
          </a:blip>
          <a:srcRect/>
          <a:stretch/>
        </p:blipFill>
        <p:spPr>
          <a:xfrm>
            <a:off x="7030529" y="1794294"/>
            <a:ext cx="5064981" cy="1276710"/>
          </a:xfrm>
          <a:prstGeom prst="rect">
            <a:avLst/>
          </a:prstGeom>
          <a:noFill/>
          <a:ln>
            <a:noFill/>
          </a:ln>
        </p:spPr>
      </p:pic>
      <p:sp>
        <p:nvSpPr>
          <p:cNvPr id="356" name="Google Shape;356;p47"/>
          <p:cNvSpPr/>
          <p:nvPr/>
        </p:nvSpPr>
        <p:spPr>
          <a:xfrm>
            <a:off x="11963400" y="152400"/>
            <a:ext cx="76200" cy="76200"/>
          </a:xfrm>
          <a:prstGeom prst="ellipse">
            <a:avLst/>
          </a:prstGeom>
          <a:solidFill>
            <a:schemeClr val="accent3"/>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327;p44"/>
          <p:cNvSpPr txBox="1"/>
          <p:nvPr/>
        </p:nvSpPr>
        <p:spPr>
          <a:xfrm>
            <a:off x="371475" y="431542"/>
            <a:ext cx="11591925" cy="915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600" b="1" i="0" u="none" strike="noStrike" cap="none" dirty="0">
                <a:solidFill>
                  <a:schemeClr val="dk2"/>
                </a:solidFill>
                <a:latin typeface="Calibri"/>
                <a:ea typeface="Calibri"/>
                <a:cs typeface="Calibri"/>
                <a:sym typeface="Calibri"/>
              </a:rPr>
              <a:t>An early attempt at describing the CRIS/IR landscape (2014)</a:t>
            </a:r>
            <a:endParaRPr sz="1400" b="0" i="0" u="none" strike="noStrike" cap="none" dirty="0">
              <a:solidFill>
                <a:schemeClr val="dk2"/>
              </a:solidFill>
              <a:latin typeface="Arial"/>
              <a:ea typeface="Arial"/>
              <a:cs typeface="Arial"/>
              <a:sym typeface="Arial"/>
            </a:endParaRPr>
          </a:p>
        </p:txBody>
      </p:sp>
      <p:sp>
        <p:nvSpPr>
          <p:cNvPr id="7" name="Google Shape;364;p48"/>
          <p:cNvSpPr txBox="1"/>
          <p:nvPr/>
        </p:nvSpPr>
        <p:spPr>
          <a:xfrm>
            <a:off x="9205045" y="3797608"/>
            <a:ext cx="2604655" cy="2039382"/>
          </a:xfrm>
          <a:prstGeom prst="rect">
            <a:avLst/>
          </a:prstGeom>
          <a:noFill/>
          <a:ln>
            <a:noFill/>
          </a:ln>
        </p:spPr>
        <p:txBody>
          <a:bodyPr spcFirstLastPara="1" wrap="square" lIns="91425" tIns="45700" rIns="91425" bIns="45700" anchor="t" anchorCtr="0">
            <a:noAutofit/>
          </a:bodyPr>
          <a:lstStyle/>
          <a:p>
            <a:pPr marR="0" lvl="0" algn="l" rtl="0">
              <a:lnSpc>
                <a:spcPct val="90000"/>
              </a:lnSpc>
              <a:spcBef>
                <a:spcPts val="0"/>
              </a:spcBef>
              <a:spcAft>
                <a:spcPts val="0"/>
              </a:spcAft>
              <a:buClr>
                <a:schemeClr val="dk1"/>
              </a:buClr>
              <a:buSzPts val="1300"/>
            </a:pPr>
            <a:r>
              <a:rPr lang="en-US" sz="1800" b="0" i="1" u="none" strike="noStrike" cap="none" dirty="0">
                <a:solidFill>
                  <a:schemeClr val="dk1"/>
                </a:solidFill>
                <a:latin typeface="Calibri"/>
                <a:ea typeface="Calibri"/>
                <a:cs typeface="Calibri"/>
                <a:sym typeface="Calibri"/>
              </a:rPr>
              <a:t>Interoperability</a:t>
            </a:r>
          </a:p>
          <a:p>
            <a:pPr marL="285750" marR="0" lvl="0" indent="-285750" algn="l" rtl="0">
              <a:lnSpc>
                <a:spcPct val="90000"/>
              </a:lnSpc>
              <a:spcBef>
                <a:spcPts val="0"/>
              </a:spcBef>
              <a:spcAft>
                <a:spcPts val="0"/>
              </a:spcAft>
              <a:buClr>
                <a:schemeClr val="dk1"/>
              </a:buClr>
              <a:buSzPts val="1300"/>
              <a:buFont typeface="Arial" panose="020B0604020202020204" pitchFamily="34" charset="0"/>
              <a:buChar char="•"/>
            </a:pPr>
            <a:r>
              <a:rPr lang="en-US" sz="1800" b="0" i="0" u="none" strike="noStrike" cap="none" dirty="0">
                <a:solidFill>
                  <a:schemeClr val="dk1"/>
                </a:solidFill>
                <a:latin typeface="Calibri"/>
                <a:ea typeface="Calibri"/>
                <a:cs typeface="Calibri"/>
                <a:sym typeface="Calibri"/>
              </a:rPr>
              <a:t>CRIS and IR </a:t>
            </a:r>
          </a:p>
          <a:p>
            <a:pPr marR="0" lvl="0" algn="l" rtl="0">
              <a:lnSpc>
                <a:spcPct val="90000"/>
              </a:lnSpc>
              <a:spcBef>
                <a:spcPts val="0"/>
              </a:spcBef>
              <a:spcAft>
                <a:spcPts val="0"/>
              </a:spcAft>
              <a:buClr>
                <a:schemeClr val="dk1"/>
              </a:buClr>
              <a:buSzPts val="1300"/>
            </a:pPr>
            <a:endParaRPr lang="en-US" sz="1800" b="0" i="0" u="none" strike="noStrike" cap="none" dirty="0">
              <a:solidFill>
                <a:schemeClr val="dk1"/>
              </a:solidFill>
              <a:latin typeface="Calibri"/>
              <a:ea typeface="Calibri"/>
              <a:cs typeface="Calibri"/>
              <a:sym typeface="Calibri"/>
            </a:endParaRPr>
          </a:p>
          <a:p>
            <a:pPr marR="0" lvl="0" algn="l" rtl="0">
              <a:lnSpc>
                <a:spcPct val="90000"/>
              </a:lnSpc>
              <a:spcBef>
                <a:spcPts val="0"/>
              </a:spcBef>
              <a:spcAft>
                <a:spcPts val="0"/>
              </a:spcAft>
              <a:buClr>
                <a:schemeClr val="dk1"/>
              </a:buClr>
              <a:buSzPts val="1300"/>
            </a:pPr>
            <a:r>
              <a:rPr lang="en-US" sz="1800" i="1" dirty="0">
                <a:solidFill>
                  <a:schemeClr val="dk1"/>
                </a:solidFill>
                <a:latin typeface="Calibri"/>
                <a:ea typeface="Calibri"/>
                <a:cs typeface="Calibri"/>
                <a:sym typeface="Calibri"/>
              </a:rPr>
              <a:t>Integration</a:t>
            </a:r>
            <a:endParaRPr lang="en-US" sz="1800" b="0" i="1"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1300"/>
              <a:buFont typeface="Arial" panose="020B0604020202020204" pitchFamily="34" charset="0"/>
              <a:buChar char="•"/>
            </a:pPr>
            <a:r>
              <a:rPr lang="en-US" sz="1800" dirty="0">
                <a:solidFill>
                  <a:schemeClr val="dk1"/>
                </a:solidFill>
                <a:latin typeface="Calibri"/>
                <a:ea typeface="Calibri"/>
                <a:cs typeface="Calibri"/>
                <a:sym typeface="Calibri"/>
              </a:rPr>
              <a:t>CRIS-as-IR</a:t>
            </a:r>
          </a:p>
          <a:p>
            <a:pPr marL="285750" marR="0" lvl="0" indent="-285750" algn="l" rtl="0">
              <a:lnSpc>
                <a:spcPct val="90000"/>
              </a:lnSpc>
              <a:spcBef>
                <a:spcPts val="0"/>
              </a:spcBef>
              <a:spcAft>
                <a:spcPts val="0"/>
              </a:spcAft>
              <a:buClr>
                <a:schemeClr val="dk1"/>
              </a:buClr>
              <a:buSzPts val="1300"/>
              <a:buFont typeface="Arial" panose="020B0604020202020204" pitchFamily="34" charset="0"/>
              <a:buChar char="•"/>
            </a:pPr>
            <a:r>
              <a:rPr lang="en-US" sz="1800" b="0" i="0" u="none" strike="noStrike" cap="none" dirty="0">
                <a:solidFill>
                  <a:schemeClr val="dk1"/>
                </a:solidFill>
                <a:latin typeface="Calibri"/>
                <a:ea typeface="Calibri"/>
                <a:cs typeface="Calibri"/>
                <a:sym typeface="Calibri"/>
              </a:rPr>
              <a:t>IR-as-CRIS</a:t>
            </a:r>
            <a:endParaRPr sz="18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2" name="Google Shape;362;p48"/>
          <p:cNvPicPr preferRelativeResize="0"/>
          <p:nvPr/>
        </p:nvPicPr>
        <p:blipFill rotWithShape="1">
          <a:blip r:embed="rId3">
            <a:alphaModFix/>
          </a:blip>
          <a:srcRect/>
          <a:stretch/>
        </p:blipFill>
        <p:spPr>
          <a:xfrm>
            <a:off x="396306" y="1507197"/>
            <a:ext cx="6681787" cy="4600575"/>
          </a:xfrm>
          <a:prstGeom prst="rect">
            <a:avLst/>
          </a:prstGeom>
          <a:noFill/>
          <a:ln>
            <a:noFill/>
          </a:ln>
        </p:spPr>
      </p:pic>
      <p:pic>
        <p:nvPicPr>
          <p:cNvPr id="363" name="Google Shape;363;p48"/>
          <p:cNvPicPr preferRelativeResize="0"/>
          <p:nvPr/>
        </p:nvPicPr>
        <p:blipFill rotWithShape="1">
          <a:blip r:embed="rId4">
            <a:alphaModFix/>
          </a:blip>
          <a:srcRect/>
          <a:stretch/>
        </p:blipFill>
        <p:spPr>
          <a:xfrm>
            <a:off x="6952891" y="4991721"/>
            <a:ext cx="5098211" cy="1734993"/>
          </a:xfrm>
          <a:prstGeom prst="rect">
            <a:avLst/>
          </a:prstGeom>
          <a:noFill/>
          <a:ln>
            <a:noFill/>
          </a:ln>
        </p:spPr>
      </p:pic>
      <p:sp>
        <p:nvSpPr>
          <p:cNvPr id="364" name="Google Shape;364;p48"/>
          <p:cNvSpPr txBox="1"/>
          <p:nvPr/>
        </p:nvSpPr>
        <p:spPr>
          <a:xfrm>
            <a:off x="8108830" y="1966618"/>
            <a:ext cx="3303917" cy="128284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300"/>
              <a:buFont typeface="Arial"/>
              <a:buNone/>
            </a:pPr>
            <a:r>
              <a:rPr lang="en-US" sz="1600" b="0" i="0" u="none" strike="noStrike" cap="none" dirty="0">
                <a:solidFill>
                  <a:schemeClr val="dk1"/>
                </a:solidFill>
                <a:latin typeface="Calibri"/>
                <a:ea typeface="Calibri"/>
                <a:cs typeface="Calibri"/>
                <a:sym typeface="Calibri"/>
              </a:rPr>
              <a:t>Research assessment exercises identified in the OCLC/</a:t>
            </a:r>
            <a:r>
              <a:rPr lang="en-US" sz="1600" b="0" i="0" u="none" strike="noStrike" cap="none" dirty="0" err="1">
                <a:solidFill>
                  <a:schemeClr val="dk1"/>
                </a:solidFill>
                <a:latin typeface="Calibri"/>
                <a:ea typeface="Calibri"/>
                <a:cs typeface="Calibri"/>
                <a:sym typeface="Calibri"/>
              </a:rPr>
              <a:t>euroCRIS</a:t>
            </a:r>
            <a:r>
              <a:rPr lang="en-US" sz="1600" b="0" i="0" u="none" strike="noStrike" cap="none" dirty="0">
                <a:solidFill>
                  <a:schemeClr val="dk1"/>
                </a:solidFill>
                <a:latin typeface="Calibri"/>
                <a:ea typeface="Calibri"/>
                <a:cs typeface="Calibri"/>
                <a:sym typeface="Calibri"/>
              </a:rPr>
              <a:t> survey as </a:t>
            </a:r>
            <a:r>
              <a:rPr lang="en-US" sz="1600" b="0" i="1" u="none" strike="noStrike" cap="none" dirty="0">
                <a:solidFill>
                  <a:schemeClr val="dk1"/>
                </a:solidFill>
                <a:latin typeface="Calibri"/>
                <a:ea typeface="Calibri"/>
                <a:cs typeface="Calibri"/>
                <a:sym typeface="Calibri"/>
              </a:rPr>
              <a:t>one of the main drivers for CRIS implementation </a:t>
            </a:r>
            <a:r>
              <a:rPr lang="en-US" sz="1600" b="0" i="0" u="none" strike="noStrike" cap="none" dirty="0">
                <a:solidFill>
                  <a:schemeClr val="dk1"/>
                </a:solidFill>
                <a:latin typeface="Calibri"/>
                <a:ea typeface="Calibri"/>
                <a:cs typeface="Calibri"/>
                <a:sym typeface="Calibri"/>
              </a:rPr>
              <a:t>worldwide</a:t>
            </a:r>
            <a:endParaRPr sz="1600" b="0" i="0" u="none" strike="noStrike" cap="none" dirty="0">
              <a:solidFill>
                <a:schemeClr val="dk1"/>
              </a:solidFill>
              <a:latin typeface="Calibri"/>
              <a:ea typeface="Calibri"/>
              <a:cs typeface="Calibri"/>
              <a:sym typeface="Calibri"/>
            </a:endParaRPr>
          </a:p>
        </p:txBody>
      </p:sp>
      <p:sp>
        <p:nvSpPr>
          <p:cNvPr id="365" name="Google Shape;365;p48"/>
          <p:cNvSpPr/>
          <p:nvPr/>
        </p:nvSpPr>
        <p:spPr>
          <a:xfrm>
            <a:off x="11963400" y="152400"/>
            <a:ext cx="76200" cy="76200"/>
          </a:xfrm>
          <a:prstGeom prst="ellipse">
            <a:avLst/>
          </a:prstGeom>
          <a:solidFill>
            <a:schemeClr val="accent3"/>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327;p44"/>
          <p:cNvSpPr txBox="1"/>
          <p:nvPr/>
        </p:nvSpPr>
        <p:spPr>
          <a:xfrm>
            <a:off x="371475" y="431542"/>
            <a:ext cx="11591925" cy="915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i="0" u="none" strike="noStrike" cap="none" dirty="0">
                <a:solidFill>
                  <a:schemeClr val="dk2"/>
                </a:solidFill>
                <a:latin typeface="Calibri"/>
                <a:ea typeface="Calibri"/>
                <a:cs typeface="Calibri"/>
                <a:sym typeface="Calibri"/>
              </a:rPr>
              <a:t>Elusive landscape to pin down due to swiftly evolving character, </a:t>
            </a:r>
            <a:r>
              <a:rPr lang="en-US" sz="2800" b="1" i="0" u="none" strike="noStrike" cap="none" dirty="0" err="1">
                <a:solidFill>
                  <a:schemeClr val="dk2"/>
                </a:solidFill>
                <a:latin typeface="Calibri"/>
                <a:ea typeface="Calibri"/>
                <a:cs typeface="Calibri"/>
                <a:sym typeface="Calibri"/>
              </a:rPr>
              <a:t>esp</a:t>
            </a:r>
            <a:r>
              <a:rPr lang="en-US" sz="2800" b="1" i="0" u="none" strike="noStrike" cap="none" dirty="0">
                <a:solidFill>
                  <a:schemeClr val="dk2"/>
                </a:solidFill>
                <a:latin typeface="Calibri"/>
                <a:ea typeface="Calibri"/>
                <a:cs typeface="Calibri"/>
                <a:sym typeface="Calibri"/>
              </a:rPr>
              <a:t> w/ widespread arrival of commercial CRISs to the UK in the wake of REF2014</a:t>
            </a:r>
            <a:endParaRPr sz="2800" b="0" i="0" u="none" strike="noStrike" cap="none" dirty="0">
              <a:solidFill>
                <a:schemeClr val="dk2"/>
              </a:solidFill>
              <a:sym typeface="Arial"/>
            </a:endParaRPr>
          </a:p>
        </p:txBody>
      </p:sp>
      <p:sp>
        <p:nvSpPr>
          <p:cNvPr id="2" name="Oval 1"/>
          <p:cNvSpPr/>
          <p:nvPr/>
        </p:nvSpPr>
        <p:spPr>
          <a:xfrm>
            <a:off x="7821637" y="1730326"/>
            <a:ext cx="3591110" cy="14067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1" name="Google Shape;371;p49"/>
          <p:cNvSpPr txBox="1"/>
          <p:nvPr/>
        </p:nvSpPr>
        <p:spPr>
          <a:xfrm>
            <a:off x="8187397" y="3264566"/>
            <a:ext cx="3776003" cy="306589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300"/>
              <a:buFont typeface="Arial"/>
              <a:buNone/>
            </a:pPr>
            <a:r>
              <a:rPr lang="en-US" sz="1600" b="0" i="0" u="none" strike="noStrike" cap="none" dirty="0">
                <a:solidFill>
                  <a:schemeClr val="dk1"/>
                </a:solidFill>
                <a:latin typeface="Calibri"/>
                <a:ea typeface="Calibri"/>
                <a:cs typeface="Calibri"/>
                <a:sym typeface="Calibri"/>
              </a:rPr>
              <a:t>Sense of technologies, workflows and institutional units at odds with each other (while warnings were issued on the 'false dichotomy‘ between IRs and CRISs, </a:t>
            </a:r>
            <a:r>
              <a:rPr lang="en-US" sz="1600" b="0" i="0" u="sng" strike="noStrike" cap="none" dirty="0">
                <a:solidFill>
                  <a:schemeClr val="hlink"/>
                </a:solidFill>
                <a:latin typeface="Calibri"/>
                <a:ea typeface="Calibri"/>
                <a:cs typeface="Calibri"/>
                <a:sym typeface="Calibri"/>
                <a:hlinkClick r:id="rId3"/>
              </a:rPr>
              <a:t>http://www.ukcorr.org/2012/09/26/three-perennial-questions/</a:t>
            </a:r>
            <a:r>
              <a:rPr lang="en-US" sz="1600" b="0" i="0" u="none" strike="noStrike" cap="none" dirty="0">
                <a:solidFill>
                  <a:schemeClr val="dk1"/>
                </a:solidFill>
                <a:latin typeface="Calibri"/>
                <a:ea typeface="Calibri"/>
                <a:cs typeface="Calibri"/>
                <a:sym typeface="Calibri"/>
              </a:rPr>
              <a:t>)</a:t>
            </a:r>
          </a:p>
          <a:p>
            <a:pPr marL="0" marR="0" lvl="0" indent="0" algn="l" rtl="0">
              <a:lnSpc>
                <a:spcPct val="90000"/>
              </a:lnSpc>
              <a:spcBef>
                <a:spcPts val="0"/>
              </a:spcBef>
              <a:spcAft>
                <a:spcPts val="0"/>
              </a:spcAft>
              <a:buClr>
                <a:schemeClr val="dk1"/>
              </a:buClr>
              <a:buSzPts val="1300"/>
              <a:buFont typeface="Arial"/>
              <a:buNone/>
            </a:pPr>
            <a:endParaRPr lang="en-US" sz="16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300"/>
              <a:buFont typeface="Arial"/>
              <a:buNone/>
            </a:pPr>
            <a:endParaRPr lang="en-US" sz="16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300"/>
              <a:buFont typeface="Arial"/>
              <a:buNone/>
            </a:pPr>
            <a:endParaRPr lang="en-US" sz="16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300"/>
              <a:buFont typeface="Arial"/>
              <a:buNone/>
            </a:pPr>
            <a:endParaRPr lang="en-US" sz="16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300"/>
              <a:buFont typeface="Arial"/>
              <a:buNone/>
            </a:pPr>
            <a:r>
              <a:rPr lang="en-US" sz="2000" b="1" i="1" dirty="0">
                <a:solidFill>
                  <a:schemeClr val="dk1"/>
                </a:solidFill>
                <a:latin typeface="Calibri"/>
                <a:ea typeface="Calibri"/>
                <a:cs typeface="Calibri"/>
                <a:sym typeface="Calibri"/>
              </a:rPr>
              <a:t>IT’S IMPORTANT TO KEEP COLLECTING UP-TO-DATE SNAPSHOTS OF THIS SWIFTLY EVOLVING LANDSCAPE</a:t>
            </a:r>
            <a:endParaRPr sz="2000" b="1" i="1" u="none" strike="noStrike" cap="none" dirty="0">
              <a:solidFill>
                <a:schemeClr val="dk1"/>
              </a:solidFill>
              <a:latin typeface="Calibri"/>
              <a:ea typeface="Calibri"/>
              <a:cs typeface="Calibri"/>
              <a:sym typeface="Calibri"/>
            </a:endParaRPr>
          </a:p>
        </p:txBody>
      </p:sp>
      <p:pic>
        <p:nvPicPr>
          <p:cNvPr id="372" name="Google Shape;372;p49"/>
          <p:cNvPicPr preferRelativeResize="0"/>
          <p:nvPr/>
        </p:nvPicPr>
        <p:blipFill rotWithShape="1">
          <a:blip r:embed="rId4">
            <a:alphaModFix/>
          </a:blip>
          <a:srcRect/>
          <a:stretch/>
        </p:blipFill>
        <p:spPr>
          <a:xfrm>
            <a:off x="1017917" y="1354346"/>
            <a:ext cx="6878431" cy="5169741"/>
          </a:xfrm>
          <a:prstGeom prst="rect">
            <a:avLst/>
          </a:prstGeom>
          <a:noFill/>
          <a:ln>
            <a:noFill/>
          </a:ln>
        </p:spPr>
      </p:pic>
      <p:sp>
        <p:nvSpPr>
          <p:cNvPr id="373" name="Google Shape;373;p49"/>
          <p:cNvSpPr/>
          <p:nvPr/>
        </p:nvSpPr>
        <p:spPr>
          <a:xfrm>
            <a:off x="11963400" y="152400"/>
            <a:ext cx="76200" cy="76200"/>
          </a:xfrm>
          <a:prstGeom prst="ellipse">
            <a:avLst/>
          </a:prstGeom>
          <a:solidFill>
            <a:schemeClr val="accent3"/>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327;p44"/>
          <p:cNvSpPr txBox="1"/>
          <p:nvPr/>
        </p:nvSpPr>
        <p:spPr>
          <a:xfrm>
            <a:off x="371475" y="439046"/>
            <a:ext cx="11591925" cy="915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i="0" u="none" strike="noStrike" cap="none" dirty="0">
                <a:solidFill>
                  <a:schemeClr val="dk2"/>
                </a:solidFill>
                <a:latin typeface="Calibri"/>
                <a:ea typeface="Calibri"/>
                <a:cs typeface="Calibri"/>
                <a:sym typeface="Calibri"/>
              </a:rPr>
              <a:t>Commercial CRISs start trying to operate as repositories – which they were not originally designed to do</a:t>
            </a:r>
            <a:endParaRPr sz="2800" b="0" i="0" u="none" strike="noStrike" cap="none" dirty="0">
              <a:solidFill>
                <a:schemeClr val="dk2"/>
              </a:solidFil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0"/>
          <p:cNvSpPr txBox="1">
            <a:spLocks noGrp="1"/>
          </p:cNvSpPr>
          <p:nvPr>
            <p:ph type="body" idx="1"/>
          </p:nvPr>
        </p:nvSpPr>
        <p:spPr>
          <a:xfrm>
            <a:off x="827087" y="1422400"/>
            <a:ext cx="9217025" cy="4637088"/>
          </a:xfrm>
          <a:prstGeom prst="rect">
            <a:avLst/>
          </a:prstGeom>
          <a:noFill/>
          <a:ln>
            <a:noFill/>
          </a:ln>
        </p:spPr>
        <p:txBody>
          <a:bodyPr spcFirstLastPara="1" wrap="square" lIns="91425" tIns="91425" rIns="91425" bIns="91425" anchor="t" anchorCtr="0">
            <a:noAutofit/>
          </a:bodyPr>
          <a:lstStyle/>
          <a:p>
            <a:pPr marL="495300" marR="0" lvl="0" indent="-31750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Online survey data collection: Oct 2017 – Jan 2018</a:t>
            </a:r>
            <a:endParaRPr/>
          </a:p>
          <a:p>
            <a:pPr marL="977900" marR="0" lvl="1" indent="-342900" algn="l" rtl="0">
              <a:lnSpc>
                <a:spcPct val="100000"/>
              </a:lnSpc>
              <a:spcBef>
                <a:spcPts val="0"/>
              </a:spcBef>
              <a:spcAft>
                <a:spcPts val="0"/>
              </a:spcAft>
              <a:buClr>
                <a:srgbClr val="000000"/>
              </a:buClr>
              <a:buSzPts val="2000"/>
              <a:buFont typeface="Courier New"/>
              <a:buChar char="o"/>
            </a:pPr>
            <a:r>
              <a:rPr lang="en-US" sz="2000" b="0" i="0" u="none" strike="noStrike" cap="none">
                <a:solidFill>
                  <a:srgbClr val="000000"/>
                </a:solidFill>
                <a:latin typeface="Arial"/>
                <a:ea typeface="Arial"/>
                <a:cs typeface="Arial"/>
                <a:sym typeface="Arial"/>
              </a:rPr>
              <a:t>English and Spanish versions</a:t>
            </a:r>
            <a:endParaRPr/>
          </a:p>
          <a:p>
            <a:pPr marL="635000" marR="0" lvl="1" indent="0" algn="l" rtl="0">
              <a:lnSpc>
                <a:spcPct val="100000"/>
              </a:lnSpc>
              <a:spcBef>
                <a:spcPts val="0"/>
              </a:spcBef>
              <a:spcAft>
                <a:spcPts val="0"/>
              </a:spcAft>
              <a:buClr>
                <a:srgbClr val="000000"/>
              </a:buClr>
              <a:buSzPts val="2000"/>
              <a:buFont typeface="Arial"/>
              <a:buNone/>
            </a:pPr>
            <a:endParaRPr sz="1400" b="0" i="0" u="none" strike="noStrike" cap="none">
              <a:solidFill>
                <a:srgbClr val="000000"/>
              </a:solidFill>
              <a:latin typeface="Arial"/>
              <a:ea typeface="Arial"/>
              <a:cs typeface="Arial"/>
              <a:sym typeface="Arial"/>
            </a:endParaRPr>
          </a:p>
          <a:p>
            <a:pPr marL="495300" marR="0" lvl="0" indent="-31750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Convenience sample</a:t>
            </a:r>
            <a:endParaRPr/>
          </a:p>
          <a:p>
            <a:pPr marL="977900" marR="0" lvl="1" indent="-342900" algn="l" rtl="0">
              <a:lnSpc>
                <a:spcPct val="100000"/>
              </a:lnSpc>
              <a:spcBef>
                <a:spcPts val="480"/>
              </a:spcBef>
              <a:spcAft>
                <a:spcPts val="0"/>
              </a:spcAft>
              <a:buClr>
                <a:srgbClr val="000000"/>
              </a:buClr>
              <a:buSzPts val="2000"/>
              <a:buFont typeface="Courier New"/>
              <a:buChar char="o"/>
            </a:pPr>
            <a:r>
              <a:rPr lang="en-US" sz="2000" b="0" i="0" u="none" strike="noStrike" cap="none">
                <a:solidFill>
                  <a:srgbClr val="000000"/>
                </a:solidFill>
                <a:latin typeface="Arial"/>
                <a:ea typeface="Arial"/>
                <a:cs typeface="Arial"/>
                <a:sym typeface="Arial"/>
              </a:rPr>
              <a:t>Report is explanatory and descriptive in nature</a:t>
            </a:r>
            <a:endParaRPr sz="2800" b="0" i="0" u="none" strike="noStrike" cap="none">
              <a:solidFill>
                <a:srgbClr val="000000"/>
              </a:solidFill>
              <a:latin typeface="Arial"/>
              <a:ea typeface="Arial"/>
              <a:cs typeface="Arial"/>
              <a:sym typeface="Arial"/>
            </a:endParaRPr>
          </a:p>
          <a:p>
            <a:pPr marL="495300" marR="0" lvl="0" indent="-317500" algn="l" rtl="0">
              <a:lnSpc>
                <a:spcPct val="100000"/>
              </a:lnSpc>
              <a:spcBef>
                <a:spcPts val="0"/>
              </a:spcBef>
              <a:spcAft>
                <a:spcPts val="0"/>
              </a:spcAft>
              <a:buNone/>
            </a:pPr>
            <a:endParaRPr sz="2800" b="0" i="0" u="none" strike="noStrike" cap="none">
              <a:solidFill>
                <a:srgbClr val="000000"/>
              </a:solidFill>
              <a:latin typeface="Arial"/>
              <a:ea typeface="Arial"/>
              <a:cs typeface="Arial"/>
              <a:sym typeface="Arial"/>
            </a:endParaRPr>
          </a:p>
          <a:p>
            <a:pPr marL="495300" marR="0" lvl="0" indent="-317500" algn="l" rtl="0">
              <a:lnSpc>
                <a:spcPct val="100000"/>
              </a:lnSpc>
              <a:spcBef>
                <a:spcPts val="0"/>
              </a:spcBef>
              <a:spcAft>
                <a:spcPts val="0"/>
              </a:spcAft>
              <a:buNone/>
            </a:pPr>
            <a:r>
              <a:rPr lang="en-US" sz="2800" b="0" i="0" u="none" strike="noStrike" cap="none">
                <a:solidFill>
                  <a:srgbClr val="000000"/>
                </a:solidFill>
                <a:latin typeface="Arial"/>
                <a:ea typeface="Arial"/>
                <a:cs typeface="Arial"/>
                <a:sym typeface="Arial"/>
              </a:rPr>
              <a:t>Survey promotion through:</a:t>
            </a:r>
            <a:endParaRPr/>
          </a:p>
          <a:p>
            <a:pPr marL="977900" marR="0" lvl="1" indent="-342900" algn="l" rtl="0">
              <a:lnSpc>
                <a:spcPct val="100000"/>
              </a:lnSpc>
              <a:spcBef>
                <a:spcPts val="480"/>
              </a:spcBef>
              <a:spcAft>
                <a:spcPts val="0"/>
              </a:spcAft>
              <a:buClr>
                <a:srgbClr val="000000"/>
              </a:buClr>
              <a:buSzPts val="2000"/>
              <a:buFont typeface="Courier New"/>
              <a:buChar char="o"/>
            </a:pPr>
            <a:r>
              <a:rPr lang="en-US" sz="2000" b="0" i="0" u="none" strike="noStrike" cap="none">
                <a:solidFill>
                  <a:srgbClr val="000000"/>
                </a:solidFill>
                <a:latin typeface="Arial"/>
                <a:ea typeface="Arial"/>
                <a:cs typeface="Arial"/>
                <a:sym typeface="Arial"/>
              </a:rPr>
              <a:t>OCLC and euroCRIS communications channels and events worldwide</a:t>
            </a:r>
            <a:endParaRPr/>
          </a:p>
          <a:p>
            <a:pPr marL="977900" marR="0" lvl="1" indent="-342900" algn="l" rtl="0">
              <a:lnSpc>
                <a:spcPct val="100000"/>
              </a:lnSpc>
              <a:spcBef>
                <a:spcPts val="480"/>
              </a:spcBef>
              <a:spcAft>
                <a:spcPts val="0"/>
              </a:spcAft>
              <a:buClr>
                <a:srgbClr val="000000"/>
              </a:buClr>
              <a:buSzPts val="2000"/>
              <a:buFont typeface="Courier New"/>
              <a:buChar char="o"/>
            </a:pPr>
            <a:r>
              <a:rPr lang="en-US" sz="2000" b="0" i="0" u="none" strike="noStrike" cap="none">
                <a:solidFill>
                  <a:srgbClr val="000000"/>
                </a:solidFill>
                <a:latin typeface="Arial"/>
                <a:ea typeface="Arial"/>
                <a:cs typeface="Arial"/>
                <a:sym typeface="Arial"/>
              </a:rPr>
              <a:t>Communications by CRIS vendors and user communities</a:t>
            </a:r>
            <a:endParaRPr/>
          </a:p>
          <a:p>
            <a:pPr marL="977900" marR="0" lvl="1" indent="-342900" algn="l" rtl="0">
              <a:lnSpc>
                <a:spcPct val="100000"/>
              </a:lnSpc>
              <a:spcBef>
                <a:spcPts val="480"/>
              </a:spcBef>
              <a:spcAft>
                <a:spcPts val="0"/>
              </a:spcAft>
              <a:buClr>
                <a:srgbClr val="000000"/>
              </a:buClr>
              <a:buSzPts val="2000"/>
              <a:buFont typeface="Courier New"/>
              <a:buChar char="o"/>
            </a:pPr>
            <a:r>
              <a:rPr lang="en-US" sz="2000" b="0" i="0" u="none" strike="noStrike" cap="none">
                <a:solidFill>
                  <a:srgbClr val="000000"/>
                </a:solidFill>
                <a:latin typeface="Arial"/>
                <a:ea typeface="Arial"/>
                <a:cs typeface="Arial"/>
                <a:sym typeface="Arial"/>
              </a:rPr>
              <a:t>Listservs, social media, and announcements to research &amp; library organizations</a:t>
            </a:r>
            <a:endParaRPr/>
          </a:p>
          <a:p>
            <a:pPr marL="977900" marR="0" lvl="1" indent="-215900" algn="l" rtl="0">
              <a:lnSpc>
                <a:spcPct val="100000"/>
              </a:lnSpc>
              <a:spcBef>
                <a:spcPts val="480"/>
              </a:spcBef>
              <a:spcAft>
                <a:spcPts val="0"/>
              </a:spcAft>
              <a:buClr>
                <a:srgbClr val="000000"/>
              </a:buClr>
              <a:buSzPts val="2000"/>
              <a:buFont typeface="Courier New"/>
              <a:buNone/>
            </a:pP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800" b="0" i="0" u="none" strike="noStrike" cap="none">
              <a:solidFill>
                <a:srgbClr val="000000"/>
              </a:solidFill>
              <a:latin typeface="Arial"/>
              <a:ea typeface="Arial"/>
              <a:cs typeface="Arial"/>
              <a:sym typeface="Arial"/>
            </a:endParaRPr>
          </a:p>
        </p:txBody>
      </p:sp>
      <p:sp>
        <p:nvSpPr>
          <p:cNvPr id="380" name="Google Shape;380;p50"/>
          <p:cNvSpPr txBox="1"/>
          <p:nvPr/>
        </p:nvSpPr>
        <p:spPr>
          <a:xfrm>
            <a:off x="827087" y="475346"/>
            <a:ext cx="10817226"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200" b="1" i="0" u="none" strike="noStrike" cap="none" dirty="0">
                <a:solidFill>
                  <a:schemeClr val="dk2"/>
                </a:solidFill>
                <a:sym typeface="Arial"/>
              </a:rPr>
              <a:t>OCLC/</a:t>
            </a:r>
            <a:r>
              <a:rPr lang="en-US" sz="3200" b="1" i="0" u="none" strike="noStrike" cap="none" dirty="0" err="1">
                <a:solidFill>
                  <a:schemeClr val="dk2"/>
                </a:solidFill>
                <a:sym typeface="Arial"/>
              </a:rPr>
              <a:t>euroCRIS</a:t>
            </a:r>
            <a:r>
              <a:rPr lang="en-US" sz="3200" b="1" i="0" u="none" strike="noStrike" cap="none" dirty="0">
                <a:solidFill>
                  <a:schemeClr val="dk2"/>
                </a:solidFill>
                <a:sym typeface="Arial"/>
              </a:rPr>
              <a:t> Survey: Methodology and promotion</a:t>
            </a:r>
            <a:endParaRPr sz="3200" dirty="0"/>
          </a:p>
        </p:txBody>
      </p:sp>
      <p:sp>
        <p:nvSpPr>
          <p:cNvPr id="381" name="Google Shape;381;p50"/>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pic>
        <p:nvPicPr>
          <p:cNvPr id="382" name="Google Shape;382;p50"/>
          <p:cNvPicPr preferRelativeResize="0"/>
          <p:nvPr/>
        </p:nvPicPr>
        <p:blipFill rotWithShape="1">
          <a:blip r:embed="rId3">
            <a:alphaModFix/>
          </a:blip>
          <a:srcRect/>
          <a:stretch/>
        </p:blipFill>
        <p:spPr>
          <a:xfrm>
            <a:off x="9700623" y="6275876"/>
            <a:ext cx="1126125" cy="4971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1"/>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pic>
        <p:nvPicPr>
          <p:cNvPr id="389" name="Google Shape;389;p51"/>
          <p:cNvPicPr preferRelativeResize="0"/>
          <p:nvPr/>
        </p:nvPicPr>
        <p:blipFill rotWithShape="1">
          <a:blip r:embed="rId3">
            <a:alphaModFix/>
          </a:blip>
          <a:srcRect/>
          <a:stretch/>
        </p:blipFill>
        <p:spPr>
          <a:xfrm>
            <a:off x="9700623" y="6275876"/>
            <a:ext cx="1126125" cy="497175"/>
          </a:xfrm>
          <a:prstGeom prst="rect">
            <a:avLst/>
          </a:prstGeom>
          <a:noFill/>
          <a:ln>
            <a:noFill/>
          </a:ln>
        </p:spPr>
      </p:pic>
      <p:cxnSp>
        <p:nvCxnSpPr>
          <p:cNvPr id="390" name="Google Shape;390;p51"/>
          <p:cNvCxnSpPr/>
          <p:nvPr/>
        </p:nvCxnSpPr>
        <p:spPr>
          <a:xfrm>
            <a:off x="5863175" y="2042575"/>
            <a:ext cx="31800" cy="3884100"/>
          </a:xfrm>
          <a:prstGeom prst="straightConnector1">
            <a:avLst/>
          </a:prstGeom>
          <a:noFill/>
          <a:ln w="9525" cap="flat" cmpd="sng">
            <a:solidFill>
              <a:schemeClr val="dk2"/>
            </a:solidFill>
            <a:prstDash val="solid"/>
            <a:round/>
            <a:headEnd type="none" w="med" len="med"/>
            <a:tailEnd type="none" w="med" len="med"/>
          </a:ln>
        </p:spPr>
      </p:cxnSp>
      <p:pic>
        <p:nvPicPr>
          <p:cNvPr id="391" name="Google Shape;391;p51"/>
          <p:cNvPicPr preferRelativeResize="0"/>
          <p:nvPr/>
        </p:nvPicPr>
        <p:blipFill rotWithShape="1">
          <a:blip r:embed="rId4">
            <a:alphaModFix/>
          </a:blip>
          <a:srcRect/>
          <a:stretch/>
        </p:blipFill>
        <p:spPr>
          <a:xfrm>
            <a:off x="1698875" y="4572639"/>
            <a:ext cx="3316106" cy="1776775"/>
          </a:xfrm>
          <a:prstGeom prst="rect">
            <a:avLst/>
          </a:prstGeom>
          <a:solidFill>
            <a:srgbClr val="FFFFFF"/>
          </a:solidFill>
          <a:ln>
            <a:noFill/>
          </a:ln>
        </p:spPr>
      </p:pic>
      <p:sp>
        <p:nvSpPr>
          <p:cNvPr id="392" name="Google Shape;392;p51"/>
          <p:cNvSpPr txBox="1"/>
          <p:nvPr/>
        </p:nvSpPr>
        <p:spPr>
          <a:xfrm>
            <a:off x="1117250" y="1539475"/>
            <a:ext cx="1642800" cy="24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rgbClr val="236192"/>
                </a:solidFill>
              </a:rPr>
              <a:t>20 Countries</a:t>
            </a:r>
            <a:endParaRPr sz="1800" b="1" i="0" u="none" strike="noStrike" cap="none">
              <a:solidFill>
                <a:srgbClr val="236192"/>
              </a:solidFill>
            </a:endParaRPr>
          </a:p>
        </p:txBody>
      </p:sp>
      <p:sp>
        <p:nvSpPr>
          <p:cNvPr id="393" name="Google Shape;393;p51"/>
          <p:cNvSpPr txBox="1"/>
          <p:nvPr/>
        </p:nvSpPr>
        <p:spPr>
          <a:xfrm>
            <a:off x="2732075" y="1539475"/>
            <a:ext cx="1902000" cy="24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rgbClr val="236192"/>
                </a:solidFill>
              </a:rPr>
              <a:t>84 Institutions</a:t>
            </a:r>
            <a:endParaRPr sz="1800" b="1" i="0" u="none" strike="noStrike" cap="none">
              <a:solidFill>
                <a:srgbClr val="236192"/>
              </a:solidFill>
            </a:endParaRPr>
          </a:p>
        </p:txBody>
      </p:sp>
      <p:pic>
        <p:nvPicPr>
          <p:cNvPr id="394" name="Google Shape;394;p51"/>
          <p:cNvPicPr preferRelativeResize="0"/>
          <p:nvPr/>
        </p:nvPicPr>
        <p:blipFill rotWithShape="1">
          <a:blip r:embed="rId5">
            <a:alphaModFix/>
          </a:blip>
          <a:srcRect/>
          <a:stretch/>
        </p:blipFill>
        <p:spPr>
          <a:xfrm>
            <a:off x="839904" y="2042576"/>
            <a:ext cx="3527671" cy="2278725"/>
          </a:xfrm>
          <a:prstGeom prst="rect">
            <a:avLst/>
          </a:prstGeom>
          <a:noFill/>
          <a:ln>
            <a:noFill/>
          </a:ln>
        </p:spPr>
      </p:pic>
      <p:sp>
        <p:nvSpPr>
          <p:cNvPr id="395" name="Google Shape;395;p51"/>
          <p:cNvSpPr txBox="1"/>
          <p:nvPr/>
        </p:nvSpPr>
        <p:spPr>
          <a:xfrm>
            <a:off x="7352076" y="1098175"/>
            <a:ext cx="1587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rgbClr val="236192"/>
                </a:solidFill>
              </a:rPr>
              <a:t>44 countries</a:t>
            </a:r>
            <a:endParaRPr sz="1800" b="1">
              <a:solidFill>
                <a:srgbClr val="236192"/>
              </a:solidFill>
            </a:endParaRPr>
          </a:p>
        </p:txBody>
      </p:sp>
      <p:sp>
        <p:nvSpPr>
          <p:cNvPr id="396" name="Google Shape;396;p51"/>
          <p:cNvSpPr txBox="1"/>
          <p:nvPr/>
        </p:nvSpPr>
        <p:spPr>
          <a:xfrm>
            <a:off x="8939125" y="1098175"/>
            <a:ext cx="2231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236192"/>
                </a:solidFill>
              </a:rPr>
              <a:t>381 institutions</a:t>
            </a:r>
            <a:endParaRPr sz="1800" b="1">
              <a:solidFill>
                <a:srgbClr val="236192"/>
              </a:solidFill>
            </a:endParaRPr>
          </a:p>
        </p:txBody>
      </p:sp>
      <p:pic>
        <p:nvPicPr>
          <p:cNvPr id="397" name="Google Shape;397;p51"/>
          <p:cNvPicPr preferRelativeResize="0"/>
          <p:nvPr/>
        </p:nvPicPr>
        <p:blipFill rotWithShape="1">
          <a:blip r:embed="rId6">
            <a:alphaModFix/>
          </a:blip>
          <a:srcRect/>
          <a:stretch/>
        </p:blipFill>
        <p:spPr>
          <a:xfrm>
            <a:off x="9167675" y="3551854"/>
            <a:ext cx="3419750" cy="2628047"/>
          </a:xfrm>
          <a:prstGeom prst="rect">
            <a:avLst/>
          </a:prstGeom>
          <a:noFill/>
          <a:ln>
            <a:noFill/>
          </a:ln>
        </p:spPr>
      </p:pic>
      <p:pic>
        <p:nvPicPr>
          <p:cNvPr id="398" name="Google Shape;398;p51"/>
          <p:cNvPicPr preferRelativeResize="0"/>
          <p:nvPr/>
        </p:nvPicPr>
        <p:blipFill>
          <a:blip r:embed="rId7">
            <a:alphaModFix/>
          </a:blip>
          <a:stretch>
            <a:fillRect/>
          </a:stretch>
        </p:blipFill>
        <p:spPr>
          <a:xfrm>
            <a:off x="6109325" y="4033851"/>
            <a:ext cx="3010423" cy="2544175"/>
          </a:xfrm>
          <a:prstGeom prst="rect">
            <a:avLst/>
          </a:prstGeom>
          <a:noFill/>
          <a:ln>
            <a:noFill/>
          </a:ln>
        </p:spPr>
      </p:pic>
      <p:sp>
        <p:nvSpPr>
          <p:cNvPr id="399" name="Google Shape;399;p51"/>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pic>
        <p:nvPicPr>
          <p:cNvPr id="400" name="Google Shape;400;p51"/>
          <p:cNvPicPr preferRelativeResize="0"/>
          <p:nvPr/>
        </p:nvPicPr>
        <p:blipFill>
          <a:blip r:embed="rId8">
            <a:alphaModFix/>
          </a:blip>
          <a:stretch>
            <a:fillRect/>
          </a:stretch>
        </p:blipFill>
        <p:spPr>
          <a:xfrm>
            <a:off x="7277848" y="1487810"/>
            <a:ext cx="3952926" cy="2021502"/>
          </a:xfrm>
          <a:prstGeom prst="rect">
            <a:avLst/>
          </a:prstGeom>
          <a:noFill/>
          <a:ln>
            <a:noFill/>
          </a:ln>
        </p:spPr>
      </p:pic>
      <p:pic>
        <p:nvPicPr>
          <p:cNvPr id="401" name="Google Shape;401;p51"/>
          <p:cNvPicPr preferRelativeResize="0"/>
          <p:nvPr/>
        </p:nvPicPr>
        <p:blipFill rotWithShape="1">
          <a:blip r:embed="rId9">
            <a:alphaModFix/>
          </a:blip>
          <a:srcRect t="81335" r="27646"/>
          <a:stretch/>
        </p:blipFill>
        <p:spPr>
          <a:xfrm>
            <a:off x="7789855" y="3387716"/>
            <a:ext cx="3627849" cy="575324"/>
          </a:xfrm>
          <a:prstGeom prst="rect">
            <a:avLst/>
          </a:prstGeom>
          <a:noFill/>
          <a:ln>
            <a:noFill/>
          </a:ln>
        </p:spPr>
      </p:pic>
      <p:sp>
        <p:nvSpPr>
          <p:cNvPr id="402" name="Google Shape;402;p51"/>
          <p:cNvSpPr txBox="1"/>
          <p:nvPr/>
        </p:nvSpPr>
        <p:spPr>
          <a:xfrm>
            <a:off x="4405375" y="2628025"/>
            <a:ext cx="1434300" cy="4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990000"/>
                </a:solidFill>
                <a:latin typeface="Calibri"/>
                <a:ea typeface="Calibri"/>
                <a:cs typeface="Calibri"/>
                <a:sym typeface="Calibri"/>
              </a:rPr>
              <a:t>70% with a CRIS</a:t>
            </a:r>
            <a:endParaRPr sz="2400">
              <a:solidFill>
                <a:srgbClr val="990000"/>
              </a:solidFill>
              <a:latin typeface="Calibri"/>
              <a:ea typeface="Calibri"/>
              <a:cs typeface="Calibri"/>
              <a:sym typeface="Calibri"/>
            </a:endParaRPr>
          </a:p>
        </p:txBody>
      </p:sp>
      <p:sp>
        <p:nvSpPr>
          <p:cNvPr id="403" name="Google Shape;403;p51"/>
          <p:cNvSpPr txBox="1"/>
          <p:nvPr/>
        </p:nvSpPr>
        <p:spPr>
          <a:xfrm>
            <a:off x="5842275" y="2628013"/>
            <a:ext cx="1434300" cy="42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990000"/>
                </a:solidFill>
                <a:latin typeface="Calibri"/>
                <a:ea typeface="Calibri"/>
                <a:cs typeface="Calibri"/>
                <a:sym typeface="Calibri"/>
              </a:rPr>
              <a:t>58% with a CRIS</a:t>
            </a:r>
            <a:endParaRPr sz="2400">
              <a:solidFill>
                <a:srgbClr val="990000"/>
              </a:solidFill>
              <a:latin typeface="Calibri"/>
              <a:ea typeface="Calibri"/>
              <a:cs typeface="Calibri"/>
              <a:sym typeface="Calibri"/>
            </a:endParaRPr>
          </a:p>
        </p:txBody>
      </p:sp>
      <p:sp>
        <p:nvSpPr>
          <p:cNvPr id="404" name="Google Shape;404;p51"/>
          <p:cNvSpPr txBox="1"/>
          <p:nvPr/>
        </p:nvSpPr>
        <p:spPr>
          <a:xfrm>
            <a:off x="990600" y="475346"/>
            <a:ext cx="70104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1" dirty="0">
                <a:solidFill>
                  <a:schemeClr val="dk2"/>
                </a:solidFill>
              </a:rPr>
              <a:t>The Surveys</a:t>
            </a:r>
            <a:endParaRPr dirty="0"/>
          </a:p>
        </p:txBody>
      </p:sp>
      <p:pic>
        <p:nvPicPr>
          <p:cNvPr id="405" name="Google Shape;405;p51"/>
          <p:cNvPicPr preferRelativeResize="0"/>
          <p:nvPr/>
        </p:nvPicPr>
        <p:blipFill rotWithShape="1">
          <a:blip r:embed="rId10">
            <a:alphaModFix/>
          </a:blip>
          <a:srcRect b="12064"/>
          <a:stretch/>
        </p:blipFill>
        <p:spPr>
          <a:xfrm>
            <a:off x="240625" y="1308475"/>
            <a:ext cx="680445" cy="646199"/>
          </a:xfrm>
          <a:prstGeom prst="rect">
            <a:avLst/>
          </a:prstGeom>
          <a:noFill/>
          <a:ln>
            <a:noFill/>
          </a:ln>
        </p:spPr>
      </p:pic>
      <p:pic>
        <p:nvPicPr>
          <p:cNvPr id="406" name="Google Shape;406;p51"/>
          <p:cNvPicPr preferRelativeResize="0"/>
          <p:nvPr/>
        </p:nvPicPr>
        <p:blipFill>
          <a:blip r:embed="rId11">
            <a:alphaModFix/>
          </a:blip>
          <a:stretch>
            <a:fillRect/>
          </a:stretch>
        </p:blipFill>
        <p:spPr>
          <a:xfrm>
            <a:off x="11309275" y="1323600"/>
            <a:ext cx="680449" cy="6804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2"/>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pic>
        <p:nvPicPr>
          <p:cNvPr id="413" name="Google Shape;413;p52"/>
          <p:cNvPicPr preferRelativeResize="0"/>
          <p:nvPr/>
        </p:nvPicPr>
        <p:blipFill rotWithShape="1">
          <a:blip r:embed="rId3">
            <a:alphaModFix/>
          </a:blip>
          <a:srcRect/>
          <a:stretch/>
        </p:blipFill>
        <p:spPr>
          <a:xfrm>
            <a:off x="9700623" y="6275876"/>
            <a:ext cx="1126125" cy="497175"/>
          </a:xfrm>
          <a:prstGeom prst="rect">
            <a:avLst/>
          </a:prstGeom>
          <a:noFill/>
          <a:ln>
            <a:noFill/>
          </a:ln>
        </p:spPr>
      </p:pic>
      <p:sp>
        <p:nvSpPr>
          <p:cNvPr id="414" name="Google Shape;414;p52"/>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cxnSp>
        <p:nvCxnSpPr>
          <p:cNvPr id="415" name="Google Shape;415;p52"/>
          <p:cNvCxnSpPr/>
          <p:nvPr/>
        </p:nvCxnSpPr>
        <p:spPr>
          <a:xfrm>
            <a:off x="5863175" y="2042575"/>
            <a:ext cx="31800" cy="3884100"/>
          </a:xfrm>
          <a:prstGeom prst="straightConnector1">
            <a:avLst/>
          </a:prstGeom>
          <a:noFill/>
          <a:ln w="9525" cap="flat" cmpd="sng">
            <a:solidFill>
              <a:schemeClr val="dk2"/>
            </a:solidFill>
            <a:prstDash val="solid"/>
            <a:round/>
            <a:headEnd type="none" w="med" len="med"/>
            <a:tailEnd type="none" w="med" len="med"/>
          </a:ln>
        </p:spPr>
      </p:cxnSp>
      <p:pic>
        <p:nvPicPr>
          <p:cNvPr id="416" name="Google Shape;416;p52" descr="CRIS-IR same platform.PNG"/>
          <p:cNvPicPr preferRelativeResize="0"/>
          <p:nvPr/>
        </p:nvPicPr>
        <p:blipFill rotWithShape="1">
          <a:blip r:embed="rId4">
            <a:alphaModFix/>
          </a:blip>
          <a:srcRect/>
          <a:stretch/>
        </p:blipFill>
        <p:spPr>
          <a:xfrm>
            <a:off x="378372" y="1219508"/>
            <a:ext cx="4683738" cy="3494788"/>
          </a:xfrm>
          <a:prstGeom prst="rect">
            <a:avLst/>
          </a:prstGeom>
          <a:noFill/>
          <a:ln>
            <a:noFill/>
          </a:ln>
        </p:spPr>
      </p:pic>
      <p:sp>
        <p:nvSpPr>
          <p:cNvPr id="417" name="Google Shape;417;p52"/>
          <p:cNvSpPr/>
          <p:nvPr/>
        </p:nvSpPr>
        <p:spPr>
          <a:xfrm>
            <a:off x="627799" y="5004475"/>
            <a:ext cx="44343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In the 18% of the cases where both CRIS and IR systems are available a single software platform is used for both</a:t>
            </a:r>
            <a:endParaRPr/>
          </a:p>
        </p:txBody>
      </p:sp>
      <p:pic>
        <p:nvPicPr>
          <p:cNvPr id="418" name="Google Shape;418;p52"/>
          <p:cNvPicPr preferRelativeResize="0"/>
          <p:nvPr/>
        </p:nvPicPr>
        <p:blipFill rotWithShape="1">
          <a:blip r:embed="rId5">
            <a:alphaModFix/>
          </a:blip>
          <a:srcRect/>
          <a:stretch/>
        </p:blipFill>
        <p:spPr>
          <a:xfrm>
            <a:off x="6222501" y="571500"/>
            <a:ext cx="5273050" cy="2771800"/>
          </a:xfrm>
          <a:prstGeom prst="rect">
            <a:avLst/>
          </a:prstGeom>
          <a:noFill/>
          <a:ln>
            <a:noFill/>
          </a:ln>
        </p:spPr>
      </p:pic>
      <p:pic>
        <p:nvPicPr>
          <p:cNvPr id="419" name="Google Shape;419;p52"/>
          <p:cNvPicPr preferRelativeResize="0"/>
          <p:nvPr/>
        </p:nvPicPr>
        <p:blipFill rotWithShape="1">
          <a:blip r:embed="rId6">
            <a:alphaModFix/>
          </a:blip>
          <a:srcRect/>
          <a:stretch/>
        </p:blipFill>
        <p:spPr>
          <a:xfrm>
            <a:off x="6861600" y="3746300"/>
            <a:ext cx="4145050" cy="2545675"/>
          </a:xfrm>
          <a:prstGeom prst="rect">
            <a:avLst/>
          </a:prstGeom>
          <a:noFill/>
          <a:ln>
            <a:noFill/>
          </a:ln>
        </p:spPr>
      </p:pic>
      <p:sp>
        <p:nvSpPr>
          <p:cNvPr id="420" name="Google Shape;420;p52"/>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grpSp>
        <p:nvGrpSpPr>
          <p:cNvPr id="421" name="Google Shape;421;p52"/>
          <p:cNvGrpSpPr/>
          <p:nvPr/>
        </p:nvGrpSpPr>
        <p:grpSpPr>
          <a:xfrm>
            <a:off x="4213900" y="963250"/>
            <a:ext cx="4329900" cy="5269200"/>
            <a:chOff x="4213900" y="963250"/>
            <a:chExt cx="4329900" cy="5269200"/>
          </a:xfrm>
        </p:grpSpPr>
        <p:grpSp>
          <p:nvGrpSpPr>
            <p:cNvPr id="422" name="Google Shape;422;p52"/>
            <p:cNvGrpSpPr/>
            <p:nvPr/>
          </p:nvGrpSpPr>
          <p:grpSpPr>
            <a:xfrm>
              <a:off x="5130544" y="963250"/>
              <a:ext cx="3413256" cy="3968195"/>
              <a:chOff x="5130544" y="963250"/>
              <a:chExt cx="3413256" cy="3968195"/>
            </a:xfrm>
          </p:grpSpPr>
          <p:cxnSp>
            <p:nvCxnSpPr>
              <p:cNvPr id="423" name="Google Shape;423;p52"/>
              <p:cNvCxnSpPr>
                <a:endCxn id="424" idx="3"/>
              </p:cNvCxnSpPr>
              <p:nvPr/>
            </p:nvCxnSpPr>
            <p:spPr>
              <a:xfrm rot="10800000" flipH="1">
                <a:off x="5130544" y="2866845"/>
                <a:ext cx="1768800" cy="2064600"/>
              </a:xfrm>
              <a:prstGeom prst="straightConnector1">
                <a:avLst/>
              </a:prstGeom>
              <a:noFill/>
              <a:ln w="152400" cap="flat" cmpd="sng">
                <a:solidFill>
                  <a:schemeClr val="dk2"/>
                </a:solidFill>
                <a:prstDash val="solid"/>
                <a:round/>
                <a:headEnd type="none" w="med" len="med"/>
                <a:tailEnd type="triangle" w="med" len="med"/>
              </a:ln>
            </p:spPr>
          </p:cxnSp>
          <p:sp>
            <p:nvSpPr>
              <p:cNvPr id="424" name="Google Shape;424;p52"/>
              <p:cNvSpPr/>
              <p:nvPr/>
            </p:nvSpPr>
            <p:spPr>
              <a:xfrm>
                <a:off x="6617200" y="963250"/>
                <a:ext cx="1926600" cy="22302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52"/>
            <p:cNvSpPr/>
            <p:nvPr/>
          </p:nvSpPr>
          <p:spPr>
            <a:xfrm>
              <a:off x="4213900" y="4661950"/>
              <a:ext cx="984300" cy="1570500"/>
            </a:xfrm>
            <a:prstGeom prst="arc">
              <a:avLst>
                <a:gd name="adj1" fmla="val 14777671"/>
                <a:gd name="adj2" fmla="val 8173155"/>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26" name="Google Shape;426;p52"/>
          <p:cNvPicPr preferRelativeResize="0"/>
          <p:nvPr/>
        </p:nvPicPr>
        <p:blipFill rotWithShape="1">
          <a:blip r:embed="rId7">
            <a:alphaModFix/>
          </a:blip>
          <a:srcRect b="12064"/>
          <a:stretch/>
        </p:blipFill>
        <p:spPr>
          <a:xfrm>
            <a:off x="240625" y="1308475"/>
            <a:ext cx="680445" cy="646199"/>
          </a:xfrm>
          <a:prstGeom prst="rect">
            <a:avLst/>
          </a:prstGeom>
          <a:noFill/>
          <a:ln>
            <a:noFill/>
          </a:ln>
        </p:spPr>
      </p:pic>
      <p:pic>
        <p:nvPicPr>
          <p:cNvPr id="427" name="Google Shape;427;p52"/>
          <p:cNvPicPr preferRelativeResize="0"/>
          <p:nvPr/>
        </p:nvPicPr>
        <p:blipFill>
          <a:blip r:embed="rId8">
            <a:alphaModFix/>
          </a:blip>
          <a:stretch>
            <a:fillRect/>
          </a:stretch>
        </p:blipFill>
        <p:spPr>
          <a:xfrm>
            <a:off x="11309275" y="1323600"/>
            <a:ext cx="680449" cy="680449"/>
          </a:xfrm>
          <a:prstGeom prst="rect">
            <a:avLst/>
          </a:prstGeom>
          <a:noFill/>
          <a:ln>
            <a:noFill/>
          </a:ln>
        </p:spPr>
      </p:pic>
      <p:sp>
        <p:nvSpPr>
          <p:cNvPr id="428" name="Google Shape;428;p52"/>
          <p:cNvSpPr txBox="1"/>
          <p:nvPr/>
        </p:nvSpPr>
        <p:spPr>
          <a:xfrm>
            <a:off x="990600" y="475346"/>
            <a:ext cx="70104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1">
                <a:solidFill>
                  <a:schemeClr val="dk2"/>
                </a:solidFill>
              </a:rPr>
              <a:t>How many systems?</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3"/>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pic>
        <p:nvPicPr>
          <p:cNvPr id="435" name="Google Shape;435;p53"/>
          <p:cNvPicPr preferRelativeResize="0"/>
          <p:nvPr/>
        </p:nvPicPr>
        <p:blipFill rotWithShape="1">
          <a:blip r:embed="rId3">
            <a:alphaModFix/>
          </a:blip>
          <a:srcRect/>
          <a:stretch/>
        </p:blipFill>
        <p:spPr>
          <a:xfrm>
            <a:off x="9700623" y="6275876"/>
            <a:ext cx="1126125" cy="497175"/>
          </a:xfrm>
          <a:prstGeom prst="rect">
            <a:avLst/>
          </a:prstGeom>
          <a:noFill/>
          <a:ln>
            <a:noFill/>
          </a:ln>
        </p:spPr>
      </p:pic>
      <p:sp>
        <p:nvSpPr>
          <p:cNvPr id="436" name="Google Shape;436;p53"/>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pic>
        <p:nvPicPr>
          <p:cNvPr id="437" name="Google Shape;437;p53"/>
          <p:cNvPicPr preferRelativeResize="0"/>
          <p:nvPr/>
        </p:nvPicPr>
        <p:blipFill rotWithShape="1">
          <a:blip r:embed="rId4">
            <a:alphaModFix/>
          </a:blip>
          <a:srcRect t="17396"/>
          <a:stretch/>
        </p:blipFill>
        <p:spPr>
          <a:xfrm>
            <a:off x="6073900" y="2257225"/>
            <a:ext cx="6030901" cy="2929983"/>
          </a:xfrm>
          <a:prstGeom prst="rect">
            <a:avLst/>
          </a:prstGeom>
          <a:noFill/>
          <a:ln>
            <a:noFill/>
          </a:ln>
        </p:spPr>
      </p:pic>
      <p:sp>
        <p:nvSpPr>
          <p:cNvPr id="438" name="Google Shape;438;p53"/>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pic>
        <p:nvPicPr>
          <p:cNvPr id="439" name="Google Shape;439;p53"/>
          <p:cNvPicPr preferRelativeResize="0"/>
          <p:nvPr/>
        </p:nvPicPr>
        <p:blipFill>
          <a:blip r:embed="rId5">
            <a:alphaModFix/>
          </a:blip>
          <a:stretch>
            <a:fillRect/>
          </a:stretch>
        </p:blipFill>
        <p:spPr>
          <a:xfrm>
            <a:off x="613075" y="2257227"/>
            <a:ext cx="5030375" cy="2897800"/>
          </a:xfrm>
          <a:prstGeom prst="rect">
            <a:avLst/>
          </a:prstGeom>
          <a:noFill/>
          <a:ln>
            <a:noFill/>
          </a:ln>
        </p:spPr>
      </p:pic>
      <p:cxnSp>
        <p:nvCxnSpPr>
          <p:cNvPr id="440" name="Google Shape;440;p53"/>
          <p:cNvCxnSpPr/>
          <p:nvPr/>
        </p:nvCxnSpPr>
        <p:spPr>
          <a:xfrm>
            <a:off x="2041749" y="2743232"/>
            <a:ext cx="4575300" cy="931800"/>
          </a:xfrm>
          <a:prstGeom prst="straightConnector1">
            <a:avLst/>
          </a:prstGeom>
          <a:noFill/>
          <a:ln w="152400" cap="flat" cmpd="sng">
            <a:solidFill>
              <a:schemeClr val="dk2"/>
            </a:solidFill>
            <a:prstDash val="solid"/>
            <a:round/>
            <a:headEnd type="none" w="med" len="med"/>
            <a:tailEnd type="triangle" w="med" len="med"/>
          </a:ln>
        </p:spPr>
      </p:cxnSp>
      <p:sp>
        <p:nvSpPr>
          <p:cNvPr id="441" name="Google Shape;441;p53"/>
          <p:cNvSpPr/>
          <p:nvPr/>
        </p:nvSpPr>
        <p:spPr>
          <a:xfrm>
            <a:off x="6659075" y="2795550"/>
            <a:ext cx="1926600" cy="22302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3"/>
          <p:cNvSpPr txBox="1"/>
          <p:nvPr/>
        </p:nvSpPr>
        <p:spPr>
          <a:xfrm>
            <a:off x="2282525" y="1553725"/>
            <a:ext cx="7789800" cy="70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rgbClr val="236192"/>
                </a:solidFill>
                <a:latin typeface="Calibri"/>
                <a:ea typeface="Calibri"/>
                <a:cs typeface="Calibri"/>
                <a:sym typeface="Calibri"/>
              </a:rPr>
              <a:t>Which of the following internal systems interoperate with your RIM System(s)?</a:t>
            </a:r>
            <a:endParaRPr sz="1800" b="1">
              <a:solidFill>
                <a:srgbClr val="236192"/>
              </a:solidFill>
              <a:latin typeface="Calibri"/>
              <a:ea typeface="Calibri"/>
              <a:cs typeface="Calibri"/>
              <a:sym typeface="Calibri"/>
            </a:endParaRPr>
          </a:p>
        </p:txBody>
      </p:sp>
      <p:pic>
        <p:nvPicPr>
          <p:cNvPr id="443" name="Google Shape;443;p53"/>
          <p:cNvPicPr preferRelativeResize="0"/>
          <p:nvPr/>
        </p:nvPicPr>
        <p:blipFill rotWithShape="1">
          <a:blip r:embed="rId6">
            <a:alphaModFix/>
          </a:blip>
          <a:srcRect b="12064"/>
          <a:stretch/>
        </p:blipFill>
        <p:spPr>
          <a:xfrm>
            <a:off x="240625" y="1308475"/>
            <a:ext cx="680445" cy="646199"/>
          </a:xfrm>
          <a:prstGeom prst="rect">
            <a:avLst/>
          </a:prstGeom>
          <a:noFill/>
          <a:ln>
            <a:noFill/>
          </a:ln>
        </p:spPr>
      </p:pic>
      <p:pic>
        <p:nvPicPr>
          <p:cNvPr id="444" name="Google Shape;444;p53"/>
          <p:cNvPicPr preferRelativeResize="0"/>
          <p:nvPr/>
        </p:nvPicPr>
        <p:blipFill>
          <a:blip r:embed="rId7">
            <a:alphaModFix/>
          </a:blip>
          <a:stretch>
            <a:fillRect/>
          </a:stretch>
        </p:blipFill>
        <p:spPr>
          <a:xfrm>
            <a:off x="11309275" y="1323600"/>
            <a:ext cx="680449" cy="680449"/>
          </a:xfrm>
          <a:prstGeom prst="rect">
            <a:avLst/>
          </a:prstGeom>
          <a:noFill/>
          <a:ln>
            <a:noFill/>
          </a:ln>
        </p:spPr>
      </p:pic>
      <p:sp>
        <p:nvSpPr>
          <p:cNvPr id="445" name="Google Shape;445;p53"/>
          <p:cNvSpPr txBox="1"/>
          <p:nvPr/>
        </p:nvSpPr>
        <p:spPr>
          <a:xfrm>
            <a:off x="990600" y="475346"/>
            <a:ext cx="70104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1">
                <a:solidFill>
                  <a:schemeClr val="dk2"/>
                </a:solidFill>
              </a:rPr>
              <a:t>CRIS-IR Interoperability</a:t>
            </a:r>
            <a:endParaRPr/>
          </a:p>
        </p:txBody>
      </p:sp>
      <p:cxnSp>
        <p:nvCxnSpPr>
          <p:cNvPr id="446" name="Google Shape;446;p53"/>
          <p:cNvCxnSpPr/>
          <p:nvPr/>
        </p:nvCxnSpPr>
        <p:spPr>
          <a:xfrm>
            <a:off x="5863175" y="2042575"/>
            <a:ext cx="31800" cy="3884100"/>
          </a:xfrm>
          <a:prstGeom prst="straightConnector1">
            <a:avLst/>
          </a:prstGeom>
          <a:noFill/>
          <a:ln w="9525" cap="flat" cmpd="sng">
            <a:solidFill>
              <a:schemeClr val="dk2"/>
            </a:solidFill>
            <a:prstDash val="solid"/>
            <a:round/>
            <a:headEnd type="none" w="med" len="med"/>
            <a:tailEnd type="none" w="med" len="med"/>
          </a:ln>
        </p:spPr>
      </p:cxnSp>
      <p:sp>
        <p:nvSpPr>
          <p:cNvPr id="447" name="Google Shape;447;p53"/>
          <p:cNvSpPr/>
          <p:nvPr/>
        </p:nvSpPr>
        <p:spPr>
          <a:xfrm>
            <a:off x="1017925" y="2257225"/>
            <a:ext cx="984300" cy="1570500"/>
          </a:xfrm>
          <a:prstGeom prst="arc">
            <a:avLst>
              <a:gd name="adj1" fmla="val 14777671"/>
              <a:gd name="adj2" fmla="val 8173155"/>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0"/>
          <p:cNvSpPr txBox="1">
            <a:spLocks noGrp="1"/>
          </p:cNvSpPr>
          <p:nvPr>
            <p:ph type="body" idx="1"/>
          </p:nvPr>
        </p:nvSpPr>
        <p:spPr>
          <a:xfrm>
            <a:off x="838200" y="1825625"/>
            <a:ext cx="10515600" cy="4351200"/>
          </a:xfrm>
          <a:prstGeom prst="rect">
            <a:avLst/>
          </a:prstGeom>
        </p:spPr>
        <p:txBody>
          <a:bodyPr spcFirstLastPara="1" wrap="square" lIns="91425" tIns="91425" rIns="274300" bIns="274300" anchor="t" anchorCtr="0">
            <a:noAutofit/>
          </a:bodyPr>
          <a:lstStyle/>
          <a:p>
            <a:pPr marL="457200" lvl="0" indent="-419100" algn="l" rtl="0">
              <a:lnSpc>
                <a:spcPct val="100000"/>
              </a:lnSpc>
              <a:spcBef>
                <a:spcPts val="480"/>
              </a:spcBef>
              <a:spcAft>
                <a:spcPts val="0"/>
              </a:spcAft>
              <a:buSzPts val="3000"/>
              <a:buChar char="•"/>
            </a:pPr>
            <a:r>
              <a:rPr lang="en-US" sz="3000">
                <a:latin typeface="Arial"/>
                <a:ea typeface="Arial"/>
                <a:cs typeface="Arial"/>
                <a:sym typeface="Arial"/>
              </a:rPr>
              <a:t>Introduction to OCLC Research, euroCRIS, and our collaborative research</a:t>
            </a:r>
            <a:endParaRPr sz="3000">
              <a:latin typeface="Arial"/>
              <a:ea typeface="Arial"/>
              <a:cs typeface="Arial"/>
              <a:sym typeface="Arial"/>
            </a:endParaRPr>
          </a:p>
          <a:p>
            <a:pPr marL="457200" lvl="0" indent="-419100" algn="l" rtl="0">
              <a:lnSpc>
                <a:spcPct val="100000"/>
              </a:lnSpc>
              <a:spcBef>
                <a:spcPts val="0"/>
              </a:spcBef>
              <a:spcAft>
                <a:spcPts val="0"/>
              </a:spcAft>
              <a:buSzPts val="3000"/>
              <a:buChar char="•"/>
            </a:pPr>
            <a:r>
              <a:rPr lang="en-US" sz="3000">
                <a:latin typeface="Arial"/>
                <a:ea typeface="Arial"/>
                <a:cs typeface="Arial"/>
                <a:sym typeface="Arial"/>
              </a:rPr>
              <a:t>The background: evolution of repository-CRIS convergence</a:t>
            </a:r>
            <a:endParaRPr sz="3000">
              <a:latin typeface="Arial"/>
              <a:ea typeface="Arial"/>
              <a:cs typeface="Arial"/>
              <a:sym typeface="Arial"/>
            </a:endParaRPr>
          </a:p>
          <a:p>
            <a:pPr marL="457200" lvl="0" indent="-419100" algn="l" rtl="0">
              <a:lnSpc>
                <a:spcPct val="100000"/>
              </a:lnSpc>
              <a:spcBef>
                <a:spcPts val="0"/>
              </a:spcBef>
              <a:spcAft>
                <a:spcPts val="0"/>
              </a:spcAft>
              <a:buSzPts val="3000"/>
              <a:buChar char="•"/>
            </a:pPr>
            <a:r>
              <a:rPr lang="en-US" sz="3000">
                <a:latin typeface="Arial"/>
                <a:ea typeface="Arial"/>
                <a:cs typeface="Arial"/>
                <a:sym typeface="Arial"/>
              </a:rPr>
              <a:t>Survey findings</a:t>
            </a:r>
            <a:endParaRPr sz="3000">
              <a:latin typeface="Arial"/>
              <a:ea typeface="Arial"/>
              <a:cs typeface="Arial"/>
              <a:sym typeface="Arial"/>
            </a:endParaRPr>
          </a:p>
          <a:p>
            <a:pPr marL="0" lvl="0" indent="0" algn="l" rtl="0">
              <a:spcBef>
                <a:spcPts val="750"/>
              </a:spcBef>
              <a:spcAft>
                <a:spcPts val="0"/>
              </a:spcAft>
              <a:buNone/>
            </a:pPr>
            <a:endParaRPr/>
          </a:p>
        </p:txBody>
      </p:sp>
      <p:sp>
        <p:nvSpPr>
          <p:cNvPr id="269" name="Google Shape;269;p40"/>
          <p:cNvSpPr txBox="1">
            <a:spLocks noGrp="1"/>
          </p:cNvSpPr>
          <p:nvPr>
            <p:ph type="title"/>
          </p:nvPr>
        </p:nvSpPr>
        <p:spPr>
          <a:xfrm>
            <a:off x="838200" y="365128"/>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a:solidFill>
                  <a:schemeClr val="dk2"/>
                </a:solidFill>
              </a:rPr>
              <a:t>Today’s presentation</a:t>
            </a:r>
            <a:endParaRPr b="1" dirty="0">
              <a:solidFill>
                <a:schemeClr val="dk2"/>
              </a:solidFill>
            </a:endParaRPr>
          </a:p>
        </p:txBody>
      </p:sp>
      <p:sp>
        <p:nvSpPr>
          <p:cNvPr id="270" name="Google Shape;270;p40"/>
          <p:cNvSpPr/>
          <p:nvPr/>
        </p:nvSpPr>
        <p:spPr>
          <a:xfrm>
            <a:off x="11963400" y="140334"/>
            <a:ext cx="76200" cy="76200"/>
          </a:xfrm>
          <a:prstGeom prst="ellipse">
            <a:avLst/>
          </a:prstGeom>
          <a:solidFill>
            <a:srgbClr val="8A1B61"/>
          </a:solidFill>
          <a:ln w="25400" cap="flat" cmpd="sng">
            <a:solidFill>
              <a:srgbClr val="6413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pic>
        <p:nvPicPr>
          <p:cNvPr id="5" name="Google Shape;257;p39">
            <a:extLst>
              <a:ext uri="{FF2B5EF4-FFF2-40B4-BE49-F238E27FC236}">
                <a16:creationId xmlns:a16="http://schemas.microsoft.com/office/drawing/2014/main" id="{84898275-2957-7545-957E-5F356A83728E}"/>
              </a:ext>
            </a:extLst>
          </p:cNvPr>
          <p:cNvPicPr preferRelativeResize="0"/>
          <p:nvPr/>
        </p:nvPicPr>
        <p:blipFill rotWithShape="1">
          <a:blip r:embed="rId3">
            <a:alphaModFix/>
          </a:blip>
          <a:srcRect/>
          <a:stretch/>
        </p:blipFill>
        <p:spPr>
          <a:xfrm>
            <a:off x="9873014" y="6275262"/>
            <a:ext cx="2090386" cy="413890"/>
          </a:xfrm>
          <a:prstGeom prst="rect">
            <a:avLst/>
          </a:prstGeom>
          <a:noFill/>
          <a:ln>
            <a:noFill/>
          </a:ln>
        </p:spPr>
      </p:pic>
      <p:pic>
        <p:nvPicPr>
          <p:cNvPr id="6" name="Google Shape;258;p39">
            <a:extLst>
              <a:ext uri="{FF2B5EF4-FFF2-40B4-BE49-F238E27FC236}">
                <a16:creationId xmlns:a16="http://schemas.microsoft.com/office/drawing/2014/main" id="{3852CC7C-1A84-104C-A8F9-B82D87404670}"/>
              </a:ext>
            </a:extLst>
          </p:cNvPr>
          <p:cNvPicPr preferRelativeResize="0"/>
          <p:nvPr/>
        </p:nvPicPr>
        <p:blipFill rotWithShape="1">
          <a:blip r:embed="rId4">
            <a:alphaModFix/>
          </a:blip>
          <a:srcRect/>
          <a:stretch/>
        </p:blipFill>
        <p:spPr>
          <a:xfrm>
            <a:off x="8216523" y="6094789"/>
            <a:ext cx="1410855" cy="62287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4"/>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pic>
        <p:nvPicPr>
          <p:cNvPr id="454" name="Google Shape;454;p54"/>
          <p:cNvPicPr preferRelativeResize="0"/>
          <p:nvPr/>
        </p:nvPicPr>
        <p:blipFill rotWithShape="1">
          <a:blip r:embed="rId3">
            <a:alphaModFix/>
          </a:blip>
          <a:srcRect/>
          <a:stretch/>
        </p:blipFill>
        <p:spPr>
          <a:xfrm>
            <a:off x="9700623" y="6275876"/>
            <a:ext cx="1126125" cy="497175"/>
          </a:xfrm>
          <a:prstGeom prst="rect">
            <a:avLst/>
          </a:prstGeom>
          <a:noFill/>
          <a:ln>
            <a:noFill/>
          </a:ln>
        </p:spPr>
      </p:pic>
      <p:sp>
        <p:nvSpPr>
          <p:cNvPr id="455" name="Google Shape;455;p54"/>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pic>
        <p:nvPicPr>
          <p:cNvPr id="456" name="Google Shape;456;p54"/>
          <p:cNvPicPr preferRelativeResize="0"/>
          <p:nvPr/>
        </p:nvPicPr>
        <p:blipFill rotWithShape="1">
          <a:blip r:embed="rId4">
            <a:alphaModFix/>
          </a:blip>
          <a:srcRect/>
          <a:stretch/>
        </p:blipFill>
        <p:spPr>
          <a:xfrm>
            <a:off x="6543900" y="512249"/>
            <a:ext cx="4645725" cy="5659150"/>
          </a:xfrm>
          <a:prstGeom prst="rect">
            <a:avLst/>
          </a:prstGeom>
          <a:noFill/>
          <a:ln>
            <a:noFill/>
          </a:ln>
        </p:spPr>
      </p:pic>
      <p:pic>
        <p:nvPicPr>
          <p:cNvPr id="457" name="Google Shape;457;p54"/>
          <p:cNvPicPr preferRelativeResize="0"/>
          <p:nvPr/>
        </p:nvPicPr>
        <p:blipFill rotWithShape="1">
          <a:blip r:embed="rId5">
            <a:alphaModFix/>
          </a:blip>
          <a:srcRect/>
          <a:stretch/>
        </p:blipFill>
        <p:spPr>
          <a:xfrm>
            <a:off x="275100" y="2135925"/>
            <a:ext cx="5425076" cy="3400050"/>
          </a:xfrm>
          <a:prstGeom prst="rect">
            <a:avLst/>
          </a:prstGeom>
          <a:solidFill>
            <a:srgbClr val="FFFFFF"/>
          </a:solidFill>
          <a:ln>
            <a:noFill/>
          </a:ln>
        </p:spPr>
      </p:pic>
      <p:cxnSp>
        <p:nvCxnSpPr>
          <p:cNvPr id="458" name="Google Shape;458;p54"/>
          <p:cNvCxnSpPr/>
          <p:nvPr/>
        </p:nvCxnSpPr>
        <p:spPr>
          <a:xfrm>
            <a:off x="5863175" y="2042575"/>
            <a:ext cx="31800" cy="3884100"/>
          </a:xfrm>
          <a:prstGeom prst="straightConnector1">
            <a:avLst/>
          </a:prstGeom>
          <a:noFill/>
          <a:ln w="9525" cap="flat" cmpd="sng">
            <a:solidFill>
              <a:schemeClr val="dk2"/>
            </a:solidFill>
            <a:prstDash val="solid"/>
            <a:round/>
            <a:headEnd type="none" w="med" len="med"/>
            <a:tailEnd type="none" w="med" len="med"/>
          </a:ln>
        </p:spPr>
      </p:cxnSp>
      <p:sp>
        <p:nvSpPr>
          <p:cNvPr id="459" name="Google Shape;459;p54"/>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pic>
        <p:nvPicPr>
          <p:cNvPr id="460" name="Google Shape;460;p54"/>
          <p:cNvPicPr preferRelativeResize="0"/>
          <p:nvPr/>
        </p:nvPicPr>
        <p:blipFill rotWithShape="1">
          <a:blip r:embed="rId6">
            <a:alphaModFix/>
          </a:blip>
          <a:srcRect b="12064"/>
          <a:stretch/>
        </p:blipFill>
        <p:spPr>
          <a:xfrm>
            <a:off x="240625" y="1308475"/>
            <a:ext cx="680445" cy="646199"/>
          </a:xfrm>
          <a:prstGeom prst="rect">
            <a:avLst/>
          </a:prstGeom>
          <a:noFill/>
          <a:ln>
            <a:noFill/>
          </a:ln>
        </p:spPr>
      </p:pic>
      <p:pic>
        <p:nvPicPr>
          <p:cNvPr id="461" name="Google Shape;461;p54"/>
          <p:cNvPicPr preferRelativeResize="0"/>
          <p:nvPr/>
        </p:nvPicPr>
        <p:blipFill>
          <a:blip r:embed="rId7">
            <a:alphaModFix/>
          </a:blip>
          <a:stretch>
            <a:fillRect/>
          </a:stretch>
        </p:blipFill>
        <p:spPr>
          <a:xfrm>
            <a:off x="11309275" y="1323600"/>
            <a:ext cx="680449" cy="680449"/>
          </a:xfrm>
          <a:prstGeom prst="rect">
            <a:avLst/>
          </a:prstGeom>
          <a:noFill/>
          <a:ln>
            <a:noFill/>
          </a:ln>
        </p:spPr>
      </p:pic>
      <p:sp>
        <p:nvSpPr>
          <p:cNvPr id="462" name="Google Shape;462;p54"/>
          <p:cNvSpPr txBox="1"/>
          <p:nvPr/>
        </p:nvSpPr>
        <p:spPr>
          <a:xfrm>
            <a:off x="990600" y="475346"/>
            <a:ext cx="70104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1">
                <a:solidFill>
                  <a:schemeClr val="dk2"/>
                </a:solidFill>
              </a:rPr>
              <a:t>Content and Functions</a:t>
            </a:r>
            <a:endParaRPr/>
          </a:p>
        </p:txBody>
      </p:sp>
      <p:sp>
        <p:nvSpPr>
          <p:cNvPr id="463" name="Google Shape;463;p54"/>
          <p:cNvSpPr/>
          <p:nvPr/>
        </p:nvSpPr>
        <p:spPr>
          <a:xfrm>
            <a:off x="670800" y="2460525"/>
            <a:ext cx="5425200" cy="188400"/>
          </a:xfrm>
          <a:prstGeom prst="rect">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4"/>
          <p:cNvSpPr/>
          <p:nvPr/>
        </p:nvSpPr>
        <p:spPr>
          <a:xfrm>
            <a:off x="5974550" y="1696862"/>
            <a:ext cx="5425200" cy="345600"/>
          </a:xfrm>
          <a:prstGeom prst="rect">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4"/>
          <p:cNvSpPr/>
          <p:nvPr/>
        </p:nvSpPr>
        <p:spPr>
          <a:xfrm>
            <a:off x="6535163" y="2112089"/>
            <a:ext cx="5425200" cy="345600"/>
          </a:xfrm>
          <a:prstGeom prst="rect">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6" name="Google Shape;466;p54"/>
          <p:cNvCxnSpPr>
            <a:stCxn id="463" idx="3"/>
          </p:cNvCxnSpPr>
          <p:nvPr/>
        </p:nvCxnSpPr>
        <p:spPr>
          <a:xfrm rot="10800000" flipH="1">
            <a:off x="6096000" y="2020725"/>
            <a:ext cx="280500" cy="534000"/>
          </a:xfrm>
          <a:prstGeom prst="straightConnector1">
            <a:avLst/>
          </a:prstGeom>
          <a:noFill/>
          <a:ln w="19050" cap="flat" cmpd="sng">
            <a:solidFill>
              <a:srgbClr val="980000"/>
            </a:solidFill>
            <a:prstDash val="solid"/>
            <a:round/>
            <a:headEnd type="none" w="med" len="med"/>
            <a:tailEnd type="none" w="med" len="med"/>
          </a:ln>
        </p:spPr>
      </p:cxnSp>
      <p:sp>
        <p:nvSpPr>
          <p:cNvPr id="467" name="Google Shape;467;p54"/>
          <p:cNvSpPr/>
          <p:nvPr/>
        </p:nvSpPr>
        <p:spPr>
          <a:xfrm>
            <a:off x="549350" y="3247625"/>
            <a:ext cx="5425200" cy="188400"/>
          </a:xfrm>
          <a:prstGeom prst="rect">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8" name="Google Shape;468;p54"/>
          <p:cNvCxnSpPr/>
          <p:nvPr/>
        </p:nvCxnSpPr>
        <p:spPr>
          <a:xfrm rot="10800000" flipH="1">
            <a:off x="5981788" y="2418725"/>
            <a:ext cx="572700" cy="828900"/>
          </a:xfrm>
          <a:prstGeom prst="straightConnector1">
            <a:avLst/>
          </a:prstGeom>
          <a:noFill/>
          <a:ln w="19050" cap="flat" cmpd="sng">
            <a:solidFill>
              <a:srgbClr val="980000"/>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5"/>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pic>
        <p:nvPicPr>
          <p:cNvPr id="475" name="Google Shape;475;p55"/>
          <p:cNvPicPr preferRelativeResize="0"/>
          <p:nvPr/>
        </p:nvPicPr>
        <p:blipFill rotWithShape="1">
          <a:blip r:embed="rId3">
            <a:alphaModFix/>
          </a:blip>
          <a:srcRect/>
          <a:stretch/>
        </p:blipFill>
        <p:spPr>
          <a:xfrm>
            <a:off x="9700623" y="6275876"/>
            <a:ext cx="1126125" cy="497175"/>
          </a:xfrm>
          <a:prstGeom prst="rect">
            <a:avLst/>
          </a:prstGeom>
          <a:noFill/>
          <a:ln>
            <a:noFill/>
          </a:ln>
        </p:spPr>
      </p:pic>
      <p:sp>
        <p:nvSpPr>
          <p:cNvPr id="476" name="Google Shape;476;p55"/>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pic>
        <p:nvPicPr>
          <p:cNvPr id="477" name="Google Shape;477;p55" descr="CRIS-IR_Link to internal systems.PNG"/>
          <p:cNvPicPr preferRelativeResize="0"/>
          <p:nvPr/>
        </p:nvPicPr>
        <p:blipFill rotWithShape="1">
          <a:blip r:embed="rId4">
            <a:alphaModFix/>
          </a:blip>
          <a:srcRect/>
          <a:stretch/>
        </p:blipFill>
        <p:spPr>
          <a:xfrm>
            <a:off x="508576" y="2042575"/>
            <a:ext cx="5142470" cy="2851225"/>
          </a:xfrm>
          <a:prstGeom prst="rect">
            <a:avLst/>
          </a:prstGeom>
          <a:noFill/>
          <a:ln>
            <a:noFill/>
          </a:ln>
        </p:spPr>
      </p:pic>
      <p:cxnSp>
        <p:nvCxnSpPr>
          <p:cNvPr id="478" name="Google Shape;478;p55"/>
          <p:cNvCxnSpPr/>
          <p:nvPr/>
        </p:nvCxnSpPr>
        <p:spPr>
          <a:xfrm>
            <a:off x="5863175" y="2042575"/>
            <a:ext cx="31800" cy="3884100"/>
          </a:xfrm>
          <a:prstGeom prst="straightConnector1">
            <a:avLst/>
          </a:prstGeom>
          <a:noFill/>
          <a:ln w="9525" cap="flat" cmpd="sng">
            <a:solidFill>
              <a:schemeClr val="dk2"/>
            </a:solidFill>
            <a:prstDash val="solid"/>
            <a:round/>
            <a:headEnd type="none" w="med" len="med"/>
            <a:tailEnd type="none" w="med" len="med"/>
          </a:ln>
        </p:spPr>
      </p:cxnSp>
      <p:pic>
        <p:nvPicPr>
          <p:cNvPr id="479" name="Google Shape;479;p55"/>
          <p:cNvPicPr preferRelativeResize="0"/>
          <p:nvPr/>
        </p:nvPicPr>
        <p:blipFill rotWithShape="1">
          <a:blip r:embed="rId5">
            <a:alphaModFix/>
          </a:blip>
          <a:srcRect/>
          <a:stretch/>
        </p:blipFill>
        <p:spPr>
          <a:xfrm>
            <a:off x="6242600" y="1823825"/>
            <a:ext cx="5461001" cy="3210358"/>
          </a:xfrm>
          <a:prstGeom prst="rect">
            <a:avLst/>
          </a:prstGeom>
          <a:noFill/>
          <a:ln>
            <a:noFill/>
          </a:ln>
        </p:spPr>
      </p:pic>
      <p:sp>
        <p:nvSpPr>
          <p:cNvPr id="480" name="Google Shape;480;p55"/>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pic>
        <p:nvPicPr>
          <p:cNvPr id="481" name="Google Shape;481;p55"/>
          <p:cNvPicPr preferRelativeResize="0"/>
          <p:nvPr/>
        </p:nvPicPr>
        <p:blipFill rotWithShape="1">
          <a:blip r:embed="rId6">
            <a:alphaModFix/>
          </a:blip>
          <a:srcRect b="12064"/>
          <a:stretch/>
        </p:blipFill>
        <p:spPr>
          <a:xfrm>
            <a:off x="240625" y="1308475"/>
            <a:ext cx="680445" cy="646199"/>
          </a:xfrm>
          <a:prstGeom prst="rect">
            <a:avLst/>
          </a:prstGeom>
          <a:noFill/>
          <a:ln>
            <a:noFill/>
          </a:ln>
        </p:spPr>
      </p:pic>
      <p:pic>
        <p:nvPicPr>
          <p:cNvPr id="482" name="Google Shape;482;p55"/>
          <p:cNvPicPr preferRelativeResize="0"/>
          <p:nvPr/>
        </p:nvPicPr>
        <p:blipFill>
          <a:blip r:embed="rId7">
            <a:alphaModFix/>
          </a:blip>
          <a:stretch>
            <a:fillRect/>
          </a:stretch>
        </p:blipFill>
        <p:spPr>
          <a:xfrm>
            <a:off x="11309275" y="1323600"/>
            <a:ext cx="680449" cy="680449"/>
          </a:xfrm>
          <a:prstGeom prst="rect">
            <a:avLst/>
          </a:prstGeom>
          <a:noFill/>
          <a:ln>
            <a:noFill/>
          </a:ln>
        </p:spPr>
      </p:pic>
      <p:sp>
        <p:nvSpPr>
          <p:cNvPr id="483" name="Google Shape;483;p55"/>
          <p:cNvSpPr txBox="1"/>
          <p:nvPr/>
        </p:nvSpPr>
        <p:spPr>
          <a:xfrm>
            <a:off x="990600" y="475350"/>
            <a:ext cx="82233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1">
                <a:solidFill>
                  <a:schemeClr val="dk2"/>
                </a:solidFill>
              </a:rPr>
              <a:t>Internal Systems Interoperability</a:t>
            </a:r>
            <a:endParaRPr/>
          </a:p>
        </p:txBody>
      </p:sp>
      <p:sp>
        <p:nvSpPr>
          <p:cNvPr id="484" name="Google Shape;484;p55"/>
          <p:cNvSpPr txBox="1"/>
          <p:nvPr/>
        </p:nvSpPr>
        <p:spPr>
          <a:xfrm>
            <a:off x="2149300" y="5461075"/>
            <a:ext cx="2421000" cy="4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Institutional Repository: 63%</a:t>
            </a:r>
            <a:endParaRPr>
              <a:latin typeface="Calibri"/>
              <a:ea typeface="Calibri"/>
              <a:cs typeface="Calibri"/>
              <a:sym typeface="Calibri"/>
            </a:endParaRPr>
          </a:p>
        </p:txBody>
      </p:sp>
      <p:sp>
        <p:nvSpPr>
          <p:cNvPr id="485" name="Google Shape;485;p55"/>
          <p:cNvSpPr txBox="1"/>
          <p:nvPr/>
        </p:nvSpPr>
        <p:spPr>
          <a:xfrm>
            <a:off x="2149300" y="5790575"/>
            <a:ext cx="2661900" cy="4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Library Management System: 8%</a:t>
            </a:r>
            <a:endParaRPr>
              <a:latin typeface="Calibri"/>
              <a:ea typeface="Calibri"/>
              <a:cs typeface="Calibri"/>
              <a:sym typeface="Calibri"/>
            </a:endParaRPr>
          </a:p>
        </p:txBody>
      </p:sp>
      <p:sp>
        <p:nvSpPr>
          <p:cNvPr id="486" name="Google Shape;486;p55"/>
          <p:cNvSpPr txBox="1"/>
          <p:nvPr/>
        </p:nvSpPr>
        <p:spPr>
          <a:xfrm>
            <a:off x="2149300" y="6120100"/>
            <a:ext cx="1384500" cy="4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Financial: 36%</a:t>
            </a:r>
            <a:endParaRPr>
              <a:latin typeface="Calibri"/>
              <a:ea typeface="Calibri"/>
              <a:cs typeface="Calibri"/>
              <a:sym typeface="Calibri"/>
            </a:endParaRPr>
          </a:p>
        </p:txBody>
      </p:sp>
      <p:sp>
        <p:nvSpPr>
          <p:cNvPr id="487" name="Google Shape;487;p55"/>
          <p:cNvSpPr txBox="1"/>
          <p:nvPr/>
        </p:nvSpPr>
        <p:spPr>
          <a:xfrm>
            <a:off x="2149300" y="6399500"/>
            <a:ext cx="934200" cy="4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HR: 68%</a:t>
            </a:r>
            <a:endParaRPr>
              <a:latin typeface="Calibri"/>
              <a:ea typeface="Calibri"/>
              <a:cs typeface="Calibri"/>
              <a:sym typeface="Calibri"/>
            </a:endParaRPr>
          </a:p>
        </p:txBody>
      </p:sp>
      <p:cxnSp>
        <p:nvCxnSpPr>
          <p:cNvPr id="488" name="Google Shape;488;p55"/>
          <p:cNvCxnSpPr/>
          <p:nvPr/>
        </p:nvCxnSpPr>
        <p:spPr>
          <a:xfrm>
            <a:off x="4476600" y="5680925"/>
            <a:ext cx="2847300" cy="0"/>
          </a:xfrm>
          <a:prstGeom prst="straightConnector1">
            <a:avLst/>
          </a:prstGeom>
          <a:noFill/>
          <a:ln w="38100" cap="flat" cmpd="sng">
            <a:solidFill>
              <a:srgbClr val="FF0000"/>
            </a:solidFill>
            <a:prstDash val="solid"/>
            <a:round/>
            <a:headEnd type="none" w="med" len="med"/>
            <a:tailEnd type="triangle" w="med" len="med"/>
          </a:ln>
        </p:spPr>
      </p:cxnSp>
      <p:cxnSp>
        <p:nvCxnSpPr>
          <p:cNvPr id="489" name="Google Shape;489;p55"/>
          <p:cNvCxnSpPr/>
          <p:nvPr/>
        </p:nvCxnSpPr>
        <p:spPr>
          <a:xfrm rot="10800000" flipH="1">
            <a:off x="4781400" y="5975225"/>
            <a:ext cx="2533800" cy="10500"/>
          </a:xfrm>
          <a:prstGeom prst="straightConnector1">
            <a:avLst/>
          </a:prstGeom>
          <a:noFill/>
          <a:ln w="38100" cap="flat" cmpd="sng">
            <a:solidFill>
              <a:schemeClr val="accent6"/>
            </a:solidFill>
            <a:prstDash val="solid"/>
            <a:round/>
            <a:headEnd type="none" w="med" len="med"/>
            <a:tailEnd type="triangle" w="med" len="med"/>
          </a:ln>
        </p:spPr>
      </p:cxnSp>
      <p:cxnSp>
        <p:nvCxnSpPr>
          <p:cNvPr id="490" name="Google Shape;490;p55"/>
          <p:cNvCxnSpPr/>
          <p:nvPr/>
        </p:nvCxnSpPr>
        <p:spPr>
          <a:xfrm rot="10800000" flipH="1">
            <a:off x="3509710" y="6330006"/>
            <a:ext cx="3814200" cy="12000"/>
          </a:xfrm>
          <a:prstGeom prst="straightConnector1">
            <a:avLst/>
          </a:prstGeom>
          <a:noFill/>
          <a:ln w="38100" cap="flat" cmpd="sng">
            <a:solidFill>
              <a:schemeClr val="accent4"/>
            </a:solidFill>
            <a:prstDash val="solid"/>
            <a:round/>
            <a:headEnd type="none" w="med" len="med"/>
            <a:tailEnd type="triangle" w="med" len="med"/>
          </a:ln>
        </p:spPr>
      </p:cxnSp>
      <p:cxnSp>
        <p:nvCxnSpPr>
          <p:cNvPr id="491" name="Google Shape;491;p55"/>
          <p:cNvCxnSpPr/>
          <p:nvPr/>
        </p:nvCxnSpPr>
        <p:spPr>
          <a:xfrm>
            <a:off x="2967140" y="6644175"/>
            <a:ext cx="4355700" cy="0"/>
          </a:xfrm>
          <a:prstGeom prst="straightConnector1">
            <a:avLst/>
          </a:prstGeom>
          <a:noFill/>
          <a:ln w="38100" cap="flat" cmpd="sng">
            <a:solidFill>
              <a:schemeClr val="accent6"/>
            </a:solidFill>
            <a:prstDash val="solid"/>
            <a:round/>
            <a:headEnd type="none" w="med" len="med"/>
            <a:tailEnd type="triangle" w="med" len="med"/>
          </a:ln>
        </p:spPr>
      </p:cxnSp>
      <p:sp>
        <p:nvSpPr>
          <p:cNvPr id="492" name="Google Shape;492;p55"/>
          <p:cNvSpPr txBox="1"/>
          <p:nvPr/>
        </p:nvSpPr>
        <p:spPr>
          <a:xfrm>
            <a:off x="7310525" y="5473251"/>
            <a:ext cx="576000" cy="4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43%</a:t>
            </a:r>
            <a:endParaRPr>
              <a:latin typeface="Calibri"/>
              <a:ea typeface="Calibri"/>
              <a:cs typeface="Calibri"/>
              <a:sym typeface="Calibri"/>
            </a:endParaRPr>
          </a:p>
        </p:txBody>
      </p:sp>
      <p:sp>
        <p:nvSpPr>
          <p:cNvPr id="493" name="Google Shape;493;p55"/>
          <p:cNvSpPr txBox="1"/>
          <p:nvPr/>
        </p:nvSpPr>
        <p:spPr>
          <a:xfrm>
            <a:off x="7310525" y="5757392"/>
            <a:ext cx="576000" cy="4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22%</a:t>
            </a:r>
            <a:endParaRPr>
              <a:latin typeface="Calibri"/>
              <a:ea typeface="Calibri"/>
              <a:cs typeface="Calibri"/>
              <a:sym typeface="Calibri"/>
            </a:endParaRPr>
          </a:p>
        </p:txBody>
      </p:sp>
      <p:sp>
        <p:nvSpPr>
          <p:cNvPr id="494" name="Google Shape;494;p55"/>
          <p:cNvSpPr txBox="1"/>
          <p:nvPr/>
        </p:nvSpPr>
        <p:spPr>
          <a:xfrm>
            <a:off x="7310525" y="6101402"/>
            <a:ext cx="576000" cy="4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36%</a:t>
            </a:r>
            <a:endParaRPr>
              <a:latin typeface="Calibri"/>
              <a:ea typeface="Calibri"/>
              <a:cs typeface="Calibri"/>
              <a:sym typeface="Calibri"/>
            </a:endParaRPr>
          </a:p>
        </p:txBody>
      </p:sp>
      <p:sp>
        <p:nvSpPr>
          <p:cNvPr id="495" name="Google Shape;495;p55"/>
          <p:cNvSpPr txBox="1"/>
          <p:nvPr/>
        </p:nvSpPr>
        <p:spPr>
          <a:xfrm>
            <a:off x="7310525" y="6416888"/>
            <a:ext cx="576000" cy="4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78%</a:t>
            </a:r>
            <a:endParaRPr>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6"/>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pic>
        <p:nvPicPr>
          <p:cNvPr id="502" name="Google Shape;502;p56"/>
          <p:cNvPicPr preferRelativeResize="0"/>
          <p:nvPr/>
        </p:nvPicPr>
        <p:blipFill rotWithShape="1">
          <a:blip r:embed="rId3">
            <a:alphaModFix/>
          </a:blip>
          <a:srcRect/>
          <a:stretch/>
        </p:blipFill>
        <p:spPr>
          <a:xfrm>
            <a:off x="9700623" y="6275876"/>
            <a:ext cx="1126125" cy="497175"/>
          </a:xfrm>
          <a:prstGeom prst="rect">
            <a:avLst/>
          </a:prstGeom>
          <a:noFill/>
          <a:ln>
            <a:noFill/>
          </a:ln>
        </p:spPr>
      </p:pic>
      <p:sp>
        <p:nvSpPr>
          <p:cNvPr id="503" name="Google Shape;503;p56"/>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pic>
        <p:nvPicPr>
          <p:cNvPr id="504" name="Google Shape;504;p56"/>
          <p:cNvPicPr preferRelativeResize="0"/>
          <p:nvPr/>
        </p:nvPicPr>
        <p:blipFill rotWithShape="1">
          <a:blip r:embed="rId4">
            <a:alphaModFix/>
          </a:blip>
          <a:srcRect/>
          <a:stretch/>
        </p:blipFill>
        <p:spPr>
          <a:xfrm>
            <a:off x="6107325" y="2377024"/>
            <a:ext cx="5531475" cy="3028125"/>
          </a:xfrm>
          <a:prstGeom prst="rect">
            <a:avLst/>
          </a:prstGeom>
          <a:noFill/>
          <a:ln>
            <a:noFill/>
          </a:ln>
        </p:spPr>
      </p:pic>
      <p:cxnSp>
        <p:nvCxnSpPr>
          <p:cNvPr id="505" name="Google Shape;505;p56"/>
          <p:cNvCxnSpPr/>
          <p:nvPr/>
        </p:nvCxnSpPr>
        <p:spPr>
          <a:xfrm>
            <a:off x="5863175" y="2042575"/>
            <a:ext cx="31800" cy="3884100"/>
          </a:xfrm>
          <a:prstGeom prst="straightConnector1">
            <a:avLst/>
          </a:prstGeom>
          <a:noFill/>
          <a:ln w="9525" cap="flat" cmpd="sng">
            <a:solidFill>
              <a:schemeClr val="dk2"/>
            </a:solidFill>
            <a:prstDash val="solid"/>
            <a:round/>
            <a:headEnd type="none" w="med" len="med"/>
            <a:tailEnd type="none" w="med" len="med"/>
          </a:ln>
        </p:spPr>
      </p:cxnSp>
      <p:pic>
        <p:nvPicPr>
          <p:cNvPr id="506" name="Google Shape;506;p56"/>
          <p:cNvPicPr preferRelativeResize="0"/>
          <p:nvPr/>
        </p:nvPicPr>
        <p:blipFill>
          <a:blip r:embed="rId5">
            <a:alphaModFix/>
          </a:blip>
          <a:stretch>
            <a:fillRect/>
          </a:stretch>
        </p:blipFill>
        <p:spPr>
          <a:xfrm>
            <a:off x="481625" y="2292150"/>
            <a:ext cx="5260950" cy="3181175"/>
          </a:xfrm>
          <a:prstGeom prst="rect">
            <a:avLst/>
          </a:prstGeom>
          <a:noFill/>
          <a:ln>
            <a:noFill/>
          </a:ln>
        </p:spPr>
      </p:pic>
      <p:sp>
        <p:nvSpPr>
          <p:cNvPr id="507" name="Google Shape;507;p56"/>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sp>
        <p:nvSpPr>
          <p:cNvPr id="508" name="Google Shape;508;p56"/>
          <p:cNvSpPr txBox="1"/>
          <p:nvPr/>
        </p:nvSpPr>
        <p:spPr>
          <a:xfrm>
            <a:off x="2764150" y="6154500"/>
            <a:ext cx="6879000" cy="70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rgbClr val="236192"/>
                </a:solidFill>
                <a:latin typeface="Calibri"/>
                <a:ea typeface="Calibri"/>
                <a:cs typeface="Calibri"/>
                <a:sym typeface="Calibri"/>
              </a:rPr>
              <a:t>The two surveys tracked different external systems interoperability</a:t>
            </a:r>
            <a:endParaRPr sz="1800" b="1">
              <a:solidFill>
                <a:srgbClr val="236192"/>
              </a:solidFill>
              <a:latin typeface="Calibri"/>
              <a:ea typeface="Calibri"/>
              <a:cs typeface="Calibri"/>
              <a:sym typeface="Calibri"/>
            </a:endParaRPr>
          </a:p>
        </p:txBody>
      </p:sp>
      <p:pic>
        <p:nvPicPr>
          <p:cNvPr id="509" name="Google Shape;509;p56"/>
          <p:cNvPicPr preferRelativeResize="0"/>
          <p:nvPr/>
        </p:nvPicPr>
        <p:blipFill rotWithShape="1">
          <a:blip r:embed="rId6">
            <a:alphaModFix/>
          </a:blip>
          <a:srcRect b="12064"/>
          <a:stretch/>
        </p:blipFill>
        <p:spPr>
          <a:xfrm>
            <a:off x="240625" y="1308475"/>
            <a:ext cx="680445" cy="646199"/>
          </a:xfrm>
          <a:prstGeom prst="rect">
            <a:avLst/>
          </a:prstGeom>
          <a:noFill/>
          <a:ln>
            <a:noFill/>
          </a:ln>
        </p:spPr>
      </p:pic>
      <p:pic>
        <p:nvPicPr>
          <p:cNvPr id="510" name="Google Shape;510;p56"/>
          <p:cNvPicPr preferRelativeResize="0"/>
          <p:nvPr/>
        </p:nvPicPr>
        <p:blipFill>
          <a:blip r:embed="rId7">
            <a:alphaModFix/>
          </a:blip>
          <a:stretch>
            <a:fillRect/>
          </a:stretch>
        </p:blipFill>
        <p:spPr>
          <a:xfrm>
            <a:off x="11309275" y="1323600"/>
            <a:ext cx="680449" cy="680449"/>
          </a:xfrm>
          <a:prstGeom prst="rect">
            <a:avLst/>
          </a:prstGeom>
          <a:noFill/>
          <a:ln>
            <a:noFill/>
          </a:ln>
        </p:spPr>
      </p:pic>
      <p:sp>
        <p:nvSpPr>
          <p:cNvPr id="511" name="Google Shape;511;p56"/>
          <p:cNvSpPr txBox="1"/>
          <p:nvPr/>
        </p:nvSpPr>
        <p:spPr>
          <a:xfrm>
            <a:off x="990600" y="475350"/>
            <a:ext cx="79929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1">
                <a:solidFill>
                  <a:schemeClr val="dk2"/>
                </a:solidFill>
              </a:rPr>
              <a:t>External Systems Interoperability</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7"/>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pic>
        <p:nvPicPr>
          <p:cNvPr id="518" name="Google Shape;518;p57"/>
          <p:cNvPicPr preferRelativeResize="0"/>
          <p:nvPr/>
        </p:nvPicPr>
        <p:blipFill rotWithShape="1">
          <a:blip r:embed="rId3">
            <a:alphaModFix/>
          </a:blip>
          <a:srcRect/>
          <a:stretch/>
        </p:blipFill>
        <p:spPr>
          <a:xfrm>
            <a:off x="9700623" y="6275876"/>
            <a:ext cx="1126125" cy="497175"/>
          </a:xfrm>
          <a:prstGeom prst="rect">
            <a:avLst/>
          </a:prstGeom>
          <a:noFill/>
          <a:ln>
            <a:noFill/>
          </a:ln>
        </p:spPr>
      </p:pic>
      <p:sp>
        <p:nvSpPr>
          <p:cNvPr id="519" name="Google Shape;519;p57"/>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cxnSp>
        <p:nvCxnSpPr>
          <p:cNvPr id="520" name="Google Shape;520;p57"/>
          <p:cNvCxnSpPr/>
          <p:nvPr/>
        </p:nvCxnSpPr>
        <p:spPr>
          <a:xfrm>
            <a:off x="5863175" y="2042575"/>
            <a:ext cx="31800" cy="3884100"/>
          </a:xfrm>
          <a:prstGeom prst="straightConnector1">
            <a:avLst/>
          </a:prstGeom>
          <a:noFill/>
          <a:ln w="9525" cap="flat" cmpd="sng">
            <a:solidFill>
              <a:schemeClr val="dk2"/>
            </a:solidFill>
            <a:prstDash val="solid"/>
            <a:round/>
            <a:headEnd type="none" w="med" len="med"/>
            <a:tailEnd type="none" w="med" len="med"/>
          </a:ln>
        </p:spPr>
      </p:cxnSp>
      <p:sp>
        <p:nvSpPr>
          <p:cNvPr id="521" name="Google Shape;521;p57"/>
          <p:cNvSpPr/>
          <p:nvPr/>
        </p:nvSpPr>
        <p:spPr>
          <a:xfrm rot="10800000">
            <a:off x="11898237" y="116365"/>
            <a:ext cx="91500" cy="91500"/>
          </a:xfrm>
          <a:prstGeom prst="ellipse">
            <a:avLst/>
          </a:prstGeom>
          <a:solidFill>
            <a:srgbClr val="00B050"/>
          </a:solidFill>
          <a:ln w="15875" cap="flat" cmpd="sng">
            <a:solidFill>
              <a:srgbClr val="B18D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Rockwell"/>
              <a:ea typeface="Rockwell"/>
              <a:cs typeface="Rockwell"/>
              <a:sym typeface="Rockwell"/>
            </a:endParaRPr>
          </a:p>
        </p:txBody>
      </p:sp>
      <p:pic>
        <p:nvPicPr>
          <p:cNvPr id="522" name="Google Shape;522;p57"/>
          <p:cNvPicPr preferRelativeResize="0"/>
          <p:nvPr/>
        </p:nvPicPr>
        <p:blipFill>
          <a:blip r:embed="rId4">
            <a:alphaModFix/>
          </a:blip>
          <a:stretch>
            <a:fillRect/>
          </a:stretch>
        </p:blipFill>
        <p:spPr>
          <a:xfrm>
            <a:off x="6096000" y="1876207"/>
            <a:ext cx="6005175" cy="3605644"/>
          </a:xfrm>
          <a:prstGeom prst="rect">
            <a:avLst/>
          </a:prstGeom>
          <a:noFill/>
          <a:ln>
            <a:noFill/>
          </a:ln>
        </p:spPr>
      </p:pic>
      <p:pic>
        <p:nvPicPr>
          <p:cNvPr id="523" name="Google Shape;523;p57"/>
          <p:cNvPicPr preferRelativeResize="0"/>
          <p:nvPr/>
        </p:nvPicPr>
        <p:blipFill>
          <a:blip r:embed="rId5">
            <a:alphaModFix/>
          </a:blip>
          <a:stretch>
            <a:fillRect/>
          </a:stretch>
        </p:blipFill>
        <p:spPr>
          <a:xfrm>
            <a:off x="301800" y="2143612"/>
            <a:ext cx="5132250" cy="3070825"/>
          </a:xfrm>
          <a:prstGeom prst="rect">
            <a:avLst/>
          </a:prstGeom>
          <a:noFill/>
          <a:ln>
            <a:noFill/>
          </a:ln>
        </p:spPr>
      </p:pic>
      <p:pic>
        <p:nvPicPr>
          <p:cNvPr id="524" name="Google Shape;524;p57"/>
          <p:cNvPicPr preferRelativeResize="0"/>
          <p:nvPr/>
        </p:nvPicPr>
        <p:blipFill rotWithShape="1">
          <a:blip r:embed="rId6">
            <a:alphaModFix/>
          </a:blip>
          <a:srcRect b="12064"/>
          <a:stretch/>
        </p:blipFill>
        <p:spPr>
          <a:xfrm>
            <a:off x="240625" y="1308475"/>
            <a:ext cx="680445" cy="646199"/>
          </a:xfrm>
          <a:prstGeom prst="rect">
            <a:avLst/>
          </a:prstGeom>
          <a:noFill/>
          <a:ln>
            <a:noFill/>
          </a:ln>
        </p:spPr>
      </p:pic>
      <p:pic>
        <p:nvPicPr>
          <p:cNvPr id="525" name="Google Shape;525;p57"/>
          <p:cNvPicPr preferRelativeResize="0"/>
          <p:nvPr/>
        </p:nvPicPr>
        <p:blipFill>
          <a:blip r:embed="rId7">
            <a:alphaModFix/>
          </a:blip>
          <a:stretch>
            <a:fillRect/>
          </a:stretch>
        </p:blipFill>
        <p:spPr>
          <a:xfrm>
            <a:off x="11309275" y="1323600"/>
            <a:ext cx="680449" cy="680449"/>
          </a:xfrm>
          <a:prstGeom prst="rect">
            <a:avLst/>
          </a:prstGeom>
          <a:noFill/>
          <a:ln>
            <a:noFill/>
          </a:ln>
        </p:spPr>
      </p:pic>
      <p:sp>
        <p:nvSpPr>
          <p:cNvPr id="526" name="Google Shape;526;p57"/>
          <p:cNvSpPr txBox="1"/>
          <p:nvPr/>
        </p:nvSpPr>
        <p:spPr>
          <a:xfrm>
            <a:off x="990600" y="475346"/>
            <a:ext cx="70104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1">
                <a:solidFill>
                  <a:schemeClr val="dk2"/>
                </a:solidFill>
              </a:rPr>
              <a:t>Technologies</a:t>
            </a:r>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2" name="Google Shape;532;p58"/>
          <p:cNvSpPr txBox="1"/>
          <p:nvPr/>
        </p:nvSpPr>
        <p:spPr>
          <a:xfrm>
            <a:off x="1055077" y="1555250"/>
            <a:ext cx="9706707" cy="2766584"/>
          </a:xfrm>
          <a:prstGeom prst="rect">
            <a:avLst/>
          </a:prstGeom>
          <a:noFill/>
          <a:ln>
            <a:noFill/>
          </a:ln>
        </p:spPr>
        <p:txBody>
          <a:bodyPr spcFirstLastPara="1" wrap="square" lIns="91425" tIns="45700" rIns="91425" bIns="45700" anchor="t" anchorCtr="0">
            <a:noAutofit/>
          </a:bodyPr>
          <a:lstStyle/>
          <a:p>
            <a:pPr marR="0" lvl="0" algn="l" rtl="0">
              <a:lnSpc>
                <a:spcPct val="90000"/>
              </a:lnSpc>
              <a:spcBef>
                <a:spcPts val="0"/>
              </a:spcBef>
              <a:spcAft>
                <a:spcPts val="0"/>
              </a:spcAft>
              <a:buClr>
                <a:schemeClr val="dk1"/>
              </a:buClr>
              <a:buSzPts val="1600"/>
            </a:pPr>
            <a:r>
              <a:rPr lang="en-US" sz="1800" b="1" dirty="0">
                <a:solidFill>
                  <a:schemeClr val="dk1"/>
                </a:solidFill>
                <a:latin typeface="Calibri"/>
                <a:ea typeface="Calibri"/>
                <a:cs typeface="Calibri"/>
                <a:sym typeface="Calibri"/>
              </a:rPr>
              <a:t>Attempt to capture an up-to-date snapshot for the evolved repository/CRIS co-existence &amp; merging</a:t>
            </a:r>
          </a:p>
          <a:p>
            <a:pPr marL="285750" marR="0" lvl="0" indent="-285750" algn="l" rtl="0">
              <a:lnSpc>
                <a:spcPct val="90000"/>
              </a:lnSpc>
              <a:spcBef>
                <a:spcPts val="0"/>
              </a:spcBef>
              <a:spcAft>
                <a:spcPts val="0"/>
              </a:spcAft>
              <a:buClr>
                <a:schemeClr val="dk1"/>
              </a:buClr>
              <a:buSzPts val="1600"/>
              <a:buFont typeface="Arial"/>
              <a:buChar char="-"/>
            </a:pPr>
            <a:endParaRPr lang="en-US" sz="1800"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1600"/>
              <a:buFont typeface="Arial"/>
              <a:buChar char="-"/>
            </a:pPr>
            <a:r>
              <a:rPr lang="en-US" sz="1800" dirty="0">
                <a:solidFill>
                  <a:schemeClr val="dk1"/>
                </a:solidFill>
                <a:latin typeface="Calibri"/>
                <a:ea typeface="Calibri"/>
                <a:cs typeface="Calibri"/>
                <a:sym typeface="Calibri"/>
              </a:rPr>
              <a:t>Case study for </a:t>
            </a:r>
            <a:r>
              <a:rPr lang="en-US" sz="1800" dirty="0" err="1">
                <a:solidFill>
                  <a:schemeClr val="dk1"/>
                </a:solidFill>
                <a:latin typeface="Calibri"/>
                <a:ea typeface="Calibri"/>
                <a:cs typeface="Calibri"/>
                <a:sym typeface="Calibri"/>
              </a:rPr>
              <a:t>Haplo</a:t>
            </a:r>
            <a:r>
              <a:rPr lang="en-US" sz="1800" dirty="0">
                <a:solidFill>
                  <a:schemeClr val="dk1"/>
                </a:solidFill>
                <a:latin typeface="Calibri"/>
                <a:ea typeface="Calibri"/>
                <a:cs typeface="Calibri"/>
                <a:sym typeface="Calibri"/>
              </a:rPr>
              <a:t>-based integration where repo &amp; CRIS are </a:t>
            </a:r>
            <a:r>
              <a:rPr lang="en-US" sz="1800" i="1" dirty="0">
                <a:solidFill>
                  <a:schemeClr val="dk1"/>
                </a:solidFill>
                <a:latin typeface="Calibri"/>
                <a:ea typeface="Calibri"/>
                <a:cs typeface="Calibri"/>
                <a:sym typeface="Calibri"/>
              </a:rPr>
              <a:t>one and the same (open source) platform</a:t>
            </a:r>
            <a:endParaRPr sz="1800" i="1" dirty="0">
              <a:solidFill>
                <a:schemeClr val="dk1"/>
              </a:solidFill>
              <a:latin typeface="Calibri"/>
              <a:ea typeface="Calibri"/>
              <a:cs typeface="Calibri"/>
              <a:sym typeface="Calibri"/>
            </a:endParaRPr>
          </a:p>
          <a:p>
            <a:pPr marL="285750" marR="0" lvl="0" indent="-285750" algn="l" rtl="0">
              <a:lnSpc>
                <a:spcPct val="90000"/>
              </a:lnSpc>
              <a:spcBef>
                <a:spcPts val="1000"/>
              </a:spcBef>
              <a:spcAft>
                <a:spcPts val="0"/>
              </a:spcAft>
              <a:buClr>
                <a:schemeClr val="dk1"/>
              </a:buClr>
              <a:buSzPts val="1600"/>
              <a:buFont typeface="Arial"/>
              <a:buChar char="-"/>
            </a:pPr>
            <a:r>
              <a:rPr lang="en-US" sz="1800" dirty="0">
                <a:solidFill>
                  <a:schemeClr val="dk1"/>
                </a:solidFill>
                <a:latin typeface="Calibri"/>
                <a:ea typeface="Calibri"/>
                <a:cs typeface="Calibri"/>
                <a:sym typeface="Calibri"/>
              </a:rPr>
              <a:t>Seamless </a:t>
            </a:r>
            <a:r>
              <a:rPr lang="en-US" sz="1800" dirty="0" err="1">
                <a:solidFill>
                  <a:schemeClr val="dk1"/>
                </a:solidFill>
                <a:latin typeface="Calibri"/>
                <a:ea typeface="Calibri"/>
                <a:cs typeface="Calibri"/>
                <a:sym typeface="Calibri"/>
              </a:rPr>
              <a:t>Worktribe</a:t>
            </a:r>
            <a:r>
              <a:rPr lang="en-US" sz="1800" dirty="0">
                <a:solidFill>
                  <a:schemeClr val="dk1"/>
                </a:solidFill>
                <a:latin typeface="Calibri"/>
                <a:ea typeface="Calibri"/>
                <a:cs typeface="Calibri"/>
                <a:sym typeface="Calibri"/>
              </a:rPr>
              <a:t>/</a:t>
            </a:r>
            <a:r>
              <a:rPr lang="en-US" sz="1800" dirty="0" err="1">
                <a:solidFill>
                  <a:schemeClr val="dk1"/>
                </a:solidFill>
                <a:latin typeface="Calibri"/>
                <a:ea typeface="Calibri"/>
                <a:cs typeface="Calibri"/>
                <a:sym typeface="Calibri"/>
              </a:rPr>
              <a:t>DSpace</a:t>
            </a:r>
            <a:r>
              <a:rPr lang="en-US" sz="1800" dirty="0">
                <a:solidFill>
                  <a:schemeClr val="dk1"/>
                </a:solidFill>
                <a:latin typeface="Calibri"/>
                <a:ea typeface="Calibri"/>
                <a:cs typeface="Calibri"/>
                <a:sym typeface="Calibri"/>
              </a:rPr>
              <a:t> integrations</a:t>
            </a:r>
          </a:p>
          <a:p>
            <a:pPr marL="285750" marR="0" lvl="0" indent="-285750" algn="l" rtl="0">
              <a:lnSpc>
                <a:spcPct val="90000"/>
              </a:lnSpc>
              <a:spcBef>
                <a:spcPts val="1000"/>
              </a:spcBef>
              <a:spcAft>
                <a:spcPts val="0"/>
              </a:spcAft>
              <a:buClr>
                <a:schemeClr val="dk1"/>
              </a:buClr>
              <a:buSzPts val="1600"/>
              <a:buFont typeface="Arial"/>
              <a:buChar char="-"/>
            </a:pPr>
            <a:r>
              <a:rPr lang="en-GB" sz="1800" dirty="0">
                <a:solidFill>
                  <a:schemeClr val="dk1"/>
                </a:solidFill>
                <a:latin typeface="Calibri"/>
                <a:ea typeface="Calibri"/>
                <a:cs typeface="Calibri"/>
                <a:sym typeface="Calibri"/>
              </a:rPr>
              <a:t>Case study for Pure-based interoperability</a:t>
            </a:r>
            <a:endParaRPr sz="1800" dirty="0">
              <a:solidFill>
                <a:schemeClr val="dk1"/>
              </a:solidFill>
              <a:latin typeface="Calibri"/>
              <a:ea typeface="Calibri"/>
              <a:cs typeface="Calibri"/>
              <a:sym typeface="Calibri"/>
            </a:endParaRPr>
          </a:p>
          <a:p>
            <a:pPr marL="285750" marR="0" lvl="0" indent="-285750" algn="l" rtl="0">
              <a:lnSpc>
                <a:spcPct val="90000"/>
              </a:lnSpc>
              <a:spcBef>
                <a:spcPts val="1000"/>
              </a:spcBef>
              <a:spcAft>
                <a:spcPts val="0"/>
              </a:spcAft>
              <a:buClr>
                <a:schemeClr val="dk1"/>
              </a:buClr>
              <a:buSzPts val="1600"/>
              <a:buFont typeface="Arial"/>
              <a:buChar char="-"/>
            </a:pPr>
            <a:r>
              <a:rPr lang="en-US" sz="1800" dirty="0">
                <a:solidFill>
                  <a:schemeClr val="dk1"/>
                </a:solidFill>
                <a:latin typeface="Calibri"/>
                <a:ea typeface="Calibri"/>
                <a:cs typeface="Calibri"/>
                <a:sym typeface="Calibri"/>
              </a:rPr>
              <a:t>Best practice (integrated) </a:t>
            </a:r>
            <a:r>
              <a:rPr lang="en-US" sz="1800" dirty="0" err="1">
                <a:solidFill>
                  <a:schemeClr val="dk1"/>
                </a:solidFill>
                <a:latin typeface="Calibri"/>
                <a:ea typeface="Calibri"/>
                <a:cs typeface="Calibri"/>
                <a:sym typeface="Calibri"/>
              </a:rPr>
              <a:t>DSpace</a:t>
            </a:r>
            <a:r>
              <a:rPr lang="en-US" sz="1800" dirty="0">
                <a:solidFill>
                  <a:schemeClr val="dk1"/>
                </a:solidFill>
                <a:latin typeface="Calibri"/>
                <a:ea typeface="Calibri"/>
                <a:cs typeface="Calibri"/>
                <a:sym typeface="Calibri"/>
              </a:rPr>
              <a:t>-CRIS implementation at </a:t>
            </a:r>
            <a:r>
              <a:rPr lang="en-US" sz="1800" dirty="0" err="1">
                <a:solidFill>
                  <a:schemeClr val="dk1"/>
                </a:solidFill>
                <a:latin typeface="Calibri"/>
                <a:ea typeface="Calibri"/>
                <a:cs typeface="Calibri"/>
                <a:sym typeface="Calibri"/>
              </a:rPr>
              <a:t>UnityFVG</a:t>
            </a:r>
            <a:endParaRPr sz="1800" dirty="0">
              <a:solidFill>
                <a:schemeClr val="dk1"/>
              </a:solidFill>
              <a:latin typeface="Calibri"/>
              <a:ea typeface="Calibri"/>
              <a:cs typeface="Calibri"/>
              <a:sym typeface="Calibri"/>
            </a:endParaRPr>
          </a:p>
          <a:p>
            <a:pPr marL="457200" marR="0" lvl="0" indent="0" algn="l" rtl="0">
              <a:lnSpc>
                <a:spcPct val="90000"/>
              </a:lnSpc>
              <a:spcBef>
                <a:spcPts val="1000"/>
              </a:spcBef>
              <a:spcAft>
                <a:spcPts val="0"/>
              </a:spcAft>
              <a:buNone/>
            </a:pPr>
            <a:endParaRPr sz="1800" dirty="0"/>
          </a:p>
          <a:p>
            <a:pPr marL="285750" marR="0" lvl="0" indent="-184150" algn="l" rtl="0">
              <a:lnSpc>
                <a:spcPct val="90000"/>
              </a:lnSpc>
              <a:spcBef>
                <a:spcPts val="1000"/>
              </a:spcBef>
              <a:spcAft>
                <a:spcPts val="0"/>
              </a:spcAft>
              <a:buClr>
                <a:schemeClr val="dk1"/>
              </a:buClr>
              <a:buSzPts val="1600"/>
              <a:buFont typeface="Arial"/>
              <a:buNone/>
            </a:pPr>
            <a:endParaRPr sz="1800" dirty="0">
              <a:solidFill>
                <a:schemeClr val="dk1"/>
              </a:solidFill>
              <a:latin typeface="Calibri"/>
              <a:ea typeface="Calibri"/>
              <a:cs typeface="Calibri"/>
              <a:sym typeface="Calibri"/>
            </a:endParaRPr>
          </a:p>
          <a:p>
            <a:pPr marL="285750" marR="0" lvl="0" indent="-184150" algn="l" rtl="0">
              <a:lnSpc>
                <a:spcPct val="90000"/>
              </a:lnSpc>
              <a:spcBef>
                <a:spcPts val="1000"/>
              </a:spcBef>
              <a:spcAft>
                <a:spcPts val="0"/>
              </a:spcAft>
              <a:buClr>
                <a:schemeClr val="dk1"/>
              </a:buClr>
              <a:buSzPts val="1600"/>
              <a:buFont typeface="Arial"/>
              <a:buNone/>
            </a:pPr>
            <a:endParaRPr sz="1800" dirty="0">
              <a:solidFill>
                <a:schemeClr val="dk1"/>
              </a:solidFill>
              <a:latin typeface="Calibri"/>
              <a:ea typeface="Calibri"/>
              <a:cs typeface="Calibri"/>
              <a:sym typeface="Calibri"/>
            </a:endParaRPr>
          </a:p>
          <a:p>
            <a:pPr marR="0" lvl="0" algn="l" rtl="0">
              <a:lnSpc>
                <a:spcPct val="90000"/>
              </a:lnSpc>
              <a:spcBef>
                <a:spcPts val="1000"/>
              </a:spcBef>
              <a:spcAft>
                <a:spcPts val="0"/>
              </a:spcAft>
              <a:buClr>
                <a:schemeClr val="dk1"/>
              </a:buClr>
              <a:buSzPts val="1600"/>
            </a:pPr>
            <a:r>
              <a:rPr lang="en-US" sz="1800" dirty="0">
                <a:solidFill>
                  <a:schemeClr val="dk1"/>
                </a:solidFill>
                <a:latin typeface="Calibri"/>
                <a:ea typeface="Calibri"/>
                <a:cs typeface="Calibri"/>
                <a:sym typeface="Calibri"/>
              </a:rPr>
              <a:t>More importantly: the </a:t>
            </a:r>
            <a:r>
              <a:rPr lang="en-US" sz="1800" b="1" dirty="0">
                <a:solidFill>
                  <a:schemeClr val="dk1"/>
                </a:solidFill>
                <a:latin typeface="Calibri"/>
                <a:ea typeface="Calibri"/>
                <a:cs typeface="Calibri"/>
                <a:sym typeface="Calibri"/>
              </a:rPr>
              <a:t>application of integrated/interoperable systems to areas like</a:t>
            </a:r>
            <a:r>
              <a:rPr lang="en-US" sz="1800" dirty="0">
                <a:solidFill>
                  <a:schemeClr val="dk1"/>
                </a:solidFill>
                <a:latin typeface="Calibri"/>
                <a:ea typeface="Calibri"/>
                <a:cs typeface="Calibri"/>
                <a:sym typeface="Calibri"/>
              </a:rPr>
              <a:t> Open Science implementation, reporting for research assessment, research data management surpasses the functionality achieved by repository-only or CRIS-only solutions</a:t>
            </a:r>
            <a:endParaRPr sz="1800" dirty="0">
              <a:solidFill>
                <a:schemeClr val="dk1"/>
              </a:solidFill>
              <a:latin typeface="Calibri"/>
              <a:ea typeface="Calibri"/>
              <a:cs typeface="Calibri"/>
              <a:sym typeface="Calibri"/>
            </a:endParaRPr>
          </a:p>
        </p:txBody>
      </p:sp>
      <p:sp>
        <p:nvSpPr>
          <p:cNvPr id="533" name="Google Shape;533;p58"/>
          <p:cNvSpPr/>
          <p:nvPr/>
        </p:nvSpPr>
        <p:spPr>
          <a:xfrm>
            <a:off x="11963400" y="152400"/>
            <a:ext cx="76200" cy="76200"/>
          </a:xfrm>
          <a:prstGeom prst="ellipse">
            <a:avLst/>
          </a:prstGeom>
          <a:solidFill>
            <a:schemeClr val="accent3"/>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327;p44"/>
          <p:cNvSpPr txBox="1"/>
          <p:nvPr/>
        </p:nvSpPr>
        <p:spPr>
          <a:xfrm>
            <a:off x="371475" y="431542"/>
            <a:ext cx="11591925" cy="915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800" b="1" i="0" u="none" strike="noStrike" cap="none" dirty="0">
                <a:solidFill>
                  <a:schemeClr val="dk2"/>
                </a:solidFill>
                <a:latin typeface="Calibri"/>
                <a:ea typeface="Calibri"/>
                <a:cs typeface="Calibri"/>
                <a:sym typeface="Calibri"/>
              </a:rPr>
              <a:t>Fast forward to June 10</a:t>
            </a:r>
            <a:r>
              <a:rPr lang="en-US" sz="2800" b="1" i="0" u="none" strike="noStrike" cap="none" baseline="30000" dirty="0">
                <a:solidFill>
                  <a:schemeClr val="dk2"/>
                </a:solidFill>
                <a:latin typeface="Calibri"/>
                <a:ea typeface="Calibri"/>
                <a:cs typeface="Calibri"/>
                <a:sym typeface="Calibri"/>
              </a:rPr>
              <a:t>th</a:t>
            </a:r>
            <a:r>
              <a:rPr lang="en-US" sz="2800" b="1" i="0" u="none" strike="noStrike" cap="none" dirty="0">
                <a:solidFill>
                  <a:schemeClr val="dk2"/>
                </a:solidFill>
                <a:latin typeface="Calibri"/>
                <a:ea typeface="Calibri"/>
                <a:cs typeface="Calibri"/>
                <a:sym typeface="Calibri"/>
              </a:rPr>
              <a:t> OR19 WS on repo/CRIS interoperability/integration</a:t>
            </a:r>
            <a:endParaRPr sz="2800" b="0" i="0" u="none" strike="noStrike" cap="none" dirty="0">
              <a:solidFill>
                <a:schemeClr val="dk2"/>
              </a:solidFil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59"/>
          <p:cNvSpPr txBox="1">
            <a:spLocks noGrp="1"/>
          </p:cNvSpPr>
          <p:nvPr>
            <p:ph type="body" idx="1"/>
          </p:nvPr>
        </p:nvSpPr>
        <p:spPr>
          <a:xfrm>
            <a:off x="1004887" y="490547"/>
            <a:ext cx="8439150" cy="91598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3600" b="1" i="0" u="none" strike="noStrike" cap="none" dirty="0">
                <a:solidFill>
                  <a:schemeClr val="dk2"/>
                </a:solidFill>
                <a:latin typeface="Arial"/>
                <a:ea typeface="Arial"/>
                <a:cs typeface="Arial"/>
                <a:sym typeface="Arial"/>
              </a:rPr>
              <a:t>References</a:t>
            </a:r>
            <a:endParaRPr sz="3600" b="1" i="0" u="none" strike="noStrike" cap="none" dirty="0">
              <a:solidFill>
                <a:schemeClr val="dk2"/>
              </a:solidFill>
              <a:latin typeface="Arial"/>
              <a:ea typeface="Arial"/>
              <a:cs typeface="Arial"/>
              <a:sym typeface="Arial"/>
            </a:endParaRPr>
          </a:p>
        </p:txBody>
      </p:sp>
      <p:sp>
        <p:nvSpPr>
          <p:cNvPr id="539" name="Google Shape;539;p59"/>
          <p:cNvSpPr txBox="1">
            <a:spLocks noGrp="1"/>
          </p:cNvSpPr>
          <p:nvPr>
            <p:ph type="body" idx="2"/>
          </p:nvPr>
        </p:nvSpPr>
        <p:spPr>
          <a:xfrm>
            <a:off x="890584" y="1406535"/>
            <a:ext cx="11201400" cy="4503737"/>
          </a:xfrm>
          <a:prstGeom prst="rect">
            <a:avLst/>
          </a:prstGeom>
          <a:noFill/>
          <a:ln>
            <a:noFill/>
          </a:ln>
        </p:spPr>
        <p:txBody>
          <a:bodyPr spcFirstLastPara="1" wrap="square" lIns="91425" tIns="91425" rIns="91425" bIns="91425" anchor="t" anchorCtr="0">
            <a:noAutofit/>
          </a:bodyPr>
          <a:lstStyle/>
          <a:p>
            <a:pPr marL="502919" marR="0" lvl="0" indent="-502919" algn="l" rtl="0">
              <a:lnSpc>
                <a:spcPct val="80000"/>
              </a:lnSpc>
              <a:spcBef>
                <a:spcPts val="0"/>
              </a:spcBef>
              <a:spcAft>
                <a:spcPts val="0"/>
              </a:spcAft>
              <a:buClr>
                <a:srgbClr val="000000"/>
              </a:buClr>
              <a:buSzPts val="1679"/>
              <a:buFont typeface="Arial"/>
              <a:buNone/>
            </a:pPr>
            <a:r>
              <a:rPr lang="en-US" i="0" u="none" strike="noStrike" cap="none" dirty="0">
                <a:solidFill>
                  <a:srgbClr val="000000"/>
                </a:solidFill>
                <a:latin typeface="Calibri"/>
                <a:ea typeface="Calibri"/>
                <a:cs typeface="Calibri"/>
                <a:sym typeface="Calibri"/>
              </a:rPr>
              <a:t>Bryant, Rebecca, Anna Clements, Carol </a:t>
            </a:r>
            <a:r>
              <a:rPr lang="en-US" i="0" u="none" strike="noStrike" cap="none" dirty="0" err="1">
                <a:solidFill>
                  <a:srgbClr val="000000"/>
                </a:solidFill>
                <a:latin typeface="Calibri"/>
                <a:ea typeface="Calibri"/>
                <a:cs typeface="Calibri"/>
                <a:sym typeface="Calibri"/>
              </a:rPr>
              <a:t>Feltes</a:t>
            </a:r>
            <a:r>
              <a:rPr lang="en-US" i="0" u="none" strike="noStrike" cap="none" dirty="0">
                <a:solidFill>
                  <a:srgbClr val="000000"/>
                </a:solidFill>
                <a:latin typeface="Calibri"/>
                <a:ea typeface="Calibri"/>
                <a:cs typeface="Calibri"/>
                <a:sym typeface="Calibri"/>
              </a:rPr>
              <a:t>, David </a:t>
            </a:r>
            <a:r>
              <a:rPr lang="en-US" i="0" u="none" strike="noStrike" cap="none" dirty="0" err="1">
                <a:solidFill>
                  <a:srgbClr val="000000"/>
                </a:solidFill>
                <a:latin typeface="Calibri"/>
                <a:ea typeface="Calibri"/>
                <a:cs typeface="Calibri"/>
                <a:sym typeface="Calibri"/>
              </a:rPr>
              <a:t>Groenewegen</a:t>
            </a:r>
            <a:r>
              <a:rPr lang="en-US" i="0" u="none" strike="noStrike" cap="none" dirty="0">
                <a:solidFill>
                  <a:srgbClr val="000000"/>
                </a:solidFill>
                <a:latin typeface="Calibri"/>
                <a:ea typeface="Calibri"/>
                <a:cs typeface="Calibri"/>
                <a:sym typeface="Calibri"/>
              </a:rPr>
              <a:t>, Simon </a:t>
            </a:r>
            <a:r>
              <a:rPr lang="en-US" i="0" u="none" strike="noStrike" cap="none" dirty="0" err="1">
                <a:solidFill>
                  <a:srgbClr val="000000"/>
                </a:solidFill>
                <a:latin typeface="Calibri"/>
                <a:ea typeface="Calibri"/>
                <a:cs typeface="Calibri"/>
                <a:sym typeface="Calibri"/>
              </a:rPr>
              <a:t>Huggard</a:t>
            </a:r>
            <a:r>
              <a:rPr lang="en-US" i="0" u="none" strike="noStrike" cap="none" dirty="0">
                <a:solidFill>
                  <a:srgbClr val="000000"/>
                </a:solidFill>
                <a:latin typeface="Calibri"/>
                <a:ea typeface="Calibri"/>
                <a:cs typeface="Calibri"/>
                <a:sym typeface="Calibri"/>
              </a:rPr>
              <a:t>, Holly Mercer, Roxanne </a:t>
            </a:r>
            <a:r>
              <a:rPr lang="en-US" i="0" u="none" strike="noStrike" cap="none" dirty="0" err="1">
                <a:solidFill>
                  <a:srgbClr val="000000"/>
                </a:solidFill>
                <a:latin typeface="Calibri"/>
                <a:ea typeface="Calibri"/>
                <a:cs typeface="Calibri"/>
                <a:sym typeface="Calibri"/>
              </a:rPr>
              <a:t>Missingham</a:t>
            </a:r>
            <a:r>
              <a:rPr lang="en-US" i="0" u="none" strike="noStrike" cap="none" dirty="0">
                <a:solidFill>
                  <a:srgbClr val="000000"/>
                </a:solidFill>
                <a:latin typeface="Calibri"/>
                <a:ea typeface="Calibri"/>
                <a:cs typeface="Calibri"/>
                <a:sym typeface="Calibri"/>
              </a:rPr>
              <a:t>, </a:t>
            </a:r>
            <a:r>
              <a:rPr lang="en-US" i="0" u="none" strike="noStrike" cap="none" dirty="0" err="1">
                <a:solidFill>
                  <a:srgbClr val="000000"/>
                </a:solidFill>
                <a:latin typeface="Calibri"/>
                <a:ea typeface="Calibri"/>
                <a:cs typeface="Calibri"/>
                <a:sym typeface="Calibri"/>
              </a:rPr>
              <a:t>Maliaca</a:t>
            </a:r>
            <a:r>
              <a:rPr lang="en-US" i="0" u="none" strike="noStrike" cap="none" dirty="0">
                <a:solidFill>
                  <a:srgbClr val="000000"/>
                </a:solidFill>
                <a:latin typeface="Calibri"/>
                <a:ea typeface="Calibri"/>
                <a:cs typeface="Calibri"/>
                <a:sym typeface="Calibri"/>
              </a:rPr>
              <a:t> </a:t>
            </a:r>
            <a:r>
              <a:rPr lang="en-US" i="0" u="none" strike="noStrike" cap="none" dirty="0" err="1">
                <a:solidFill>
                  <a:srgbClr val="000000"/>
                </a:solidFill>
                <a:latin typeface="Calibri"/>
                <a:ea typeface="Calibri"/>
                <a:cs typeface="Calibri"/>
                <a:sym typeface="Calibri"/>
              </a:rPr>
              <a:t>Oxnam</a:t>
            </a:r>
            <a:r>
              <a:rPr lang="en-US" i="0" u="none" strike="noStrike" cap="none" dirty="0">
                <a:solidFill>
                  <a:srgbClr val="000000"/>
                </a:solidFill>
                <a:latin typeface="Calibri"/>
                <a:ea typeface="Calibri"/>
                <a:cs typeface="Calibri"/>
                <a:sym typeface="Calibri"/>
              </a:rPr>
              <a:t>, Anne </a:t>
            </a:r>
            <a:r>
              <a:rPr lang="en-US" i="0" u="none" strike="noStrike" cap="none" dirty="0" err="1">
                <a:solidFill>
                  <a:srgbClr val="000000"/>
                </a:solidFill>
                <a:latin typeface="Calibri"/>
                <a:ea typeface="Calibri"/>
                <a:cs typeface="Calibri"/>
                <a:sym typeface="Calibri"/>
              </a:rPr>
              <a:t>Rauh</a:t>
            </a:r>
            <a:r>
              <a:rPr lang="en-US" i="0" u="none" strike="noStrike" cap="none" dirty="0">
                <a:solidFill>
                  <a:srgbClr val="000000"/>
                </a:solidFill>
                <a:latin typeface="Calibri"/>
                <a:ea typeface="Calibri"/>
                <a:cs typeface="Calibri"/>
                <a:sym typeface="Calibri"/>
              </a:rPr>
              <a:t> and John Wright. 2017. </a:t>
            </a:r>
            <a:r>
              <a:rPr lang="en-US" i="1" u="none" strike="noStrike" cap="none" dirty="0">
                <a:solidFill>
                  <a:srgbClr val="000000"/>
                </a:solidFill>
                <a:latin typeface="Calibri"/>
                <a:ea typeface="Calibri"/>
                <a:cs typeface="Calibri"/>
                <a:sym typeface="Calibri"/>
              </a:rPr>
              <a:t>Research Information Management: Defining RIM and the Library’s Role</a:t>
            </a:r>
            <a:r>
              <a:rPr lang="en-US" i="0" u="none" strike="noStrike" cap="none" dirty="0">
                <a:solidFill>
                  <a:srgbClr val="000000"/>
                </a:solidFill>
                <a:latin typeface="Calibri"/>
                <a:ea typeface="Calibri"/>
                <a:cs typeface="Calibri"/>
                <a:sym typeface="Calibri"/>
              </a:rPr>
              <a:t>. Dublin, OH: OCLC Research. doi:</a:t>
            </a:r>
            <a:r>
              <a:rPr lang="en-US" i="0" u="sng" strike="noStrike" cap="none" dirty="0">
                <a:solidFill>
                  <a:schemeClr val="hlink"/>
                </a:solidFill>
                <a:latin typeface="Calibri"/>
                <a:ea typeface="Calibri"/>
                <a:cs typeface="Calibri"/>
                <a:sym typeface="Calibri"/>
                <a:hlinkClick r:id="rId3"/>
              </a:rPr>
              <a:t>10.25333/C3NK88</a:t>
            </a:r>
            <a:endParaRPr i="0" u="none" strike="noStrike" cap="none" dirty="0">
              <a:solidFill>
                <a:srgbClr val="000000"/>
              </a:solidFill>
              <a:latin typeface="Calibri"/>
              <a:ea typeface="Calibri"/>
              <a:cs typeface="Calibri"/>
              <a:sym typeface="Calibri"/>
            </a:endParaRPr>
          </a:p>
          <a:p>
            <a:pPr marL="502919" marR="0" lvl="0" indent="-502919" algn="l" rtl="0">
              <a:lnSpc>
                <a:spcPct val="80000"/>
              </a:lnSpc>
              <a:spcBef>
                <a:spcPts val="0"/>
              </a:spcBef>
              <a:spcAft>
                <a:spcPts val="0"/>
              </a:spcAft>
              <a:buClr>
                <a:srgbClr val="000000"/>
              </a:buClr>
              <a:buSzPts val="1680"/>
              <a:buFont typeface="Arial"/>
              <a:buNone/>
            </a:pPr>
            <a:endParaRPr i="0" u="none" strike="noStrike" cap="none" dirty="0">
              <a:solidFill>
                <a:srgbClr val="000000"/>
              </a:solidFill>
              <a:latin typeface="Calibri"/>
              <a:ea typeface="Calibri"/>
              <a:cs typeface="Calibri"/>
              <a:sym typeface="Calibri"/>
            </a:endParaRPr>
          </a:p>
          <a:p>
            <a:pPr marL="502919" marR="0" lvl="0" indent="-502919" algn="l" rtl="0">
              <a:lnSpc>
                <a:spcPct val="80000"/>
              </a:lnSpc>
              <a:spcBef>
                <a:spcPts val="0"/>
              </a:spcBef>
              <a:spcAft>
                <a:spcPts val="0"/>
              </a:spcAft>
              <a:buClr>
                <a:srgbClr val="000000"/>
              </a:buClr>
              <a:buSzPts val="1679"/>
              <a:buFont typeface="Arial"/>
              <a:buNone/>
            </a:pPr>
            <a:r>
              <a:rPr lang="en-US" i="0" u="none" strike="noStrike" cap="none" dirty="0">
                <a:solidFill>
                  <a:srgbClr val="000000"/>
                </a:solidFill>
                <a:latin typeface="Calibri"/>
                <a:ea typeface="Calibri"/>
                <a:cs typeface="Calibri"/>
                <a:sym typeface="Calibri"/>
              </a:rPr>
              <a:t>Bryant, Rebecca, Annette Dortmund, and Constance </a:t>
            </a:r>
            <a:r>
              <a:rPr lang="en-US" i="0" u="none" strike="noStrike" cap="none" dirty="0" err="1">
                <a:solidFill>
                  <a:srgbClr val="000000"/>
                </a:solidFill>
                <a:latin typeface="Calibri"/>
                <a:ea typeface="Calibri"/>
                <a:cs typeface="Calibri"/>
                <a:sym typeface="Calibri"/>
              </a:rPr>
              <a:t>Malpas</a:t>
            </a:r>
            <a:r>
              <a:rPr lang="en-US" i="0" u="none" strike="noStrike" cap="none" dirty="0">
                <a:solidFill>
                  <a:srgbClr val="000000"/>
                </a:solidFill>
                <a:latin typeface="Calibri"/>
                <a:ea typeface="Calibri"/>
                <a:cs typeface="Calibri"/>
                <a:sym typeface="Calibri"/>
              </a:rPr>
              <a:t>. 2017. </a:t>
            </a:r>
            <a:br>
              <a:rPr lang="en-US" i="0" u="none" strike="noStrike" cap="none" dirty="0">
                <a:solidFill>
                  <a:srgbClr val="000000"/>
                </a:solidFill>
                <a:latin typeface="Calibri"/>
                <a:ea typeface="Calibri"/>
                <a:cs typeface="Calibri"/>
                <a:sym typeface="Calibri"/>
              </a:rPr>
            </a:br>
            <a:r>
              <a:rPr lang="en-US" i="1" u="none" strike="noStrike" cap="none" dirty="0">
                <a:solidFill>
                  <a:srgbClr val="000000"/>
                </a:solidFill>
                <a:latin typeface="Calibri"/>
                <a:ea typeface="Calibri"/>
                <a:cs typeface="Calibri"/>
                <a:sym typeface="Calibri"/>
              </a:rPr>
              <a:t>Convenience and Compliance: Case Studies on Persistent Identifiers in European Research Information</a:t>
            </a:r>
            <a:r>
              <a:rPr lang="en-US" i="0" u="none" strike="noStrike" cap="none" dirty="0">
                <a:solidFill>
                  <a:srgbClr val="000000"/>
                </a:solidFill>
                <a:latin typeface="Calibri"/>
                <a:ea typeface="Calibri"/>
                <a:cs typeface="Calibri"/>
                <a:sym typeface="Calibri"/>
              </a:rPr>
              <a:t>. Dublin, Ohio: OCLC Research. doi:</a:t>
            </a:r>
            <a:r>
              <a:rPr lang="en-US" i="0" u="sng" strike="noStrike" cap="none" dirty="0">
                <a:solidFill>
                  <a:schemeClr val="hlink"/>
                </a:solidFill>
                <a:latin typeface="Calibri"/>
                <a:ea typeface="Calibri"/>
                <a:cs typeface="Calibri"/>
                <a:sym typeface="Calibri"/>
                <a:hlinkClick r:id="rId4"/>
              </a:rPr>
              <a:t>10.25333/C32K7M</a:t>
            </a:r>
            <a:endParaRPr i="0" u="none" strike="noStrike" cap="none" dirty="0">
              <a:solidFill>
                <a:srgbClr val="000000"/>
              </a:solidFill>
              <a:latin typeface="Calibri"/>
              <a:ea typeface="Calibri"/>
              <a:cs typeface="Calibri"/>
              <a:sym typeface="Calibri"/>
            </a:endParaRPr>
          </a:p>
          <a:p>
            <a:pPr marL="502919" marR="0" lvl="0" indent="-502919" algn="l" rtl="0">
              <a:lnSpc>
                <a:spcPct val="80000"/>
              </a:lnSpc>
              <a:spcBef>
                <a:spcPts val="0"/>
              </a:spcBef>
              <a:spcAft>
                <a:spcPts val="0"/>
              </a:spcAft>
              <a:buClr>
                <a:srgbClr val="000000"/>
              </a:buClr>
              <a:buSzPts val="1680"/>
              <a:buFont typeface="Arial"/>
              <a:buNone/>
            </a:pPr>
            <a:endParaRPr i="0" u="none" strike="noStrike" cap="none" dirty="0">
              <a:solidFill>
                <a:srgbClr val="000000"/>
              </a:solidFill>
              <a:latin typeface="Calibri"/>
              <a:ea typeface="Calibri"/>
              <a:cs typeface="Calibri"/>
              <a:sym typeface="Calibri"/>
            </a:endParaRPr>
          </a:p>
          <a:p>
            <a:pPr marL="502919" marR="0" lvl="0" indent="-502919" algn="l" rtl="0">
              <a:lnSpc>
                <a:spcPct val="80000"/>
              </a:lnSpc>
              <a:spcBef>
                <a:spcPts val="0"/>
              </a:spcBef>
              <a:spcAft>
                <a:spcPts val="0"/>
              </a:spcAft>
              <a:buClr>
                <a:srgbClr val="000000"/>
              </a:buClr>
              <a:buSzPts val="1679"/>
              <a:buFont typeface="Arial"/>
              <a:buNone/>
            </a:pPr>
            <a:r>
              <a:rPr lang="en-US" i="0" u="none" strike="noStrike" cap="none" dirty="0">
                <a:solidFill>
                  <a:srgbClr val="000000"/>
                </a:solidFill>
                <a:latin typeface="Calibri"/>
                <a:ea typeface="Calibri"/>
                <a:cs typeface="Calibri"/>
                <a:sym typeface="Calibri"/>
              </a:rPr>
              <a:t>Bryant, Rebecca, Anna Clements, Pablo de Castro, Joanne Cantrell, Annette Dortmund, Jan </a:t>
            </a:r>
            <a:r>
              <a:rPr lang="en-US" i="0" u="none" strike="noStrike" cap="none" dirty="0" err="1">
                <a:solidFill>
                  <a:srgbClr val="000000"/>
                </a:solidFill>
                <a:latin typeface="Calibri"/>
                <a:ea typeface="Calibri"/>
                <a:cs typeface="Calibri"/>
                <a:sym typeface="Calibri"/>
              </a:rPr>
              <a:t>Fransen</a:t>
            </a:r>
            <a:r>
              <a:rPr lang="en-US" i="0" u="none" strike="noStrike" cap="none" dirty="0">
                <a:solidFill>
                  <a:srgbClr val="000000"/>
                </a:solidFill>
                <a:latin typeface="Calibri"/>
                <a:ea typeface="Calibri"/>
                <a:cs typeface="Calibri"/>
                <a:sym typeface="Calibri"/>
              </a:rPr>
              <a:t>, Peggy Gallagher, and Michele </a:t>
            </a:r>
            <a:r>
              <a:rPr lang="en-US" i="0" u="none" strike="noStrike" cap="none" dirty="0" err="1">
                <a:solidFill>
                  <a:srgbClr val="000000"/>
                </a:solidFill>
                <a:latin typeface="Calibri"/>
                <a:ea typeface="Calibri"/>
                <a:cs typeface="Calibri"/>
                <a:sym typeface="Calibri"/>
              </a:rPr>
              <a:t>Mennielli</a:t>
            </a:r>
            <a:r>
              <a:rPr lang="en-US" i="0" u="none" strike="noStrike" cap="none" dirty="0">
                <a:solidFill>
                  <a:srgbClr val="000000"/>
                </a:solidFill>
                <a:latin typeface="Calibri"/>
                <a:ea typeface="Calibri"/>
                <a:cs typeface="Calibri"/>
                <a:sym typeface="Calibri"/>
              </a:rPr>
              <a:t>. 2018. </a:t>
            </a:r>
            <a:r>
              <a:rPr lang="en-US" i="1" u="none" strike="noStrike" cap="none" dirty="0">
                <a:solidFill>
                  <a:srgbClr val="000000"/>
                </a:solidFill>
                <a:latin typeface="Calibri"/>
                <a:ea typeface="Calibri"/>
                <a:cs typeface="Calibri"/>
                <a:sym typeface="Calibri"/>
              </a:rPr>
              <a:t>Practices and Patterns in Research Information Management: Findings from a Global Survey</a:t>
            </a:r>
            <a:r>
              <a:rPr lang="en-US" i="0" u="none" strike="noStrike" cap="none" dirty="0">
                <a:solidFill>
                  <a:srgbClr val="000000"/>
                </a:solidFill>
                <a:latin typeface="Calibri"/>
                <a:ea typeface="Calibri"/>
                <a:cs typeface="Calibri"/>
                <a:sym typeface="Calibri"/>
              </a:rPr>
              <a:t>. Dublin, OH: OCLC Research.  </a:t>
            </a:r>
            <a:r>
              <a:rPr lang="en-US" i="0" u="sng" strike="noStrike" cap="none" dirty="0">
                <a:solidFill>
                  <a:schemeClr val="hlink"/>
                </a:solidFill>
                <a:latin typeface="Calibri"/>
                <a:ea typeface="Calibri"/>
                <a:cs typeface="Calibri"/>
                <a:sym typeface="Calibri"/>
                <a:hlinkClick r:id="rId5"/>
              </a:rPr>
              <a:t>https://doi.org/10.25333/BGFG-D241  </a:t>
            </a:r>
            <a:endParaRPr i="0" u="none" strike="noStrike" cap="none" dirty="0">
              <a:solidFill>
                <a:srgbClr val="000000"/>
              </a:solidFill>
              <a:latin typeface="Calibri"/>
              <a:ea typeface="Calibri"/>
              <a:cs typeface="Calibri"/>
              <a:sym typeface="Calibri"/>
            </a:endParaRPr>
          </a:p>
          <a:p>
            <a:pPr marL="502919" marR="0" lvl="0" indent="-502919" algn="l" rtl="0">
              <a:lnSpc>
                <a:spcPct val="80000"/>
              </a:lnSpc>
              <a:spcBef>
                <a:spcPts val="0"/>
              </a:spcBef>
              <a:spcAft>
                <a:spcPts val="0"/>
              </a:spcAft>
              <a:buClr>
                <a:srgbClr val="000000"/>
              </a:buClr>
              <a:buSzPts val="1679"/>
              <a:buFont typeface="Arial"/>
              <a:buNone/>
            </a:pPr>
            <a:endParaRPr i="0" u="none" strike="noStrike" cap="none" dirty="0">
              <a:solidFill>
                <a:srgbClr val="000000"/>
              </a:solidFill>
              <a:latin typeface="Calibri"/>
              <a:ea typeface="Calibri"/>
              <a:cs typeface="Calibri"/>
              <a:sym typeface="Calibri"/>
            </a:endParaRPr>
          </a:p>
          <a:p>
            <a:pPr marL="502919" marR="0" lvl="0" indent="-502919" algn="l" rtl="0">
              <a:lnSpc>
                <a:spcPct val="80000"/>
              </a:lnSpc>
              <a:spcBef>
                <a:spcPts val="0"/>
              </a:spcBef>
              <a:spcAft>
                <a:spcPts val="0"/>
              </a:spcAft>
              <a:buNone/>
            </a:pPr>
            <a:r>
              <a:rPr lang="en-US" i="0" u="none" strike="noStrike" cap="none" dirty="0">
                <a:solidFill>
                  <a:srgbClr val="000000"/>
                </a:solidFill>
                <a:latin typeface="Calibri"/>
                <a:ea typeface="Calibri"/>
                <a:cs typeface="Calibri"/>
                <a:sym typeface="Calibri"/>
              </a:rPr>
              <a:t>Bryant, Rebecca, Anna Clements, Pablo de Castro, Joanne Cantrell, Annette Dortmund, Jan </a:t>
            </a:r>
            <a:r>
              <a:rPr lang="en-US" i="0" u="none" strike="noStrike" cap="none" dirty="0" err="1">
                <a:solidFill>
                  <a:srgbClr val="000000"/>
                </a:solidFill>
                <a:latin typeface="Calibri"/>
                <a:ea typeface="Calibri"/>
                <a:cs typeface="Calibri"/>
                <a:sym typeface="Calibri"/>
              </a:rPr>
              <a:t>Fransen</a:t>
            </a:r>
            <a:r>
              <a:rPr lang="en-US" i="0" u="none" strike="noStrike" cap="none" dirty="0">
                <a:solidFill>
                  <a:srgbClr val="000000"/>
                </a:solidFill>
                <a:latin typeface="Calibri"/>
                <a:ea typeface="Calibri"/>
                <a:cs typeface="Calibri"/>
                <a:sym typeface="Calibri"/>
              </a:rPr>
              <a:t>, Peggy Gallagher, and Michele </a:t>
            </a:r>
            <a:r>
              <a:rPr lang="en-US" i="0" u="none" strike="noStrike" cap="none" dirty="0" err="1">
                <a:solidFill>
                  <a:srgbClr val="000000"/>
                </a:solidFill>
                <a:latin typeface="Calibri"/>
                <a:ea typeface="Calibri"/>
                <a:cs typeface="Calibri"/>
                <a:sym typeface="Calibri"/>
              </a:rPr>
              <a:t>Mennielli</a:t>
            </a:r>
            <a:r>
              <a:rPr lang="en-US" i="0" u="none" strike="noStrike" cap="none" dirty="0">
                <a:solidFill>
                  <a:srgbClr val="000000"/>
                </a:solidFill>
                <a:latin typeface="Calibri"/>
                <a:ea typeface="Calibri"/>
                <a:cs typeface="Calibri"/>
                <a:sym typeface="Calibri"/>
              </a:rPr>
              <a:t>. 2018. </a:t>
            </a:r>
            <a:r>
              <a:rPr lang="en-US" i="1" u="none" strike="noStrike" cap="none" dirty="0">
                <a:solidFill>
                  <a:srgbClr val="000000"/>
                </a:solidFill>
                <a:latin typeface="Calibri"/>
                <a:ea typeface="Calibri"/>
                <a:cs typeface="Calibri"/>
                <a:sym typeface="Calibri"/>
              </a:rPr>
              <a:t>Data Set: Practices and Patterns in Research Information Management: Findings from a Global Survey. </a:t>
            </a:r>
            <a:r>
              <a:rPr lang="en-US" i="0" u="none" strike="noStrike" cap="none" dirty="0">
                <a:solidFill>
                  <a:srgbClr val="000000"/>
                </a:solidFill>
                <a:latin typeface="Calibri"/>
                <a:ea typeface="Calibri"/>
                <a:cs typeface="Calibri"/>
                <a:sym typeface="Calibri"/>
              </a:rPr>
              <a:t>Dublin, OH: OCLC Research. </a:t>
            </a:r>
            <a:r>
              <a:rPr lang="en-US" i="0" u="sng" strike="noStrike" cap="none" dirty="0">
                <a:solidFill>
                  <a:schemeClr val="hlink"/>
                </a:solidFill>
                <a:latin typeface="Calibri"/>
                <a:ea typeface="Calibri"/>
                <a:cs typeface="Calibri"/>
                <a:sym typeface="Calibri"/>
                <a:hlinkClick r:id="rId6"/>
              </a:rPr>
              <a:t>https://doi.org/</a:t>
            </a:r>
            <a:r>
              <a:rPr lang="en-US" i="0" u="sng" strike="noStrike" cap="none" dirty="0">
                <a:solidFill>
                  <a:schemeClr val="hlink"/>
                </a:solidFill>
                <a:latin typeface="Calibri"/>
                <a:ea typeface="Calibri"/>
                <a:cs typeface="Calibri"/>
                <a:sym typeface="Calibri"/>
                <a:hlinkClick r:id="rId7"/>
              </a:rPr>
              <a:t>10.25333/QXR6-D439</a:t>
            </a:r>
            <a:endParaRPr i="0" u="none" strike="noStrike" cap="none" dirty="0">
              <a:solidFill>
                <a:srgbClr val="000000"/>
              </a:solidFill>
              <a:latin typeface="Calibri"/>
              <a:ea typeface="Calibri"/>
              <a:cs typeface="Calibri"/>
              <a:sym typeface="Calibri"/>
            </a:endParaRPr>
          </a:p>
          <a:p>
            <a:pPr marL="502919" marR="0" lvl="0" indent="-502919" algn="l" rtl="0">
              <a:lnSpc>
                <a:spcPct val="80000"/>
              </a:lnSpc>
              <a:spcBef>
                <a:spcPts val="0"/>
              </a:spcBef>
              <a:spcAft>
                <a:spcPts val="0"/>
              </a:spcAft>
              <a:buClr>
                <a:srgbClr val="000000"/>
              </a:buClr>
              <a:buSzPts val="1679"/>
              <a:buFont typeface="Arial"/>
              <a:buNone/>
            </a:pPr>
            <a:endParaRPr i="0" u="sng" strike="noStrike" cap="none" dirty="0">
              <a:solidFill>
                <a:srgbClr val="000000"/>
              </a:solidFill>
              <a:latin typeface="Calibri"/>
              <a:ea typeface="Calibri"/>
              <a:cs typeface="Calibri"/>
              <a:sym typeface="Calibri"/>
            </a:endParaRPr>
          </a:p>
          <a:p>
            <a:pPr marL="502919" marR="0" lvl="0" indent="-502919" algn="l" rtl="0">
              <a:lnSpc>
                <a:spcPct val="80000"/>
              </a:lnSpc>
              <a:spcBef>
                <a:spcPts val="0"/>
              </a:spcBef>
              <a:spcAft>
                <a:spcPts val="0"/>
              </a:spcAft>
              <a:buClr>
                <a:srgbClr val="000000"/>
              </a:buClr>
              <a:buSzPts val="1679"/>
              <a:buFont typeface="Arial"/>
              <a:buNone/>
            </a:pPr>
            <a:r>
              <a:rPr lang="en-US" dirty="0" err="1">
                <a:solidFill>
                  <a:schemeClr val="dk1"/>
                </a:solidFill>
                <a:highlight>
                  <a:srgbClr val="FFFFFF"/>
                </a:highlight>
                <a:latin typeface="Calibri"/>
                <a:ea typeface="Calibri"/>
                <a:cs typeface="Calibri"/>
                <a:sym typeface="Calibri"/>
              </a:rPr>
              <a:t>Carr</a:t>
            </a:r>
            <a:r>
              <a:rPr lang="en-US" dirty="0">
                <a:solidFill>
                  <a:schemeClr val="dk1"/>
                </a:solidFill>
                <a:highlight>
                  <a:srgbClr val="FFFFFF"/>
                </a:highlight>
                <a:latin typeface="Calibri"/>
                <a:ea typeface="Calibri"/>
                <a:cs typeface="Calibri"/>
                <a:sym typeface="Calibri"/>
              </a:rPr>
              <a:t>, Leslie (2010) </a:t>
            </a:r>
            <a:r>
              <a:rPr lang="en-US" dirty="0" err="1">
                <a:solidFill>
                  <a:schemeClr val="dk1"/>
                </a:solidFill>
                <a:highlight>
                  <a:srgbClr val="FFFFFF"/>
                </a:highlight>
                <a:latin typeface="Calibri"/>
                <a:ea typeface="Calibri"/>
                <a:cs typeface="Calibri"/>
                <a:sym typeface="Calibri"/>
              </a:rPr>
              <a:t>EPrints</a:t>
            </a:r>
            <a:r>
              <a:rPr lang="en-US" dirty="0">
                <a:solidFill>
                  <a:schemeClr val="dk1"/>
                </a:solidFill>
                <a:highlight>
                  <a:srgbClr val="FFFFFF"/>
                </a:highlight>
                <a:latin typeface="Calibri"/>
                <a:ea typeface="Calibri"/>
                <a:cs typeface="Calibri"/>
                <a:sym typeface="Calibri"/>
              </a:rPr>
              <a:t>: a hybrid CRIS/repository. </a:t>
            </a:r>
            <a:r>
              <a:rPr lang="en-US" i="1" dirty="0">
                <a:solidFill>
                  <a:schemeClr val="dk1"/>
                </a:solidFill>
                <a:highlight>
                  <a:srgbClr val="FFFFFF"/>
                </a:highlight>
                <a:latin typeface="Calibri"/>
                <a:ea typeface="Calibri"/>
                <a:cs typeface="Calibri"/>
                <a:sym typeface="Calibri"/>
              </a:rPr>
              <a:t>Workshop on CRIS, CERIF and Institutional Repositories, Italy. 10 - 11 May 2010.</a:t>
            </a:r>
            <a:r>
              <a:rPr lang="en-US" dirty="0">
                <a:solidFill>
                  <a:schemeClr val="dk1"/>
                </a:solidFill>
                <a:highlight>
                  <a:srgbClr val="FFFFFF"/>
                </a:highlight>
                <a:latin typeface="Calibri"/>
                <a:ea typeface="Calibri"/>
                <a:cs typeface="Calibri"/>
                <a:sym typeface="Calibri"/>
              </a:rPr>
              <a:t> 2 pp . </a:t>
            </a:r>
            <a:r>
              <a:rPr lang="en-US" u="sng" dirty="0">
                <a:solidFill>
                  <a:schemeClr val="hlink"/>
                </a:solidFill>
                <a:latin typeface="Calibri"/>
                <a:ea typeface="Calibri"/>
                <a:cs typeface="Calibri"/>
                <a:sym typeface="Calibri"/>
                <a:hlinkClick r:id="rId8"/>
              </a:rPr>
              <a:t>https://eprints.soton.ac.uk/271048/</a:t>
            </a:r>
            <a:endParaRPr dirty="0">
              <a:solidFill>
                <a:schemeClr val="dk1"/>
              </a:solidFill>
              <a:highlight>
                <a:srgbClr val="FFFFFF"/>
              </a:highlight>
              <a:latin typeface="Calibri"/>
              <a:ea typeface="Calibri"/>
              <a:cs typeface="Calibri"/>
              <a:sym typeface="Calibri"/>
            </a:endParaRPr>
          </a:p>
          <a:p>
            <a:pPr marL="502919" marR="0" lvl="0" indent="-502919" algn="l" rtl="0">
              <a:lnSpc>
                <a:spcPct val="80000"/>
              </a:lnSpc>
              <a:spcBef>
                <a:spcPts val="0"/>
              </a:spcBef>
              <a:spcAft>
                <a:spcPts val="0"/>
              </a:spcAft>
              <a:buClr>
                <a:srgbClr val="000000"/>
              </a:buClr>
              <a:buSzPts val="1679"/>
              <a:buFont typeface="Arial"/>
              <a:buNone/>
            </a:pPr>
            <a:endParaRPr dirty="0">
              <a:latin typeface="Calibri"/>
              <a:ea typeface="Calibri"/>
              <a:cs typeface="Calibri"/>
              <a:sym typeface="Calibri"/>
            </a:endParaRPr>
          </a:p>
          <a:p>
            <a:pPr marL="502919" marR="0" lvl="0" indent="-502919" algn="l" rtl="0">
              <a:lnSpc>
                <a:spcPct val="80000"/>
              </a:lnSpc>
              <a:spcBef>
                <a:spcPts val="0"/>
              </a:spcBef>
              <a:spcAft>
                <a:spcPts val="0"/>
              </a:spcAft>
              <a:buClr>
                <a:srgbClr val="000000"/>
              </a:buClr>
              <a:buSzPts val="1679"/>
              <a:buFont typeface="Arial"/>
              <a:buNone/>
            </a:pPr>
            <a:r>
              <a:rPr lang="en-US" dirty="0">
                <a:latin typeface="Calibri"/>
                <a:ea typeface="Calibri"/>
                <a:cs typeface="Calibri"/>
                <a:sym typeface="Calibri"/>
              </a:rPr>
              <a:t>de </a:t>
            </a:r>
            <a:r>
              <a:rPr lang="en-US" i="0" u="none" strike="noStrike" cap="none" dirty="0">
                <a:solidFill>
                  <a:srgbClr val="000000"/>
                </a:solidFill>
                <a:latin typeface="Calibri"/>
                <a:ea typeface="Calibri"/>
                <a:cs typeface="Calibri"/>
                <a:sym typeface="Calibri"/>
              </a:rPr>
              <a:t>Castro, Pablo, Kathleen Shearer, and Friedrich </a:t>
            </a:r>
            <a:r>
              <a:rPr lang="en-US" i="0" u="none" strike="noStrike" cap="none" dirty="0" err="1">
                <a:solidFill>
                  <a:srgbClr val="000000"/>
                </a:solidFill>
                <a:latin typeface="Calibri"/>
                <a:ea typeface="Calibri"/>
                <a:cs typeface="Calibri"/>
                <a:sym typeface="Calibri"/>
              </a:rPr>
              <a:t>Summann</a:t>
            </a:r>
            <a:r>
              <a:rPr lang="en-US" i="0" u="none" strike="noStrike" cap="none" dirty="0">
                <a:solidFill>
                  <a:srgbClr val="000000"/>
                </a:solidFill>
                <a:latin typeface="Calibri"/>
                <a:ea typeface="Calibri"/>
                <a:cs typeface="Calibri"/>
                <a:sym typeface="Calibri"/>
              </a:rPr>
              <a:t>. 2014. “The Gradual Merging of Repository and CRIS Solutions to Meet Institutional Research Information Management Requirements.” </a:t>
            </a:r>
            <a:r>
              <a:rPr lang="en-US" i="1" u="none" strike="noStrike" cap="none" dirty="0">
                <a:solidFill>
                  <a:srgbClr val="000000"/>
                </a:solidFill>
                <a:latin typeface="Calibri"/>
                <a:ea typeface="Calibri"/>
                <a:cs typeface="Calibri"/>
                <a:sym typeface="Calibri"/>
              </a:rPr>
              <a:t>Procedia Computer Science</a:t>
            </a:r>
            <a:r>
              <a:rPr lang="en-US" i="0" u="none" strike="noStrike" cap="none" dirty="0">
                <a:solidFill>
                  <a:srgbClr val="000000"/>
                </a:solidFill>
                <a:latin typeface="Calibri"/>
                <a:ea typeface="Calibri"/>
                <a:cs typeface="Calibri"/>
                <a:sym typeface="Calibri"/>
              </a:rPr>
              <a:t> 33: 39–46. </a:t>
            </a:r>
            <a:r>
              <a:rPr lang="en-US" i="0" u="sng" strike="noStrike" cap="none" dirty="0">
                <a:solidFill>
                  <a:schemeClr val="hlink"/>
                </a:solidFill>
                <a:latin typeface="Calibri"/>
                <a:ea typeface="Calibri"/>
                <a:cs typeface="Calibri"/>
                <a:sym typeface="Calibri"/>
                <a:hlinkClick r:id="rId9"/>
              </a:rPr>
              <a:t>https://doi.org/10.1016/j.procs.2014.06.007</a:t>
            </a:r>
            <a:r>
              <a:rPr lang="en-US" i="0" u="none" strike="noStrike" cap="none" dirty="0">
                <a:solidFill>
                  <a:srgbClr val="000000"/>
                </a:solidFill>
                <a:latin typeface="Calibri"/>
                <a:ea typeface="Calibri"/>
                <a:cs typeface="Calibri"/>
                <a:sym typeface="Calibri"/>
              </a:rPr>
              <a:t>. </a:t>
            </a:r>
            <a:endParaRPr dirty="0">
              <a:latin typeface="Calibri"/>
              <a:ea typeface="Calibri"/>
              <a:cs typeface="Calibri"/>
              <a:sym typeface="Calibri"/>
            </a:endParaRPr>
          </a:p>
          <a:p>
            <a:pPr marL="502919" marR="0" lvl="0" indent="-502919" algn="l" rtl="0">
              <a:lnSpc>
                <a:spcPct val="80000"/>
              </a:lnSpc>
              <a:spcBef>
                <a:spcPts val="0"/>
              </a:spcBef>
              <a:spcAft>
                <a:spcPts val="0"/>
              </a:spcAft>
              <a:buClr>
                <a:srgbClr val="000000"/>
              </a:buClr>
              <a:buSzPts val="1679"/>
              <a:buFont typeface="Arial"/>
              <a:buNone/>
            </a:pPr>
            <a:endParaRPr i="0" u="none" strike="noStrike" cap="none" dirty="0">
              <a:solidFill>
                <a:srgbClr val="000000"/>
              </a:solidFill>
              <a:latin typeface="Calibri"/>
              <a:ea typeface="Calibri"/>
              <a:cs typeface="Calibri"/>
              <a:sym typeface="Calibri"/>
            </a:endParaRPr>
          </a:p>
          <a:p>
            <a:pPr marL="502919" marR="0" lvl="0" indent="-502919" algn="l" rtl="0">
              <a:lnSpc>
                <a:spcPct val="80000"/>
              </a:lnSpc>
              <a:spcBef>
                <a:spcPts val="0"/>
              </a:spcBef>
              <a:spcAft>
                <a:spcPts val="0"/>
              </a:spcAft>
              <a:buClr>
                <a:srgbClr val="000000"/>
              </a:buClr>
              <a:buSzPts val="1679"/>
              <a:buFont typeface="Arial"/>
              <a:buNone/>
            </a:pPr>
            <a:r>
              <a:rPr lang="en-US" i="0" u="none" strike="noStrike" cap="none" dirty="0">
                <a:solidFill>
                  <a:srgbClr val="000000"/>
                </a:solidFill>
                <a:latin typeface="Calibri"/>
                <a:ea typeface="Calibri"/>
                <a:cs typeface="Calibri"/>
                <a:sym typeface="Calibri"/>
              </a:rPr>
              <a:t>Ribeiro, </a:t>
            </a:r>
            <a:r>
              <a:rPr lang="en-US" i="0" u="none" strike="noStrike" cap="none" dirty="0" err="1">
                <a:solidFill>
                  <a:srgbClr val="000000"/>
                </a:solidFill>
                <a:latin typeface="Calibri"/>
                <a:ea typeface="Calibri"/>
                <a:cs typeface="Calibri"/>
                <a:sym typeface="Calibri"/>
              </a:rPr>
              <a:t>Lígia</a:t>
            </a:r>
            <a:r>
              <a:rPr lang="en-US" i="0" u="none" strike="noStrike" cap="none" dirty="0">
                <a:solidFill>
                  <a:srgbClr val="000000"/>
                </a:solidFill>
                <a:latin typeface="Calibri"/>
                <a:ea typeface="Calibri"/>
                <a:cs typeface="Calibri"/>
                <a:sym typeface="Calibri"/>
              </a:rPr>
              <a:t>, Pablo De Castro, and Michele </a:t>
            </a:r>
            <a:r>
              <a:rPr lang="en-US" i="0" u="none" strike="noStrike" cap="none" dirty="0" err="1">
                <a:solidFill>
                  <a:srgbClr val="000000"/>
                </a:solidFill>
                <a:latin typeface="Calibri"/>
                <a:ea typeface="Calibri"/>
                <a:cs typeface="Calibri"/>
                <a:sym typeface="Calibri"/>
              </a:rPr>
              <a:t>Mennielli</a:t>
            </a:r>
            <a:r>
              <a:rPr lang="en-US" i="0" u="none" strike="noStrike" cap="none" dirty="0">
                <a:solidFill>
                  <a:srgbClr val="000000"/>
                </a:solidFill>
                <a:latin typeface="Calibri"/>
                <a:ea typeface="Calibri"/>
                <a:cs typeface="Calibri"/>
                <a:sym typeface="Calibri"/>
              </a:rPr>
              <a:t>. “EUNIS-</a:t>
            </a:r>
            <a:r>
              <a:rPr lang="en-US" i="0" u="none" strike="noStrike" cap="none" dirty="0" err="1">
                <a:solidFill>
                  <a:srgbClr val="000000"/>
                </a:solidFill>
                <a:latin typeface="Calibri"/>
                <a:ea typeface="Calibri"/>
                <a:cs typeface="Calibri"/>
                <a:sym typeface="Calibri"/>
              </a:rPr>
              <a:t>EuroCRIS</a:t>
            </a:r>
            <a:r>
              <a:rPr lang="en-US" i="0" u="none" strike="noStrike" cap="none" dirty="0">
                <a:solidFill>
                  <a:srgbClr val="000000"/>
                </a:solidFill>
                <a:latin typeface="Calibri"/>
                <a:ea typeface="Calibri"/>
                <a:cs typeface="Calibri"/>
                <a:sym typeface="Calibri"/>
              </a:rPr>
              <a:t> Joint Survey on CRIS and IR,” 2016. </a:t>
            </a:r>
            <a:r>
              <a:rPr lang="en-US" i="0" u="sng" strike="noStrike" cap="none" dirty="0">
                <a:solidFill>
                  <a:schemeClr val="hlink"/>
                </a:solidFill>
                <a:latin typeface="Calibri"/>
                <a:ea typeface="Calibri"/>
                <a:cs typeface="Calibri"/>
                <a:sym typeface="Calibri"/>
                <a:hlinkClick r:id="rId10"/>
              </a:rPr>
              <a:t>http://www.eurocris.org/news/cris-ir-survey-report</a:t>
            </a:r>
            <a:r>
              <a:rPr lang="en-US" i="0" u="none" strike="noStrike" cap="none" dirty="0">
                <a:solidFill>
                  <a:srgbClr val="000000"/>
                </a:solidFill>
                <a:latin typeface="Calibri"/>
                <a:ea typeface="Calibri"/>
                <a:cs typeface="Calibri"/>
                <a:sym typeface="Calibri"/>
              </a:rPr>
              <a:t>. </a:t>
            </a:r>
            <a:endParaRPr i="0" u="none" strike="noStrike" cap="none" dirty="0">
              <a:solidFill>
                <a:srgbClr val="000000"/>
              </a:solidFill>
              <a:latin typeface="Calibri"/>
              <a:ea typeface="Calibri"/>
              <a:cs typeface="Calibri"/>
              <a:sym typeface="Calibri"/>
            </a:endParaRPr>
          </a:p>
          <a:p>
            <a:pPr marL="502919" marR="0" lvl="0" indent="-502919" algn="l" rtl="0">
              <a:lnSpc>
                <a:spcPct val="80000"/>
              </a:lnSpc>
              <a:spcBef>
                <a:spcPts val="0"/>
              </a:spcBef>
              <a:spcAft>
                <a:spcPts val="0"/>
              </a:spcAft>
              <a:buClr>
                <a:srgbClr val="000000"/>
              </a:buClr>
              <a:buSzPts val="1680"/>
              <a:buFont typeface="Arial"/>
              <a:buNone/>
            </a:pPr>
            <a:endParaRPr i="0" u="sng" strike="noStrike" cap="none" dirty="0">
              <a:solidFill>
                <a:srgbClr val="000000"/>
              </a:solidFill>
              <a:latin typeface="Calibri"/>
              <a:ea typeface="Calibri"/>
              <a:cs typeface="Calibri"/>
              <a:sym typeface="Calibri"/>
            </a:endParaRPr>
          </a:p>
        </p:txBody>
      </p:sp>
      <p:pic>
        <p:nvPicPr>
          <p:cNvPr id="540" name="Google Shape;540;p59"/>
          <p:cNvPicPr preferRelativeResize="0"/>
          <p:nvPr/>
        </p:nvPicPr>
        <p:blipFill rotWithShape="1">
          <a:blip r:embed="rId11">
            <a:alphaModFix/>
          </a:blip>
          <a:srcRect/>
          <a:stretch/>
        </p:blipFill>
        <p:spPr>
          <a:xfrm>
            <a:off x="9700623" y="6275876"/>
            <a:ext cx="1126125" cy="4971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60"/>
          <p:cNvSpPr txBox="1">
            <a:spLocks noGrp="1"/>
          </p:cNvSpPr>
          <p:nvPr>
            <p:ph type="body" idx="1"/>
          </p:nvPr>
        </p:nvSpPr>
        <p:spPr>
          <a:xfrm>
            <a:off x="762000" y="294856"/>
            <a:ext cx="11252200" cy="9159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1" i="0" u="none" strike="noStrike" cap="none">
                <a:solidFill>
                  <a:schemeClr val="dk2"/>
                </a:solidFill>
                <a:latin typeface="Arial"/>
                <a:ea typeface="Arial"/>
                <a:cs typeface="Arial"/>
                <a:sym typeface="Arial"/>
              </a:rPr>
              <a:t>Discussion</a:t>
            </a:r>
            <a:endParaRPr/>
          </a:p>
        </p:txBody>
      </p:sp>
      <p:sp>
        <p:nvSpPr>
          <p:cNvPr id="547" name="Google Shape;547;p60"/>
          <p:cNvSpPr/>
          <p:nvPr/>
        </p:nvSpPr>
        <p:spPr>
          <a:xfrm>
            <a:off x="0" y="6220581"/>
            <a:ext cx="3962400" cy="637419"/>
          </a:xfrm>
          <a:prstGeom prst="rect">
            <a:avLst/>
          </a:prstGeom>
          <a:solidFill>
            <a:srgbClr val="A9306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100" b="0" i="0" u="none" strike="noStrike" cap="none">
                <a:solidFill>
                  <a:schemeClr val="lt1"/>
                </a:solidFill>
                <a:latin typeface="Arial"/>
                <a:ea typeface="Arial"/>
                <a:cs typeface="Arial"/>
                <a:sym typeface="Arial"/>
              </a:rPr>
              <a:t>oc.lc/rimsurvey</a:t>
            </a:r>
            <a:endParaRPr sz="1400" b="0" i="0" u="none" strike="noStrike" cap="none">
              <a:solidFill>
                <a:srgbClr val="000000"/>
              </a:solidFill>
              <a:latin typeface="Arial"/>
              <a:ea typeface="Arial"/>
              <a:cs typeface="Arial"/>
              <a:sym typeface="Arial"/>
            </a:endParaRPr>
          </a:p>
        </p:txBody>
      </p:sp>
      <p:pic>
        <p:nvPicPr>
          <p:cNvPr id="548" name="Google Shape;548;p60"/>
          <p:cNvPicPr preferRelativeResize="0"/>
          <p:nvPr/>
        </p:nvPicPr>
        <p:blipFill rotWithShape="1">
          <a:blip r:embed="rId3">
            <a:alphaModFix/>
          </a:blip>
          <a:srcRect/>
          <a:stretch/>
        </p:blipFill>
        <p:spPr>
          <a:xfrm>
            <a:off x="296031" y="1196556"/>
            <a:ext cx="3666369" cy="4687813"/>
          </a:xfrm>
          <a:prstGeom prst="rect">
            <a:avLst/>
          </a:prstGeom>
          <a:noFill/>
          <a:ln>
            <a:noFill/>
          </a:ln>
        </p:spPr>
      </p:pic>
      <p:sp>
        <p:nvSpPr>
          <p:cNvPr id="549" name="Google Shape;549;p60"/>
          <p:cNvSpPr/>
          <p:nvPr/>
        </p:nvSpPr>
        <p:spPr>
          <a:xfrm>
            <a:off x="4507385" y="1561946"/>
            <a:ext cx="8029481" cy="36933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Rebecca Bryant</a:t>
            </a:r>
            <a:r>
              <a:rPr lang="en-US" sz="1400" b="0" i="0" u="none" strike="noStrike" cap="none">
                <a:solidFill>
                  <a:srgbClr val="000000"/>
                </a:solidFill>
                <a:latin typeface="Arial"/>
                <a:ea typeface="Arial"/>
                <a:cs typeface="Arial"/>
                <a:sym typeface="Arial"/>
              </a:rPr>
              <a:t>, PhD, Senior Program Officer, OCLC Research </a:t>
            </a:r>
            <a:endParaRPr/>
          </a:p>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4"/>
              </a:rPr>
              <a:t>bryantr@oclc.org</a:t>
            </a:r>
            <a:r>
              <a:rPr lang="en-US" sz="1400" b="0" i="0" u="sng" strike="noStrike" cap="none">
                <a:solidFill>
                  <a:schemeClr val="hlink"/>
                </a:solidFill>
                <a:latin typeface="Arial"/>
                <a:ea typeface="Arial"/>
                <a:cs typeface="Arial"/>
                <a:sym typeface="Arial"/>
              </a:rPr>
              <a:t>   </a:t>
            </a:r>
            <a:r>
              <a:rPr lang="en-US" sz="1400" b="0" i="0" u="none" strike="noStrike" cap="none">
                <a:solidFill>
                  <a:schemeClr val="dk1"/>
                </a:solidFill>
                <a:latin typeface="Arial"/>
                <a:ea typeface="Arial"/>
                <a:cs typeface="Arial"/>
                <a:sym typeface="Arial"/>
              </a:rPr>
              <a:t>@RebeccaBryant18</a:t>
            </a:r>
            <a:endParaRPr/>
          </a:p>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5"/>
              </a:rPr>
              <a:t>https://orcid.org/0000-0002-2753-3881</a:t>
            </a: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lvl="0" indent="0" algn="l" rtl="0">
              <a:spcBef>
                <a:spcPts val="280"/>
              </a:spcBef>
              <a:spcAft>
                <a:spcPts val="0"/>
              </a:spcAft>
              <a:buNone/>
            </a:pPr>
            <a:r>
              <a:rPr lang="en-US" b="1">
                <a:solidFill>
                  <a:schemeClr val="dk1"/>
                </a:solidFill>
              </a:rPr>
              <a:t>Pablo de Castro, </a:t>
            </a:r>
            <a:r>
              <a:rPr lang="en-US">
                <a:solidFill>
                  <a:schemeClr val="dk1"/>
                </a:solidFill>
              </a:rPr>
              <a:t>Open Access Advocacy Librarian, University of Strathclyde</a:t>
            </a:r>
            <a:endParaRPr>
              <a:solidFill>
                <a:schemeClr val="dk1"/>
              </a:solidFill>
            </a:endParaRPr>
          </a:p>
          <a:p>
            <a:pPr marL="0" lvl="0" indent="0" algn="l" rtl="0">
              <a:spcBef>
                <a:spcPts val="280"/>
              </a:spcBef>
              <a:spcAft>
                <a:spcPts val="0"/>
              </a:spcAft>
              <a:buNone/>
            </a:pPr>
            <a:r>
              <a:rPr lang="en-US">
                <a:solidFill>
                  <a:schemeClr val="dk1"/>
                </a:solidFill>
              </a:rPr>
              <a:t>euroCRIS Secretary</a:t>
            </a:r>
            <a:endParaRPr>
              <a:solidFill>
                <a:schemeClr val="dk1"/>
              </a:solidFill>
            </a:endParaRPr>
          </a:p>
          <a:p>
            <a:pPr marL="0" lvl="0" indent="0" algn="l" rtl="0">
              <a:spcBef>
                <a:spcPts val="280"/>
              </a:spcBef>
              <a:spcAft>
                <a:spcPts val="0"/>
              </a:spcAft>
              <a:buNone/>
            </a:pPr>
            <a:r>
              <a:rPr lang="en-US" u="sng">
                <a:solidFill>
                  <a:schemeClr val="hlink"/>
                </a:solidFill>
                <a:hlinkClick r:id="rId6"/>
              </a:rPr>
              <a:t>pablo.de-castro@strath.ac.uk</a:t>
            </a:r>
            <a:r>
              <a:rPr lang="en-US">
                <a:solidFill>
                  <a:schemeClr val="dk1"/>
                </a:solidFill>
              </a:rPr>
              <a:t> @pcastromartin</a:t>
            </a:r>
            <a:endParaRPr>
              <a:solidFill>
                <a:schemeClr val="dk1"/>
              </a:solidFill>
            </a:endParaRPr>
          </a:p>
          <a:p>
            <a:pPr marL="0" lvl="0" indent="0" algn="l" rtl="0">
              <a:spcBef>
                <a:spcPts val="0"/>
              </a:spcBef>
              <a:spcAft>
                <a:spcPts val="0"/>
              </a:spcAft>
              <a:buClr>
                <a:schemeClr val="dk1"/>
              </a:buClr>
              <a:buFont typeface="Arial"/>
              <a:buNone/>
            </a:pPr>
            <a:r>
              <a:rPr lang="en-US" u="sng">
                <a:solidFill>
                  <a:schemeClr val="hlink"/>
                </a:solidFill>
                <a:hlinkClick r:id="rId7"/>
              </a:rPr>
              <a:t>https://orcid.org/0000-0001-6300-1033</a:t>
            </a:r>
            <a:r>
              <a:rPr lang="en-US">
                <a:solidFill>
                  <a:schemeClr val="dk1"/>
                </a:solidFill>
              </a:rPr>
              <a:t> </a:t>
            </a:r>
            <a:endParaRPr b="1">
              <a:solidFill>
                <a:schemeClr val="dk1"/>
              </a:solidFill>
            </a:endParaRPr>
          </a:p>
          <a:p>
            <a:pPr marL="0" marR="0" lvl="0" indent="0" algn="l" rtl="0">
              <a:lnSpc>
                <a:spcPct val="100000"/>
              </a:lnSpc>
              <a:spcBef>
                <a:spcPts val="0"/>
              </a:spcBef>
              <a:spcAft>
                <a:spcPts val="0"/>
              </a:spcAft>
              <a:buNone/>
            </a:pPr>
            <a:endParaRPr b="1"/>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Dr. Annette Dortmund,</a:t>
            </a:r>
            <a:r>
              <a:rPr lang="en-US" sz="1400" b="0" i="0" u="none" strike="noStrike" cap="none">
                <a:solidFill>
                  <a:srgbClr val="000000"/>
                </a:solidFill>
                <a:latin typeface="Arial"/>
                <a:ea typeface="Arial"/>
                <a:cs typeface="Arial"/>
                <a:sym typeface="Arial"/>
              </a:rPr>
              <a:t> Research Consultant, OCLC</a:t>
            </a:r>
            <a:endParaRPr/>
          </a:p>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8"/>
              </a:rPr>
              <a:t>Annette.Dortmund@oclc.org</a:t>
            </a:r>
            <a:r>
              <a:rPr lang="en-US" sz="1400" b="0" i="0" u="none" strike="noStrike" cap="none">
                <a:solidFill>
                  <a:srgbClr val="000000"/>
                </a:solidFill>
                <a:latin typeface="Arial"/>
                <a:ea typeface="Arial"/>
                <a:cs typeface="Arial"/>
                <a:sym typeface="Arial"/>
              </a:rPr>
              <a:t> @libsum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9"/>
              </a:rPr>
              <a:t>https://orcid.org/0000-0003-1588-9749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280"/>
              </a:spcBef>
              <a:spcAft>
                <a:spcPts val="0"/>
              </a:spcAft>
              <a:buNone/>
            </a:pPr>
            <a:r>
              <a:rPr lang="en-US" sz="1400" b="1" i="0" u="none" strike="noStrike" cap="none">
                <a:solidFill>
                  <a:srgbClr val="000000"/>
                </a:solidFill>
                <a:latin typeface="Arial"/>
                <a:ea typeface="Arial"/>
                <a:cs typeface="Arial"/>
                <a:sym typeface="Arial"/>
              </a:rPr>
              <a:t>Michele Mennielli, </a:t>
            </a:r>
            <a:r>
              <a:rPr lang="en-US" sz="1400" b="0" i="0" u="none" strike="noStrike" cap="none">
                <a:solidFill>
                  <a:srgbClr val="000000"/>
                </a:solidFill>
                <a:latin typeface="Arial"/>
                <a:ea typeface="Arial"/>
                <a:cs typeface="Arial"/>
                <a:sym typeface="Arial"/>
              </a:rPr>
              <a:t>International Membership and Partnership Manager, DuraSpace </a:t>
            </a:r>
            <a:r>
              <a:rPr lang="en-US" sz="1400" b="0" i="0" u="sng" strike="noStrike" cap="none">
                <a:solidFill>
                  <a:schemeClr val="hlink"/>
                </a:solidFill>
                <a:latin typeface="Arial"/>
                <a:ea typeface="Arial"/>
                <a:cs typeface="Arial"/>
                <a:sym typeface="Arial"/>
                <a:hlinkClick r:id="rId10"/>
              </a:rPr>
              <a:t>mmennielli@duraspace.org</a:t>
            </a:r>
            <a:r>
              <a:rPr lang="en-US" sz="1400" b="0" i="0" u="none" strike="noStrike" cap="none">
                <a:solidFill>
                  <a:srgbClr val="000000"/>
                </a:solidFill>
                <a:latin typeface="Arial"/>
                <a:ea typeface="Arial"/>
                <a:cs typeface="Arial"/>
                <a:sym typeface="Arial"/>
              </a:rPr>
              <a:t> @micmenn  </a:t>
            </a:r>
            <a:endParaRPr/>
          </a:p>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11"/>
              </a:rPr>
              <a:t>https://orcid.org/0000-0002-4968-906X</a:t>
            </a:r>
            <a:r>
              <a:rPr lang="en-US"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50" name="Google Shape;550;p60"/>
          <p:cNvPicPr preferRelativeResize="0"/>
          <p:nvPr/>
        </p:nvPicPr>
        <p:blipFill rotWithShape="1">
          <a:blip r:embed="rId12">
            <a:alphaModFix/>
          </a:blip>
          <a:srcRect/>
          <a:stretch/>
        </p:blipFill>
        <p:spPr>
          <a:xfrm>
            <a:off x="9700623" y="6275876"/>
            <a:ext cx="1126125" cy="4971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1"/>
          <p:cNvSpPr txBox="1">
            <a:spLocks noGrp="1"/>
          </p:cNvSpPr>
          <p:nvPr>
            <p:ph type="body" idx="1"/>
          </p:nvPr>
        </p:nvSpPr>
        <p:spPr>
          <a:xfrm>
            <a:off x="1179258" y="1397842"/>
            <a:ext cx="9260142" cy="4469558"/>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400"/>
              <a:buChar char="•"/>
            </a:pPr>
            <a:r>
              <a:rPr lang="en-US" sz="2800" dirty="0"/>
              <a:t>Devoted to challenges facing </a:t>
            </a:r>
            <a:r>
              <a:rPr lang="en-US" sz="2800" dirty="0">
                <a:solidFill>
                  <a:srgbClr val="0070C0"/>
                </a:solidFill>
              </a:rPr>
              <a:t>libraries and archives since 1978</a:t>
            </a:r>
            <a:endParaRPr sz="2800" dirty="0"/>
          </a:p>
          <a:p>
            <a:pPr marL="342900" lvl="0" indent="-342900" algn="l" rtl="0">
              <a:lnSpc>
                <a:spcPct val="100000"/>
              </a:lnSpc>
              <a:spcBef>
                <a:spcPts val="0"/>
              </a:spcBef>
              <a:spcAft>
                <a:spcPts val="0"/>
              </a:spcAft>
              <a:buSzPts val="2400"/>
              <a:buChar char="•"/>
            </a:pPr>
            <a:r>
              <a:rPr lang="en-US" sz="2800" dirty="0"/>
              <a:t>Community resource for </a:t>
            </a:r>
            <a:r>
              <a:rPr lang="en-US" sz="2800" dirty="0">
                <a:solidFill>
                  <a:srgbClr val="0070C0"/>
                </a:solidFill>
              </a:rPr>
              <a:t>shared Research and Development </a:t>
            </a:r>
            <a:r>
              <a:rPr lang="en-US" sz="2800" dirty="0"/>
              <a:t>(R&amp;D) </a:t>
            </a:r>
            <a:endParaRPr sz="2800" dirty="0"/>
          </a:p>
          <a:p>
            <a:pPr marL="342900" lvl="0" indent="-342900" algn="l" rtl="0">
              <a:lnSpc>
                <a:spcPct val="100000"/>
              </a:lnSpc>
              <a:spcBef>
                <a:spcPts val="0"/>
              </a:spcBef>
              <a:spcAft>
                <a:spcPts val="0"/>
              </a:spcAft>
              <a:buSzPts val="2400"/>
              <a:buChar char="•"/>
            </a:pPr>
            <a:r>
              <a:rPr lang="en-US" sz="2800" dirty="0"/>
              <a:t>Engagement with OCLC members and the community around </a:t>
            </a:r>
            <a:r>
              <a:rPr lang="en-US" sz="2800" dirty="0">
                <a:solidFill>
                  <a:srgbClr val="0070C0"/>
                </a:solidFill>
              </a:rPr>
              <a:t>shared concerns</a:t>
            </a:r>
            <a:endParaRPr dirty="0"/>
          </a:p>
          <a:p>
            <a:pPr marL="342900" lvl="0" indent="-342900" algn="l" rtl="0">
              <a:lnSpc>
                <a:spcPct val="100000"/>
              </a:lnSpc>
              <a:spcBef>
                <a:spcPts val="0"/>
              </a:spcBef>
              <a:spcAft>
                <a:spcPts val="0"/>
              </a:spcAft>
              <a:buSzPts val="2400"/>
              <a:buChar char="•"/>
            </a:pPr>
            <a:r>
              <a:rPr lang="en-US" sz="2800" dirty="0">
                <a:solidFill>
                  <a:srgbClr val="0070C0"/>
                </a:solidFill>
              </a:rPr>
              <a:t>Learn more</a:t>
            </a:r>
            <a:endParaRPr sz="2800" dirty="0">
              <a:solidFill>
                <a:srgbClr val="0070C0"/>
              </a:solidFill>
            </a:endParaRPr>
          </a:p>
          <a:p>
            <a:pPr marL="914400" lvl="1" indent="-457200" algn="l" rtl="0">
              <a:lnSpc>
                <a:spcPct val="100000"/>
              </a:lnSpc>
              <a:spcBef>
                <a:spcPts val="480"/>
              </a:spcBef>
              <a:spcAft>
                <a:spcPts val="0"/>
              </a:spcAft>
              <a:buSzPts val="2400"/>
              <a:buFont typeface="Noto Sans Symbols"/>
              <a:buChar char="▪"/>
            </a:pPr>
            <a:r>
              <a:rPr lang="en-US" sz="2000" dirty="0" err="1">
                <a:solidFill>
                  <a:srgbClr val="0070C0"/>
                </a:solidFill>
              </a:rPr>
              <a:t>oc.lc</a:t>
            </a:r>
            <a:r>
              <a:rPr lang="en-US" sz="2000" dirty="0">
                <a:solidFill>
                  <a:srgbClr val="0070C0"/>
                </a:solidFill>
              </a:rPr>
              <a:t>/research </a:t>
            </a:r>
            <a:endParaRPr sz="2000" dirty="0"/>
          </a:p>
          <a:p>
            <a:pPr marL="914400" lvl="1" indent="-457200" algn="l" rtl="0">
              <a:lnSpc>
                <a:spcPct val="100000"/>
              </a:lnSpc>
              <a:spcBef>
                <a:spcPts val="480"/>
              </a:spcBef>
              <a:spcAft>
                <a:spcPts val="0"/>
              </a:spcAft>
              <a:buSzPts val="2400"/>
              <a:buFont typeface="Noto Sans Symbols"/>
              <a:buChar char="▪"/>
            </a:pPr>
            <a:r>
              <a:rPr lang="en-US" sz="2000" dirty="0" err="1">
                <a:solidFill>
                  <a:srgbClr val="0070C0"/>
                </a:solidFill>
              </a:rPr>
              <a:t>Hangingtogether.org</a:t>
            </a:r>
            <a:r>
              <a:rPr lang="en-US" sz="2000" dirty="0">
                <a:solidFill>
                  <a:srgbClr val="0070C0"/>
                </a:solidFill>
              </a:rPr>
              <a:t> blog</a:t>
            </a:r>
            <a:endParaRPr sz="2000" dirty="0">
              <a:solidFill>
                <a:srgbClr val="0070C0"/>
              </a:solidFill>
            </a:endParaRPr>
          </a:p>
          <a:p>
            <a:pPr marL="342900" lvl="0" indent="-342900" algn="l" rtl="0">
              <a:lnSpc>
                <a:spcPct val="100000"/>
              </a:lnSpc>
              <a:spcBef>
                <a:spcPts val="480"/>
              </a:spcBef>
              <a:spcAft>
                <a:spcPts val="0"/>
              </a:spcAft>
              <a:buSzPts val="2400"/>
              <a:buNone/>
            </a:pPr>
            <a:endParaRPr dirty="0"/>
          </a:p>
        </p:txBody>
      </p:sp>
      <p:pic>
        <p:nvPicPr>
          <p:cNvPr id="277" name="Google Shape;277;p41"/>
          <p:cNvPicPr preferRelativeResize="0"/>
          <p:nvPr/>
        </p:nvPicPr>
        <p:blipFill rotWithShape="1">
          <a:blip r:embed="rId3">
            <a:alphaModFix/>
          </a:blip>
          <a:srcRect/>
          <a:stretch/>
        </p:blipFill>
        <p:spPr>
          <a:xfrm>
            <a:off x="1524000" y="381000"/>
            <a:ext cx="3485969" cy="667526"/>
          </a:xfrm>
          <a:prstGeom prst="rect">
            <a:avLst/>
          </a:prstGeom>
          <a:noFill/>
          <a:ln>
            <a:noFill/>
          </a:ln>
        </p:spPr>
      </p:pic>
      <p:sp>
        <p:nvSpPr>
          <p:cNvPr id="278" name="Google Shape;278;p41"/>
          <p:cNvSpPr/>
          <p:nvPr/>
        </p:nvSpPr>
        <p:spPr>
          <a:xfrm>
            <a:off x="11963400" y="140334"/>
            <a:ext cx="76200" cy="76200"/>
          </a:xfrm>
          <a:prstGeom prst="ellipse">
            <a:avLst/>
          </a:prstGeom>
          <a:solidFill>
            <a:srgbClr val="8A1B61"/>
          </a:solidFill>
          <a:ln w="25400" cap="flat" cmpd="sng">
            <a:solidFill>
              <a:srgbClr val="6413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42"/>
          <p:cNvPicPr preferRelativeResize="0"/>
          <p:nvPr/>
        </p:nvPicPr>
        <p:blipFill rotWithShape="1">
          <a:blip r:embed="rId3">
            <a:alphaModFix/>
          </a:blip>
          <a:srcRect/>
          <a:stretch/>
        </p:blipFill>
        <p:spPr>
          <a:xfrm>
            <a:off x="1" y="0"/>
            <a:ext cx="12192000" cy="6858000"/>
          </a:xfrm>
          <a:prstGeom prst="rect">
            <a:avLst/>
          </a:prstGeom>
          <a:solidFill>
            <a:schemeClr val="lt1"/>
          </a:solidFill>
          <a:ln>
            <a:noFill/>
          </a:ln>
        </p:spPr>
      </p:pic>
      <p:sp>
        <p:nvSpPr>
          <p:cNvPr id="285" name="Google Shape;285;p42"/>
          <p:cNvSpPr/>
          <p:nvPr/>
        </p:nvSpPr>
        <p:spPr>
          <a:xfrm>
            <a:off x="0" y="6327174"/>
            <a:ext cx="3952644" cy="542841"/>
          </a:xfrm>
          <a:prstGeom prst="rect">
            <a:avLst/>
          </a:prstGeom>
          <a:solidFill>
            <a:srgbClr val="A9306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100" b="0" i="0" u="none" strike="noStrike" cap="none">
                <a:solidFill>
                  <a:schemeClr val="lt1"/>
                </a:solidFill>
                <a:latin typeface="Arial"/>
                <a:ea typeface="Arial"/>
                <a:cs typeface="Arial"/>
                <a:sym typeface="Arial"/>
              </a:rPr>
              <a:t>oc.lc/rim</a:t>
            </a:r>
            <a:endParaRPr sz="1400" b="0" i="0" u="none" strike="noStrike" cap="none">
              <a:solidFill>
                <a:srgbClr val="000000"/>
              </a:solidFill>
              <a:latin typeface="Arial"/>
              <a:ea typeface="Arial"/>
              <a:cs typeface="Arial"/>
              <a:sym typeface="Arial"/>
            </a:endParaRPr>
          </a:p>
        </p:txBody>
      </p:sp>
      <p:pic>
        <p:nvPicPr>
          <p:cNvPr id="286" name="Google Shape;286;p42"/>
          <p:cNvPicPr preferRelativeResize="0"/>
          <p:nvPr/>
        </p:nvPicPr>
        <p:blipFill rotWithShape="1">
          <a:blip r:embed="rId4">
            <a:alphaModFix/>
          </a:blip>
          <a:srcRect/>
          <a:stretch/>
        </p:blipFill>
        <p:spPr>
          <a:xfrm>
            <a:off x="1607710" y="990600"/>
            <a:ext cx="4107290" cy="5210672"/>
          </a:xfrm>
          <a:prstGeom prst="rect">
            <a:avLst/>
          </a:prstGeom>
          <a:noFill/>
          <a:ln w="31750" cap="flat" cmpd="sng">
            <a:solidFill>
              <a:schemeClr val="lt1"/>
            </a:solidFill>
            <a:prstDash val="solid"/>
            <a:round/>
            <a:headEnd type="none" w="sm" len="sm"/>
            <a:tailEnd type="none" w="sm" len="sm"/>
          </a:ln>
        </p:spPr>
      </p:pic>
      <p:pic>
        <p:nvPicPr>
          <p:cNvPr id="287" name="Google Shape;287;p42"/>
          <p:cNvPicPr preferRelativeResize="0"/>
          <p:nvPr/>
        </p:nvPicPr>
        <p:blipFill rotWithShape="1">
          <a:blip r:embed="rId5">
            <a:alphaModFix/>
          </a:blip>
          <a:srcRect/>
          <a:stretch/>
        </p:blipFill>
        <p:spPr>
          <a:xfrm>
            <a:off x="6324600" y="990600"/>
            <a:ext cx="4170092" cy="5210672"/>
          </a:xfrm>
          <a:prstGeom prst="rect">
            <a:avLst/>
          </a:prstGeom>
          <a:noFill/>
          <a:ln w="31750" cap="flat" cmpd="sng">
            <a:solidFill>
              <a:schemeClr val="lt1"/>
            </a:solidFill>
            <a:prstDash val="solid"/>
            <a:round/>
            <a:headEnd type="none" w="sm" len="sm"/>
            <a:tailEnd type="none" w="sm" len="sm"/>
          </a:ln>
        </p:spPr>
      </p:pic>
      <p:pic>
        <p:nvPicPr>
          <p:cNvPr id="288" name="Google Shape;288;p42"/>
          <p:cNvPicPr preferRelativeResize="0"/>
          <p:nvPr/>
        </p:nvPicPr>
        <p:blipFill rotWithShape="1">
          <a:blip r:embed="rId6">
            <a:alphaModFix/>
          </a:blip>
          <a:srcRect/>
          <a:stretch/>
        </p:blipFill>
        <p:spPr>
          <a:xfrm>
            <a:off x="4869249" y="245538"/>
            <a:ext cx="2453502" cy="499525"/>
          </a:xfrm>
          <a:prstGeom prst="rect">
            <a:avLst/>
          </a:prstGeom>
          <a:noFill/>
          <a:ln>
            <a:noFill/>
          </a:ln>
        </p:spPr>
      </p:pic>
      <p:sp>
        <p:nvSpPr>
          <p:cNvPr id="289" name="Google Shape;289;p42"/>
          <p:cNvSpPr/>
          <p:nvPr/>
        </p:nvSpPr>
        <p:spPr>
          <a:xfrm>
            <a:off x="11963400" y="140334"/>
            <a:ext cx="76200" cy="76200"/>
          </a:xfrm>
          <a:prstGeom prst="ellipse">
            <a:avLst/>
          </a:prstGeom>
          <a:solidFill>
            <a:srgbClr val="8A1B61"/>
          </a:solidFill>
          <a:ln w="25400" cap="flat" cmpd="sng">
            <a:solidFill>
              <a:srgbClr val="6413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3">
            <a:alphaModFix/>
          </a:blip>
          <a:srcRect/>
          <a:stretch/>
        </p:blipFill>
        <p:spPr>
          <a:xfrm>
            <a:off x="1492662" y="6546700"/>
            <a:ext cx="9216000" cy="339531"/>
          </a:xfrm>
          <a:prstGeom prst="rect">
            <a:avLst/>
          </a:prstGeom>
          <a:noFill/>
          <a:ln>
            <a:noFill/>
          </a:ln>
        </p:spPr>
      </p:pic>
      <p:pic>
        <p:nvPicPr>
          <p:cNvPr id="296" name="Google Shape;296;p43" descr="Network2.jpg"/>
          <p:cNvPicPr preferRelativeResize="0"/>
          <p:nvPr/>
        </p:nvPicPr>
        <p:blipFill rotWithShape="1">
          <a:blip r:embed="rId4">
            <a:alphaModFix/>
          </a:blip>
          <a:srcRect b="5338"/>
          <a:stretch/>
        </p:blipFill>
        <p:spPr>
          <a:xfrm>
            <a:off x="1509801" y="2218617"/>
            <a:ext cx="9158200" cy="3543557"/>
          </a:xfrm>
          <a:prstGeom prst="rect">
            <a:avLst/>
          </a:prstGeom>
          <a:noFill/>
          <a:ln>
            <a:noFill/>
          </a:ln>
        </p:spPr>
      </p:pic>
      <p:pic>
        <p:nvPicPr>
          <p:cNvPr id="297" name="Google Shape;297;p43" descr="ORCID.png"/>
          <p:cNvPicPr preferRelativeResize="0"/>
          <p:nvPr/>
        </p:nvPicPr>
        <p:blipFill rotWithShape="1">
          <a:blip r:embed="rId5">
            <a:alphaModFix/>
          </a:blip>
          <a:srcRect/>
          <a:stretch/>
        </p:blipFill>
        <p:spPr>
          <a:xfrm>
            <a:off x="9113914" y="5790369"/>
            <a:ext cx="962572" cy="293915"/>
          </a:xfrm>
          <a:prstGeom prst="rect">
            <a:avLst/>
          </a:prstGeom>
          <a:noFill/>
          <a:ln>
            <a:noFill/>
          </a:ln>
        </p:spPr>
      </p:pic>
      <p:pic>
        <p:nvPicPr>
          <p:cNvPr id="298" name="Google Shape;298;p43" descr="JISC.png"/>
          <p:cNvPicPr preferRelativeResize="0"/>
          <p:nvPr/>
        </p:nvPicPr>
        <p:blipFill rotWithShape="1">
          <a:blip r:embed="rId6">
            <a:alphaModFix/>
          </a:blip>
          <a:srcRect/>
          <a:stretch/>
        </p:blipFill>
        <p:spPr>
          <a:xfrm>
            <a:off x="8473105" y="6163021"/>
            <a:ext cx="617571" cy="360250"/>
          </a:xfrm>
          <a:prstGeom prst="rect">
            <a:avLst/>
          </a:prstGeom>
          <a:noFill/>
          <a:ln>
            <a:noFill/>
          </a:ln>
        </p:spPr>
      </p:pic>
      <p:pic>
        <p:nvPicPr>
          <p:cNvPr id="299" name="Google Shape;299;p43" descr="IBICT.png"/>
          <p:cNvPicPr preferRelativeResize="0"/>
          <p:nvPr/>
        </p:nvPicPr>
        <p:blipFill rotWithShape="1">
          <a:blip r:embed="rId7">
            <a:alphaModFix/>
          </a:blip>
          <a:srcRect r="53660" b="4830"/>
          <a:stretch/>
        </p:blipFill>
        <p:spPr>
          <a:xfrm>
            <a:off x="7906790" y="5779232"/>
            <a:ext cx="903972" cy="319314"/>
          </a:xfrm>
          <a:prstGeom prst="rect">
            <a:avLst/>
          </a:prstGeom>
          <a:noFill/>
          <a:ln>
            <a:noFill/>
          </a:ln>
        </p:spPr>
      </p:pic>
      <p:pic>
        <p:nvPicPr>
          <p:cNvPr id="300" name="Google Shape;300;p43" descr="ESF.png"/>
          <p:cNvPicPr preferRelativeResize="0"/>
          <p:nvPr/>
        </p:nvPicPr>
        <p:blipFill rotWithShape="1">
          <a:blip r:embed="rId8">
            <a:alphaModFix/>
          </a:blip>
          <a:srcRect/>
          <a:stretch/>
        </p:blipFill>
        <p:spPr>
          <a:xfrm>
            <a:off x="3947656" y="5987483"/>
            <a:ext cx="538229" cy="538229"/>
          </a:xfrm>
          <a:prstGeom prst="rect">
            <a:avLst/>
          </a:prstGeom>
          <a:noFill/>
          <a:ln>
            <a:noFill/>
          </a:ln>
        </p:spPr>
      </p:pic>
      <p:pic>
        <p:nvPicPr>
          <p:cNvPr id="301" name="Google Shape;301;p43" descr="EUNIS.jpg"/>
          <p:cNvPicPr preferRelativeResize="0"/>
          <p:nvPr/>
        </p:nvPicPr>
        <p:blipFill rotWithShape="1">
          <a:blip r:embed="rId9">
            <a:alphaModFix/>
          </a:blip>
          <a:srcRect/>
          <a:stretch/>
        </p:blipFill>
        <p:spPr>
          <a:xfrm>
            <a:off x="7468291" y="5992075"/>
            <a:ext cx="538859" cy="541264"/>
          </a:xfrm>
          <a:prstGeom prst="rect">
            <a:avLst/>
          </a:prstGeom>
          <a:noFill/>
          <a:ln>
            <a:noFill/>
          </a:ln>
        </p:spPr>
      </p:pic>
      <p:pic>
        <p:nvPicPr>
          <p:cNvPr id="302" name="Google Shape;302;p43" descr="ERCIM.png"/>
          <p:cNvPicPr preferRelativeResize="0"/>
          <p:nvPr/>
        </p:nvPicPr>
        <p:blipFill rotWithShape="1">
          <a:blip r:embed="rId10">
            <a:alphaModFix/>
          </a:blip>
          <a:srcRect/>
          <a:stretch/>
        </p:blipFill>
        <p:spPr>
          <a:xfrm>
            <a:off x="6877630" y="5762174"/>
            <a:ext cx="481419" cy="406737"/>
          </a:xfrm>
          <a:prstGeom prst="rect">
            <a:avLst/>
          </a:prstGeom>
          <a:noFill/>
          <a:ln>
            <a:noFill/>
          </a:ln>
        </p:spPr>
      </p:pic>
      <p:pic>
        <p:nvPicPr>
          <p:cNvPr id="303" name="Google Shape;303;p43" descr="EARMA.png"/>
          <p:cNvPicPr preferRelativeResize="0"/>
          <p:nvPr/>
        </p:nvPicPr>
        <p:blipFill rotWithShape="1">
          <a:blip r:embed="rId11">
            <a:alphaModFix/>
          </a:blip>
          <a:srcRect/>
          <a:stretch/>
        </p:blipFill>
        <p:spPr>
          <a:xfrm>
            <a:off x="4544176" y="5840256"/>
            <a:ext cx="819251" cy="416340"/>
          </a:xfrm>
          <a:prstGeom prst="rect">
            <a:avLst/>
          </a:prstGeom>
          <a:noFill/>
          <a:ln>
            <a:noFill/>
          </a:ln>
        </p:spPr>
      </p:pic>
      <p:pic>
        <p:nvPicPr>
          <p:cNvPr id="304" name="Google Shape;304;p43" descr="CODATA.png"/>
          <p:cNvPicPr preferRelativeResize="0"/>
          <p:nvPr/>
        </p:nvPicPr>
        <p:blipFill rotWithShape="1">
          <a:blip r:embed="rId12">
            <a:alphaModFix/>
          </a:blip>
          <a:srcRect/>
          <a:stretch/>
        </p:blipFill>
        <p:spPr>
          <a:xfrm>
            <a:off x="5862535" y="5780407"/>
            <a:ext cx="517636" cy="399899"/>
          </a:xfrm>
          <a:prstGeom prst="rect">
            <a:avLst/>
          </a:prstGeom>
          <a:noFill/>
          <a:ln>
            <a:noFill/>
          </a:ln>
        </p:spPr>
      </p:pic>
      <p:pic>
        <p:nvPicPr>
          <p:cNvPr id="305" name="Google Shape;305;p43" descr="COAR.png"/>
          <p:cNvPicPr preferRelativeResize="0"/>
          <p:nvPr/>
        </p:nvPicPr>
        <p:blipFill rotWithShape="1">
          <a:blip r:embed="rId13">
            <a:alphaModFix/>
          </a:blip>
          <a:srcRect/>
          <a:stretch/>
        </p:blipFill>
        <p:spPr>
          <a:xfrm>
            <a:off x="1588145" y="6089308"/>
            <a:ext cx="821070" cy="410535"/>
          </a:xfrm>
          <a:prstGeom prst="rect">
            <a:avLst/>
          </a:prstGeom>
          <a:noFill/>
          <a:ln>
            <a:noFill/>
          </a:ln>
        </p:spPr>
      </p:pic>
      <p:pic>
        <p:nvPicPr>
          <p:cNvPr id="306" name="Google Shape;306;p43" descr="CASRAI.jpg"/>
          <p:cNvPicPr preferRelativeResize="0"/>
          <p:nvPr/>
        </p:nvPicPr>
        <p:blipFill rotWithShape="1">
          <a:blip r:embed="rId14">
            <a:alphaModFix/>
          </a:blip>
          <a:srcRect/>
          <a:stretch/>
        </p:blipFill>
        <p:spPr>
          <a:xfrm>
            <a:off x="2675799" y="6208961"/>
            <a:ext cx="1049669" cy="303852"/>
          </a:xfrm>
          <a:prstGeom prst="rect">
            <a:avLst/>
          </a:prstGeom>
          <a:noFill/>
          <a:ln>
            <a:noFill/>
          </a:ln>
        </p:spPr>
      </p:pic>
      <p:pic>
        <p:nvPicPr>
          <p:cNvPr id="307" name="Google Shape;307;p43" descr="APA.jpg"/>
          <p:cNvPicPr preferRelativeResize="0"/>
          <p:nvPr/>
        </p:nvPicPr>
        <p:blipFill rotWithShape="1">
          <a:blip r:embed="rId15">
            <a:alphaModFix/>
          </a:blip>
          <a:srcRect/>
          <a:stretch/>
        </p:blipFill>
        <p:spPr>
          <a:xfrm>
            <a:off x="6488384" y="6172456"/>
            <a:ext cx="604175" cy="339849"/>
          </a:xfrm>
          <a:prstGeom prst="rect">
            <a:avLst/>
          </a:prstGeom>
          <a:noFill/>
          <a:ln>
            <a:noFill/>
          </a:ln>
        </p:spPr>
      </p:pic>
      <p:pic>
        <p:nvPicPr>
          <p:cNvPr id="308" name="Google Shape;308;p43" descr="ALLEA.png"/>
          <p:cNvPicPr preferRelativeResize="0"/>
          <p:nvPr/>
        </p:nvPicPr>
        <p:blipFill rotWithShape="1">
          <a:blip r:embed="rId16">
            <a:alphaModFix/>
          </a:blip>
          <a:srcRect/>
          <a:stretch/>
        </p:blipFill>
        <p:spPr>
          <a:xfrm>
            <a:off x="1693740" y="5792024"/>
            <a:ext cx="1107318" cy="333824"/>
          </a:xfrm>
          <a:prstGeom prst="rect">
            <a:avLst/>
          </a:prstGeom>
          <a:noFill/>
          <a:ln>
            <a:noFill/>
          </a:ln>
        </p:spPr>
      </p:pic>
      <p:pic>
        <p:nvPicPr>
          <p:cNvPr id="309" name="Google Shape;309;p43"/>
          <p:cNvPicPr preferRelativeResize="0"/>
          <p:nvPr/>
        </p:nvPicPr>
        <p:blipFill rotWithShape="1">
          <a:blip r:embed="rId17">
            <a:alphaModFix/>
          </a:blip>
          <a:srcRect/>
          <a:stretch/>
        </p:blipFill>
        <p:spPr>
          <a:xfrm>
            <a:off x="5043274" y="3694377"/>
            <a:ext cx="2125566" cy="680891"/>
          </a:xfrm>
          <a:prstGeom prst="rect">
            <a:avLst/>
          </a:prstGeom>
          <a:noFill/>
          <a:ln>
            <a:noFill/>
          </a:ln>
        </p:spPr>
      </p:pic>
      <p:pic>
        <p:nvPicPr>
          <p:cNvPr id="310" name="Google Shape;310;p43" descr="duraspace_logo_4in.png"/>
          <p:cNvPicPr preferRelativeResize="0"/>
          <p:nvPr/>
        </p:nvPicPr>
        <p:blipFill rotWithShape="1">
          <a:blip r:embed="rId18">
            <a:alphaModFix/>
          </a:blip>
          <a:srcRect/>
          <a:stretch/>
        </p:blipFill>
        <p:spPr>
          <a:xfrm>
            <a:off x="5085113" y="6245372"/>
            <a:ext cx="1258220" cy="236965"/>
          </a:xfrm>
          <a:prstGeom prst="rect">
            <a:avLst/>
          </a:prstGeom>
          <a:noFill/>
          <a:ln>
            <a:noFill/>
          </a:ln>
        </p:spPr>
      </p:pic>
      <p:sp>
        <p:nvSpPr>
          <p:cNvPr id="311" name="Google Shape;311;p43"/>
          <p:cNvSpPr/>
          <p:nvPr/>
        </p:nvSpPr>
        <p:spPr>
          <a:xfrm>
            <a:off x="8578636" y="3434756"/>
            <a:ext cx="1151999" cy="1151999"/>
          </a:xfrm>
          <a:prstGeom prst="ellipse">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dk2"/>
                </a:solidFill>
                <a:latin typeface="Calibri"/>
                <a:ea typeface="Calibri"/>
                <a:cs typeface="Calibri"/>
                <a:sym typeface="Calibri"/>
              </a:rPr>
              <a:t>&gt;200 Members</a:t>
            </a:r>
            <a:endParaRPr sz="1400" b="0" i="0" u="none" strike="noStrike" cap="none">
              <a:solidFill>
                <a:srgbClr val="000000"/>
              </a:solidFill>
              <a:latin typeface="Arial"/>
              <a:ea typeface="Arial"/>
              <a:cs typeface="Arial"/>
              <a:sym typeface="Arial"/>
            </a:endParaRPr>
          </a:p>
        </p:txBody>
      </p:sp>
      <p:sp>
        <p:nvSpPr>
          <p:cNvPr id="312" name="Google Shape;312;p43"/>
          <p:cNvSpPr/>
          <p:nvPr/>
        </p:nvSpPr>
        <p:spPr>
          <a:xfrm>
            <a:off x="2409216" y="2282757"/>
            <a:ext cx="1151999" cy="1151999"/>
          </a:xfrm>
          <a:prstGeom prst="ellipse">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dk2"/>
                </a:solidFill>
                <a:latin typeface="Calibri"/>
                <a:ea typeface="Calibri"/>
                <a:cs typeface="Calibri"/>
                <a:sym typeface="Calibri"/>
              </a:rPr>
              <a:t>45 Countries</a:t>
            </a:r>
            <a:endParaRPr sz="1400" b="0" i="0" u="none" strike="noStrike" cap="none">
              <a:solidFill>
                <a:srgbClr val="000000"/>
              </a:solidFill>
              <a:latin typeface="Arial"/>
              <a:ea typeface="Arial"/>
              <a:cs typeface="Arial"/>
              <a:sym typeface="Arial"/>
            </a:endParaRPr>
          </a:p>
        </p:txBody>
      </p:sp>
      <p:sp>
        <p:nvSpPr>
          <p:cNvPr id="313" name="Google Shape;313;p43"/>
          <p:cNvSpPr/>
          <p:nvPr/>
        </p:nvSpPr>
        <p:spPr>
          <a:xfrm>
            <a:off x="3433311" y="4509787"/>
            <a:ext cx="1151999" cy="1151999"/>
          </a:xfrm>
          <a:prstGeom prst="ellipse">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a:solidFill>
                  <a:schemeClr val="dk2"/>
                </a:solidFill>
                <a:latin typeface="Calibri"/>
                <a:ea typeface="Calibri"/>
                <a:cs typeface="Calibri"/>
                <a:sym typeface="Calibri"/>
              </a:rPr>
              <a:t>15 Strategic Partners</a:t>
            </a:r>
            <a:endParaRPr sz="1400" b="0" i="0" u="none" strike="noStrike" cap="none">
              <a:solidFill>
                <a:srgbClr val="000000"/>
              </a:solidFill>
              <a:latin typeface="Arial"/>
              <a:ea typeface="Arial"/>
              <a:cs typeface="Arial"/>
              <a:sym typeface="Arial"/>
            </a:endParaRPr>
          </a:p>
        </p:txBody>
      </p:sp>
      <p:sp>
        <p:nvSpPr>
          <p:cNvPr id="314" name="Google Shape;314;p43"/>
          <p:cNvSpPr/>
          <p:nvPr/>
        </p:nvSpPr>
        <p:spPr>
          <a:xfrm>
            <a:off x="1888189" y="1126120"/>
            <a:ext cx="8449460" cy="10156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0" i="0" u="none" strike="noStrike" cap="none">
                <a:solidFill>
                  <a:srgbClr val="1F497D"/>
                </a:solidFill>
                <a:latin typeface="Calibri"/>
                <a:ea typeface="Calibri"/>
                <a:cs typeface="Calibri"/>
                <a:sym typeface="Calibri"/>
              </a:rPr>
              <a:t>An international not-for-profit association founded in 2002 to bring together experts on research information in general and research information systems (CRIS) in particular</a:t>
            </a:r>
            <a:endParaRPr sz="1400" b="0" i="0" u="none" strike="noStrike" cap="none">
              <a:solidFill>
                <a:srgbClr val="000000"/>
              </a:solidFill>
              <a:latin typeface="Arial"/>
              <a:ea typeface="Arial"/>
              <a:cs typeface="Arial"/>
              <a:sym typeface="Arial"/>
            </a:endParaRPr>
          </a:p>
        </p:txBody>
      </p:sp>
      <p:pic>
        <p:nvPicPr>
          <p:cNvPr id="315" name="Google Shape;315;p43"/>
          <p:cNvPicPr preferRelativeResize="0"/>
          <p:nvPr/>
        </p:nvPicPr>
        <p:blipFill rotWithShape="1">
          <a:blip r:embed="rId19">
            <a:alphaModFix/>
          </a:blip>
          <a:srcRect/>
          <a:stretch/>
        </p:blipFill>
        <p:spPr>
          <a:xfrm>
            <a:off x="9614377" y="6081316"/>
            <a:ext cx="956641" cy="458697"/>
          </a:xfrm>
          <a:prstGeom prst="rect">
            <a:avLst/>
          </a:prstGeom>
          <a:noFill/>
          <a:ln>
            <a:noFill/>
          </a:ln>
        </p:spPr>
      </p:pic>
      <p:pic>
        <p:nvPicPr>
          <p:cNvPr id="316" name="Google Shape;316;p43"/>
          <p:cNvPicPr preferRelativeResize="0"/>
          <p:nvPr/>
        </p:nvPicPr>
        <p:blipFill rotWithShape="1">
          <a:blip r:embed="rId20">
            <a:alphaModFix/>
          </a:blip>
          <a:srcRect/>
          <a:stretch/>
        </p:blipFill>
        <p:spPr>
          <a:xfrm>
            <a:off x="2941173" y="5791337"/>
            <a:ext cx="1003339" cy="418058"/>
          </a:xfrm>
          <a:prstGeom prst="rect">
            <a:avLst/>
          </a:prstGeom>
          <a:noFill/>
          <a:ln>
            <a:noFill/>
          </a:ln>
        </p:spPr>
      </p:pic>
      <p:pic>
        <p:nvPicPr>
          <p:cNvPr id="317" name="Google Shape;317;p43"/>
          <p:cNvPicPr preferRelativeResize="0"/>
          <p:nvPr/>
        </p:nvPicPr>
        <p:blipFill rotWithShape="1">
          <a:blip r:embed="rId21">
            <a:alphaModFix/>
          </a:blip>
          <a:srcRect/>
          <a:stretch/>
        </p:blipFill>
        <p:spPr>
          <a:xfrm>
            <a:off x="1676401" y="152400"/>
            <a:ext cx="8839201" cy="707136"/>
          </a:xfrm>
          <a:prstGeom prst="rect">
            <a:avLst/>
          </a:prstGeom>
          <a:noFill/>
          <a:ln>
            <a:noFill/>
          </a:ln>
        </p:spPr>
      </p:pic>
      <p:sp>
        <p:nvSpPr>
          <p:cNvPr id="318" name="Google Shape;318;p43"/>
          <p:cNvSpPr/>
          <p:nvPr/>
        </p:nvSpPr>
        <p:spPr>
          <a:xfrm>
            <a:off x="11963400" y="140334"/>
            <a:ext cx="76200" cy="76200"/>
          </a:xfrm>
          <a:prstGeom prst="ellipse">
            <a:avLst/>
          </a:prstGeom>
          <a:solidFill>
            <a:srgbClr val="8A1B61"/>
          </a:solidFill>
          <a:ln w="25400" cap="flat" cmpd="sng">
            <a:solidFill>
              <a:srgbClr val="6413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44"/>
          <p:cNvPicPr preferRelativeResize="0"/>
          <p:nvPr/>
        </p:nvPicPr>
        <p:blipFill rotWithShape="1">
          <a:blip r:embed="rId3">
            <a:alphaModFix/>
          </a:blip>
          <a:srcRect/>
          <a:stretch/>
        </p:blipFill>
        <p:spPr>
          <a:xfrm>
            <a:off x="2762775" y="1082201"/>
            <a:ext cx="7075100" cy="3119925"/>
          </a:xfrm>
          <a:prstGeom prst="rect">
            <a:avLst/>
          </a:prstGeom>
          <a:noFill/>
          <a:ln>
            <a:noFill/>
          </a:ln>
        </p:spPr>
      </p:pic>
      <p:sp>
        <p:nvSpPr>
          <p:cNvPr id="324" name="Google Shape;324;p44"/>
          <p:cNvSpPr txBox="1"/>
          <p:nvPr/>
        </p:nvSpPr>
        <p:spPr>
          <a:xfrm>
            <a:off x="7081838" y="3860801"/>
            <a:ext cx="3586162" cy="26638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200" b="0" i="0" u="none" strike="noStrike" cap="none">
                <a:solidFill>
                  <a:srgbClr val="898989"/>
                </a:solidFill>
                <a:latin typeface="Calibri"/>
                <a:ea typeface="Calibri"/>
                <a:cs typeface="Calibri"/>
                <a:sym typeface="Calibri"/>
              </a:rPr>
              <a:t>Lígia Maria Ribeiro, </a:t>
            </a:r>
            <a:r>
              <a:rPr lang="en-US" sz="1200" b="0" i="0" u="sng" strike="noStrike" cap="none">
                <a:solidFill>
                  <a:schemeClr val="hlink"/>
                </a:solidFill>
                <a:latin typeface="Calibri"/>
                <a:ea typeface="Calibri"/>
                <a:cs typeface="Calibri"/>
                <a:sym typeface="Calibri"/>
                <a:hlinkClick r:id="rId4"/>
              </a:rPr>
              <a:t>lmr@fe.up.pt</a:t>
            </a:r>
            <a:endParaRPr sz="1200" b="0" i="0" u="none" strike="noStrike" cap="none">
              <a:solidFill>
                <a:srgbClr val="898989"/>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898989"/>
                </a:solidFill>
                <a:latin typeface="Calibri"/>
                <a:ea typeface="Calibri"/>
                <a:cs typeface="Calibri"/>
                <a:sym typeface="Calibri"/>
              </a:rPr>
              <a:t>Universidade do Porto – FEUP &amp; EUNIS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sng" strike="noStrike" cap="none">
              <a:solidFill>
                <a:schemeClr val="hlink"/>
              </a:solidFill>
              <a:latin typeface="Calibri"/>
              <a:ea typeface="Calibri"/>
              <a:cs typeface="Calibri"/>
              <a:sym typeface="Calibri"/>
              <a:hlinkClick r:id="rId5"/>
            </a:endParaRPr>
          </a:p>
          <a:p>
            <a:pPr marL="0" marR="0" lvl="0" indent="0" algn="l" rtl="0">
              <a:lnSpc>
                <a:spcPct val="100000"/>
              </a:lnSpc>
              <a:spcBef>
                <a:spcPts val="0"/>
              </a:spcBef>
              <a:spcAft>
                <a:spcPts val="0"/>
              </a:spcAft>
              <a:buNone/>
            </a:pPr>
            <a:r>
              <a:rPr lang="en-US" sz="1200" b="0" i="0" u="none" strike="noStrike" cap="none">
                <a:solidFill>
                  <a:srgbClr val="898989"/>
                </a:solidFill>
                <a:latin typeface="Calibri"/>
                <a:ea typeface="Calibri"/>
                <a:cs typeface="Calibri"/>
                <a:sym typeface="Calibri"/>
              </a:rPr>
              <a:t>Pablo de Castro, </a:t>
            </a:r>
            <a:r>
              <a:rPr lang="en-US" sz="1200" b="0" i="0" u="sng" strike="noStrike" cap="none">
                <a:solidFill>
                  <a:schemeClr val="hlink"/>
                </a:solidFill>
                <a:latin typeface="Calibri"/>
                <a:ea typeface="Calibri"/>
                <a:cs typeface="Calibri"/>
                <a:sym typeface="Calibri"/>
                <a:hlinkClick r:id="rId6"/>
              </a:rPr>
              <a:t>pablo.decastro@kb.nl</a:t>
            </a:r>
            <a:endParaRPr sz="1200" b="0" i="0" u="sng" strike="noStrike" cap="none">
              <a:solidFill>
                <a:srgbClr val="898989"/>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898989"/>
                </a:solidFill>
                <a:latin typeface="Calibri"/>
                <a:ea typeface="Calibri"/>
                <a:cs typeface="Calibri"/>
                <a:sym typeface="Calibri"/>
              </a:rPr>
              <a:t>Stichting LIBER&amp; euroCRIS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898989"/>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898989"/>
                </a:solidFill>
                <a:latin typeface="Calibri"/>
                <a:ea typeface="Calibri"/>
                <a:cs typeface="Calibri"/>
                <a:sym typeface="Calibri"/>
              </a:rPr>
              <a:t>Michele Mennielli, </a:t>
            </a:r>
            <a:r>
              <a:rPr lang="en-US" sz="1200" b="0" i="0" u="sng" strike="noStrike" cap="none">
                <a:solidFill>
                  <a:schemeClr val="hlink"/>
                </a:solidFill>
                <a:latin typeface="Calibri"/>
                <a:ea typeface="Calibri"/>
                <a:cs typeface="Calibri"/>
                <a:sym typeface="Calibri"/>
                <a:hlinkClick r:id="rId7"/>
              </a:rPr>
              <a:t>m.mennielli@cineca.it</a:t>
            </a:r>
            <a:r>
              <a:rPr lang="en-US" sz="1200" b="0" i="0" u="none" strike="noStrike" cap="none">
                <a:solidFill>
                  <a:srgbClr val="898989"/>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0" i="0" u="none" strike="noStrike" cap="none">
                <a:solidFill>
                  <a:srgbClr val="898989"/>
                </a:solidFill>
                <a:latin typeface="Calibri"/>
                <a:ea typeface="Calibri"/>
                <a:cs typeface="Calibri"/>
                <a:sym typeface="Calibri"/>
              </a:rPr>
              <a:t>CINECA &amp; EUNIS &amp; euroCRIS</a:t>
            </a:r>
            <a:endParaRPr sz="1200" b="0" i="0" u="none" strike="noStrike" cap="none">
              <a:solidFill>
                <a:srgbClr val="898989"/>
              </a:solidFill>
              <a:latin typeface="Calibri"/>
              <a:ea typeface="Calibri"/>
              <a:cs typeface="Calibri"/>
              <a:sym typeface="Calibri"/>
            </a:endParaRPr>
          </a:p>
        </p:txBody>
      </p:sp>
      <p:sp>
        <p:nvSpPr>
          <p:cNvPr id="325" name="Google Shape;325;p44"/>
          <p:cNvSpPr/>
          <p:nvPr/>
        </p:nvSpPr>
        <p:spPr>
          <a:xfrm>
            <a:off x="1524000" y="4632326"/>
            <a:ext cx="4876800"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8"/>
              </a:rPr>
              <a:t>http://www.eunis.org/blog/2016/03/01/crisir-survey-report/</a:t>
            </a:r>
            <a:r>
              <a:rPr lang="en-US" sz="1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6" name="Google Shape;326;p44"/>
          <p:cNvSpPr/>
          <p:nvPr/>
        </p:nvSpPr>
        <p:spPr>
          <a:xfrm>
            <a:off x="1524000" y="5039514"/>
            <a:ext cx="5557800" cy="30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sng" strike="noStrike" cap="none">
                <a:solidFill>
                  <a:schemeClr val="hlink"/>
                </a:solidFill>
                <a:latin typeface="Arial"/>
                <a:ea typeface="Arial"/>
                <a:cs typeface="Arial"/>
                <a:sym typeface="Arial"/>
                <a:hlinkClick r:id="rId9"/>
              </a:rPr>
              <a:t>http://www.eunis.org/wp-content/uploads/2016/03/cris-report-ED.pdf</a:t>
            </a:r>
            <a:r>
              <a:rPr lang="en-US" sz="14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7" name="Google Shape;327;p44"/>
          <p:cNvSpPr txBox="1"/>
          <p:nvPr/>
        </p:nvSpPr>
        <p:spPr>
          <a:xfrm>
            <a:off x="609600" y="196015"/>
            <a:ext cx="8439000" cy="915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600" b="1" i="0" u="none" strike="noStrike" cap="none" dirty="0">
                <a:solidFill>
                  <a:schemeClr val="dk2"/>
                </a:solidFill>
                <a:latin typeface="Calibri"/>
                <a:ea typeface="Calibri"/>
                <a:cs typeface="Calibri"/>
                <a:sym typeface="Calibri"/>
              </a:rPr>
              <a:t>Building on previous research</a:t>
            </a:r>
            <a:endParaRPr sz="1400" b="0" i="0" u="none" strike="noStrike" cap="none" dirty="0">
              <a:solidFill>
                <a:schemeClr val="dk2"/>
              </a:solidFill>
              <a:latin typeface="Arial"/>
              <a:ea typeface="Arial"/>
              <a:cs typeface="Arial"/>
              <a:sym typeface="Arial"/>
            </a:endParaRPr>
          </a:p>
        </p:txBody>
      </p:sp>
      <p:pic>
        <p:nvPicPr>
          <p:cNvPr id="328" name="Google Shape;328;p44"/>
          <p:cNvPicPr preferRelativeResize="0"/>
          <p:nvPr/>
        </p:nvPicPr>
        <p:blipFill rotWithShape="1">
          <a:blip r:embed="rId10">
            <a:alphaModFix/>
          </a:blip>
          <a:srcRect/>
          <a:stretch/>
        </p:blipFill>
        <p:spPr>
          <a:xfrm>
            <a:off x="7081838" y="3134237"/>
            <a:ext cx="2167943" cy="957123"/>
          </a:xfrm>
          <a:prstGeom prst="rect">
            <a:avLst/>
          </a:prstGeom>
          <a:noFill/>
          <a:ln>
            <a:noFill/>
          </a:ln>
        </p:spPr>
      </p:pic>
      <p:sp>
        <p:nvSpPr>
          <p:cNvPr id="329" name="Google Shape;329;p44"/>
          <p:cNvSpPr/>
          <p:nvPr/>
        </p:nvSpPr>
        <p:spPr>
          <a:xfrm>
            <a:off x="11963400" y="140334"/>
            <a:ext cx="76200" cy="76200"/>
          </a:xfrm>
          <a:prstGeom prst="ellipse">
            <a:avLst/>
          </a:prstGeom>
          <a:solidFill>
            <a:srgbClr val="8A1B61"/>
          </a:solidFill>
          <a:ln w="25400" cap="flat" cmpd="sng">
            <a:solidFill>
              <a:srgbClr val="6413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5"/>
          <p:cNvSpPr txBox="1">
            <a:spLocks noGrp="1"/>
          </p:cNvSpPr>
          <p:nvPr>
            <p:ph type="body" idx="1"/>
          </p:nvPr>
        </p:nvSpPr>
        <p:spPr>
          <a:xfrm>
            <a:off x="794702" y="423527"/>
            <a:ext cx="10254298" cy="1331371"/>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US" b="0"/>
              <a:t>Practices and Patterns in Research Information Management: Findings from a Global Survey</a:t>
            </a:r>
            <a:endParaRPr/>
          </a:p>
        </p:txBody>
      </p:sp>
      <p:sp>
        <p:nvSpPr>
          <p:cNvPr id="336" name="Google Shape;336;p45"/>
          <p:cNvSpPr/>
          <p:nvPr/>
        </p:nvSpPr>
        <p:spPr>
          <a:xfrm>
            <a:off x="0" y="6484205"/>
            <a:ext cx="3298841" cy="415498"/>
          </a:xfrm>
          <a:prstGeom prst="rect">
            <a:avLst/>
          </a:prstGeom>
          <a:solidFill>
            <a:srgbClr val="A9306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100" b="0" i="0" u="none" strike="noStrike" cap="none">
                <a:solidFill>
                  <a:schemeClr val="lt1"/>
                </a:solidFill>
                <a:latin typeface="Calibri"/>
                <a:ea typeface="Calibri"/>
                <a:cs typeface="Calibri"/>
                <a:sym typeface="Calibri"/>
              </a:rPr>
              <a:t>oc.lc/rimsurvey</a:t>
            </a:r>
            <a:endParaRPr sz="1400" b="0" i="0" u="none" strike="noStrike" cap="none">
              <a:solidFill>
                <a:srgbClr val="000000"/>
              </a:solidFill>
              <a:latin typeface="Arial"/>
              <a:ea typeface="Arial"/>
              <a:cs typeface="Arial"/>
              <a:sym typeface="Arial"/>
            </a:endParaRPr>
          </a:p>
        </p:txBody>
      </p:sp>
      <p:sp>
        <p:nvSpPr>
          <p:cNvPr id="337" name="Google Shape;337;p45"/>
          <p:cNvSpPr txBox="1"/>
          <p:nvPr/>
        </p:nvSpPr>
        <p:spPr>
          <a:xfrm>
            <a:off x="5136398" y="1867799"/>
            <a:ext cx="5912602" cy="4574704"/>
          </a:xfrm>
          <a:prstGeom prst="rect">
            <a:avLst/>
          </a:prstGeom>
          <a:noFill/>
          <a:ln>
            <a:noFill/>
          </a:ln>
        </p:spPr>
        <p:txBody>
          <a:bodyPr spcFirstLastPara="1" wrap="square" lIns="0" tIns="45700" rIns="91425" bIns="45700" anchor="t" anchorCtr="0">
            <a:noAutofit/>
          </a:bodyPr>
          <a:lstStyle/>
          <a:p>
            <a:pPr marL="0" marR="0" lvl="0" indent="0" algn="l" rtl="0">
              <a:lnSpc>
                <a:spcPct val="150000"/>
              </a:lnSpc>
              <a:spcBef>
                <a:spcPts val="280"/>
              </a:spcBef>
              <a:spcAft>
                <a:spcPts val="0"/>
              </a:spcAft>
              <a:buClr>
                <a:schemeClr val="dk1"/>
              </a:buClr>
              <a:buSzPts val="1100"/>
              <a:buFont typeface="Arial"/>
              <a:buNone/>
            </a:pPr>
            <a:r>
              <a:rPr lang="en-US" sz="1700" b="1" i="0" u="none" strike="noStrike" cap="none">
                <a:solidFill>
                  <a:schemeClr val="lt1"/>
                </a:solidFill>
                <a:latin typeface="Arial"/>
                <a:ea typeface="Arial"/>
                <a:cs typeface="Arial"/>
                <a:sym typeface="Arial"/>
              </a:rPr>
              <a:t>Rebecca Bryant</a:t>
            </a:r>
            <a:r>
              <a:rPr lang="en-US" sz="1700" b="0" i="0" u="none" strike="noStrike" cap="none">
                <a:solidFill>
                  <a:schemeClr val="lt1"/>
                </a:solidFill>
                <a:latin typeface="Arial"/>
                <a:ea typeface="Arial"/>
                <a:cs typeface="Arial"/>
                <a:sym typeface="Arial"/>
              </a:rPr>
              <a:t>, PI, OCLC Research</a:t>
            </a:r>
            <a:endParaRPr sz="1700" b="1" i="0" u="none" strike="noStrike" cap="none">
              <a:solidFill>
                <a:schemeClr val="lt1"/>
              </a:solidFill>
              <a:latin typeface="Arial"/>
              <a:ea typeface="Arial"/>
              <a:cs typeface="Arial"/>
              <a:sym typeface="Arial"/>
            </a:endParaRPr>
          </a:p>
          <a:p>
            <a:pPr marL="0" marR="0" lvl="0" indent="0" algn="l" rtl="0">
              <a:lnSpc>
                <a:spcPct val="150000"/>
              </a:lnSpc>
              <a:spcBef>
                <a:spcPts val="280"/>
              </a:spcBef>
              <a:spcAft>
                <a:spcPts val="0"/>
              </a:spcAft>
              <a:buClr>
                <a:schemeClr val="dk1"/>
              </a:buClr>
              <a:buSzPts val="1100"/>
              <a:buFont typeface="Arial"/>
              <a:buNone/>
            </a:pPr>
            <a:r>
              <a:rPr lang="en-US" sz="1700" b="1" i="0" u="none" strike="noStrike" cap="none">
                <a:solidFill>
                  <a:schemeClr val="lt1"/>
                </a:solidFill>
                <a:latin typeface="Arial"/>
                <a:ea typeface="Arial"/>
                <a:cs typeface="Arial"/>
                <a:sym typeface="Arial"/>
              </a:rPr>
              <a:t>Pablo de Castro</a:t>
            </a:r>
            <a:r>
              <a:rPr lang="en-US" sz="1700" b="0" i="0" u="none" strike="noStrike" cap="none">
                <a:solidFill>
                  <a:schemeClr val="lt1"/>
                </a:solidFill>
                <a:latin typeface="Arial"/>
                <a:ea typeface="Arial"/>
                <a:cs typeface="Arial"/>
                <a:sym typeface="Arial"/>
              </a:rPr>
              <a:t>, Strathclyde University and euroCRIS</a:t>
            </a:r>
            <a:endParaRPr sz="1700" b="0" i="0" u="none" strike="noStrike" cap="none">
              <a:solidFill>
                <a:schemeClr val="lt1"/>
              </a:solidFill>
              <a:latin typeface="Arial"/>
              <a:ea typeface="Arial"/>
              <a:cs typeface="Arial"/>
              <a:sym typeface="Arial"/>
            </a:endParaRPr>
          </a:p>
          <a:p>
            <a:pPr marL="0" marR="0" lvl="0" indent="0" algn="l" rtl="0">
              <a:lnSpc>
                <a:spcPct val="150000"/>
              </a:lnSpc>
              <a:spcBef>
                <a:spcPts val="280"/>
              </a:spcBef>
              <a:spcAft>
                <a:spcPts val="0"/>
              </a:spcAft>
              <a:buClr>
                <a:schemeClr val="dk1"/>
              </a:buClr>
              <a:buSzPts val="1100"/>
              <a:buFont typeface="Arial"/>
              <a:buNone/>
            </a:pPr>
            <a:r>
              <a:rPr lang="en-US" sz="1700" b="1" i="0" u="none" strike="noStrike" cap="none">
                <a:solidFill>
                  <a:schemeClr val="lt1"/>
                </a:solidFill>
                <a:latin typeface="Arial"/>
                <a:ea typeface="Arial"/>
                <a:cs typeface="Arial"/>
                <a:sym typeface="Arial"/>
              </a:rPr>
              <a:t>Anna Clements</a:t>
            </a:r>
            <a:r>
              <a:rPr lang="en-US" sz="1700" b="0" i="0" u="none" strike="noStrike" cap="none">
                <a:solidFill>
                  <a:schemeClr val="lt1"/>
                </a:solidFill>
                <a:latin typeface="Arial"/>
                <a:ea typeface="Arial"/>
                <a:cs typeface="Arial"/>
                <a:sym typeface="Arial"/>
              </a:rPr>
              <a:t>, University of St. Andrews and euroCRIS</a:t>
            </a:r>
            <a:endParaRPr sz="1700" b="0" i="0" u="none" strike="noStrike" cap="none">
              <a:solidFill>
                <a:schemeClr val="lt1"/>
              </a:solidFill>
              <a:latin typeface="Arial"/>
              <a:ea typeface="Arial"/>
              <a:cs typeface="Arial"/>
              <a:sym typeface="Arial"/>
            </a:endParaRPr>
          </a:p>
          <a:p>
            <a:pPr marL="0" marR="0" lvl="0" indent="0" algn="l" rtl="0">
              <a:lnSpc>
                <a:spcPct val="150000"/>
              </a:lnSpc>
              <a:spcBef>
                <a:spcPts val="280"/>
              </a:spcBef>
              <a:spcAft>
                <a:spcPts val="0"/>
              </a:spcAft>
              <a:buClr>
                <a:schemeClr val="dk1"/>
              </a:buClr>
              <a:buSzPts val="1100"/>
              <a:buFont typeface="Arial"/>
              <a:buNone/>
            </a:pPr>
            <a:r>
              <a:rPr lang="en-US" sz="1700" b="1" i="0" u="none" strike="noStrike" cap="none">
                <a:solidFill>
                  <a:schemeClr val="lt1"/>
                </a:solidFill>
                <a:latin typeface="Arial"/>
                <a:ea typeface="Arial"/>
                <a:cs typeface="Arial"/>
                <a:sym typeface="Arial"/>
              </a:rPr>
              <a:t>Annette Dortmund, </a:t>
            </a:r>
            <a:r>
              <a:rPr lang="en-US" sz="1700" b="0" i="0" u="none" strike="noStrike" cap="none">
                <a:solidFill>
                  <a:schemeClr val="lt1"/>
                </a:solidFill>
                <a:latin typeface="Arial"/>
                <a:ea typeface="Arial"/>
                <a:cs typeface="Arial"/>
                <a:sym typeface="Arial"/>
              </a:rPr>
              <a:t>OCLC EMEA</a:t>
            </a:r>
            <a:endParaRPr/>
          </a:p>
          <a:p>
            <a:pPr marL="0" marR="0" lvl="0" indent="0" algn="l" rtl="0">
              <a:lnSpc>
                <a:spcPct val="150000"/>
              </a:lnSpc>
              <a:spcBef>
                <a:spcPts val="280"/>
              </a:spcBef>
              <a:spcAft>
                <a:spcPts val="0"/>
              </a:spcAft>
              <a:buClr>
                <a:schemeClr val="dk1"/>
              </a:buClr>
              <a:buSzPts val="1100"/>
              <a:buFont typeface="Arial"/>
              <a:buNone/>
            </a:pPr>
            <a:r>
              <a:rPr lang="en-US" sz="1700" b="1" i="0" u="none" strike="noStrike" cap="none">
                <a:solidFill>
                  <a:schemeClr val="lt1"/>
                </a:solidFill>
                <a:latin typeface="Arial"/>
                <a:ea typeface="Arial"/>
                <a:cs typeface="Arial"/>
                <a:sym typeface="Arial"/>
              </a:rPr>
              <a:t>Jan Fransen</a:t>
            </a:r>
            <a:r>
              <a:rPr lang="en-US" sz="1700" b="0" i="0" u="none" strike="noStrike" cap="none">
                <a:solidFill>
                  <a:schemeClr val="lt1"/>
                </a:solidFill>
                <a:latin typeface="Arial"/>
                <a:ea typeface="Arial"/>
                <a:cs typeface="Arial"/>
                <a:sym typeface="Arial"/>
              </a:rPr>
              <a:t>, University of Minnesota, Twin Cities</a:t>
            </a:r>
            <a:endParaRPr/>
          </a:p>
          <a:p>
            <a:pPr marL="0" marR="0" lvl="0" indent="0" algn="l" rtl="0">
              <a:lnSpc>
                <a:spcPct val="150000"/>
              </a:lnSpc>
              <a:spcBef>
                <a:spcPts val="280"/>
              </a:spcBef>
              <a:spcAft>
                <a:spcPts val="0"/>
              </a:spcAft>
              <a:buClr>
                <a:schemeClr val="dk1"/>
              </a:buClr>
              <a:buSzPts val="1100"/>
              <a:buFont typeface="Arial"/>
              <a:buNone/>
            </a:pPr>
            <a:r>
              <a:rPr lang="en-US" sz="1700" b="1" i="0" u="none" strike="noStrike" cap="none">
                <a:solidFill>
                  <a:schemeClr val="lt1"/>
                </a:solidFill>
                <a:latin typeface="Arial"/>
                <a:ea typeface="Arial"/>
                <a:cs typeface="Arial"/>
                <a:sym typeface="Arial"/>
              </a:rPr>
              <a:t>Michele Mennielli</a:t>
            </a:r>
            <a:r>
              <a:rPr lang="en-US" sz="1700" b="0" i="0" u="none" strike="noStrike" cap="none">
                <a:solidFill>
                  <a:schemeClr val="lt1"/>
                </a:solidFill>
                <a:latin typeface="Arial"/>
                <a:ea typeface="Arial"/>
                <a:cs typeface="Arial"/>
                <a:sym typeface="Arial"/>
              </a:rPr>
              <a:t>, DuraSpace and euroCRIS</a:t>
            </a:r>
            <a:endParaRPr sz="1700" b="0" i="0" u="none" strike="noStrike" cap="none">
              <a:solidFill>
                <a:schemeClr val="lt1"/>
              </a:solidFill>
              <a:latin typeface="Arial"/>
              <a:ea typeface="Arial"/>
              <a:cs typeface="Arial"/>
              <a:sym typeface="Arial"/>
            </a:endParaRPr>
          </a:p>
          <a:p>
            <a:pPr marL="0" marR="0" lvl="0" indent="0" algn="l" rtl="0">
              <a:lnSpc>
                <a:spcPct val="90000"/>
              </a:lnSpc>
              <a:spcBef>
                <a:spcPts val="280"/>
              </a:spcBef>
              <a:spcAft>
                <a:spcPts val="0"/>
              </a:spcAft>
              <a:buClr>
                <a:schemeClr val="dk1"/>
              </a:buClr>
              <a:buSzPts val="1100"/>
              <a:buFont typeface="Arial"/>
              <a:buNone/>
            </a:pPr>
            <a:endParaRPr sz="2000" b="0" i="0" u="none" strike="noStrike" cap="none">
              <a:solidFill>
                <a:schemeClr val="lt1"/>
              </a:solidFill>
              <a:latin typeface="Arial"/>
              <a:ea typeface="Arial"/>
              <a:cs typeface="Arial"/>
              <a:sym typeface="Arial"/>
            </a:endParaRPr>
          </a:p>
          <a:p>
            <a:pPr marL="0" marR="0" lvl="0" indent="0" algn="l" rtl="0">
              <a:lnSpc>
                <a:spcPct val="90000"/>
              </a:lnSpc>
              <a:spcBef>
                <a:spcPts val="280"/>
              </a:spcBef>
              <a:spcAft>
                <a:spcPts val="0"/>
              </a:spcAft>
              <a:buClr>
                <a:schemeClr val="dk1"/>
              </a:buClr>
              <a:buSzPts val="1100"/>
              <a:buFont typeface="Arial"/>
              <a:buNone/>
            </a:pPr>
            <a:br>
              <a:rPr lang="en-US" sz="2000" b="0" i="0" u="none" strike="noStrike" cap="none">
                <a:solidFill>
                  <a:schemeClr val="lt1"/>
                </a:solidFill>
                <a:latin typeface="Arial"/>
                <a:ea typeface="Arial"/>
                <a:cs typeface="Arial"/>
                <a:sym typeface="Arial"/>
              </a:rPr>
            </a:br>
            <a:r>
              <a:rPr lang="en-US" sz="2000" b="0" i="0" u="none" strike="noStrike" cap="none">
                <a:solidFill>
                  <a:schemeClr val="lt1"/>
                </a:solidFill>
                <a:latin typeface="Arial"/>
                <a:ea typeface="Arial"/>
                <a:cs typeface="Arial"/>
                <a:sym typeface="Arial"/>
              </a:rPr>
              <a:t>Plus a number of valuable collaborators at OCLC</a:t>
            </a:r>
            <a:endParaRPr/>
          </a:p>
          <a:p>
            <a:pPr marL="0" marR="0" lvl="0" indent="0" algn="l" rtl="0">
              <a:lnSpc>
                <a:spcPct val="90000"/>
              </a:lnSpc>
              <a:spcBef>
                <a:spcPts val="280"/>
              </a:spcBef>
              <a:spcAft>
                <a:spcPts val="0"/>
              </a:spcAft>
              <a:buClr>
                <a:schemeClr val="dk1"/>
              </a:buClr>
              <a:buSzPts val="1400"/>
              <a:buFont typeface="Arial"/>
              <a:buNone/>
            </a:pPr>
            <a:endParaRPr sz="2000" b="1" i="0" u="none" strike="noStrike" cap="none">
              <a:solidFill>
                <a:schemeClr val="lt1"/>
              </a:solidFill>
              <a:latin typeface="Arial"/>
              <a:ea typeface="Arial"/>
              <a:cs typeface="Arial"/>
              <a:sym typeface="Arial"/>
            </a:endParaRPr>
          </a:p>
        </p:txBody>
      </p:sp>
      <p:pic>
        <p:nvPicPr>
          <p:cNvPr id="338" name="Google Shape;338;p45"/>
          <p:cNvPicPr preferRelativeResize="0"/>
          <p:nvPr/>
        </p:nvPicPr>
        <p:blipFill rotWithShape="1">
          <a:blip r:embed="rId3">
            <a:alphaModFix/>
          </a:blip>
          <a:srcRect/>
          <a:stretch/>
        </p:blipFill>
        <p:spPr>
          <a:xfrm>
            <a:off x="1143000" y="1867799"/>
            <a:ext cx="3437769" cy="4395525"/>
          </a:xfrm>
          <a:prstGeom prst="rect">
            <a:avLst/>
          </a:prstGeom>
          <a:noFill/>
          <a:ln w="28575" cap="flat" cmpd="sng">
            <a:solidFill>
              <a:schemeClr val="lt1"/>
            </a:solidFill>
            <a:prstDash val="solid"/>
            <a:round/>
            <a:headEnd type="none" w="sm" len="sm"/>
            <a:tailEnd type="none" w="sm" len="sm"/>
          </a:ln>
        </p:spPr>
      </p:pic>
      <p:pic>
        <p:nvPicPr>
          <p:cNvPr id="339" name="Google Shape;339;p45"/>
          <p:cNvPicPr preferRelativeResize="0"/>
          <p:nvPr/>
        </p:nvPicPr>
        <p:blipFill rotWithShape="1">
          <a:blip r:embed="rId4">
            <a:alphaModFix/>
          </a:blip>
          <a:srcRect/>
          <a:stretch/>
        </p:blipFill>
        <p:spPr>
          <a:xfrm>
            <a:off x="5958164" y="5916089"/>
            <a:ext cx="2090386" cy="413890"/>
          </a:xfrm>
          <a:prstGeom prst="rect">
            <a:avLst/>
          </a:prstGeom>
          <a:noFill/>
          <a:ln>
            <a:noFill/>
          </a:ln>
        </p:spPr>
      </p:pic>
      <p:pic>
        <p:nvPicPr>
          <p:cNvPr id="340" name="Google Shape;340;p45"/>
          <p:cNvPicPr preferRelativeResize="0"/>
          <p:nvPr/>
        </p:nvPicPr>
        <p:blipFill rotWithShape="1">
          <a:blip r:embed="rId5">
            <a:alphaModFix/>
          </a:blip>
          <a:srcRect/>
          <a:stretch/>
        </p:blipFill>
        <p:spPr>
          <a:xfrm>
            <a:off x="8440973" y="5811596"/>
            <a:ext cx="1410855" cy="622877"/>
          </a:xfrm>
          <a:prstGeom prst="rect">
            <a:avLst/>
          </a:prstGeom>
          <a:noFill/>
          <a:ln>
            <a:noFill/>
          </a:ln>
        </p:spPr>
      </p:pic>
      <p:sp>
        <p:nvSpPr>
          <p:cNvPr id="341" name="Google Shape;341;p45"/>
          <p:cNvSpPr/>
          <p:nvPr/>
        </p:nvSpPr>
        <p:spPr>
          <a:xfrm>
            <a:off x="11963400" y="140334"/>
            <a:ext cx="76200" cy="76200"/>
          </a:xfrm>
          <a:prstGeom prst="ellipse">
            <a:avLst/>
          </a:prstGeom>
          <a:solidFill>
            <a:srgbClr val="8A1B61"/>
          </a:solidFill>
          <a:ln w="25400" cap="flat" cmpd="sng">
            <a:solidFill>
              <a:srgbClr val="6413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8" name="Google Shape;348;p46"/>
          <p:cNvSpPr/>
          <p:nvPr/>
        </p:nvSpPr>
        <p:spPr>
          <a:xfrm>
            <a:off x="11963400" y="152400"/>
            <a:ext cx="76200" cy="76200"/>
          </a:xfrm>
          <a:prstGeom prst="ellipse">
            <a:avLst/>
          </a:prstGeom>
          <a:solidFill>
            <a:schemeClr val="accent3"/>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Google Shape;327;p44"/>
          <p:cNvSpPr txBox="1"/>
          <p:nvPr/>
        </p:nvSpPr>
        <p:spPr>
          <a:xfrm>
            <a:off x="623454" y="431542"/>
            <a:ext cx="10598727" cy="915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600" b="1" i="0" u="none" strike="noStrike" cap="none" dirty="0">
                <a:solidFill>
                  <a:schemeClr val="dk2"/>
                </a:solidFill>
                <a:latin typeface="Calibri"/>
                <a:ea typeface="Calibri"/>
                <a:cs typeface="Calibri"/>
                <a:sym typeface="Calibri"/>
              </a:rPr>
              <a:t>Repository/CRIS interoperability: background</a:t>
            </a:r>
            <a:endParaRPr sz="1400" b="0" i="0" u="none" strike="noStrike" cap="none" dirty="0">
              <a:solidFill>
                <a:schemeClr val="dk2"/>
              </a:solidFill>
              <a:latin typeface="Arial"/>
              <a:ea typeface="Arial"/>
              <a:cs typeface="Arial"/>
              <a:sym typeface="Arial"/>
            </a:endParaRPr>
          </a:p>
        </p:txBody>
      </p:sp>
      <p:pic>
        <p:nvPicPr>
          <p:cNvPr id="2" name="Picture 1"/>
          <p:cNvPicPr>
            <a:picLocks noChangeAspect="1"/>
          </p:cNvPicPr>
          <p:nvPr/>
        </p:nvPicPr>
        <p:blipFill>
          <a:blip r:embed="rId3"/>
          <a:stretch>
            <a:fillRect/>
          </a:stretch>
        </p:blipFill>
        <p:spPr>
          <a:xfrm>
            <a:off x="895706" y="1455915"/>
            <a:ext cx="8276003" cy="4709357"/>
          </a:xfrm>
          <a:prstGeom prst="rect">
            <a:avLst/>
          </a:prstGeom>
        </p:spPr>
      </p:pic>
      <p:sp>
        <p:nvSpPr>
          <p:cNvPr id="7" name="Google Shape;364;p48"/>
          <p:cNvSpPr txBox="1"/>
          <p:nvPr/>
        </p:nvSpPr>
        <p:spPr>
          <a:xfrm>
            <a:off x="9019308" y="2078182"/>
            <a:ext cx="2604655" cy="3061854"/>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chemeClr val="dk1"/>
              </a:buClr>
              <a:buSzPts val="1300"/>
              <a:buFont typeface="Arial" panose="020B0604020202020204" pitchFamily="34" charset="0"/>
              <a:buChar char="•"/>
            </a:pPr>
            <a:r>
              <a:rPr lang="en-US" sz="1800" b="0" i="0" u="none" strike="noStrike" cap="none" dirty="0">
                <a:solidFill>
                  <a:schemeClr val="dk1"/>
                </a:solidFill>
                <a:latin typeface="Calibri"/>
                <a:ea typeface="Calibri"/>
                <a:cs typeface="Calibri"/>
                <a:sym typeface="Calibri"/>
              </a:rPr>
              <a:t>Designed as a mechanism to get repositories populated</a:t>
            </a:r>
          </a:p>
          <a:p>
            <a:pPr marR="0" lvl="0" algn="l" rtl="0">
              <a:lnSpc>
                <a:spcPct val="90000"/>
              </a:lnSpc>
              <a:spcBef>
                <a:spcPts val="0"/>
              </a:spcBef>
              <a:spcAft>
                <a:spcPts val="0"/>
              </a:spcAft>
              <a:buClr>
                <a:schemeClr val="dk1"/>
              </a:buClr>
              <a:buSzPts val="1300"/>
            </a:pPr>
            <a:endParaRPr lang="en-US" sz="1800" b="0" i="0" u="none" strike="noStrike" cap="none" dirty="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1300"/>
              <a:buFont typeface="Arial" panose="020B0604020202020204" pitchFamily="34" charset="0"/>
              <a:buChar char="•"/>
            </a:pPr>
            <a:r>
              <a:rPr lang="en-US" sz="1800" dirty="0">
                <a:solidFill>
                  <a:schemeClr val="dk1"/>
                </a:solidFill>
                <a:latin typeface="Calibri"/>
                <a:ea typeface="Calibri"/>
                <a:cs typeface="Calibri"/>
                <a:sym typeface="Calibri"/>
              </a:rPr>
              <a:t>Original workflow CRIS metadata records </a:t>
            </a:r>
            <a:r>
              <a:rPr lang="en-US" sz="1800" dirty="0">
                <a:solidFill>
                  <a:schemeClr val="dk1"/>
                </a:solidFill>
                <a:latin typeface="Calibri"/>
                <a:ea typeface="Calibri"/>
                <a:cs typeface="Calibri"/>
                <a:sym typeface="Wingdings" panose="05000000000000000000" pitchFamily="2" charset="2"/>
              </a:rPr>
              <a:t> repositories</a:t>
            </a:r>
            <a:endParaRPr sz="1800" b="0" i="0" u="none" strike="noStrike" cap="none" dirty="0">
              <a:solidFill>
                <a:schemeClr val="dk1"/>
              </a:solidFill>
              <a:latin typeface="Calibri"/>
              <a:ea typeface="Calibri"/>
              <a:cs typeface="Calibri"/>
              <a:sym typeface="Calibri"/>
            </a:endParaRPr>
          </a:p>
        </p:txBody>
      </p:sp>
      <p:sp>
        <p:nvSpPr>
          <p:cNvPr id="3" name="Rectangle 2"/>
          <p:cNvSpPr/>
          <p:nvPr/>
        </p:nvSpPr>
        <p:spPr>
          <a:xfrm>
            <a:off x="5181599" y="6370112"/>
            <a:ext cx="7287491" cy="276999"/>
          </a:xfrm>
          <a:prstGeom prst="rect">
            <a:avLst/>
          </a:prstGeom>
        </p:spPr>
        <p:txBody>
          <a:bodyPr wrap="square">
            <a:spAutoFit/>
          </a:bodyPr>
          <a:lstStyle/>
          <a:p>
            <a:r>
              <a:rPr lang="en-GB" sz="1200" dirty="0">
                <a:hlinkClick r:id="rId4"/>
              </a:rPr>
              <a:t>http://www.rsp.ac.uk/events/repositories-and-cris-systems-working-smartly-together/</a:t>
            </a:r>
            <a:endParaRPr lang="en-GB" sz="12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05341" y="1595438"/>
            <a:ext cx="8229600" cy="692150"/>
          </a:xfrm>
        </p:spPr>
        <p:txBody>
          <a:bodyPr/>
          <a:lstStyle/>
          <a:p>
            <a:pPr>
              <a:defRPr/>
            </a:pPr>
            <a:r>
              <a:rPr lang="it-IT" sz="4000" dirty="0" err="1">
                <a:latin typeface="KingsBureauGrot FiveOne" pitchFamily="2" charset="0"/>
              </a:rPr>
              <a:t>CRISes</a:t>
            </a:r>
            <a:r>
              <a:rPr lang="it-IT" dirty="0">
                <a:latin typeface="KingsBureauGrot FiveOne" pitchFamily="2" charset="0"/>
              </a:rPr>
              <a:t> and </a:t>
            </a:r>
            <a:r>
              <a:rPr lang="it-IT" sz="4000" dirty="0" err="1">
                <a:latin typeface="KingsBureauGrot FiveOne" pitchFamily="2" charset="0"/>
              </a:rPr>
              <a:t>OARs</a:t>
            </a:r>
            <a:r>
              <a:rPr lang="it-IT" dirty="0">
                <a:latin typeface="KingsBureauGrot FiveOne" pitchFamily="2" charset="0"/>
              </a:rPr>
              <a:t> </a:t>
            </a:r>
          </a:p>
        </p:txBody>
      </p:sp>
      <p:sp>
        <p:nvSpPr>
          <p:cNvPr id="16387" name="Segnaposto contenuto 2"/>
          <p:cNvSpPr>
            <a:spLocks noGrp="1"/>
          </p:cNvSpPr>
          <p:nvPr>
            <p:ph idx="1"/>
          </p:nvPr>
        </p:nvSpPr>
        <p:spPr bwMode="auto">
          <a:xfrm>
            <a:off x="1191498" y="2287589"/>
            <a:ext cx="8229600" cy="3965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GB" altLang="en-US" dirty="0" err="1">
                <a:latin typeface="KingsBureauGrot FiveOne" pitchFamily="2" charset="0"/>
                <a:ea typeface="ＭＳ Ｐゴシック" panose="020B0600070205080204" pitchFamily="34" charset="-128"/>
                <a:cs typeface="Arial" panose="020B0604020202020204" pitchFamily="34" charset="0"/>
              </a:rPr>
              <a:t>CRISes</a:t>
            </a:r>
            <a:r>
              <a:rPr lang="en-GB" altLang="en-US" dirty="0">
                <a:latin typeface="KingsBureauGrot FiveOne" pitchFamily="2" charset="0"/>
                <a:ea typeface="ＭＳ Ｐゴシック" panose="020B0600070205080204" pitchFamily="34" charset="-128"/>
                <a:cs typeface="Arial" panose="020B0604020202020204" pitchFamily="34" charset="0"/>
              </a:rPr>
              <a:t> and OARs developed substantially separately</a:t>
            </a:r>
          </a:p>
          <a:p>
            <a:r>
              <a:rPr lang="en-GB" altLang="en-US" dirty="0">
                <a:latin typeface="KingsBureauGrot FiveOne" pitchFamily="2" charset="0"/>
                <a:ea typeface="ＭＳ Ｐゴシック" panose="020B0600070205080204" pitchFamily="34" charset="-128"/>
                <a:cs typeface="Arial" panose="020B0604020202020204" pitchFamily="34" charset="0"/>
              </a:rPr>
              <a:t>OARs primarily developed as </a:t>
            </a:r>
            <a:r>
              <a:rPr lang="en-GB" altLang="en-US" b="1" dirty="0">
                <a:latin typeface="KingsBureauGrot FiveOne" pitchFamily="2" charset="0"/>
                <a:ea typeface="ＭＳ Ｐゴシック" panose="020B0600070205080204" pitchFamily="34" charset="-128"/>
                <a:cs typeface="Arial" panose="020B0604020202020204" pitchFamily="34" charset="0"/>
              </a:rPr>
              <a:t>discovery </a:t>
            </a:r>
            <a:r>
              <a:rPr lang="en-GB" altLang="en-US" dirty="0">
                <a:latin typeface="KingsBureauGrot FiveOne" pitchFamily="2" charset="0"/>
                <a:ea typeface="ＭＳ Ｐゴシック" panose="020B0600070205080204" pitchFamily="34" charset="-128"/>
                <a:cs typeface="Arial" panose="020B0604020202020204" pitchFamily="34" charset="0"/>
              </a:rPr>
              <a:t>tools</a:t>
            </a:r>
          </a:p>
          <a:p>
            <a:pPr lvl="1"/>
            <a:r>
              <a:rPr lang="en-GB" altLang="en-US" dirty="0">
                <a:latin typeface="KingsBureauGrot FiveOne" pitchFamily="2" charset="0"/>
                <a:ea typeface="ＭＳ Ｐゴシック" panose="020B0600070205080204" pitchFamily="34" charset="-128"/>
                <a:cs typeface="Arial" panose="020B0604020202020204" pitchFamily="34" charset="0"/>
              </a:rPr>
              <a:t>Public facing</a:t>
            </a:r>
          </a:p>
          <a:p>
            <a:pPr lvl="1"/>
            <a:r>
              <a:rPr lang="en-GB" altLang="en-US" dirty="0">
                <a:latin typeface="KingsBureauGrot FiveOne" pitchFamily="2" charset="0"/>
                <a:ea typeface="ＭＳ Ｐゴシック" panose="020B0600070205080204" pitchFamily="34" charset="-128"/>
                <a:cs typeface="Arial" panose="020B0604020202020204" pitchFamily="34" charset="0"/>
              </a:rPr>
              <a:t>Generally populated via individual deposit</a:t>
            </a:r>
          </a:p>
          <a:p>
            <a:pPr lvl="1"/>
            <a:r>
              <a:rPr lang="en-GB" altLang="en-US" dirty="0">
                <a:latin typeface="KingsBureauGrot FiveOne" pitchFamily="2" charset="0"/>
                <a:ea typeface="ＭＳ Ｐゴシック" panose="020B0600070205080204" pitchFamily="34" charset="-128"/>
                <a:cs typeface="Arial" panose="020B0604020202020204" pitchFamily="34" charset="0"/>
              </a:rPr>
              <a:t>Development usually led by library staff</a:t>
            </a:r>
          </a:p>
          <a:p>
            <a:r>
              <a:rPr lang="en-GB" altLang="en-US" dirty="0" err="1">
                <a:latin typeface="KingsBureauGrot FiveOne" pitchFamily="2" charset="0"/>
                <a:ea typeface="ＭＳ Ｐゴシック" panose="020B0600070205080204" pitchFamily="34" charset="-128"/>
                <a:cs typeface="Arial" panose="020B0604020202020204" pitchFamily="34" charset="0"/>
              </a:rPr>
              <a:t>CRISes</a:t>
            </a:r>
            <a:r>
              <a:rPr lang="en-GB" altLang="en-US" dirty="0">
                <a:latin typeface="KingsBureauGrot FiveOne" pitchFamily="2" charset="0"/>
                <a:ea typeface="ＭＳ Ｐゴシック" panose="020B0600070205080204" pitchFamily="34" charset="-128"/>
                <a:cs typeface="Arial" panose="020B0604020202020204" pitchFamily="34" charset="0"/>
              </a:rPr>
              <a:t> mainly used as (data) </a:t>
            </a:r>
            <a:r>
              <a:rPr lang="en-GB" altLang="en-US" b="1" dirty="0">
                <a:latin typeface="KingsBureauGrot FiveOne" pitchFamily="2" charset="0"/>
                <a:ea typeface="ＭＳ Ｐゴシック" panose="020B0600070205080204" pitchFamily="34" charset="-128"/>
                <a:cs typeface="Arial" panose="020B0604020202020204" pitchFamily="34" charset="0"/>
              </a:rPr>
              <a:t>management</a:t>
            </a:r>
            <a:r>
              <a:rPr lang="en-GB" altLang="en-US" dirty="0">
                <a:latin typeface="KingsBureauGrot FiveOne" pitchFamily="2" charset="0"/>
                <a:ea typeface="ＭＳ Ｐゴシック" panose="020B0600070205080204" pitchFamily="34" charset="-128"/>
                <a:cs typeface="Arial" panose="020B0604020202020204" pitchFamily="34" charset="0"/>
              </a:rPr>
              <a:t> tools</a:t>
            </a:r>
          </a:p>
          <a:p>
            <a:pPr lvl="1"/>
            <a:r>
              <a:rPr lang="en-GB" altLang="en-US" dirty="0">
                <a:latin typeface="KingsBureauGrot FiveOne" pitchFamily="2" charset="0"/>
                <a:ea typeface="ＭＳ Ｐゴシック" panose="020B0600070205080204" pitchFamily="34" charset="-128"/>
                <a:cs typeface="Arial" panose="020B0604020202020204" pitchFamily="34" charset="0"/>
              </a:rPr>
              <a:t>Used within institutions, with little or no public interface</a:t>
            </a:r>
          </a:p>
          <a:p>
            <a:pPr lvl="1"/>
            <a:r>
              <a:rPr lang="en-GB" altLang="en-US" dirty="0">
                <a:latin typeface="KingsBureauGrot FiveOne" pitchFamily="2" charset="0"/>
                <a:ea typeface="ＭＳ Ｐゴシック" panose="020B0600070205080204" pitchFamily="34" charset="-128"/>
                <a:cs typeface="Arial" panose="020B0604020202020204" pitchFamily="34" charset="0"/>
              </a:rPr>
              <a:t>Often built to integrate with other systems to allow  import of data</a:t>
            </a:r>
          </a:p>
          <a:p>
            <a:pPr lvl="1"/>
            <a:r>
              <a:rPr lang="en-GB" altLang="en-US" dirty="0">
                <a:latin typeface="KingsBureauGrot FiveOne" pitchFamily="2" charset="0"/>
                <a:ea typeface="ＭＳ Ｐゴシック" panose="020B0600070205080204" pitchFamily="34" charset="-128"/>
                <a:cs typeface="Arial" panose="020B0604020202020204" pitchFamily="34" charset="0"/>
              </a:rPr>
              <a:t>Most implementations led by institution’s research offices</a:t>
            </a:r>
          </a:p>
          <a:p>
            <a:r>
              <a:rPr lang="en-GB" altLang="en-US" dirty="0">
                <a:latin typeface="KingsBureauGrot FiveOne" pitchFamily="2" charset="0"/>
                <a:ea typeface="ＭＳ Ｐゴシック" panose="020B0600070205080204" pitchFamily="34" charset="-128"/>
                <a:cs typeface="Arial" panose="020B0604020202020204" pitchFamily="34" charset="0"/>
              </a:rPr>
              <a:t>Considerable overlap in the data that is collected by each </a:t>
            </a:r>
          </a:p>
        </p:txBody>
      </p:sp>
      <p:sp>
        <p:nvSpPr>
          <p:cNvPr id="16388" name="Segnaposto numero diapositiva 3"/>
          <p:cNvSpPr>
            <a:spLocks noGrp="1"/>
          </p:cNvSpPr>
          <p:nvPr>
            <p:ph type="sldNum" sz="quarter" idx="10"/>
          </p:nvPr>
        </p:nvSpPr>
        <p:spPr bwMode="auto">
          <a:ln w="9525"/>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3D56BCD-B5B7-4769-A05B-527B80E5E1A5}" type="slidenum">
              <a:rPr lang="en-GB" altLang="en-US" sz="1800">
                <a:solidFill>
                  <a:schemeClr val="bg1"/>
                </a:solidFill>
              </a:rPr>
              <a:pPr eaLnBrk="1" hangingPunct="1"/>
              <a:t>9</a:t>
            </a:fld>
            <a:endParaRPr lang="en-GB" altLang="en-US" sz="1800">
              <a:solidFill>
                <a:schemeClr val="bg1"/>
              </a:solidFill>
            </a:endParaRPr>
          </a:p>
        </p:txBody>
      </p:sp>
      <p:sp>
        <p:nvSpPr>
          <p:cNvPr id="5" name="Google Shape;364;p48"/>
          <p:cNvSpPr txBox="1"/>
          <p:nvPr/>
        </p:nvSpPr>
        <p:spPr>
          <a:xfrm>
            <a:off x="9324108" y="1433442"/>
            <a:ext cx="2770910" cy="734291"/>
          </a:xfrm>
          <a:prstGeom prst="rect">
            <a:avLst/>
          </a:prstGeom>
          <a:noFill/>
          <a:ln>
            <a:noFill/>
          </a:ln>
        </p:spPr>
        <p:txBody>
          <a:bodyPr spcFirstLastPara="1" wrap="square" lIns="91425" tIns="45700" rIns="91425" bIns="45700" anchor="t" anchorCtr="0">
            <a:noAutofit/>
          </a:bodyPr>
          <a:lstStyle/>
          <a:p>
            <a:pPr marR="0" lvl="0" algn="l" rtl="0">
              <a:lnSpc>
                <a:spcPct val="90000"/>
              </a:lnSpc>
              <a:spcBef>
                <a:spcPts val="0"/>
              </a:spcBef>
              <a:spcAft>
                <a:spcPts val="0"/>
              </a:spcAft>
              <a:buClr>
                <a:schemeClr val="dk1"/>
              </a:buClr>
              <a:buSzPts val="1300"/>
            </a:pPr>
            <a:r>
              <a:rPr lang="en-US" sz="1800" i="1" dirty="0">
                <a:solidFill>
                  <a:schemeClr val="dk1"/>
                </a:solidFill>
                <a:latin typeface="Calibri"/>
                <a:ea typeface="Calibri"/>
                <a:cs typeface="Calibri"/>
                <a:sym typeface="Calibri"/>
              </a:rPr>
              <a:t>S</a:t>
            </a:r>
            <a:r>
              <a:rPr lang="en-US" sz="1800" b="0" i="1" u="none" strike="noStrike" cap="none" dirty="0">
                <a:solidFill>
                  <a:schemeClr val="dk1"/>
                </a:solidFill>
                <a:latin typeface="Calibri"/>
                <a:ea typeface="Calibri"/>
                <a:cs typeface="Calibri"/>
                <a:sym typeface="Calibri"/>
              </a:rPr>
              <a:t>lide by Mark Cox (KCL &amp; </a:t>
            </a:r>
            <a:r>
              <a:rPr lang="en-US" sz="1800" b="0" i="1" u="none" strike="noStrike" cap="none" dirty="0" err="1">
                <a:solidFill>
                  <a:schemeClr val="dk1"/>
                </a:solidFill>
                <a:latin typeface="Calibri"/>
                <a:ea typeface="Calibri"/>
                <a:cs typeface="Calibri"/>
                <a:sym typeface="Calibri"/>
              </a:rPr>
              <a:t>euroCRIS</a:t>
            </a:r>
            <a:r>
              <a:rPr lang="en-US" sz="1800" b="0" i="1" u="none" strike="noStrike" cap="none" dirty="0">
                <a:solidFill>
                  <a:schemeClr val="dk1"/>
                </a:solidFill>
                <a:latin typeface="Calibri"/>
                <a:ea typeface="Calibri"/>
                <a:cs typeface="Calibri"/>
                <a:sym typeface="Calibri"/>
              </a:rPr>
              <a:t> Board, July 2011)</a:t>
            </a:r>
          </a:p>
          <a:p>
            <a:pPr marR="0" lvl="0" algn="l" rtl="0">
              <a:lnSpc>
                <a:spcPct val="90000"/>
              </a:lnSpc>
              <a:spcBef>
                <a:spcPts val="0"/>
              </a:spcBef>
              <a:spcAft>
                <a:spcPts val="0"/>
              </a:spcAft>
              <a:buClr>
                <a:schemeClr val="dk1"/>
              </a:buClr>
              <a:buSzPts val="1300"/>
            </a:pPr>
            <a:endParaRPr lang="en-US" sz="1800" i="1" dirty="0">
              <a:solidFill>
                <a:schemeClr val="dk1"/>
              </a:solidFill>
              <a:latin typeface="Calibri"/>
              <a:ea typeface="Calibri"/>
              <a:cs typeface="Calibri"/>
              <a:sym typeface="Calibri"/>
            </a:endParaRPr>
          </a:p>
          <a:p>
            <a:pPr marR="0" lvl="0" algn="l" rtl="0">
              <a:lnSpc>
                <a:spcPct val="90000"/>
              </a:lnSpc>
              <a:spcBef>
                <a:spcPts val="0"/>
              </a:spcBef>
              <a:spcAft>
                <a:spcPts val="0"/>
              </a:spcAft>
              <a:buClr>
                <a:schemeClr val="dk1"/>
              </a:buClr>
              <a:buSzPts val="1300"/>
            </a:pPr>
            <a:endParaRPr lang="en-US" sz="1800" b="0" i="1" u="none" strike="noStrike" cap="none" dirty="0">
              <a:solidFill>
                <a:schemeClr val="dk1"/>
              </a:solidFill>
              <a:latin typeface="Calibri"/>
              <a:ea typeface="Calibri"/>
              <a:cs typeface="Calibri"/>
              <a:sym typeface="Calibri"/>
            </a:endParaRPr>
          </a:p>
          <a:p>
            <a:pPr marR="0" lvl="0" algn="l" rtl="0">
              <a:lnSpc>
                <a:spcPct val="90000"/>
              </a:lnSpc>
              <a:spcBef>
                <a:spcPts val="0"/>
              </a:spcBef>
              <a:spcAft>
                <a:spcPts val="0"/>
              </a:spcAft>
              <a:buClr>
                <a:schemeClr val="dk1"/>
              </a:buClr>
              <a:buSzPts val="1300"/>
            </a:pPr>
            <a:endParaRPr lang="en-US" sz="1800" i="1" dirty="0">
              <a:solidFill>
                <a:schemeClr val="dk1"/>
              </a:solidFill>
              <a:latin typeface="Calibri"/>
              <a:ea typeface="Calibri"/>
              <a:cs typeface="Calibri"/>
              <a:sym typeface="Calibri"/>
            </a:endParaRPr>
          </a:p>
          <a:p>
            <a:pPr marR="0" lvl="0" algn="l" rtl="0">
              <a:lnSpc>
                <a:spcPct val="90000"/>
              </a:lnSpc>
              <a:spcBef>
                <a:spcPts val="0"/>
              </a:spcBef>
              <a:spcAft>
                <a:spcPts val="0"/>
              </a:spcAft>
              <a:buClr>
                <a:schemeClr val="dk1"/>
              </a:buClr>
              <a:buSzPts val="1300"/>
            </a:pPr>
            <a:endParaRPr lang="en-US" sz="1800" b="0" i="1" u="none" strike="noStrike" cap="none" dirty="0">
              <a:solidFill>
                <a:schemeClr val="dk1"/>
              </a:solidFill>
              <a:latin typeface="Calibri"/>
              <a:ea typeface="Calibri"/>
              <a:cs typeface="Calibri"/>
              <a:sym typeface="Calibri"/>
            </a:endParaRPr>
          </a:p>
          <a:p>
            <a:pPr marR="0" lvl="0" algn="l" rtl="0">
              <a:lnSpc>
                <a:spcPct val="90000"/>
              </a:lnSpc>
              <a:spcBef>
                <a:spcPts val="0"/>
              </a:spcBef>
              <a:spcAft>
                <a:spcPts val="0"/>
              </a:spcAft>
              <a:buClr>
                <a:schemeClr val="dk1"/>
              </a:buClr>
              <a:buSzPts val="1300"/>
            </a:pPr>
            <a:endParaRPr lang="en-US" sz="1800" i="1" dirty="0">
              <a:solidFill>
                <a:schemeClr val="dk1"/>
              </a:solidFill>
              <a:latin typeface="Calibri"/>
              <a:ea typeface="Calibri"/>
              <a:cs typeface="Calibri"/>
              <a:sym typeface="Calibri"/>
            </a:endParaRPr>
          </a:p>
          <a:p>
            <a:pPr marR="0" lvl="0" algn="l" rtl="0">
              <a:lnSpc>
                <a:spcPct val="90000"/>
              </a:lnSpc>
              <a:spcBef>
                <a:spcPts val="0"/>
              </a:spcBef>
              <a:spcAft>
                <a:spcPts val="0"/>
              </a:spcAft>
              <a:buClr>
                <a:schemeClr val="dk1"/>
              </a:buClr>
              <a:buSzPts val="1300"/>
            </a:pPr>
            <a:endParaRPr lang="en-US" sz="1800" b="0" i="1" u="none" strike="noStrike" cap="none" dirty="0">
              <a:solidFill>
                <a:schemeClr val="dk1"/>
              </a:solidFill>
              <a:latin typeface="Calibri"/>
              <a:ea typeface="Calibri"/>
              <a:cs typeface="Calibri"/>
              <a:sym typeface="Calibri"/>
            </a:endParaRPr>
          </a:p>
          <a:p>
            <a:pPr marR="0" lvl="0" algn="l" rtl="0">
              <a:lnSpc>
                <a:spcPct val="90000"/>
              </a:lnSpc>
              <a:spcBef>
                <a:spcPts val="0"/>
              </a:spcBef>
              <a:spcAft>
                <a:spcPts val="0"/>
              </a:spcAft>
              <a:buClr>
                <a:schemeClr val="dk1"/>
              </a:buClr>
              <a:buSzPts val="1300"/>
            </a:pPr>
            <a:endParaRPr lang="en-US" sz="1800" i="1" dirty="0">
              <a:solidFill>
                <a:schemeClr val="dk1"/>
              </a:solidFill>
              <a:latin typeface="Calibri"/>
              <a:ea typeface="Calibri"/>
              <a:cs typeface="Calibri"/>
              <a:sym typeface="Calibri"/>
            </a:endParaRPr>
          </a:p>
          <a:p>
            <a:pPr marR="0" lvl="0" algn="l" rtl="0">
              <a:lnSpc>
                <a:spcPct val="90000"/>
              </a:lnSpc>
              <a:spcBef>
                <a:spcPts val="0"/>
              </a:spcBef>
              <a:spcAft>
                <a:spcPts val="0"/>
              </a:spcAft>
              <a:buClr>
                <a:schemeClr val="dk1"/>
              </a:buClr>
              <a:buSzPts val="1300"/>
            </a:pPr>
            <a:endParaRPr lang="en-US" sz="1800" b="0" i="1" u="none" strike="noStrike" cap="none" dirty="0">
              <a:solidFill>
                <a:schemeClr val="dk1"/>
              </a:solidFill>
              <a:latin typeface="Calibri"/>
              <a:ea typeface="Calibri"/>
              <a:cs typeface="Calibri"/>
              <a:sym typeface="Calibri"/>
            </a:endParaRPr>
          </a:p>
          <a:p>
            <a:pPr marR="0" lvl="0" algn="l" rtl="0">
              <a:lnSpc>
                <a:spcPct val="90000"/>
              </a:lnSpc>
              <a:spcBef>
                <a:spcPts val="0"/>
              </a:spcBef>
              <a:spcAft>
                <a:spcPts val="0"/>
              </a:spcAft>
              <a:buClr>
                <a:schemeClr val="dk1"/>
              </a:buClr>
              <a:buSzPts val="1300"/>
            </a:pPr>
            <a:endParaRPr lang="en-US" sz="1800" i="1" dirty="0">
              <a:solidFill>
                <a:schemeClr val="dk1"/>
              </a:solidFill>
              <a:latin typeface="Calibri"/>
              <a:ea typeface="Calibri"/>
              <a:cs typeface="Calibri"/>
              <a:sym typeface="Calibri"/>
            </a:endParaRPr>
          </a:p>
          <a:p>
            <a:pPr marR="0" lvl="0" algn="l" rtl="0">
              <a:lnSpc>
                <a:spcPct val="90000"/>
              </a:lnSpc>
              <a:spcBef>
                <a:spcPts val="0"/>
              </a:spcBef>
              <a:spcAft>
                <a:spcPts val="0"/>
              </a:spcAft>
              <a:buClr>
                <a:schemeClr val="dk1"/>
              </a:buClr>
              <a:buSzPts val="1300"/>
            </a:pPr>
            <a:endParaRPr lang="en-US" sz="1800" b="0" i="1" u="none" strike="noStrike" cap="none" dirty="0">
              <a:solidFill>
                <a:schemeClr val="dk1"/>
              </a:solidFill>
              <a:latin typeface="Calibri"/>
              <a:ea typeface="Calibri"/>
              <a:cs typeface="Calibri"/>
              <a:sym typeface="Calibri"/>
            </a:endParaRPr>
          </a:p>
          <a:p>
            <a:pPr marR="0" lvl="0" algn="l" rtl="0">
              <a:lnSpc>
                <a:spcPct val="90000"/>
              </a:lnSpc>
              <a:spcBef>
                <a:spcPts val="0"/>
              </a:spcBef>
              <a:spcAft>
                <a:spcPts val="0"/>
              </a:spcAft>
              <a:buClr>
                <a:schemeClr val="dk1"/>
              </a:buClr>
              <a:buSzPts val="1300"/>
            </a:pPr>
            <a:endParaRPr lang="en-US" sz="1800" b="0" i="1" u="none" strike="noStrike" cap="none" dirty="0">
              <a:solidFill>
                <a:schemeClr val="dk1"/>
              </a:solidFill>
              <a:latin typeface="Calibri"/>
              <a:ea typeface="Calibri"/>
              <a:cs typeface="Calibri"/>
              <a:sym typeface="Calibri"/>
            </a:endParaRPr>
          </a:p>
          <a:p>
            <a:pPr marR="0" lvl="0" algn="l" rtl="0">
              <a:lnSpc>
                <a:spcPct val="90000"/>
              </a:lnSpc>
              <a:spcBef>
                <a:spcPts val="0"/>
              </a:spcBef>
              <a:spcAft>
                <a:spcPts val="0"/>
              </a:spcAft>
              <a:buClr>
                <a:schemeClr val="dk1"/>
              </a:buClr>
              <a:buSzPts val="1300"/>
            </a:pPr>
            <a:endParaRPr lang="en-US" sz="1800" i="1" dirty="0">
              <a:solidFill>
                <a:schemeClr val="dk1"/>
              </a:solidFill>
              <a:latin typeface="Calibri"/>
              <a:ea typeface="Calibri"/>
              <a:cs typeface="Calibri"/>
              <a:sym typeface="Calibri"/>
            </a:endParaRPr>
          </a:p>
          <a:p>
            <a:pPr marR="0" lvl="0" algn="l" rtl="0">
              <a:lnSpc>
                <a:spcPct val="90000"/>
              </a:lnSpc>
              <a:spcBef>
                <a:spcPts val="0"/>
              </a:spcBef>
              <a:spcAft>
                <a:spcPts val="0"/>
              </a:spcAft>
              <a:buClr>
                <a:schemeClr val="dk1"/>
              </a:buClr>
              <a:buSzPts val="1300"/>
            </a:pPr>
            <a:endParaRPr lang="en-US" sz="1800" b="0" i="1" u="none" strike="noStrike" cap="none" dirty="0">
              <a:solidFill>
                <a:schemeClr val="dk1"/>
              </a:solidFill>
              <a:latin typeface="Calibri"/>
              <a:ea typeface="Calibri"/>
              <a:cs typeface="Calibri"/>
              <a:sym typeface="Calibri"/>
            </a:endParaRPr>
          </a:p>
          <a:p>
            <a:pPr lvl="0">
              <a:lnSpc>
                <a:spcPct val="90000"/>
              </a:lnSpc>
              <a:buClr>
                <a:schemeClr val="dk1"/>
              </a:buClr>
              <a:buSzPts val="1300"/>
            </a:pPr>
            <a:r>
              <a:rPr lang="en-US" dirty="0">
                <a:solidFill>
                  <a:schemeClr val="dk1"/>
                </a:solidFill>
                <a:latin typeface="Calibri"/>
                <a:ea typeface="Calibri"/>
                <a:cs typeface="Calibri"/>
                <a:sym typeface="Calibri"/>
                <a:hlinkClick r:id="rId2"/>
              </a:rPr>
              <a:t>http://www.rsp.ac.uk/documents/get-uploaded-file/?file=rspnottingham190711_embed.ppt</a:t>
            </a:r>
            <a:r>
              <a:rPr lang="en-US" dirty="0">
                <a:solidFill>
                  <a:schemeClr val="dk1"/>
                </a:solidFill>
                <a:latin typeface="Calibri"/>
                <a:ea typeface="Calibri"/>
                <a:cs typeface="Calibri"/>
                <a:sym typeface="Calibri"/>
              </a:rPr>
              <a:t> </a:t>
            </a:r>
            <a:endParaRPr lang="en-US" b="0" u="none" strike="noStrike" cap="none" dirty="0">
              <a:solidFill>
                <a:schemeClr val="dk1"/>
              </a:solidFill>
              <a:latin typeface="Calibri"/>
              <a:ea typeface="Calibri"/>
              <a:cs typeface="Calibri"/>
              <a:sym typeface="Calibri"/>
            </a:endParaRPr>
          </a:p>
        </p:txBody>
      </p:sp>
      <p:sp>
        <p:nvSpPr>
          <p:cNvPr id="3" name="Rectangle 2"/>
          <p:cNvSpPr/>
          <p:nvPr/>
        </p:nvSpPr>
        <p:spPr>
          <a:xfrm>
            <a:off x="4239490" y="3924012"/>
            <a:ext cx="2161309" cy="346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391886" y="5379395"/>
            <a:ext cx="3753308" cy="3463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530394" y="5725758"/>
            <a:ext cx="7486997" cy="527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6494191"/>
      </p:ext>
    </p:extLst>
  </p:cSld>
  <p:clrMapOvr>
    <a:masterClrMapping/>
  </p:clrMapOvr>
</p:sld>
</file>

<file path=ppt/theme/theme1.xml><?xml version="1.0" encoding="utf-8"?>
<a:theme xmlns:a="http://schemas.openxmlformats.org/drawingml/2006/main" name="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slid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on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1509</Words>
  <Application>Microsoft Office PowerPoint</Application>
  <PresentationFormat>Widescreen</PresentationFormat>
  <Paragraphs>221</Paragraphs>
  <Slides>26</Slides>
  <Notes>24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26</vt:i4>
      </vt:variant>
    </vt:vector>
  </HeadingPairs>
  <TitlesOfParts>
    <vt:vector size="36" baseType="lpstr">
      <vt:lpstr>Arial</vt:lpstr>
      <vt:lpstr>Calibri</vt:lpstr>
      <vt:lpstr>Courier New</vt:lpstr>
      <vt:lpstr>KingsBureauGrot FiveOne</vt:lpstr>
      <vt:lpstr>Noto Sans Symbols</vt:lpstr>
      <vt:lpstr>Rockwell</vt:lpstr>
      <vt:lpstr>Nonconfidential</vt:lpstr>
      <vt:lpstr>standard slide</vt:lpstr>
      <vt:lpstr>1_Nonconfidential</vt:lpstr>
      <vt:lpstr>Office Theme</vt:lpstr>
      <vt:lpstr>PowerPoint Presentation</vt:lpstr>
      <vt:lpstr>Today’s presentation</vt:lpstr>
      <vt:lpstr>PowerPoint Presentation</vt:lpstr>
      <vt:lpstr>PowerPoint Presentation</vt:lpstr>
      <vt:lpstr>PowerPoint Presentation</vt:lpstr>
      <vt:lpstr>PowerPoint Presentation</vt:lpstr>
      <vt:lpstr>PowerPoint Presentation</vt:lpstr>
      <vt:lpstr>PowerPoint Presentation</vt:lpstr>
      <vt:lpstr>CRISes and OARs </vt:lpstr>
      <vt:lpstr>Integration of CRISes and OARs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Practices and Patterns: The Convergence of Repository and CRIS Functions</dc:title>
  <dc:creator>Rebecca Bryant, Pablo de Castro, Annette Dortmund, and Michele Mennielli</dc:creator>
  <dc:description>The recently released report Practices and Patterns in Research Information Management: Findings from a Global Survey, jointly produced by OCLC Research and euroCRIS, shines a light onto a relevant area of repository evolution, namely the ever increasing coupling of its workflows to those traditionally associated with Research Information Management (RIM, or CRIS) systems. Previous landscape analysis had already identified this trend a few years ago, and this comprehensive OCLC/euroCRIS exercise provides new evidence on repositories and RIM systems acting like a single integrated, interoperable system for the purpose of collecting and exposing the institutional research output.</dc:description>
  <cp:lastModifiedBy>McNicol,Jeanette</cp:lastModifiedBy>
  <cp:revision>14</cp:revision>
  <dcterms:modified xsi:type="dcterms:W3CDTF">2019-06-11T18:43:43Z</dcterms:modified>
  <cp:category>research information management</cp:category>
</cp:coreProperties>
</file>