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notesMasterIdLst>
    <p:notesMasterId r:id="rId19"/>
  </p:notesMasterIdLst>
  <p:sldIdLst>
    <p:sldId id="587" r:id="rId3"/>
    <p:sldId id="390" r:id="rId4"/>
    <p:sldId id="325" r:id="rId5"/>
    <p:sldId id="389" r:id="rId6"/>
    <p:sldId id="392" r:id="rId7"/>
    <p:sldId id="342" r:id="rId8"/>
    <p:sldId id="262" r:id="rId9"/>
    <p:sldId id="258" r:id="rId10"/>
    <p:sldId id="257" r:id="rId11"/>
    <p:sldId id="588" r:id="rId12"/>
    <p:sldId id="586" r:id="rId13"/>
    <p:sldId id="595" r:id="rId14"/>
    <p:sldId id="590" r:id="rId15"/>
    <p:sldId id="592" r:id="rId16"/>
    <p:sldId id="593" r:id="rId17"/>
    <p:sldId id="59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3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3B4096-FAE1-BB41-827F-F2C68A7E8C60}" type="doc">
      <dgm:prSet loTypeId="urn:microsoft.com/office/officeart/2005/8/layout/arrow4" loCatId="list" qsTypeId="urn:microsoft.com/office/officeart/2005/8/quickstyle/simple1" qsCatId="simple" csTypeId="urn:microsoft.com/office/officeart/2005/8/colors/accent1_5" csCatId="accent1"/>
      <dgm:spPr/>
      <dgm:t>
        <a:bodyPr/>
        <a:lstStyle/>
        <a:p>
          <a:endParaRPr lang="en-US"/>
        </a:p>
      </dgm:t>
    </dgm:pt>
    <dgm:pt modelId="{DEF0F433-4764-7949-9E66-F48809EA5B02}">
      <dgm:prSet/>
      <dgm:spPr/>
      <dgm:t>
        <a:bodyPr/>
        <a:lstStyle/>
        <a:p>
          <a:r>
            <a:rPr lang="en-US" baseline="0"/>
            <a:t>Above the institution</a:t>
          </a:r>
          <a:endParaRPr lang="en-US"/>
        </a:p>
      </dgm:t>
    </dgm:pt>
    <dgm:pt modelId="{A9455DB1-3C80-9949-8CB4-62FD31037371}" type="parTrans" cxnId="{BF3326E7-C8E7-B642-9F23-1DE4FD07E5E1}">
      <dgm:prSet/>
      <dgm:spPr/>
      <dgm:t>
        <a:bodyPr/>
        <a:lstStyle/>
        <a:p>
          <a:endParaRPr lang="en-US"/>
        </a:p>
      </dgm:t>
    </dgm:pt>
    <dgm:pt modelId="{E5CC80DD-9705-A041-ABF3-221E68690F4C}" type="sibTrans" cxnId="{BF3326E7-C8E7-B642-9F23-1DE4FD07E5E1}">
      <dgm:prSet/>
      <dgm:spPr/>
      <dgm:t>
        <a:bodyPr/>
        <a:lstStyle/>
        <a:p>
          <a:endParaRPr lang="en-US"/>
        </a:p>
      </dgm:t>
    </dgm:pt>
    <dgm:pt modelId="{DE38AC0B-D22C-1C48-A521-19785CB7DC4E}">
      <dgm:prSet/>
      <dgm:spPr/>
      <dgm:t>
        <a:bodyPr/>
        <a:lstStyle/>
        <a:p>
          <a:r>
            <a:rPr lang="en-US" baseline="0"/>
            <a:t>Below the institution</a:t>
          </a:r>
          <a:endParaRPr lang="en-US"/>
        </a:p>
      </dgm:t>
    </dgm:pt>
    <dgm:pt modelId="{0CC2C8F0-B7FE-5A49-8A64-7D8CA48E80DF}" type="parTrans" cxnId="{09373CD4-0F69-B946-A8A9-3D28E47EC8D1}">
      <dgm:prSet/>
      <dgm:spPr/>
      <dgm:t>
        <a:bodyPr/>
        <a:lstStyle/>
        <a:p>
          <a:endParaRPr lang="en-US"/>
        </a:p>
      </dgm:t>
    </dgm:pt>
    <dgm:pt modelId="{FE793883-4FC0-5741-8DD2-C9064BCCE5CE}" type="sibTrans" cxnId="{09373CD4-0F69-B946-A8A9-3D28E47EC8D1}">
      <dgm:prSet/>
      <dgm:spPr/>
      <dgm:t>
        <a:bodyPr/>
        <a:lstStyle/>
        <a:p>
          <a:endParaRPr lang="en-US"/>
        </a:p>
      </dgm:t>
    </dgm:pt>
    <dgm:pt modelId="{0BA6F059-D018-3F4A-B847-0EFB0046A04E}" type="pres">
      <dgm:prSet presAssocID="{C63B4096-FAE1-BB41-827F-F2C68A7E8C60}" presName="compositeShape" presStyleCnt="0">
        <dgm:presLayoutVars>
          <dgm:chMax val="2"/>
          <dgm:dir/>
          <dgm:resizeHandles val="exact"/>
        </dgm:presLayoutVars>
      </dgm:prSet>
      <dgm:spPr/>
    </dgm:pt>
    <dgm:pt modelId="{9EF70D87-FF53-8048-9110-C0EF1EE3AF67}" type="pres">
      <dgm:prSet presAssocID="{DEF0F433-4764-7949-9E66-F48809EA5B02}" presName="upArrow" presStyleLbl="node1" presStyleIdx="0" presStyleCnt="2"/>
      <dgm:spPr/>
    </dgm:pt>
    <dgm:pt modelId="{1F21A00D-932C-1944-9EA8-F066D3A3E728}" type="pres">
      <dgm:prSet presAssocID="{DEF0F433-4764-7949-9E66-F48809EA5B02}" presName="upArrowText" presStyleLbl="revTx" presStyleIdx="0" presStyleCnt="2">
        <dgm:presLayoutVars>
          <dgm:chMax val="0"/>
          <dgm:bulletEnabled val="1"/>
        </dgm:presLayoutVars>
      </dgm:prSet>
      <dgm:spPr/>
    </dgm:pt>
    <dgm:pt modelId="{6A46D104-0802-5940-BA9E-206F0821105A}" type="pres">
      <dgm:prSet presAssocID="{DE38AC0B-D22C-1C48-A521-19785CB7DC4E}" presName="downArrow" presStyleLbl="node1" presStyleIdx="1" presStyleCnt="2"/>
      <dgm:spPr/>
    </dgm:pt>
    <dgm:pt modelId="{BA311FF9-E962-D04C-AF19-DF737046773E}" type="pres">
      <dgm:prSet presAssocID="{DE38AC0B-D22C-1C48-A521-19785CB7DC4E}" presName="downArrowText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76087278-0220-6243-892A-A85392A3C18A}" type="presOf" srcId="{C63B4096-FAE1-BB41-827F-F2C68A7E8C60}" destId="{0BA6F059-D018-3F4A-B847-0EFB0046A04E}" srcOrd="0" destOrd="0" presId="urn:microsoft.com/office/officeart/2005/8/layout/arrow4"/>
    <dgm:cxn modelId="{8F4E70CD-E56D-5449-B02A-F98C5CF52035}" type="presOf" srcId="{DEF0F433-4764-7949-9E66-F48809EA5B02}" destId="{1F21A00D-932C-1944-9EA8-F066D3A3E728}" srcOrd="0" destOrd="0" presId="urn:microsoft.com/office/officeart/2005/8/layout/arrow4"/>
    <dgm:cxn modelId="{09373CD4-0F69-B946-A8A9-3D28E47EC8D1}" srcId="{C63B4096-FAE1-BB41-827F-F2C68A7E8C60}" destId="{DE38AC0B-D22C-1C48-A521-19785CB7DC4E}" srcOrd="1" destOrd="0" parTransId="{0CC2C8F0-B7FE-5A49-8A64-7D8CA48E80DF}" sibTransId="{FE793883-4FC0-5741-8DD2-C9064BCCE5CE}"/>
    <dgm:cxn modelId="{94AD7DE3-CEA2-E445-B083-27756DAB26A8}" type="presOf" srcId="{DE38AC0B-D22C-1C48-A521-19785CB7DC4E}" destId="{BA311FF9-E962-D04C-AF19-DF737046773E}" srcOrd="0" destOrd="0" presId="urn:microsoft.com/office/officeart/2005/8/layout/arrow4"/>
    <dgm:cxn modelId="{BF3326E7-C8E7-B642-9F23-1DE4FD07E5E1}" srcId="{C63B4096-FAE1-BB41-827F-F2C68A7E8C60}" destId="{DEF0F433-4764-7949-9E66-F48809EA5B02}" srcOrd="0" destOrd="0" parTransId="{A9455DB1-3C80-9949-8CB4-62FD31037371}" sibTransId="{E5CC80DD-9705-A041-ABF3-221E68690F4C}"/>
    <dgm:cxn modelId="{41684314-3782-5B4F-A2BA-64E34EDCB671}" type="presParOf" srcId="{0BA6F059-D018-3F4A-B847-0EFB0046A04E}" destId="{9EF70D87-FF53-8048-9110-C0EF1EE3AF67}" srcOrd="0" destOrd="0" presId="urn:microsoft.com/office/officeart/2005/8/layout/arrow4"/>
    <dgm:cxn modelId="{3B9B56A3-C0D7-674F-A66E-BE328A2C1678}" type="presParOf" srcId="{0BA6F059-D018-3F4A-B847-0EFB0046A04E}" destId="{1F21A00D-932C-1944-9EA8-F066D3A3E728}" srcOrd="1" destOrd="0" presId="urn:microsoft.com/office/officeart/2005/8/layout/arrow4"/>
    <dgm:cxn modelId="{CD052E8D-6DEE-D048-81C1-0F6C81A14A80}" type="presParOf" srcId="{0BA6F059-D018-3F4A-B847-0EFB0046A04E}" destId="{6A46D104-0802-5940-BA9E-206F0821105A}" srcOrd="2" destOrd="0" presId="urn:microsoft.com/office/officeart/2005/8/layout/arrow4"/>
    <dgm:cxn modelId="{14B9D963-0D83-044F-8407-6B10D53B58E2}" type="presParOf" srcId="{0BA6F059-D018-3F4A-B847-0EFB0046A04E}" destId="{BA311FF9-E962-D04C-AF19-DF737046773E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F70D87-FF53-8048-9110-C0EF1EE3AF67}">
      <dsp:nvSpPr>
        <dsp:cNvPr id="0" name=""/>
        <dsp:cNvSpPr/>
      </dsp:nvSpPr>
      <dsp:spPr>
        <a:xfrm>
          <a:off x="4500" y="0"/>
          <a:ext cx="2700051" cy="2148082"/>
        </a:xfrm>
        <a:prstGeom prst="upArrow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21A00D-932C-1944-9EA8-F066D3A3E728}">
      <dsp:nvSpPr>
        <dsp:cNvPr id="0" name=""/>
        <dsp:cNvSpPr/>
      </dsp:nvSpPr>
      <dsp:spPr>
        <a:xfrm>
          <a:off x="2785553" y="0"/>
          <a:ext cx="4581906" cy="2148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5168" tIns="0" rIns="455168" bIns="455168" numCol="1" spcCol="1270" anchor="ctr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baseline="0"/>
            <a:t>Above the institution</a:t>
          </a:r>
          <a:endParaRPr lang="en-US" sz="6400" kern="1200"/>
        </a:p>
      </dsp:txBody>
      <dsp:txXfrm>
        <a:off x="2785553" y="0"/>
        <a:ext cx="4581906" cy="2148082"/>
      </dsp:txXfrm>
    </dsp:sp>
    <dsp:sp modelId="{6A46D104-0802-5940-BA9E-206F0821105A}">
      <dsp:nvSpPr>
        <dsp:cNvPr id="0" name=""/>
        <dsp:cNvSpPr/>
      </dsp:nvSpPr>
      <dsp:spPr>
        <a:xfrm>
          <a:off x="814515" y="2327088"/>
          <a:ext cx="2700051" cy="2148082"/>
        </a:xfrm>
        <a:prstGeom prst="downArrow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311FF9-E962-D04C-AF19-DF737046773E}">
      <dsp:nvSpPr>
        <dsp:cNvPr id="0" name=""/>
        <dsp:cNvSpPr/>
      </dsp:nvSpPr>
      <dsp:spPr>
        <a:xfrm>
          <a:off x="3595568" y="2327088"/>
          <a:ext cx="4581906" cy="2148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5168" tIns="0" rIns="455168" bIns="455168" numCol="1" spcCol="1270" anchor="ctr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baseline="0"/>
            <a:t>Below the institution</a:t>
          </a:r>
          <a:endParaRPr lang="en-US" sz="6400" kern="1200"/>
        </a:p>
      </dsp:txBody>
      <dsp:txXfrm>
        <a:off x="3595568" y="2327088"/>
        <a:ext cx="4581906" cy="21480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9F7D9-AA76-4223-B79E-745113FE0417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C0727-7DA2-4BCA-8F48-C965DD1A4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8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7938" y="877888"/>
            <a:ext cx="4210050" cy="2368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ct val="20000"/>
              </a:spcBef>
              <a:buFont typeface="Arial"/>
              <a:buChar char="•"/>
            </a:pPr>
            <a:r>
              <a:rPr lang="en-US" dirty="0"/>
              <a:t>Something about Stanley's work – we are not the only ones doing impactful research</a:t>
            </a:r>
          </a:p>
          <a:p>
            <a:pPr marL="171450" indent="-171450">
              <a:spcBef>
                <a:spcPct val="20000"/>
              </a:spcBef>
              <a:buFont typeface="Arial"/>
              <a:buChar char="•"/>
            </a:pPr>
            <a:r>
              <a:rPr lang="en-US" dirty="0"/>
              <a:t>OCLC Research has the capacity to develop models to help research libraries (and others) with sensemaking</a:t>
            </a:r>
            <a:endParaRPr lang="en-US" dirty="0">
              <a:cs typeface="Calibri"/>
            </a:endParaRPr>
          </a:p>
          <a:p>
            <a:pPr marL="171450" indent="-171450">
              <a:spcBef>
                <a:spcPct val="20000"/>
              </a:spcBef>
              <a:buFont typeface="Arial"/>
              <a:buChar char="•"/>
            </a:pPr>
            <a:r>
              <a:rPr lang="en-US" dirty="0"/>
              <a:t>We strive for our models to be useful and to facilitate big picture thinking</a:t>
            </a:r>
            <a:endParaRPr lang="en-US" dirty="0">
              <a:cs typeface="Calibri"/>
            </a:endParaRPr>
          </a:p>
          <a:p>
            <a:pPr marL="171450" indent="-171450">
              <a:spcBef>
                <a:spcPct val="20000"/>
              </a:spcBef>
              <a:buFont typeface="Arial"/>
              <a:buChar char="•"/>
            </a:pPr>
            <a:r>
              <a:rPr lang="en-US" dirty="0"/>
              <a:t>Our work frequently has a long arc as demonstrated by Brian's portion of this presentation</a:t>
            </a:r>
            <a:endParaRPr lang="en-US" dirty="0">
              <a:cs typeface="Calibri"/>
            </a:endParaRPr>
          </a:p>
          <a:p>
            <a:pPr marL="171450" indent="-171450">
              <a:spcBef>
                <a:spcPct val="20000"/>
              </a:spcBef>
              <a:buFont typeface="Arial"/>
              <a:buChar char="•"/>
            </a:pPr>
            <a:r>
              <a:rPr lang="en-US" dirty="0"/>
              <a:t>We love to draw inspiration from the RLP</a:t>
            </a:r>
            <a:endParaRPr lang="en-US" dirty="0">
              <a:cs typeface="Calibri"/>
            </a:endParaRPr>
          </a:p>
          <a:p>
            <a:pPr marL="171450" indent="-171450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These models may be useful in following discussions but should not constrain thinking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010FE-5F12-4948-AC35-C1E4AC3FFB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020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010FE-5F12-4948-AC35-C1E4AC3FFB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56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010FE-5F12-4948-AC35-C1E4AC3FFB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724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7938" y="877888"/>
            <a:ext cx="4210050" cy="2368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1E8577-7E78-41DF-96AC-A776B0057B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63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7938" y="877888"/>
            <a:ext cx="4210050" cy="2368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FDD9B-A609-4F67-B62E-DCE3B05F8DF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470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7938" y="877888"/>
            <a:ext cx="4210050" cy="2368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96089F-AA76-418F-967E-03FB7AA23D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5999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7938" y="877888"/>
            <a:ext cx="4210050" cy="2368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96089F-AA76-418F-967E-03FB7AA23D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10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7938" y="877888"/>
            <a:ext cx="4210050" cy="2368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DA013B-6592-47BF-B89D-3DF33999B6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6837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7938" y="877888"/>
            <a:ext cx="4210050" cy="2368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DA013B-6592-47BF-B89D-3DF33999B6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09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7938" y="877888"/>
            <a:ext cx="4210050" cy="2368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previous work that Brian has describe has helped us to appreciate how important institution-wide collaboration is becoming, particularly to ensure success for efforts to support research data management, research information management, and open access.</a:t>
            </a:r>
          </a:p>
          <a:p>
            <a:endParaRPr lang="en-US" dirty="0"/>
          </a:p>
          <a:p>
            <a:r>
              <a:rPr lang="en-US" dirty="0"/>
              <a:t>This ”model” is an example of a work in progress for us here at OCLC—and it’s not yet in its final form or published.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5E6FC-CCC7-F34C-83D9-78C7523946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0858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010FE-5F12-4948-AC35-C1E4AC3FFB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774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295" b="48278"/>
          <a:stretch/>
        </p:blipFill>
        <p:spPr>
          <a:xfrm>
            <a:off x="4218519" y="4"/>
            <a:ext cx="7973480" cy="1413417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0" y="6248400"/>
            <a:ext cx="2946400" cy="6096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2946400" y="6248400"/>
            <a:ext cx="1413933" cy="6096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4360333" y="6248400"/>
            <a:ext cx="7831667" cy="6096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" y="3"/>
            <a:ext cx="4254500" cy="141342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2" hasCustomPrompt="1"/>
          </p:nvPr>
        </p:nvSpPr>
        <p:spPr>
          <a:xfrm>
            <a:off x="3" y="1773169"/>
            <a:ext cx="4601901" cy="6513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none" lIns="457200" tIns="137160" rIns="274320" bIns="182880">
            <a:sp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33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33">
                <a:solidFill>
                  <a:schemeClr val="bg1"/>
                </a:solidFill>
                <a:cs typeface="Arial" charset="0"/>
              </a:rPr>
              <a:t>Event Location • June 25, 2015 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1039293" y="2469870"/>
            <a:ext cx="10339693" cy="1646364"/>
          </a:xfrm>
          <a:prstGeom prst="rect">
            <a:avLst/>
          </a:prstGeom>
          <a:ln w="101600" cmpd="sng">
            <a:solidFill>
              <a:schemeClr val="accent2"/>
            </a:solidFill>
            <a:miter lim="800000"/>
          </a:ln>
        </p:spPr>
        <p:txBody>
          <a:bodyPr vert="horz" wrap="square" lIns="457200" tIns="274320" rIns="457200" bIns="274320">
            <a:normAutofit/>
          </a:bodyPr>
          <a:lstStyle>
            <a:lvl1pPr marL="0" indent="0" algn="l">
              <a:spcBef>
                <a:spcPts val="0"/>
              </a:spcBef>
              <a:buNone/>
              <a:defRPr sz="5867" b="1" baseline="0">
                <a:ln w="0" cmpd="sng">
                  <a:noFill/>
                </a:ln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Place title here</a:t>
            </a:r>
          </a:p>
        </p:txBody>
      </p:sp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0072" y="6422993"/>
            <a:ext cx="916227" cy="29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971592" y="4275963"/>
            <a:ext cx="2451953" cy="502766"/>
          </a:xfrm>
          <a:prstGeom prst="rect">
            <a:avLst/>
          </a:prstGeom>
        </p:spPr>
        <p:txBody>
          <a:bodyPr vert="horz" wrap="none" lIns="0">
            <a:spAutoFit/>
          </a:bodyPr>
          <a:lstStyle>
            <a:lvl1pPr marL="0" indent="0">
              <a:buNone/>
              <a:defRPr sz="2667" b="1"/>
            </a:lvl1pPr>
            <a:lvl2pPr marL="609585" indent="0">
              <a:buNone/>
              <a:defRPr/>
            </a:lvl2pPr>
            <a:lvl5pPr marL="2438339" indent="0">
              <a:buNone/>
              <a:defRPr/>
            </a:lvl5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71594" y="4818452"/>
            <a:ext cx="1819631" cy="410369"/>
          </a:xfrm>
          <a:prstGeom prst="rect">
            <a:avLst/>
          </a:prstGeom>
        </p:spPr>
        <p:txBody>
          <a:bodyPr vert="horz" wrap="none" lIns="0" tIns="0">
            <a:spAutoFit/>
          </a:bodyPr>
          <a:lstStyle>
            <a:lvl1pPr marL="0" indent="0">
              <a:buNone/>
              <a:defRPr sz="2267" b="0"/>
            </a:lvl1pPr>
            <a:lvl2pPr marL="609585" indent="0">
              <a:buNone/>
              <a:defRPr/>
            </a:lvl2pPr>
            <a:lvl5pPr marL="2438339" indent="0">
              <a:buNone/>
              <a:defRPr/>
            </a:lvl5pPr>
          </a:lstStyle>
          <a:p>
            <a:pPr lvl="0"/>
            <a:r>
              <a:rPr lang="en-US"/>
              <a:t>Speaker Title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4182534" y="1"/>
            <a:ext cx="594257" cy="1413420"/>
          </a:xfrm>
          <a:prstGeom prst="rect">
            <a:avLst/>
          </a:prstGeom>
          <a:solidFill>
            <a:srgbClr val="00AFD7">
              <a:alpha val="6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4" name="Foliennummernplatzhalter 16">
            <a:extLst>
              <a:ext uri="{FF2B5EF4-FFF2-40B4-BE49-F238E27FC236}">
                <a16:creationId xmlns:a16="http://schemas.microsoft.com/office/drawing/2014/main" id="{059A3CA2-A9FB-4E09-9557-94A4DEE2A6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209849"/>
            <a:ext cx="10695708" cy="574260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C7E911E4-7CD8-4F9C-B647-4242FE4D106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193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20571" y="259643"/>
            <a:ext cx="5307955" cy="1041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/>
              <a:t>Closing Message</a:t>
            </a:r>
          </a:p>
        </p:txBody>
      </p:sp>
      <p:sp>
        <p:nvSpPr>
          <p:cNvPr id="9" name="Rectangle 8"/>
          <p:cNvSpPr/>
          <p:nvPr userDrawn="1"/>
        </p:nvSpPr>
        <p:spPr>
          <a:xfrm rot="10800000">
            <a:off x="15117" y="5850668"/>
            <a:ext cx="12192000" cy="239713"/>
          </a:xfrm>
          <a:prstGeom prst="rect">
            <a:avLst/>
          </a:prstGeom>
          <a:solidFill>
            <a:srgbClr val="00AFD7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3D52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320820" y="1321005"/>
            <a:ext cx="5183717" cy="40571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2400" b="1" baseline="0"/>
            </a:lvl1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320571" y="1690435"/>
            <a:ext cx="5183717" cy="35902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867" b="0" baseline="0"/>
            </a:lvl1pPr>
          </a:lstStyle>
          <a:p>
            <a:pPr lvl="0"/>
            <a:r>
              <a:rPr lang="en-US"/>
              <a:t>Speaker Title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320571" y="2010979"/>
            <a:ext cx="5183717" cy="30549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867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/>
              <a:t>Speaker Contact</a:t>
            </a:r>
          </a:p>
        </p:txBody>
      </p:sp>
      <p:pic>
        <p:nvPicPr>
          <p:cNvPr id="10" name="Picture 26" descr="OCLC_H_PMS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82566" y="6347609"/>
            <a:ext cx="964583" cy="3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3727" y="0"/>
            <a:ext cx="6105280" cy="5850667"/>
          </a:xfrm>
          <a:prstGeom prst="rect">
            <a:avLst/>
          </a:prstGeom>
        </p:spPr>
      </p:pic>
      <p:sp>
        <p:nvSpPr>
          <p:cNvPr id="11" name="Foliennummernplatzhalter 16">
            <a:extLst>
              <a:ext uri="{FF2B5EF4-FFF2-40B4-BE49-F238E27FC236}">
                <a16:creationId xmlns:a16="http://schemas.microsoft.com/office/drawing/2014/main" id="{7F6932CD-ABBB-4A44-81F3-7BB08D26F4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209849"/>
            <a:ext cx="10695708" cy="574260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C7E911E4-7CD8-4F9C-B647-4242FE4D106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616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" y="7"/>
            <a:ext cx="4360332" cy="1385363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3D527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10" b="29158"/>
          <a:stretch/>
        </p:blipFill>
        <p:spPr>
          <a:xfrm>
            <a:off x="4246052" y="7"/>
            <a:ext cx="7973480" cy="1385363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0" y="6248400"/>
            <a:ext cx="2946400" cy="6096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3D527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2946400" y="6248400"/>
            <a:ext cx="1413933" cy="6096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3D527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4360333" y="6248400"/>
            <a:ext cx="7831667" cy="6096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3D527F"/>
              </a:solidFill>
            </a:endParaRP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2" hasCustomPrompt="1"/>
          </p:nvPr>
        </p:nvSpPr>
        <p:spPr>
          <a:xfrm>
            <a:off x="6" y="1962175"/>
            <a:ext cx="3640099" cy="5693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none" lIns="457200" tIns="137160" rIns="274320" bIns="182880">
            <a:sp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cs typeface="Arial" charset="0"/>
              </a:rPr>
              <a:t>Event Location • June 25, 2015 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1039293" y="2483374"/>
            <a:ext cx="10339693" cy="1323439"/>
          </a:xfrm>
          <a:prstGeom prst="rect">
            <a:avLst/>
          </a:prstGeom>
          <a:ln w="101600" cmpd="sng">
            <a:solidFill>
              <a:schemeClr val="accent2"/>
            </a:solidFill>
            <a:miter lim="800000"/>
          </a:ln>
        </p:spPr>
        <p:txBody>
          <a:bodyPr vert="horz" wrap="square" lIns="548640" tIns="274320" rIns="457200" bIns="365760">
            <a:normAutofit/>
          </a:bodyPr>
          <a:lstStyle>
            <a:lvl1pPr marL="0" indent="0" algn="l">
              <a:spcBef>
                <a:spcPts val="0"/>
              </a:spcBef>
              <a:buNone/>
              <a:defRPr sz="4400" b="1" baseline="0">
                <a:ln w="0" cmpd="sng">
                  <a:noFill/>
                </a:ln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Place title here</a:t>
            </a:r>
          </a:p>
        </p:txBody>
      </p:sp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43823" y="6457307"/>
            <a:ext cx="990984" cy="24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971593" y="4014387"/>
            <a:ext cx="1860446" cy="400110"/>
          </a:xfrm>
          <a:prstGeom prst="rect">
            <a:avLst/>
          </a:prstGeom>
        </p:spPr>
        <p:txBody>
          <a:bodyPr vert="horz" wrap="none" lIns="0">
            <a:sp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/>
            </a:lvl2pPr>
            <a:lvl5pPr marL="1828754" indent="0">
              <a:buNone/>
              <a:defRPr/>
            </a:lvl5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71594" y="4415452"/>
            <a:ext cx="1367554" cy="307777"/>
          </a:xfrm>
          <a:prstGeom prst="rect">
            <a:avLst/>
          </a:prstGeom>
        </p:spPr>
        <p:txBody>
          <a:bodyPr vert="horz" wrap="none" lIns="0" tIns="0">
            <a:spAutoFit/>
          </a:bodyPr>
          <a:lstStyle>
            <a:lvl1pPr marL="0" indent="0">
              <a:buNone/>
              <a:defRPr sz="1700" b="0"/>
            </a:lvl1pPr>
            <a:lvl2pPr marL="457189" indent="0">
              <a:buNone/>
              <a:defRPr/>
            </a:lvl2pPr>
            <a:lvl5pPr marL="1828754" indent="0">
              <a:buNone/>
              <a:defRPr/>
            </a:lvl5pPr>
          </a:lstStyle>
          <a:p>
            <a:pPr lvl="0"/>
            <a:r>
              <a:rPr lang="en-US"/>
              <a:t>Speaker Title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4061136" y="7"/>
            <a:ext cx="715657" cy="1385363"/>
          </a:xfrm>
          <a:prstGeom prst="rect">
            <a:avLst/>
          </a:prstGeom>
          <a:solidFill>
            <a:srgbClr val="00AFD7">
              <a:alpha val="5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3D52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0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176871" y="1990726"/>
            <a:ext cx="2688167" cy="2571751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Place Speaker </a:t>
            </a:r>
            <a:br>
              <a:rPr lang="en-US"/>
            </a:br>
            <a:r>
              <a:rPr lang="en-US"/>
              <a:t>Photo Here</a:t>
            </a:r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-699028" y="2686584"/>
            <a:ext cx="2574927" cy="1176867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3D527F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555081" y="2638427"/>
            <a:ext cx="7636932" cy="8521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/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ＭＳ Ｐゴシック" charset="0"/>
                <a:cs typeface="Arial"/>
              </a:rPr>
              <a:t>Speaker Position, Speaker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555068" y="3986213"/>
            <a:ext cx="7636933" cy="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555068" y="1987557"/>
            <a:ext cx="7636933" cy="6508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1176869" y="1990724"/>
            <a:ext cx="215900" cy="2571752"/>
          </a:xfrm>
          <a:prstGeom prst="rect">
            <a:avLst/>
          </a:prstGeom>
          <a:solidFill>
            <a:srgbClr val="236192">
              <a:alpha val="72000"/>
            </a:srgbClr>
          </a:solidFill>
          <a:ln>
            <a:noFill/>
          </a:ln>
        </p:spPr>
        <p:txBody>
          <a:bodyPr vert="horz"/>
          <a:lstStyle>
            <a:lvl1pPr marL="0" indent="0">
              <a:buNone/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     </a:t>
            </a:r>
          </a:p>
          <a:p>
            <a:pPr lvl="0"/>
            <a:endParaRPr lang="en-US"/>
          </a:p>
          <a:p>
            <a:pPr lvl="0"/>
            <a:r>
              <a:rPr lang="en-US"/>
              <a:t> </a:t>
            </a:r>
          </a:p>
          <a:p>
            <a:pPr lvl="0"/>
            <a:r>
              <a:rPr lang="en-US"/>
              <a:t> </a:t>
            </a:r>
          </a:p>
          <a:p>
            <a:pPr lvl="0"/>
            <a:r>
              <a:rPr lang="en-US"/>
              <a:t>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2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FD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20348" y="1108086"/>
            <a:ext cx="10898717" cy="692497"/>
          </a:xfrm>
          <a:prstGeom prst="rect">
            <a:avLst/>
          </a:prstGeom>
          <a:ln w="28575" cmpd="sng">
            <a:solidFill>
              <a:srgbClr val="FFFFFF"/>
            </a:solidFill>
          </a:ln>
        </p:spPr>
        <p:txBody>
          <a:bodyPr vert="horz" lIns="274320" tIns="45720" rIns="274320" bIns="91440">
            <a:sp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600" b="1" i="0" cap="all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600" b="1">
                <a:solidFill>
                  <a:schemeClr val="bg1"/>
                </a:solidFill>
                <a:cs typeface="Arial" charset="0"/>
              </a:rPr>
              <a:t>NEW SECTION TITLE</a:t>
            </a:r>
          </a:p>
        </p:txBody>
      </p:sp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43823" y="6457307"/>
            <a:ext cx="990984" cy="24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34953" y="850901"/>
            <a:ext cx="353483" cy="6007100"/>
          </a:xfrm>
          <a:prstGeom prst="rect">
            <a:avLst/>
          </a:prstGeom>
          <a:solidFill>
            <a:srgbClr val="00AFD7"/>
          </a:solidFill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     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1215941" y="850906"/>
            <a:ext cx="353483" cy="5432839"/>
          </a:xfrm>
          <a:prstGeom prst="rect">
            <a:avLst/>
          </a:prstGeom>
          <a:solidFill>
            <a:srgbClr val="00AFD7"/>
          </a:solidFill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17831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6248400"/>
            <a:ext cx="2946400" cy="6096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946400" y="6248400"/>
            <a:ext cx="1413933" cy="6096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4360333" y="6248400"/>
            <a:ext cx="7831667" cy="6096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3D527F"/>
              </a:solidFill>
            </a:endParaRPr>
          </a:p>
        </p:txBody>
      </p:sp>
      <p:pic>
        <p:nvPicPr>
          <p:cNvPr id="9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43823" y="6457307"/>
            <a:ext cx="990984" cy="24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37121" y="1135924"/>
            <a:ext cx="10909300" cy="4475171"/>
          </a:xfrm>
          <a:prstGeom prst="rect">
            <a:avLst/>
          </a:prstGeom>
        </p:spPr>
        <p:txBody>
          <a:bodyPr vert="horz"/>
          <a:lstStyle>
            <a:lvl1pPr marL="342891" indent="-342891">
              <a:buFont typeface="Arial"/>
              <a:buChar char="•"/>
              <a:defRPr sz="2400" baseline="0"/>
            </a:lvl1pPr>
          </a:lstStyle>
          <a:p>
            <a:pPr lvl="0"/>
            <a:r>
              <a:rPr lang="en-US"/>
              <a:t>Click to add copy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37121" y="220663"/>
            <a:ext cx="10909300" cy="9152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198397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6248400"/>
            <a:ext cx="2946400" cy="6096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946400" y="6248400"/>
            <a:ext cx="1413933" cy="6096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4360333" y="6248400"/>
            <a:ext cx="7831667" cy="6096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3D527F"/>
              </a:solidFill>
            </a:endParaRPr>
          </a:p>
        </p:txBody>
      </p:sp>
      <p:pic>
        <p:nvPicPr>
          <p:cNvPr id="7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43823" y="6457307"/>
            <a:ext cx="990984" cy="24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726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OCLC_H_PMS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41612" y="6456550"/>
            <a:ext cx="990509" cy="24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461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85800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buNone/>
              <a:defRPr sz="1900" baseline="0">
                <a:sym typeface="Wingdings"/>
              </a:defRPr>
            </a:lvl1pPr>
            <a:lvl2pPr marL="457189" indent="0">
              <a:buNone/>
              <a:defRPr sz="2400"/>
            </a:lvl2pPr>
          </a:lstStyle>
          <a:p>
            <a:pPr lvl="1"/>
            <a:r>
              <a:rPr lang="en-US"/>
              <a:t>Drag and drop photo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10111325" y="-20638"/>
            <a:ext cx="577849" cy="6899276"/>
          </a:xfrm>
          <a:prstGeom prst="rect">
            <a:avLst/>
          </a:prstGeom>
          <a:solidFill>
            <a:schemeClr val="accent1">
              <a:alpha val="78000"/>
            </a:schemeClr>
          </a:solidFill>
        </p:spPr>
        <p:txBody>
          <a:bodyPr vert="horz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     </a:t>
            </a:r>
          </a:p>
          <a:p>
            <a:pPr lvl="0"/>
            <a:endParaRPr lang="en-US"/>
          </a:p>
          <a:p>
            <a:pPr lvl="0"/>
            <a:r>
              <a:rPr lang="en-US"/>
              <a:t> </a:t>
            </a:r>
          </a:p>
          <a:p>
            <a:pPr lvl="0"/>
            <a:r>
              <a:rPr lang="en-US"/>
              <a:t> </a:t>
            </a:r>
          </a:p>
          <a:p>
            <a:pPr lvl="0"/>
            <a:r>
              <a:rPr lang="en-US"/>
              <a:t> </a:t>
            </a:r>
          </a:p>
          <a:p>
            <a:pPr lvl="0"/>
            <a:endParaRPr lang="en-US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10689174" y="-20638"/>
            <a:ext cx="1502833" cy="6899276"/>
          </a:xfrm>
          <a:prstGeom prst="rect">
            <a:avLst/>
          </a:prstGeom>
          <a:solidFill>
            <a:schemeClr val="accent1"/>
          </a:solidFill>
        </p:spPr>
        <p:txBody>
          <a:bodyPr vert="horz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  <a:p>
            <a:pPr lvl="0"/>
            <a:r>
              <a:rPr lang="en-US"/>
              <a:t> </a:t>
            </a:r>
          </a:p>
          <a:p>
            <a:pPr lvl="0"/>
            <a:r>
              <a:rPr lang="en-US"/>
              <a:t> </a:t>
            </a:r>
          </a:p>
          <a:p>
            <a:pPr lvl="0"/>
            <a:r>
              <a:rPr lang="en-US"/>
              <a:t> </a:t>
            </a:r>
          </a:p>
          <a:p>
            <a:pPr lvl="0"/>
            <a:r>
              <a:rPr lang="en-US"/>
              <a:t>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-18815" y="4997713"/>
            <a:ext cx="8204200" cy="954107"/>
          </a:xfrm>
          <a:prstGeom prst="rect">
            <a:avLst/>
          </a:prstGeom>
          <a:solidFill>
            <a:schemeClr val="bg1"/>
          </a:solidFill>
        </p:spPr>
        <p:txBody>
          <a:bodyPr vert="horz" lIns="640080"/>
          <a:lstStyle>
            <a:lvl1pPr marL="0" indent="0">
              <a:buNone/>
              <a:defRPr sz="24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/>
              <a:t>Persons Name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04217" y="5411265"/>
            <a:ext cx="7480300" cy="3524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Persons Title</a:t>
            </a:r>
          </a:p>
        </p:txBody>
      </p:sp>
      <p:pic>
        <p:nvPicPr>
          <p:cNvPr id="9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43823" y="6457307"/>
            <a:ext cx="990984" cy="24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9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pt-because-pattern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2441" y="1"/>
            <a:ext cx="6129563" cy="5850947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20573" y="259643"/>
            <a:ext cx="5307955" cy="1041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/>
              <a:t>Closing Message</a:t>
            </a:r>
          </a:p>
        </p:txBody>
      </p:sp>
      <p:pic>
        <p:nvPicPr>
          <p:cNvPr id="8" name="Picture 26" descr="OCLC_H_PMS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9555" y="6281740"/>
            <a:ext cx="1500716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 rot="10800000">
            <a:off x="15117" y="5850672"/>
            <a:ext cx="12192000" cy="239713"/>
          </a:xfrm>
          <a:prstGeom prst="rect">
            <a:avLst/>
          </a:prstGeom>
          <a:solidFill>
            <a:srgbClr val="00AFD7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3D52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320820" y="1321009"/>
            <a:ext cx="5183717" cy="40571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800" b="1" baseline="0"/>
            </a:lvl1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320572" y="1690437"/>
            <a:ext cx="5183717" cy="35902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0" baseline="0"/>
            </a:lvl1pPr>
          </a:lstStyle>
          <a:p>
            <a:pPr lvl="0"/>
            <a:r>
              <a:rPr lang="en-US"/>
              <a:t>Speaker Title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320572" y="2010983"/>
            <a:ext cx="5183717" cy="30549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/>
              <a:t>Speaker Contact</a:t>
            </a:r>
          </a:p>
        </p:txBody>
      </p:sp>
    </p:spTree>
    <p:extLst>
      <p:ext uri="{BB962C8B-B14F-4D97-AF65-F5344CB8AC3E}">
        <p14:creationId xmlns:p14="http://schemas.microsoft.com/office/powerpoint/2010/main" val="76827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6200000">
            <a:off x="739775" y="4934481"/>
            <a:ext cx="603251" cy="389467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3D527F"/>
              </a:solidFill>
            </a:endParaRPr>
          </a:p>
        </p:txBody>
      </p:sp>
      <p:pic>
        <p:nvPicPr>
          <p:cNvPr id="9" name="Picture 9" descr="OCLC_H_PMS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24696" y="5960858"/>
            <a:ext cx="1997453" cy="48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8"/>
          <p:cNvSpPr txBox="1">
            <a:spLocks noChangeArrowheads="1"/>
          </p:cNvSpPr>
          <p:nvPr userDrawn="1"/>
        </p:nvSpPr>
        <p:spPr bwMode="auto">
          <a:xfrm>
            <a:off x="7899907" y="4935543"/>
            <a:ext cx="56303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600">
                <a:solidFill>
                  <a:schemeClr val="bg1"/>
                </a:solidFill>
              </a:rPr>
              <a:t>SM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" y="4827588"/>
            <a:ext cx="846667" cy="603251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3D527F"/>
              </a:solidFill>
            </a:endParaRP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975786" y="1108607"/>
            <a:ext cx="4180568" cy="1492716"/>
          </a:xfrm>
          <a:prstGeom prst="rect">
            <a:avLst/>
          </a:prstGeom>
          <a:ln w="101600" cmpd="sng">
            <a:solidFill>
              <a:srgbClr val="236192"/>
            </a:solidFill>
            <a:miter lim="800000"/>
          </a:ln>
        </p:spPr>
        <p:txBody>
          <a:bodyPr vert="horz" wrap="none" lIns="548640" tIns="274320" rIns="457200" bIns="365760">
            <a:spAutoFit/>
          </a:bodyPr>
          <a:lstStyle>
            <a:lvl1pPr marL="0" indent="0" algn="l">
              <a:spcBef>
                <a:spcPts val="0"/>
              </a:spcBef>
              <a:buNone/>
              <a:defRPr sz="5500" b="1" baseline="0">
                <a:ln w="0" cmpd="sng">
                  <a:noFill/>
                </a:ln>
                <a:solidFill>
                  <a:srgbClr val="236192"/>
                </a:solidFill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811392" y="2860157"/>
            <a:ext cx="5183717" cy="40571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800" b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811144" y="3229587"/>
            <a:ext cx="5183717" cy="35902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Speaker Title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811144" y="3588617"/>
            <a:ext cx="5183717" cy="30549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Speaker Contact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5" y="587637"/>
            <a:ext cx="4906433" cy="566309"/>
          </a:xfrm>
          <a:prstGeom prst="rect">
            <a:avLst/>
          </a:prstGeom>
          <a:solidFill>
            <a:srgbClr val="236192"/>
          </a:solidFill>
        </p:spPr>
        <p:txBody>
          <a:bodyPr vert="horz" wrap="square" lIns="640080" tIns="91440" bIns="164592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Event Title</a:t>
            </a:r>
          </a:p>
        </p:txBody>
      </p:sp>
      <p:pic>
        <p:nvPicPr>
          <p:cNvPr id="17" name="Picture 16" descr="ppt-because-tag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6133" y="4827592"/>
            <a:ext cx="10955859" cy="60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2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176869" y="1990726"/>
            <a:ext cx="2688167" cy="2571751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spcBef>
                <a:spcPts val="0"/>
              </a:spcBef>
              <a:buNone/>
              <a:defRPr sz="1867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Place Speaker </a:t>
            </a:r>
            <a:br>
              <a:rPr lang="en-US"/>
            </a:br>
            <a:r>
              <a:rPr lang="en-US"/>
              <a:t>Photo Here</a:t>
            </a:r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-699030" y="2686581"/>
            <a:ext cx="2574927" cy="1176867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555078" y="2764533"/>
            <a:ext cx="7636932" cy="8521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0" i="0"/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ＭＳ Ｐゴシック" charset="0"/>
                <a:cs typeface="Arial"/>
              </a:rPr>
              <a:t>Speaker Position, Speaker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555067" y="3616704"/>
            <a:ext cx="7636933" cy="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555067" y="1987552"/>
            <a:ext cx="7636933" cy="6508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1176869" y="1990724"/>
            <a:ext cx="215900" cy="2571752"/>
          </a:xfrm>
          <a:prstGeom prst="rect">
            <a:avLst/>
          </a:prstGeom>
          <a:solidFill>
            <a:srgbClr val="236192">
              <a:alpha val="72000"/>
            </a:srgbClr>
          </a:solidFill>
          <a:ln>
            <a:noFill/>
          </a:ln>
        </p:spPr>
        <p:txBody>
          <a:bodyPr vert="horz"/>
          <a:lstStyle>
            <a:lvl1pPr marL="0" indent="0">
              <a:buNone/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     </a:t>
            </a:r>
          </a:p>
          <a:p>
            <a:pPr lvl="0"/>
            <a:endParaRPr lang="en-US"/>
          </a:p>
          <a:p>
            <a:pPr lvl="0"/>
            <a:r>
              <a:rPr lang="en-US"/>
              <a:t> </a:t>
            </a:r>
          </a:p>
          <a:p>
            <a:pPr lvl="0"/>
            <a:r>
              <a:rPr lang="en-US"/>
              <a:t> </a:t>
            </a:r>
          </a:p>
          <a:p>
            <a:pPr lvl="0"/>
            <a:r>
              <a:rPr lang="en-US"/>
              <a:t>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E67DE87-7FAE-4F5D-B60D-8CCD09822C55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4971ACC7-CBD7-49E9-BCD7-D974A92BF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216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A50004-9853-439D-BF8A-3D9787144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CB7F-83FC-4257-8229-43D0153C447A}" type="datetime1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29788B-760A-4C45-B13D-905507117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7F68E-1C88-43B7-8630-773153830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2BC49-DB5E-4968-81F1-170C7B81A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89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6248400"/>
            <a:ext cx="2946400" cy="6096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946400" y="6248400"/>
            <a:ext cx="1413933" cy="6096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4360333" y="6248400"/>
            <a:ext cx="7831667" cy="6096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3D527F"/>
              </a:solidFill>
            </a:endParaRPr>
          </a:p>
        </p:txBody>
      </p:sp>
      <p:pic>
        <p:nvPicPr>
          <p:cNvPr id="7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43823" y="6457307"/>
            <a:ext cx="990984" cy="24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4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5538D6-7FB9-4A74-B7A6-5797C1588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E799-408B-4CBE-88C7-65DA781234CB}" type="datetime1">
              <a:rPr lang="en-US" smtClean="0"/>
              <a:t>4/29/2019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931171-4395-4B72-B1DC-49F42F206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375D8D-E941-46D3-9F0C-422806415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2BC49-DB5E-4968-81F1-170C7B81A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94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Speake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176869" y="550911"/>
            <a:ext cx="2688167" cy="2571751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spcBef>
                <a:spcPts val="0"/>
              </a:spcBef>
              <a:buNone/>
              <a:defRPr sz="1867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Place Speaker </a:t>
            </a:r>
            <a:br>
              <a:rPr lang="en-US"/>
            </a:br>
            <a:r>
              <a:rPr lang="en-US"/>
              <a:t>Photo Here</a:t>
            </a:r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-699030" y="1246767"/>
            <a:ext cx="2574927" cy="1176867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555078" y="1324718"/>
            <a:ext cx="7636932" cy="8521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0" i="0"/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ＭＳ Ｐゴシック" charset="0"/>
                <a:cs typeface="Arial"/>
              </a:rPr>
              <a:t>Speaker Position, Speaker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555067" y="2176889"/>
            <a:ext cx="7636933" cy="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555067" y="547737"/>
            <a:ext cx="7636933" cy="6508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1176869" y="550909"/>
            <a:ext cx="215900" cy="2571752"/>
          </a:xfrm>
          <a:prstGeom prst="rect">
            <a:avLst/>
          </a:prstGeom>
          <a:solidFill>
            <a:srgbClr val="236192">
              <a:alpha val="72000"/>
            </a:srgbClr>
          </a:solidFill>
          <a:ln>
            <a:noFill/>
          </a:ln>
        </p:spPr>
        <p:txBody>
          <a:bodyPr vert="horz"/>
          <a:lstStyle>
            <a:lvl1pPr marL="0" indent="0">
              <a:buNone/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     </a:t>
            </a:r>
          </a:p>
          <a:p>
            <a:pPr lvl="0"/>
            <a:endParaRPr lang="en-US"/>
          </a:p>
          <a:p>
            <a:pPr lvl="0"/>
            <a:r>
              <a:rPr lang="en-US"/>
              <a:t> </a:t>
            </a:r>
          </a:p>
          <a:p>
            <a:pPr lvl="0"/>
            <a:r>
              <a:rPr lang="en-US"/>
              <a:t> </a:t>
            </a:r>
          </a:p>
          <a:p>
            <a:pPr lvl="0"/>
            <a:r>
              <a:rPr lang="en-US"/>
              <a:t> </a:t>
            </a:r>
          </a:p>
          <a:p>
            <a:pPr lvl="0"/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1176869" y="3595110"/>
            <a:ext cx="2688167" cy="2571751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spcBef>
                <a:spcPts val="0"/>
              </a:spcBef>
              <a:buNone/>
              <a:defRPr sz="1867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Place Speaker </a:t>
            </a:r>
            <a:br>
              <a:rPr lang="en-US"/>
            </a:br>
            <a:r>
              <a:rPr lang="en-US"/>
              <a:t>Photo Here</a:t>
            </a:r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-699030" y="4290965"/>
            <a:ext cx="2574927" cy="1176867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555078" y="4368917"/>
            <a:ext cx="7636932" cy="8521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0" i="0"/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ＭＳ Ｐゴシック" charset="0"/>
                <a:cs typeface="Arial"/>
              </a:rPr>
              <a:t>Speaker Position, Speaker Title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55067" y="5221088"/>
            <a:ext cx="7636933" cy="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555067" y="3591936"/>
            <a:ext cx="7636933" cy="6508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1176869" y="3595108"/>
            <a:ext cx="215900" cy="2571752"/>
          </a:xfrm>
          <a:prstGeom prst="rect">
            <a:avLst/>
          </a:prstGeom>
          <a:solidFill>
            <a:srgbClr val="236192">
              <a:alpha val="72000"/>
            </a:srgbClr>
          </a:solidFill>
          <a:ln>
            <a:noFill/>
          </a:ln>
        </p:spPr>
        <p:txBody>
          <a:bodyPr vert="horz"/>
          <a:lstStyle>
            <a:lvl1pPr marL="0" indent="0">
              <a:buNone/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     </a:t>
            </a:r>
          </a:p>
          <a:p>
            <a:pPr lvl="0"/>
            <a:endParaRPr lang="en-US"/>
          </a:p>
          <a:p>
            <a:pPr lvl="0"/>
            <a:r>
              <a:rPr lang="en-US"/>
              <a:t> </a:t>
            </a:r>
          </a:p>
          <a:p>
            <a:pPr lvl="0"/>
            <a:r>
              <a:rPr lang="en-US"/>
              <a:t> </a:t>
            </a:r>
          </a:p>
          <a:p>
            <a:pPr lvl="0"/>
            <a:r>
              <a:rPr lang="en-US"/>
              <a:t>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FD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20346" y="1108082"/>
            <a:ext cx="10898717" cy="830997"/>
          </a:xfrm>
          <a:prstGeom prst="rect">
            <a:avLst/>
          </a:prstGeom>
          <a:ln w="28575" cmpd="sng">
            <a:solidFill>
              <a:srgbClr val="FFFFFF"/>
            </a:solidFill>
          </a:ln>
        </p:spPr>
        <p:txBody>
          <a:bodyPr vert="horz" lIns="274320" tIns="45720" rIns="274320" bIns="45720">
            <a:sp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800" b="1" i="0" cap="all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4800" b="1">
                <a:solidFill>
                  <a:schemeClr val="bg1"/>
                </a:solidFill>
                <a:cs typeface="Arial" charset="0"/>
              </a:rPr>
              <a:t>NEW SECTION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34951" y="850901"/>
            <a:ext cx="353483" cy="6007100"/>
          </a:xfrm>
          <a:prstGeom prst="rect">
            <a:avLst/>
          </a:prstGeom>
          <a:solidFill>
            <a:srgbClr val="00AFD7"/>
          </a:solidFill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     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1215941" y="850902"/>
            <a:ext cx="353483" cy="5432839"/>
          </a:xfrm>
          <a:prstGeom prst="rect">
            <a:avLst/>
          </a:prstGeom>
          <a:solidFill>
            <a:srgbClr val="00AFD7"/>
          </a:solidFill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     </a:t>
            </a:r>
          </a:p>
        </p:txBody>
      </p:sp>
      <p:pic>
        <p:nvPicPr>
          <p:cNvPr id="7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0072" y="6422993"/>
            <a:ext cx="916227" cy="29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liennummernplatzhalter 16">
            <a:extLst>
              <a:ext uri="{FF2B5EF4-FFF2-40B4-BE49-F238E27FC236}">
                <a16:creationId xmlns:a16="http://schemas.microsoft.com/office/drawing/2014/main" id="{88AB08FB-C792-4DE0-8B02-9AB437C1B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209849"/>
            <a:ext cx="10695708" cy="574260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C7E911E4-7CD8-4F9C-B647-4242FE4D106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160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6248400"/>
            <a:ext cx="2946400" cy="6096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946400" y="6248400"/>
            <a:ext cx="1413933" cy="6096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4360333" y="6248400"/>
            <a:ext cx="7831667" cy="6096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54382" y="457739"/>
            <a:ext cx="11252197" cy="9152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Title of slide</a:t>
            </a: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0072" y="6422993"/>
            <a:ext cx="916227" cy="29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4382" y="1372996"/>
            <a:ext cx="11252197" cy="4475171"/>
          </a:xfrm>
          <a:prstGeom prst="rect">
            <a:avLst/>
          </a:prstGeom>
        </p:spPr>
        <p:txBody>
          <a:bodyPr vert="horz"/>
          <a:lstStyle>
            <a:lvl1pPr marL="457189" indent="-457189">
              <a:buFont typeface="Arial"/>
              <a:buChar char="•"/>
              <a:defRPr sz="3200" baseline="0"/>
            </a:lvl1pPr>
            <a:lvl2pPr>
              <a:defRPr sz="2667"/>
            </a:lvl2pPr>
            <a:lvl3pPr>
              <a:defRPr sz="2400"/>
            </a:lvl3pPr>
            <a:lvl4pPr>
              <a:buFont typeface="Arial" charset="0"/>
              <a:buChar char="•"/>
              <a:defRPr sz="2133"/>
            </a:lvl4pPr>
            <a:lvl5pPr>
              <a:buFont typeface="Arial" charset="0"/>
              <a:buChar char="•"/>
              <a:defRPr sz="1867"/>
            </a:lvl5pPr>
            <a:lvl6pPr>
              <a:defRPr sz="1867"/>
            </a:lvl6pPr>
            <a:lvl7pPr>
              <a:defRPr sz="1600"/>
            </a:lvl7pPr>
            <a:lvl8pPr>
              <a:defRPr sz="1467"/>
            </a:lvl8pPr>
            <a:lvl9pPr>
              <a:defRPr sz="1467"/>
            </a:lvl9pPr>
          </a:lstStyle>
          <a:p>
            <a:pPr marL="457189" marR="0" lvl="0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/>
          </a:p>
        </p:txBody>
      </p:sp>
      <p:sp>
        <p:nvSpPr>
          <p:cNvPr id="9" name="Foliennummernplatzhalter 16">
            <a:extLst>
              <a:ext uri="{FF2B5EF4-FFF2-40B4-BE49-F238E27FC236}">
                <a16:creationId xmlns:a16="http://schemas.microsoft.com/office/drawing/2014/main" id="{8E23DA73-5E91-45B9-88E0-8C9187267D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209849"/>
            <a:ext cx="10695708" cy="574260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C7E911E4-7CD8-4F9C-B647-4242FE4D106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905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6248400"/>
            <a:ext cx="2946400" cy="6096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946400" y="6248400"/>
            <a:ext cx="1413933" cy="6096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4360333" y="6248400"/>
            <a:ext cx="7831667" cy="6096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54382" y="457739"/>
            <a:ext cx="11252197" cy="9152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Title of slide</a:t>
            </a: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0072" y="6422993"/>
            <a:ext cx="916227" cy="29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16">
            <a:extLst>
              <a:ext uri="{FF2B5EF4-FFF2-40B4-BE49-F238E27FC236}">
                <a16:creationId xmlns:a16="http://schemas.microsoft.com/office/drawing/2014/main" id="{8A4C3EA6-B673-4283-9DD6-799B6AE49A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209849"/>
            <a:ext cx="10695708" cy="574260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C7E911E4-7CD8-4F9C-B647-4242FE4D106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440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6248400"/>
            <a:ext cx="2946400" cy="6096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946400" y="6248400"/>
            <a:ext cx="1413933" cy="6096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4360333" y="6248400"/>
            <a:ext cx="7831667" cy="6096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0072" y="6422993"/>
            <a:ext cx="916227" cy="29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16">
            <a:extLst>
              <a:ext uri="{FF2B5EF4-FFF2-40B4-BE49-F238E27FC236}">
                <a16:creationId xmlns:a16="http://schemas.microsoft.com/office/drawing/2014/main" id="{3A3A1155-829A-493B-A8F8-A75F21FF4B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219085"/>
            <a:ext cx="10695708" cy="574260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C7E911E4-7CD8-4F9C-B647-4242FE4D106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60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6" descr="OCLC_H_PMS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82566" y="6347609"/>
            <a:ext cx="964583" cy="3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16">
            <a:extLst>
              <a:ext uri="{FF2B5EF4-FFF2-40B4-BE49-F238E27FC236}">
                <a16:creationId xmlns:a16="http://schemas.microsoft.com/office/drawing/2014/main" id="{F9AB8280-DF79-44D0-9DBE-80C2AF27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209849"/>
            <a:ext cx="10695708" cy="574260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C7E911E4-7CD8-4F9C-B647-4242FE4D106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851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85800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buNone/>
              <a:defRPr sz="2533" baseline="0">
                <a:sym typeface="Wingdings"/>
              </a:defRPr>
            </a:lvl1pPr>
            <a:lvl2pPr marL="609585" indent="0">
              <a:buNone/>
              <a:defRPr sz="3200"/>
            </a:lvl2pPr>
          </a:lstStyle>
          <a:p>
            <a:pPr lvl="1"/>
            <a:r>
              <a:rPr lang="en-US"/>
              <a:t>Drag and drop photo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10111322" y="-20638"/>
            <a:ext cx="577849" cy="6899276"/>
          </a:xfrm>
          <a:prstGeom prst="rect">
            <a:avLst/>
          </a:prstGeom>
          <a:solidFill>
            <a:schemeClr val="accent1">
              <a:alpha val="78000"/>
            </a:schemeClr>
          </a:solidFill>
        </p:spPr>
        <p:txBody>
          <a:bodyPr vert="horz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     </a:t>
            </a:r>
          </a:p>
          <a:p>
            <a:pPr lvl="0"/>
            <a:endParaRPr lang="en-US"/>
          </a:p>
          <a:p>
            <a:pPr lvl="0"/>
            <a:r>
              <a:rPr lang="en-US"/>
              <a:t> </a:t>
            </a:r>
          </a:p>
          <a:p>
            <a:pPr lvl="0"/>
            <a:r>
              <a:rPr lang="en-US"/>
              <a:t> </a:t>
            </a:r>
          </a:p>
          <a:p>
            <a:pPr lvl="0"/>
            <a:r>
              <a:rPr lang="en-US"/>
              <a:t> </a:t>
            </a:r>
          </a:p>
          <a:p>
            <a:pPr lvl="0"/>
            <a:endParaRPr lang="en-US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10689172" y="-20638"/>
            <a:ext cx="1502833" cy="6899276"/>
          </a:xfrm>
          <a:prstGeom prst="rect">
            <a:avLst/>
          </a:prstGeom>
          <a:solidFill>
            <a:schemeClr val="accent1"/>
          </a:solidFill>
        </p:spPr>
        <p:txBody>
          <a:bodyPr vert="horz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  <a:p>
            <a:pPr lvl="0"/>
            <a:r>
              <a:rPr lang="en-US"/>
              <a:t> </a:t>
            </a:r>
          </a:p>
          <a:p>
            <a:pPr lvl="0"/>
            <a:r>
              <a:rPr lang="en-US"/>
              <a:t> </a:t>
            </a:r>
          </a:p>
          <a:p>
            <a:pPr lvl="0"/>
            <a:r>
              <a:rPr lang="en-US"/>
              <a:t> </a:t>
            </a:r>
          </a:p>
          <a:p>
            <a:pPr lvl="0"/>
            <a:r>
              <a:rPr lang="en-US"/>
              <a:t>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-18815" y="4997709"/>
            <a:ext cx="8204200" cy="954107"/>
          </a:xfrm>
          <a:prstGeom prst="rect">
            <a:avLst/>
          </a:prstGeom>
          <a:solidFill>
            <a:schemeClr val="bg1"/>
          </a:solidFill>
        </p:spPr>
        <p:txBody>
          <a:bodyPr vert="horz" lIns="640080"/>
          <a:lstStyle>
            <a:lvl1pPr marL="0" indent="0">
              <a:buNone/>
              <a:defRPr sz="32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/>
              <a:t>Persons Name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13223" y="5447286"/>
            <a:ext cx="7480300" cy="3524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Persons Title</a:t>
            </a: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0072" y="6422993"/>
            <a:ext cx="916227" cy="29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liennummernplatzhalter 16">
            <a:extLst>
              <a:ext uri="{FF2B5EF4-FFF2-40B4-BE49-F238E27FC236}">
                <a16:creationId xmlns:a16="http://schemas.microsoft.com/office/drawing/2014/main" id="{EBE7FBBD-2D15-434A-9BBD-E32D1247E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209849"/>
            <a:ext cx="10695708" cy="574260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C7E911E4-7CD8-4F9C-B647-4242FE4D106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392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16">
            <a:extLst>
              <a:ext uri="{FF2B5EF4-FFF2-40B4-BE49-F238E27FC236}">
                <a16:creationId xmlns:a16="http://schemas.microsoft.com/office/drawing/2014/main" id="{40323D0C-FF44-4100-9730-CF967AB55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209849"/>
            <a:ext cx="10695708" cy="574260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C7E911E4-7CD8-4F9C-B647-4242FE4D106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496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9086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avoie@oclc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proffitm@oclc.org" TargetMode="External"/><Relationship Id="rId4" Type="http://schemas.openxmlformats.org/officeDocument/2006/relationships/hyperlink" Target="mailto:bryantr@oclc.org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image" Target="../media/image23.png"/><Relationship Id="rId3" Type="http://schemas.openxmlformats.org/officeDocument/2006/relationships/image" Target="../media/image21.jpg"/><Relationship Id="rId7" Type="http://schemas.openxmlformats.org/officeDocument/2006/relationships/image" Target="../media/image18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11.png"/><Relationship Id="rId5" Type="http://schemas.openxmlformats.org/officeDocument/2006/relationships/image" Target="../media/image16.jpeg"/><Relationship Id="rId15" Type="http://schemas.openxmlformats.org/officeDocument/2006/relationships/image" Target="../media/image25.png"/><Relationship Id="rId10" Type="http://schemas.openxmlformats.org/officeDocument/2006/relationships/image" Target="../media/image22.jpg"/><Relationship Id="rId4" Type="http://schemas.openxmlformats.org/officeDocument/2006/relationships/image" Target="../media/image10.jpeg"/><Relationship Id="rId9" Type="http://schemas.openxmlformats.org/officeDocument/2006/relationships/image" Target="../media/image9.png"/><Relationship Id="rId14" Type="http://schemas.openxmlformats.org/officeDocument/2006/relationships/image" Target="../media/image24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image" Target="../media/image23.png"/><Relationship Id="rId3" Type="http://schemas.openxmlformats.org/officeDocument/2006/relationships/image" Target="../media/image21.jpg"/><Relationship Id="rId7" Type="http://schemas.openxmlformats.org/officeDocument/2006/relationships/image" Target="../media/image18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11.png"/><Relationship Id="rId5" Type="http://schemas.openxmlformats.org/officeDocument/2006/relationships/image" Target="../media/image16.jpeg"/><Relationship Id="rId10" Type="http://schemas.openxmlformats.org/officeDocument/2006/relationships/image" Target="../media/image22.jpg"/><Relationship Id="rId4" Type="http://schemas.openxmlformats.org/officeDocument/2006/relationships/image" Target="../media/image10.jpeg"/><Relationship Id="rId9" Type="http://schemas.openxmlformats.org/officeDocument/2006/relationships/image" Target="../media/image9.png"/><Relationship Id="rId14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B27342-7A0F-4942-990C-4C59F41DCD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" y="1773169"/>
            <a:ext cx="4173258" cy="651397"/>
          </a:xfrm>
        </p:spPr>
        <p:txBody>
          <a:bodyPr/>
          <a:lstStyle/>
          <a:p>
            <a:r>
              <a:rPr lang="en-US"/>
              <a:t>Dublin, Ohio * April 24, 2019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7B80A8-2867-3D44-BF89-D697A3D72F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12000" dirty="0"/>
              <a:t>Digging into the research: </a:t>
            </a:r>
          </a:p>
          <a:p>
            <a:r>
              <a:rPr lang="en-US" sz="12000" dirty="0"/>
              <a:t>An overview of models and networks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16FED8-9F58-8945-B408-22BAD06422E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71592" y="4275963"/>
            <a:ext cx="2144177" cy="502766"/>
          </a:xfrm>
        </p:spPr>
        <p:txBody>
          <a:bodyPr/>
          <a:lstStyle/>
          <a:p>
            <a:r>
              <a:rPr lang="en-US" dirty="0"/>
              <a:t>Brian Lavoie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80DF79-E6A3-5849-AEA7-902820C6EB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71593" y="4813545"/>
            <a:ext cx="3436197" cy="813684"/>
          </a:xfrm>
        </p:spPr>
        <p:txBody>
          <a:bodyPr/>
          <a:lstStyle/>
          <a:p>
            <a:r>
              <a:rPr lang="en-US" dirty="0"/>
              <a:t>Senior Research Scientist</a:t>
            </a:r>
          </a:p>
          <a:p>
            <a:r>
              <a:rPr lang="en-US" dirty="0">
                <a:hlinkClick r:id="rId3"/>
              </a:rPr>
              <a:t>lavoie@oclc.org</a:t>
            </a:r>
            <a:r>
              <a:rPr lang="en-US" dirty="0"/>
              <a:t> 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D45D478-1FDF-AE47-8A60-548A37650B00}"/>
              </a:ext>
            </a:extLst>
          </p:cNvPr>
          <p:cNvSpPr txBox="1">
            <a:spLocks/>
          </p:cNvSpPr>
          <p:nvPr/>
        </p:nvSpPr>
        <p:spPr>
          <a:xfrm>
            <a:off x="4948947" y="4275963"/>
            <a:ext cx="2679580" cy="502766"/>
          </a:xfrm>
          <a:prstGeom prst="rect">
            <a:avLst/>
          </a:prstGeom>
        </p:spPr>
        <p:txBody>
          <a:bodyPr vert="horz" wrap="none" lIns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89"/>
            <a:r>
              <a:rPr lang="en-US" sz="2667" dirty="0">
                <a:solidFill>
                  <a:srgbClr val="000000"/>
                </a:solidFill>
                <a:latin typeface="Arial"/>
              </a:rPr>
              <a:t>Rebecca Bryant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75D9CF8-648A-5B4D-8922-48FE40B18D55}"/>
              </a:ext>
            </a:extLst>
          </p:cNvPr>
          <p:cNvSpPr txBox="1">
            <a:spLocks/>
          </p:cNvSpPr>
          <p:nvPr/>
        </p:nvSpPr>
        <p:spPr>
          <a:xfrm>
            <a:off x="4948948" y="4809443"/>
            <a:ext cx="3055837" cy="813684"/>
          </a:xfrm>
          <a:prstGeom prst="rect">
            <a:avLst/>
          </a:prstGeom>
        </p:spPr>
        <p:txBody>
          <a:bodyPr vert="horz" wrap="none" lIns="0" tIns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89"/>
            <a:r>
              <a:rPr lang="en-US" sz="2267" dirty="0">
                <a:solidFill>
                  <a:srgbClr val="000000"/>
                </a:solidFill>
                <a:latin typeface="Arial"/>
              </a:rPr>
              <a:t>Senior Program Officer</a:t>
            </a:r>
          </a:p>
          <a:p>
            <a:pPr defTabSz="457189"/>
            <a:r>
              <a:rPr lang="en-US" sz="2267" dirty="0">
                <a:solidFill>
                  <a:srgbClr val="000000"/>
                </a:solidFill>
                <a:latin typeface="Arial"/>
                <a:hlinkClick r:id="rId4"/>
              </a:rPr>
              <a:t>bryantr@oclc.org</a:t>
            </a:r>
            <a:r>
              <a:rPr lang="en-US" sz="2267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5BCB79B-05D9-624F-BA89-11E13AF3B2C2}"/>
              </a:ext>
            </a:extLst>
          </p:cNvPr>
          <p:cNvSpPr txBox="1">
            <a:spLocks/>
          </p:cNvSpPr>
          <p:nvPr/>
        </p:nvSpPr>
        <p:spPr>
          <a:xfrm>
            <a:off x="8577375" y="4275963"/>
            <a:ext cx="2618666" cy="502766"/>
          </a:xfrm>
          <a:prstGeom prst="rect">
            <a:avLst/>
          </a:prstGeom>
        </p:spPr>
        <p:txBody>
          <a:bodyPr vert="horz" wrap="square" lIns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89"/>
            <a:r>
              <a:rPr lang="en-US" sz="2667" dirty="0">
                <a:solidFill>
                  <a:srgbClr val="000000"/>
                </a:solidFill>
                <a:latin typeface="Arial"/>
              </a:rPr>
              <a:t>Merrilee Proffitt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C7A0DAE-D771-DF49-A7BD-472FB265B224}"/>
              </a:ext>
            </a:extLst>
          </p:cNvPr>
          <p:cNvSpPr txBox="1">
            <a:spLocks/>
          </p:cNvSpPr>
          <p:nvPr/>
        </p:nvSpPr>
        <p:spPr>
          <a:xfrm>
            <a:off x="8577375" y="4809441"/>
            <a:ext cx="2446695" cy="813684"/>
          </a:xfrm>
          <a:prstGeom prst="rect">
            <a:avLst/>
          </a:prstGeom>
        </p:spPr>
        <p:txBody>
          <a:bodyPr vert="horz" wrap="none" lIns="0" tIns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89"/>
            <a:r>
              <a:rPr lang="en-US" sz="2267" dirty="0">
                <a:solidFill>
                  <a:srgbClr val="000000"/>
                </a:solidFill>
                <a:latin typeface="Arial"/>
              </a:rPr>
              <a:t>Senior Manager</a:t>
            </a:r>
          </a:p>
          <a:p>
            <a:pPr defTabSz="457189"/>
            <a:r>
              <a:rPr lang="en-US" sz="2267" dirty="0">
                <a:solidFill>
                  <a:srgbClr val="000000"/>
                </a:solidFill>
                <a:latin typeface="Arial"/>
                <a:hlinkClick r:id="rId5"/>
              </a:rPr>
              <a:t>proffitm@oclc.org</a:t>
            </a:r>
            <a:r>
              <a:rPr lang="en-US" sz="2267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095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ED8DB224-D316-44C5-B8AD-C5931A636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826" y="4284572"/>
            <a:ext cx="1574855" cy="1181141"/>
          </a:xfrm>
          <a:prstGeom prst="rect">
            <a:avLst/>
          </a:prstGeom>
        </p:spPr>
      </p:pic>
      <p:pic>
        <p:nvPicPr>
          <p:cNvPr id="2" name="Picture 2" descr="H:\NSR\ESRworkshopDC\esrcover.jpg">
            <a:extLst>
              <a:ext uri="{FF2B5EF4-FFF2-40B4-BE49-F238E27FC236}">
                <a16:creationId xmlns:a16="http://schemas.microsoft.com/office/drawing/2014/main" id="{4AB7ECC2-FA1E-4978-BFFA-9A37C252F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0615" y="738127"/>
            <a:ext cx="1574855" cy="1989908"/>
          </a:xfrm>
          <a:prstGeom prst="rect">
            <a:avLst/>
          </a:prstGeom>
          <a:noFill/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FE2735-862D-4634-9989-E0972CD77E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197" y="1017718"/>
            <a:ext cx="1563299" cy="1989908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5E9886-9454-4220-9D93-ED48FBD936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122" y="1291459"/>
            <a:ext cx="1574855" cy="2038047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10789E-7B44-4FDC-86FE-3C1B5ADAB7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054" y="1565915"/>
            <a:ext cx="1574855" cy="2037332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38CA55-66B0-4531-B8D6-0CE005CA2D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978" y="1836697"/>
            <a:ext cx="1574855" cy="2041011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7CF1243-4371-4EDC-AC62-49A5CFEA122B}"/>
              </a:ext>
            </a:extLst>
          </p:cNvPr>
          <p:cNvSpPr txBox="1"/>
          <p:nvPr/>
        </p:nvSpPr>
        <p:spPr>
          <a:xfrm>
            <a:off x="3616950" y="694558"/>
            <a:ext cx="2390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/>
            <a:r>
              <a:rPr lang="en-US" b="1" i="1">
                <a:solidFill>
                  <a:srgbClr val="DE6126"/>
                </a:solidFill>
                <a:latin typeface="Arial"/>
              </a:rPr>
              <a:t>Identify</a:t>
            </a:r>
          </a:p>
          <a:p>
            <a:pPr defTabSz="457189"/>
            <a:r>
              <a:rPr lang="en-US" b="1" i="1">
                <a:solidFill>
                  <a:srgbClr val="DE6126"/>
                </a:solidFill>
                <a:latin typeface="Arial"/>
              </a:rPr>
              <a:t>patterns &amp; trends 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95F978-C73E-4BAD-A209-881D8D1B76EE}"/>
              </a:ext>
            </a:extLst>
          </p:cNvPr>
          <p:cNvSpPr txBox="1"/>
          <p:nvPr/>
        </p:nvSpPr>
        <p:spPr>
          <a:xfrm>
            <a:off x="7918057" y="3961407"/>
            <a:ext cx="2377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/>
            <a:r>
              <a:rPr lang="en-US" b="1" i="1">
                <a:solidFill>
                  <a:srgbClr val="DE6126"/>
                </a:solidFill>
                <a:latin typeface="Arial"/>
              </a:rPr>
              <a:t>… and transforming</a:t>
            </a:r>
          </a:p>
          <a:p>
            <a:pPr defTabSz="457189"/>
            <a:r>
              <a:rPr lang="en-US" b="1" i="1">
                <a:solidFill>
                  <a:srgbClr val="DE6126"/>
                </a:solidFill>
                <a:latin typeface="Arial"/>
              </a:rPr>
              <a:t>library services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01FDA3-4CF0-49C6-B036-9E62A04F2D20}"/>
              </a:ext>
            </a:extLst>
          </p:cNvPr>
          <p:cNvSpPr txBox="1"/>
          <p:nvPr/>
        </p:nvSpPr>
        <p:spPr>
          <a:xfrm>
            <a:off x="765934" y="125325"/>
            <a:ext cx="228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/>
            <a:r>
              <a:rPr lang="en-US" sz="2400" b="1" dirty="0">
                <a:solidFill>
                  <a:srgbClr val="0070C0"/>
                </a:solidFill>
                <a:latin typeface="Arial"/>
              </a:rPr>
              <a:t>All together …</a:t>
            </a:r>
          </a:p>
        </p:txBody>
      </p:sp>
      <p:pic>
        <p:nvPicPr>
          <p:cNvPr id="16" name="Picture 2" descr="H:\NSR\cni2014\outcomes-1.png">
            <a:extLst>
              <a:ext uri="{FF2B5EF4-FFF2-40B4-BE49-F238E27FC236}">
                <a16:creationId xmlns:a16="http://schemas.microsoft.com/office/drawing/2014/main" id="{29B088F7-A84F-4342-ACC2-2AA2C28E9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51925" y="1392291"/>
            <a:ext cx="1005905" cy="787707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57B3BC-1B66-48A8-977E-4F52A9AF0CF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76977" y="1277655"/>
            <a:ext cx="1410915" cy="105818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D0BB1D2-DF3F-493E-8366-2E5BC8C740A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042" y="3752337"/>
            <a:ext cx="1574855" cy="2038047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666A7C9-2FEA-4223-85ED-0859D942A665}"/>
              </a:ext>
            </a:extLst>
          </p:cNvPr>
          <p:cNvSpPr txBox="1"/>
          <p:nvPr/>
        </p:nvSpPr>
        <p:spPr>
          <a:xfrm>
            <a:off x="4545847" y="3752342"/>
            <a:ext cx="2707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b="1" i="1">
                <a:solidFill>
                  <a:srgbClr val="DE6126"/>
                </a:solidFill>
                <a:latin typeface="Arial"/>
              </a:rPr>
              <a:t>… impacting library</a:t>
            </a:r>
          </a:p>
          <a:p>
            <a:pPr defTabSz="457189"/>
            <a:r>
              <a:rPr lang="en-US" b="1" i="1">
                <a:solidFill>
                  <a:srgbClr val="DE6126"/>
                </a:solidFill>
                <a:latin typeface="Arial"/>
              </a:rPr>
              <a:t>interests &amp; mission …</a:t>
            </a:r>
          </a:p>
        </p:txBody>
      </p:sp>
      <p:pic>
        <p:nvPicPr>
          <p:cNvPr id="23" name="image2.png" descr="http://www.oclc.org/content/dam/research/images/publications/rdm-framework-4-with-cc.png">
            <a:extLst>
              <a:ext uri="{FF2B5EF4-FFF2-40B4-BE49-F238E27FC236}">
                <a16:creationId xmlns:a16="http://schemas.microsoft.com/office/drawing/2014/main" id="{86B9710E-9F0D-4E94-A64A-B24BED2170A9}"/>
              </a:ext>
            </a:extLst>
          </p:cNvPr>
          <p:cNvPicPr/>
          <p:nvPr/>
        </p:nvPicPr>
        <p:blipFill>
          <a:blip r:embed="rId12"/>
          <a:srcRect/>
          <a:stretch>
            <a:fillRect/>
          </a:stretch>
        </p:blipFill>
        <p:spPr>
          <a:xfrm>
            <a:off x="8345065" y="4619531"/>
            <a:ext cx="1574855" cy="1148851"/>
          </a:xfrm>
          <a:prstGeom prst="rect">
            <a:avLst/>
          </a:prstGeom>
          <a:ln/>
        </p:spPr>
      </p:pic>
      <p:pic>
        <p:nvPicPr>
          <p:cNvPr id="27" name="Graphic 26" descr="Arrow: Rotate left">
            <a:extLst>
              <a:ext uri="{FF2B5EF4-FFF2-40B4-BE49-F238E27FC236}">
                <a16:creationId xmlns:a16="http://schemas.microsoft.com/office/drawing/2014/main" id="{4B152466-46D2-40DB-BBEC-5907F84AA5A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6460032">
            <a:off x="1658924" y="3127859"/>
            <a:ext cx="914400" cy="914400"/>
          </a:xfrm>
          <a:prstGeom prst="rect">
            <a:avLst/>
          </a:prstGeom>
        </p:spPr>
      </p:pic>
      <p:pic>
        <p:nvPicPr>
          <p:cNvPr id="28" name="Graphic 27" descr="Arrow: Rotate left">
            <a:extLst>
              <a:ext uri="{FF2B5EF4-FFF2-40B4-BE49-F238E27FC236}">
                <a16:creationId xmlns:a16="http://schemas.microsoft.com/office/drawing/2014/main" id="{15C57F86-067D-4885-B523-BF19407D72A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2094766">
            <a:off x="6831672" y="4652768"/>
            <a:ext cx="914400" cy="914400"/>
          </a:xfrm>
          <a:prstGeom prst="rect">
            <a:avLst/>
          </a:prstGeom>
        </p:spPr>
      </p:pic>
      <p:pic>
        <p:nvPicPr>
          <p:cNvPr id="18" name="Graphic 17" descr="Arrow: Rotate left">
            <a:extLst>
              <a:ext uri="{FF2B5EF4-FFF2-40B4-BE49-F238E27FC236}">
                <a16:creationId xmlns:a16="http://schemas.microsoft.com/office/drawing/2014/main" id="{CF532194-8661-8542-BBD3-2630A3E0BAF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3275602" flipV="1">
            <a:off x="9817648" y="5214021"/>
            <a:ext cx="914400" cy="115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5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B6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>
          <a:xfrm>
            <a:off x="6570725" y="2382565"/>
            <a:ext cx="2419913" cy="2419913"/>
          </a:xfrm>
          <a:prstGeom prst="ellipse">
            <a:avLst/>
          </a:prstGeom>
          <a:noFill/>
          <a:ln w="57150"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50">
              <a:defRPr/>
            </a:pPr>
            <a:endParaRPr lang="en-US" sz="1200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07600" y="473389"/>
            <a:ext cx="164626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50">
              <a:defRPr/>
            </a:pPr>
            <a:r>
              <a:rPr lang="en-US" sz="1400" b="1" dirty="0">
                <a:solidFill>
                  <a:prstClr val="white"/>
                </a:solidFill>
                <a:latin typeface="Calibri"/>
                <a:cs typeface="Arial"/>
                <a:sym typeface="Arial"/>
              </a:rPr>
              <a:t>VP Research</a:t>
            </a:r>
          </a:p>
          <a:p>
            <a:pPr marL="171442" indent="-171442" defTabSz="685750"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prstClr val="white"/>
                </a:solidFill>
                <a:latin typeface="Calibri"/>
                <a:cs typeface="Arial"/>
                <a:sym typeface="Arial"/>
              </a:rPr>
              <a:t>Tech Transfer</a:t>
            </a:r>
          </a:p>
          <a:p>
            <a:pPr marL="171442" indent="-171442" defTabSz="685750"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prstClr val="white"/>
                </a:solidFill>
                <a:latin typeface="Calibri"/>
                <a:cs typeface="Arial"/>
                <a:sym typeface="Arial"/>
              </a:rPr>
              <a:t>Proposal development</a:t>
            </a:r>
          </a:p>
          <a:p>
            <a:pPr marL="171442" indent="-171442" defTabSz="685750"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prstClr val="white"/>
                </a:solidFill>
                <a:latin typeface="Calibri"/>
                <a:cs typeface="Arial"/>
                <a:sym typeface="Arial"/>
              </a:rPr>
              <a:t>Sponsored research</a:t>
            </a:r>
          </a:p>
          <a:p>
            <a:pPr marL="171442" indent="-171442" defTabSz="685750"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prstClr val="white"/>
                </a:solidFill>
                <a:latin typeface="Calibri"/>
                <a:cs typeface="Arial"/>
                <a:sym typeface="Arial"/>
              </a:rPr>
              <a:t>Research ethics &amp; compliance</a:t>
            </a:r>
          </a:p>
          <a:p>
            <a:pPr defTabSz="685750">
              <a:defRPr/>
            </a:pPr>
            <a:endParaRPr lang="en-US" sz="1200" b="1" dirty="0">
              <a:solidFill>
                <a:prstClr val="white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42174" y="1267355"/>
            <a:ext cx="2470589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50">
              <a:defRPr/>
            </a:pPr>
            <a:r>
              <a:rPr lang="en-US" sz="1400" b="1" dirty="0">
                <a:solidFill>
                  <a:prstClr val="white"/>
                </a:solidFill>
                <a:latin typeface="Calibri"/>
                <a:cs typeface="Arial"/>
                <a:sym typeface="Arial"/>
              </a:rPr>
              <a:t>Provost/Academic Affairs</a:t>
            </a:r>
          </a:p>
          <a:p>
            <a:pPr marL="171442" indent="-171442" defTabSz="685750"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prstClr val="white"/>
                </a:solidFill>
                <a:latin typeface="Calibri"/>
                <a:cs typeface="Arial"/>
                <a:sym typeface="Arial"/>
              </a:rPr>
              <a:t>Colleges &amp; departments</a:t>
            </a:r>
          </a:p>
          <a:p>
            <a:pPr marL="171442" indent="-171442" defTabSz="685750"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prstClr val="white"/>
                </a:solidFill>
                <a:latin typeface="Calibri"/>
                <a:cs typeface="Arial"/>
                <a:sym typeface="Arial"/>
              </a:rPr>
              <a:t>Graduate College</a:t>
            </a:r>
          </a:p>
          <a:p>
            <a:pPr marL="171442" indent="-171442" defTabSz="685750"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prstClr val="white"/>
                </a:solidFill>
                <a:latin typeface="Calibri"/>
                <a:cs typeface="Arial"/>
                <a:sym typeface="Arial"/>
              </a:rPr>
              <a:t>Undergrad research</a:t>
            </a:r>
          </a:p>
          <a:p>
            <a:pPr marL="171442" indent="-171442" defTabSz="685750"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prstClr val="white"/>
                </a:solidFill>
                <a:latin typeface="Calibri"/>
                <a:cs typeface="Arial"/>
                <a:sym typeface="Arial"/>
              </a:rPr>
              <a:t>Center for teaching &amp; learning</a:t>
            </a:r>
          </a:p>
          <a:p>
            <a:pPr marL="171442" indent="-171442" defTabSz="685750"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prstClr val="white"/>
                </a:solidFill>
                <a:latin typeface="Calibri"/>
                <a:cs typeface="Arial"/>
                <a:sym typeface="Arial"/>
              </a:rPr>
              <a:t>Institutional research</a:t>
            </a:r>
          </a:p>
          <a:p>
            <a:pPr marL="171442" indent="-171442" defTabSz="685750"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prstClr val="white"/>
                </a:solidFill>
                <a:latin typeface="Calibri"/>
                <a:cs typeface="Arial"/>
                <a:sym typeface="Arial"/>
              </a:rPr>
              <a:t>Registrar</a:t>
            </a:r>
          </a:p>
          <a:p>
            <a:pPr marL="171442" indent="-171442" defTabSz="685750"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prstClr val="white"/>
                </a:solidFill>
                <a:latin typeface="Calibri"/>
                <a:cs typeface="Arial"/>
                <a:sym typeface="Arial"/>
              </a:rPr>
              <a:t>HR</a:t>
            </a:r>
          </a:p>
          <a:p>
            <a:pPr marL="171442" indent="-171442" defTabSz="685750">
              <a:buFont typeface="Arial" panose="020B0604020202020204" pitchFamily="34" charset="0"/>
              <a:buChar char="•"/>
              <a:defRPr/>
            </a:pPr>
            <a:endParaRPr lang="en-US" sz="1200" b="1" dirty="0">
              <a:solidFill>
                <a:prstClr val="white"/>
              </a:solidFill>
              <a:latin typeface="Calibri"/>
              <a:cs typeface="Arial"/>
              <a:sym typeface="Arial"/>
            </a:endParaRPr>
          </a:p>
          <a:p>
            <a:pPr defTabSz="685750">
              <a:defRPr/>
            </a:pPr>
            <a:endParaRPr lang="en-US" sz="1200" b="1" dirty="0">
              <a:solidFill>
                <a:prstClr val="white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08463" y="3282502"/>
            <a:ext cx="157302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50">
              <a:defRPr/>
            </a:pPr>
            <a:r>
              <a:rPr lang="en-US" sz="1400" b="1">
                <a:solidFill>
                  <a:prstClr val="white"/>
                </a:solidFill>
                <a:latin typeface="Calibri"/>
                <a:cs typeface="Arial"/>
                <a:sym typeface="Arial"/>
              </a:rPr>
              <a:t>CIO</a:t>
            </a:r>
          </a:p>
          <a:p>
            <a:pPr marL="171442" indent="-171442" defTabSz="685750">
              <a:buFont typeface="Arial" panose="020B0604020202020204" pitchFamily="34" charset="0"/>
              <a:buChar char="•"/>
              <a:defRPr/>
            </a:pPr>
            <a:r>
              <a:rPr lang="en-US" sz="1200" b="1">
                <a:solidFill>
                  <a:prstClr val="white"/>
                </a:solidFill>
                <a:latin typeface="Calibri"/>
                <a:cs typeface="Arial"/>
                <a:sym typeface="Arial"/>
              </a:rPr>
              <a:t>Data Warehouse</a:t>
            </a:r>
          </a:p>
          <a:p>
            <a:pPr marL="171442" indent="-171442" defTabSz="685750">
              <a:buFont typeface="Arial" panose="020B0604020202020204" pitchFamily="34" charset="0"/>
              <a:buChar char="•"/>
              <a:defRPr/>
            </a:pPr>
            <a:r>
              <a:rPr lang="en-US" sz="1200" b="1">
                <a:solidFill>
                  <a:prstClr val="white"/>
                </a:solidFill>
                <a:latin typeface="Calibri"/>
                <a:cs typeface="Arial"/>
                <a:sym typeface="Arial"/>
              </a:rPr>
              <a:t>Shared IT services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95989" y="2474706"/>
            <a:ext cx="973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50">
              <a:defRPr/>
            </a:pPr>
            <a:r>
              <a:rPr lang="en-US" sz="1200" b="1" dirty="0">
                <a:solidFill>
                  <a:prstClr val="white"/>
                </a:solidFill>
                <a:latin typeface="Calibri"/>
                <a:cs typeface="Arial"/>
                <a:sym typeface="Arial"/>
              </a:rPr>
              <a:t>Medical center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50693" y="3430046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50">
              <a:defRPr/>
            </a:pPr>
            <a:endParaRPr lang="en-US" sz="1200" b="1">
              <a:solidFill>
                <a:prstClr val="white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51480" y="3389447"/>
            <a:ext cx="923321" cy="3002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defTabSz="685750">
              <a:defRPr/>
            </a:pPr>
            <a:r>
              <a:rPr lang="en-US" sz="1351" b="1" dirty="0">
                <a:solidFill>
                  <a:prstClr val="white"/>
                </a:solidFill>
                <a:latin typeface="Calibri"/>
                <a:cs typeface="Arial"/>
                <a:sym typeface="Arial"/>
              </a:rPr>
              <a:t>LIBRARY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915530" y="3751561"/>
            <a:ext cx="195518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50">
              <a:defRPr/>
            </a:pPr>
            <a:r>
              <a:rPr lang="en-US" sz="1400" b="1">
                <a:solidFill>
                  <a:prstClr val="white"/>
                </a:solidFill>
                <a:latin typeface="Calibri"/>
                <a:cs typeface="Arial"/>
                <a:sym typeface="Arial"/>
              </a:rPr>
              <a:t>Advancement</a:t>
            </a:r>
          </a:p>
          <a:p>
            <a:pPr marL="171442" indent="-171442" defTabSz="685750">
              <a:buFont typeface="Arial" panose="020B0604020202020204" pitchFamily="34" charset="0"/>
              <a:buChar char="•"/>
              <a:defRPr/>
            </a:pPr>
            <a:r>
              <a:rPr lang="en-US" sz="1200" b="1">
                <a:solidFill>
                  <a:prstClr val="white"/>
                </a:solidFill>
                <a:latin typeface="Calibri"/>
                <a:cs typeface="Arial"/>
                <a:sym typeface="Arial"/>
              </a:rPr>
              <a:t>Corporate relations</a:t>
            </a:r>
          </a:p>
          <a:p>
            <a:pPr marL="171442" indent="-171442" defTabSz="685750">
              <a:buFont typeface="Arial" panose="020B0604020202020204" pitchFamily="34" charset="0"/>
              <a:buChar char="•"/>
              <a:defRPr/>
            </a:pPr>
            <a:r>
              <a:rPr lang="en-US" sz="1200" b="1">
                <a:solidFill>
                  <a:prstClr val="white"/>
                </a:solidFill>
                <a:latin typeface="Calibri"/>
                <a:cs typeface="Arial"/>
                <a:sym typeface="Arial"/>
              </a:rPr>
              <a:t>Corporate communications</a:t>
            </a:r>
          </a:p>
          <a:p>
            <a:pPr defTabSz="685750">
              <a:defRPr/>
            </a:pPr>
            <a:endParaRPr lang="en-US" sz="1200" b="1">
              <a:solidFill>
                <a:prstClr val="white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40" name="Arc 39"/>
          <p:cNvSpPr/>
          <p:nvPr/>
        </p:nvSpPr>
        <p:spPr>
          <a:xfrm rot="3888225">
            <a:off x="5016697" y="1706739"/>
            <a:ext cx="2449027" cy="2826559"/>
          </a:xfrm>
          <a:prstGeom prst="arc">
            <a:avLst>
              <a:gd name="adj1" fmla="val 15585671"/>
              <a:gd name="adj2" fmla="val 1254541"/>
            </a:avLst>
          </a:prstGeom>
          <a:noFill/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750">
              <a:defRPr/>
            </a:pPr>
            <a:endParaRPr lang="en-US" sz="900" b="1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35" name="Arc 34"/>
          <p:cNvSpPr/>
          <p:nvPr/>
        </p:nvSpPr>
        <p:spPr>
          <a:xfrm rot="8504012">
            <a:off x="6660365" y="540357"/>
            <a:ext cx="2214995" cy="2826559"/>
          </a:xfrm>
          <a:prstGeom prst="arc">
            <a:avLst>
              <a:gd name="adj1" fmla="val 15585671"/>
              <a:gd name="adj2" fmla="val 1753998"/>
            </a:avLst>
          </a:prstGeom>
          <a:noFill/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750">
              <a:defRPr/>
            </a:pPr>
            <a:endParaRPr lang="en-US" sz="1013">
              <a:solidFill>
                <a:prstClr val="black"/>
              </a:solidFill>
              <a:latin typeface="Calibri"/>
              <a:sym typeface="Arial"/>
            </a:endParaRPr>
          </a:p>
        </p:txBody>
      </p:sp>
      <p:sp>
        <p:nvSpPr>
          <p:cNvPr id="43" name="Arc 42"/>
          <p:cNvSpPr/>
          <p:nvPr/>
        </p:nvSpPr>
        <p:spPr>
          <a:xfrm rot="15427944">
            <a:off x="7282964" y="2800042"/>
            <a:ext cx="1302504" cy="3432711"/>
          </a:xfrm>
          <a:prstGeom prst="arc">
            <a:avLst>
              <a:gd name="adj1" fmla="val 17180634"/>
              <a:gd name="adj2" fmla="val 4645841"/>
            </a:avLst>
          </a:prstGeom>
          <a:noFill/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750">
              <a:defRPr/>
            </a:pPr>
            <a:endParaRPr lang="en-US" sz="1200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44" name="Arc 43"/>
          <p:cNvSpPr/>
          <p:nvPr/>
        </p:nvSpPr>
        <p:spPr>
          <a:xfrm rot="19682342">
            <a:off x="5794522" y="3300970"/>
            <a:ext cx="2035861" cy="3279551"/>
          </a:xfrm>
          <a:prstGeom prst="arc">
            <a:avLst>
              <a:gd name="adj1" fmla="val 16918701"/>
              <a:gd name="adj2" fmla="val 2100452"/>
            </a:avLst>
          </a:prstGeom>
          <a:noFill/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750">
              <a:defRPr/>
            </a:pPr>
            <a:endParaRPr lang="en-US" sz="1013">
              <a:solidFill>
                <a:prstClr val="black"/>
              </a:solidFill>
              <a:latin typeface="Calibri"/>
              <a:sym typeface="Arial"/>
            </a:endParaRPr>
          </a:p>
        </p:txBody>
      </p:sp>
      <p:sp>
        <p:nvSpPr>
          <p:cNvPr id="45" name="Arc 44"/>
          <p:cNvSpPr/>
          <p:nvPr/>
        </p:nvSpPr>
        <p:spPr>
          <a:xfrm rot="10800000">
            <a:off x="8310321" y="2009494"/>
            <a:ext cx="1302504" cy="3432711"/>
          </a:xfrm>
          <a:prstGeom prst="arc">
            <a:avLst>
              <a:gd name="adj1" fmla="val 17180634"/>
              <a:gd name="adj2" fmla="val 4645841"/>
            </a:avLst>
          </a:prstGeom>
          <a:noFill/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750">
              <a:defRPr/>
            </a:pPr>
            <a:endParaRPr lang="en-US" sz="1200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73063" y="2424859"/>
            <a:ext cx="1171013" cy="3002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685750">
              <a:defRPr/>
            </a:pPr>
            <a:r>
              <a:rPr lang="en-US" sz="1351" b="1">
                <a:solidFill>
                  <a:srgbClr val="C00000"/>
                </a:solidFill>
                <a:latin typeface="Calibri"/>
                <a:cs typeface="Arial"/>
                <a:sym typeface="Arial"/>
              </a:rPr>
              <a:t>RDM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562975" y="3247509"/>
            <a:ext cx="1071493" cy="50808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685750">
              <a:defRPr/>
            </a:pPr>
            <a:r>
              <a:rPr lang="en-US" sz="1351" b="1" dirty="0">
                <a:solidFill>
                  <a:srgbClr val="C00000"/>
                </a:solidFill>
                <a:latin typeface="Calibri"/>
                <a:cs typeface="Arial"/>
                <a:sym typeface="Arial"/>
              </a:rPr>
              <a:t>Digital scholarship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32063" y="4008775"/>
            <a:ext cx="1004891" cy="7159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defTabSz="685750">
              <a:defRPr/>
            </a:pPr>
            <a:r>
              <a:rPr lang="en-US" sz="1351" b="1">
                <a:solidFill>
                  <a:srgbClr val="C00000"/>
                </a:solidFill>
                <a:latin typeface="Calibri"/>
                <a:cs typeface="Arial"/>
                <a:sym typeface="Arial"/>
              </a:rPr>
              <a:t>User education &amp; training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62136" y="3097836"/>
            <a:ext cx="1170443" cy="3002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685750">
              <a:defRPr/>
            </a:pPr>
            <a:r>
              <a:rPr lang="en-US" sz="1351" b="1">
                <a:solidFill>
                  <a:srgbClr val="C00000"/>
                </a:solidFill>
                <a:latin typeface="Calibri"/>
                <a:cs typeface="Arial"/>
                <a:sym typeface="Arial"/>
              </a:rPr>
              <a:t>RIM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45495" y="3812755"/>
            <a:ext cx="1083600" cy="3002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685750">
              <a:defRPr/>
            </a:pPr>
            <a:r>
              <a:rPr lang="en-US" sz="1351" b="1">
                <a:solidFill>
                  <a:srgbClr val="C00000"/>
                </a:solidFill>
                <a:latin typeface="Calibri"/>
                <a:cs typeface="Arial"/>
                <a:sym typeface="Arial"/>
              </a:rPr>
              <a:t>IR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F891DFB-D22D-F540-8F2C-C25EA595EFDB}"/>
              </a:ext>
            </a:extLst>
          </p:cNvPr>
          <p:cNvSpPr txBox="1"/>
          <p:nvPr/>
        </p:nvSpPr>
        <p:spPr>
          <a:xfrm>
            <a:off x="6417434" y="4840370"/>
            <a:ext cx="1573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50">
              <a:defRPr/>
            </a:pPr>
            <a:r>
              <a:rPr lang="en-US" sz="1200" b="1">
                <a:solidFill>
                  <a:prstClr val="white"/>
                </a:solidFill>
                <a:latin typeface="Calibri"/>
                <a:cs typeface="Arial"/>
                <a:sym typeface="Arial"/>
              </a:rPr>
              <a:t>Graduate College</a:t>
            </a:r>
          </a:p>
          <a:p>
            <a:pPr defTabSz="685750">
              <a:defRPr/>
            </a:pPr>
            <a:r>
              <a:rPr lang="en-US" sz="1200" b="1">
                <a:solidFill>
                  <a:prstClr val="white"/>
                </a:solidFill>
                <a:latin typeface="Calibri"/>
                <a:cs typeface="Arial"/>
                <a:sym typeface="Arial"/>
              </a:rPr>
              <a:t>Undergrad research</a:t>
            </a:r>
          </a:p>
          <a:p>
            <a:pPr defTabSz="685750">
              <a:defRPr/>
            </a:pPr>
            <a:r>
              <a:rPr lang="en-US" sz="1200" b="1">
                <a:solidFill>
                  <a:prstClr val="white"/>
                </a:solidFill>
                <a:latin typeface="Calibri"/>
                <a:cs typeface="Arial"/>
                <a:sym typeface="Arial"/>
              </a:rPr>
              <a:t>Postdoc affairs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B410D68-4450-4A4D-ACCB-98FF9450A1C2}"/>
              </a:ext>
            </a:extLst>
          </p:cNvPr>
          <p:cNvSpPr txBox="1"/>
          <p:nvPr/>
        </p:nvSpPr>
        <p:spPr>
          <a:xfrm>
            <a:off x="8941768" y="4354418"/>
            <a:ext cx="1071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50">
              <a:defRPr/>
            </a:pPr>
            <a:r>
              <a:rPr lang="en-US" sz="1200" b="1">
                <a:solidFill>
                  <a:prstClr val="white"/>
                </a:solidFill>
                <a:latin typeface="Calibri"/>
                <a:cs typeface="Arial"/>
                <a:sym typeface="Arial"/>
              </a:rPr>
              <a:t>Colleges &amp; depts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1AC10E-5CE7-5E45-8186-B5994947E462}"/>
              </a:ext>
            </a:extLst>
          </p:cNvPr>
          <p:cNvSpPr txBox="1"/>
          <p:nvPr/>
        </p:nvSpPr>
        <p:spPr>
          <a:xfrm>
            <a:off x="381013" y="6473580"/>
            <a:ext cx="76548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6"/>
            <a:r>
              <a:rPr lang="en-US" sz="900" ker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Diagram prepared by Rebecca Bryant, OCLC Research, 2018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CC6403-632D-4E4A-8846-6723A4DD2156}"/>
              </a:ext>
            </a:extLst>
          </p:cNvPr>
          <p:cNvSpPr txBox="1"/>
          <p:nvPr/>
        </p:nvSpPr>
        <p:spPr>
          <a:xfrm>
            <a:off x="1718470" y="244321"/>
            <a:ext cx="4063015" cy="461665"/>
          </a:xfrm>
          <a:prstGeom prst="rect">
            <a:avLst/>
          </a:prstGeom>
          <a:noFill/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defTabSz="457189"/>
            <a:r>
              <a:rPr lang="en-US" sz="2400" dirty="0">
                <a:solidFill>
                  <a:prstClr val="white"/>
                </a:solidFill>
                <a:latin typeface="Arial"/>
              </a:rPr>
              <a:t>Institutional Stakeholders</a:t>
            </a:r>
          </a:p>
        </p:txBody>
      </p:sp>
    </p:spTree>
    <p:extLst>
      <p:ext uri="{BB962C8B-B14F-4D97-AF65-F5344CB8AC3E}">
        <p14:creationId xmlns:p14="http://schemas.microsoft.com/office/powerpoint/2010/main" val="15686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6" grpId="0"/>
      <p:bldP spid="3" grpId="0"/>
      <p:bldP spid="38" grpId="0"/>
      <p:bldP spid="40" grpId="0" animBg="1"/>
      <p:bldP spid="35" grpId="0" animBg="1"/>
      <p:bldP spid="43" grpId="0" animBg="1"/>
      <p:bldP spid="44" grpId="0" animBg="1"/>
      <p:bldP spid="45" grpId="0" animBg="1"/>
      <p:bldP spid="14" grpId="0" animBg="1"/>
      <p:bldP spid="19" grpId="0" animBg="1"/>
      <p:bldP spid="18" grpId="0" animBg="1"/>
      <p:bldP spid="16" grpId="0" animBg="1"/>
      <p:bldP spid="17" grpId="0" animBg="1"/>
      <p:bldP spid="42" grpId="0"/>
      <p:bldP spid="42" grpId="1"/>
      <p:bldP spid="46" grpId="0"/>
      <p:bldP spid="4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43AF6-CBCF-E543-A493-2E8D997C5D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Examining institutional “social interoperability”</a:t>
            </a:r>
          </a:p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5144DE-4ED1-544D-98D2-EB8F9DFA92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422" y="1191415"/>
            <a:ext cx="11252197" cy="4475171"/>
          </a:xfrm>
        </p:spPr>
        <p:txBody>
          <a:bodyPr vert="horz" anchor="t"/>
          <a:lstStyle/>
          <a:p>
            <a:r>
              <a:rPr lang="en-US" dirty="0"/>
              <a:t>Upcoming RLP effort</a:t>
            </a:r>
          </a:p>
          <a:p>
            <a:r>
              <a:rPr lang="en-US" dirty="0"/>
              <a:t>Examine stakeholders' goals and pain points in order to better understand how libraries can collaborate successfully</a:t>
            </a:r>
            <a:endParaRPr lang="en-US" dirty="0">
              <a:cs typeface="Arial"/>
            </a:endParaRPr>
          </a:p>
          <a:p>
            <a:r>
              <a:rPr lang="en-US" dirty="0"/>
              <a:t>Webinars/interviews with other institutional stakeholders</a:t>
            </a:r>
            <a:endParaRPr lang="en-US" dirty="0">
              <a:cs typeface="Arial"/>
            </a:endParaRPr>
          </a:p>
          <a:p>
            <a:pPr lvl="1"/>
            <a:r>
              <a:rPr lang="en-US" sz="2000" dirty="0"/>
              <a:t>Proposal development, pre- and post-award, compliance</a:t>
            </a:r>
            <a:endParaRPr lang="en-US" sz="2000" dirty="0">
              <a:cs typeface="Arial"/>
            </a:endParaRPr>
          </a:p>
          <a:p>
            <a:pPr lvl="1"/>
            <a:r>
              <a:rPr lang="en-US" sz="2000" dirty="0"/>
              <a:t>Academic affairs, Graduate College, registrar</a:t>
            </a:r>
            <a:endParaRPr lang="en-US" sz="2000" dirty="0">
              <a:cs typeface="Arial"/>
            </a:endParaRPr>
          </a:p>
          <a:p>
            <a:pPr lvl="1"/>
            <a:r>
              <a:rPr lang="en-US" sz="2000" dirty="0"/>
              <a:t>Institutional research</a:t>
            </a:r>
            <a:endParaRPr lang="en-US" sz="2000" dirty="0">
              <a:cs typeface="Arial"/>
            </a:endParaRPr>
          </a:p>
          <a:p>
            <a:pPr lvl="1"/>
            <a:r>
              <a:rPr lang="en-US" sz="2000" dirty="0"/>
              <a:t>Campus communications, advancement</a:t>
            </a:r>
            <a:endParaRPr lang="en-US" sz="2000" dirty="0">
              <a:cs typeface="Arial"/>
            </a:endParaRPr>
          </a:p>
          <a:p>
            <a:r>
              <a:rPr lang="en-US" dirty="0"/>
              <a:t>Synthesize </a:t>
            </a:r>
            <a:endParaRPr lang="en-US" dirty="0"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21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B4A0834-686C-1149-9803-B3BAA133E813}"/>
              </a:ext>
            </a:extLst>
          </p:cNvPr>
          <p:cNvGraphicFramePr/>
          <p:nvPr/>
        </p:nvGraphicFramePr>
        <p:xfrm>
          <a:off x="2001841" y="1135924"/>
          <a:ext cx="8181975" cy="4475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A9B951-5D4D-FA4F-A7ED-5EFF861B97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0293" y="220668"/>
            <a:ext cx="10909300" cy="915256"/>
          </a:xfrm>
        </p:spPr>
        <p:txBody>
          <a:bodyPr/>
          <a:lstStyle/>
          <a:p>
            <a:r>
              <a:rPr lang="en-US" dirty="0"/>
              <a:t>Examining collaboration</a:t>
            </a:r>
          </a:p>
        </p:txBody>
      </p:sp>
    </p:spTree>
    <p:extLst>
      <p:ext uri="{BB962C8B-B14F-4D97-AF65-F5344CB8AC3E}">
        <p14:creationId xmlns:p14="http://schemas.microsoft.com/office/powerpoint/2010/main" val="218544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60D274-2330-B243-BB7A-816F3A1C51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119" y="331649"/>
            <a:ext cx="10909300" cy="915256"/>
          </a:xfrm>
        </p:spPr>
        <p:txBody>
          <a:bodyPr/>
          <a:lstStyle/>
          <a:p>
            <a:r>
              <a:rPr lang="en-US" dirty="0">
                <a:cs typeface="Arial"/>
              </a:rPr>
              <a:t>Collaboration Continuum</a:t>
            </a:r>
            <a:endParaRPr lang="en-US" dirty="0"/>
          </a:p>
        </p:txBody>
      </p:sp>
      <p:pic>
        <p:nvPicPr>
          <p:cNvPr id="4" name="Picture 4" descr="A close up of a card&#10;&#10;Description generated with very high confidence">
            <a:extLst>
              <a:ext uri="{FF2B5EF4-FFF2-40B4-BE49-F238E27FC236}">
                <a16:creationId xmlns:a16="http://schemas.microsoft.com/office/drawing/2014/main" id="{82CF44DA-1B03-4CCB-B1B5-75F45B2F6C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9" r="2397" b="313"/>
          <a:stretch/>
        </p:blipFill>
        <p:spPr>
          <a:xfrm>
            <a:off x="886472" y="995011"/>
            <a:ext cx="10118267" cy="38898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95A087-F957-4CC4-ACC7-E6F731D5BBC0}"/>
              </a:ext>
            </a:extLst>
          </p:cNvPr>
          <p:cNvSpPr txBox="1"/>
          <p:nvPr/>
        </p:nvSpPr>
        <p:spPr>
          <a:xfrm>
            <a:off x="1540044" y="4588042"/>
            <a:ext cx="8710859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09585"/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Zorich, et al, "Beyond the Silos of the LAMs: Collaboration </a:t>
            </a:r>
            <a:r>
              <a:rPr lang="en-US" sz="2400">
                <a:solidFill>
                  <a:srgbClr val="000000"/>
                </a:solidFill>
                <a:latin typeface="Arial"/>
                <a:cs typeface="Arial"/>
              </a:rPr>
              <a:t>in Libraries, Archives and Museums," OCLC Research 2008. 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669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9A142F-2F64-4D8A-962E-9316C26B52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 vert="horz" anchor="t"/>
          <a:lstStyle/>
          <a:p>
            <a:r>
              <a:rPr lang="en-US" dirty="0">
                <a:cs typeface="Arial"/>
              </a:rPr>
              <a:t>Catalysts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974933-CA71-4DFB-9FF1-563FAB972C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 vert="horz" anchor="t">
            <a:normAutofit fontScale="85000" lnSpcReduction="10000"/>
          </a:bodyPr>
          <a:lstStyle/>
          <a:p>
            <a:r>
              <a:rPr lang="en-US" dirty="0">
                <a:cs typeface="Arial"/>
              </a:rPr>
              <a:t>Vision - "What can we do together"</a:t>
            </a:r>
          </a:p>
          <a:p>
            <a:r>
              <a:rPr lang="en-US" dirty="0">
                <a:cs typeface="Arial"/>
              </a:rPr>
              <a:t>Mandate</a:t>
            </a:r>
          </a:p>
          <a:p>
            <a:r>
              <a:rPr lang="en-US" dirty="0">
                <a:cs typeface="Arial"/>
              </a:rPr>
              <a:t>Incentives</a:t>
            </a:r>
          </a:p>
          <a:p>
            <a:r>
              <a:rPr lang="en-US" dirty="0">
                <a:cs typeface="Arial"/>
              </a:rPr>
              <a:t>Change Agents</a:t>
            </a:r>
          </a:p>
          <a:p>
            <a:r>
              <a:rPr lang="en-US" dirty="0">
                <a:cs typeface="Arial"/>
              </a:rPr>
              <a:t>Mooring (administrative home)</a:t>
            </a:r>
          </a:p>
          <a:p>
            <a:r>
              <a:rPr lang="en-US" dirty="0">
                <a:cs typeface="Arial"/>
              </a:rPr>
              <a:t>Resources (technology, funding, staffing)</a:t>
            </a:r>
          </a:p>
          <a:p>
            <a:r>
              <a:rPr lang="en-US" dirty="0">
                <a:cs typeface="Arial"/>
              </a:rPr>
              <a:t>Flexibility</a:t>
            </a:r>
          </a:p>
          <a:p>
            <a:r>
              <a:rPr lang="en-US" dirty="0">
                <a:cs typeface="Arial"/>
              </a:rPr>
              <a:t>External catalysts (audience, peer institutions, funding organizations, professional organizations)</a:t>
            </a:r>
          </a:p>
          <a:p>
            <a:r>
              <a:rPr lang="en-US" dirty="0">
                <a:cs typeface="Arial"/>
              </a:rPr>
              <a:t>Trust</a:t>
            </a:r>
          </a:p>
        </p:txBody>
      </p:sp>
    </p:spTree>
    <p:extLst>
      <p:ext uri="{BB962C8B-B14F-4D97-AF65-F5344CB8AC3E}">
        <p14:creationId xmlns:p14="http://schemas.microsoft.com/office/powerpoint/2010/main" val="69353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37B79F6-1FFA-F74F-B406-2EDDF1BAA3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1653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12ED031-00C8-44B2-BA18-9BC32BE3A1EC}"/>
              </a:ext>
            </a:extLst>
          </p:cNvPr>
          <p:cNvSpPr txBox="1"/>
          <p:nvPr/>
        </p:nvSpPr>
        <p:spPr>
          <a:xfrm>
            <a:off x="3894922" y="2435288"/>
            <a:ext cx="44021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189"/>
            <a:r>
              <a:rPr lang="en-US" sz="4000" b="1">
                <a:solidFill>
                  <a:srgbClr val="DE6126"/>
                </a:solidFill>
                <a:latin typeface="Arial"/>
              </a:rPr>
              <a:t>The Evolving</a:t>
            </a:r>
          </a:p>
          <a:p>
            <a:pPr algn="ctr" defTabSz="457189"/>
            <a:r>
              <a:rPr lang="en-US" sz="4000" b="1">
                <a:solidFill>
                  <a:srgbClr val="DE6126"/>
                </a:solidFill>
                <a:latin typeface="Arial"/>
              </a:rPr>
              <a:t>Scholarly Record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CC9376-8C4F-49B3-9376-C9AECBFA0F56}"/>
              </a:ext>
            </a:extLst>
          </p:cNvPr>
          <p:cNvSpPr txBox="1"/>
          <p:nvPr/>
        </p:nvSpPr>
        <p:spPr>
          <a:xfrm>
            <a:off x="377129" y="61430"/>
            <a:ext cx="2008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sz="2400" b="1" dirty="0">
                <a:solidFill>
                  <a:srgbClr val="0070C0"/>
                </a:solidFill>
                <a:latin typeface="Arial"/>
              </a:rPr>
              <a:t>Formats changing 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1BA84C-DAA8-494A-A823-7B9C0FCBC2AE}"/>
              </a:ext>
            </a:extLst>
          </p:cNvPr>
          <p:cNvSpPr txBox="1"/>
          <p:nvPr/>
        </p:nvSpPr>
        <p:spPr>
          <a:xfrm>
            <a:off x="377129" y="5261400"/>
            <a:ext cx="2121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sz="2400" b="1">
                <a:solidFill>
                  <a:srgbClr val="0070C0"/>
                </a:solidFill>
                <a:latin typeface="Arial"/>
              </a:rPr>
              <a:t>Boundaries</a:t>
            </a:r>
          </a:p>
          <a:p>
            <a:pPr defTabSz="457189"/>
            <a:r>
              <a:rPr lang="en-US" sz="2400" b="1">
                <a:solidFill>
                  <a:srgbClr val="0070C0"/>
                </a:solidFill>
                <a:latin typeface="Arial"/>
              </a:rPr>
              <a:t>extending 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DC3FEE-0920-41BA-8228-46D7D79EBF6B}"/>
              </a:ext>
            </a:extLst>
          </p:cNvPr>
          <p:cNvSpPr txBox="1"/>
          <p:nvPr/>
        </p:nvSpPr>
        <p:spPr>
          <a:xfrm>
            <a:off x="9904287" y="135207"/>
            <a:ext cx="178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sz="2400" b="1" dirty="0">
                <a:solidFill>
                  <a:srgbClr val="0070C0"/>
                </a:solidFill>
                <a:latin typeface="Arial"/>
              </a:rPr>
              <a:t>Features</a:t>
            </a:r>
          </a:p>
          <a:p>
            <a:pPr defTabSz="457189"/>
            <a:r>
              <a:rPr lang="en-US" sz="2400" b="1" dirty="0">
                <a:solidFill>
                  <a:srgbClr val="0070C0"/>
                </a:solidFill>
                <a:latin typeface="Arial"/>
              </a:rPr>
              <a:t>shifting 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4125A8-D602-414B-84D3-7AC4ADFF87FF}"/>
              </a:ext>
            </a:extLst>
          </p:cNvPr>
          <p:cNvSpPr txBox="1"/>
          <p:nvPr/>
        </p:nvSpPr>
        <p:spPr>
          <a:xfrm>
            <a:off x="9306672" y="5335179"/>
            <a:ext cx="3027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sz="2400" b="1" dirty="0">
                <a:solidFill>
                  <a:srgbClr val="0070C0"/>
                </a:solidFill>
                <a:latin typeface="Arial"/>
              </a:rPr>
              <a:t>Stakeholders</a:t>
            </a:r>
          </a:p>
          <a:p>
            <a:pPr defTabSz="457189"/>
            <a:r>
              <a:rPr lang="en-US" sz="2400" b="1" dirty="0">
                <a:solidFill>
                  <a:srgbClr val="0070C0"/>
                </a:solidFill>
                <a:latin typeface="Arial"/>
              </a:rPr>
              <a:t>reconfiguring …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3CD067-B6EE-4B53-814D-36B6B4C33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040" y="779722"/>
            <a:ext cx="6340272" cy="42963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5A734F-7730-4987-924E-714427346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6444" y="3439704"/>
            <a:ext cx="4638675" cy="1895475"/>
          </a:xfrm>
          <a:prstGeom prst="rect">
            <a:avLst/>
          </a:prstGeom>
          <a:ln w="2222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9306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NSR\cni2014\outcomes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9552" y="1282483"/>
            <a:ext cx="5891405" cy="4613455"/>
          </a:xfrm>
          <a:prstGeom prst="rect">
            <a:avLst/>
          </a:prstGeom>
          <a:noFill/>
        </p:spPr>
      </p:pic>
      <p:pic>
        <p:nvPicPr>
          <p:cNvPr id="6" name="Picture 2" descr="H:\NSR\ESRworkshopDC\esrcover.jpg">
            <a:extLst>
              <a:ext uri="{FF2B5EF4-FFF2-40B4-BE49-F238E27FC236}">
                <a16:creationId xmlns:a16="http://schemas.microsoft.com/office/drawing/2014/main" id="{2C8771F7-F7C5-4F44-9361-65DB05CE5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661" y="165000"/>
            <a:ext cx="2977916" cy="3762749"/>
          </a:xfrm>
          <a:prstGeom prst="rect">
            <a:avLst/>
          </a:prstGeom>
          <a:noFill/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F2BB58-D746-4E7C-8DBB-C8C3F0E8AB82}"/>
              </a:ext>
            </a:extLst>
          </p:cNvPr>
          <p:cNvSpPr txBox="1"/>
          <p:nvPr/>
        </p:nvSpPr>
        <p:spPr>
          <a:xfrm>
            <a:off x="1185268" y="3927749"/>
            <a:ext cx="1933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/>
            <a:r>
              <a:rPr lang="en-US" sz="2000" b="1" dirty="0">
                <a:solidFill>
                  <a:srgbClr val="0070C0"/>
                </a:solidFill>
                <a:latin typeface="Arial"/>
              </a:rPr>
              <a:t>http://</a:t>
            </a:r>
            <a:r>
              <a:rPr lang="en-US" sz="2000" b="1" dirty="0" err="1">
                <a:solidFill>
                  <a:srgbClr val="0070C0"/>
                </a:solidFill>
                <a:latin typeface="Arial"/>
              </a:rPr>
              <a:t>oc.lc</a:t>
            </a:r>
            <a:r>
              <a:rPr lang="en-US" sz="2000" b="1" dirty="0">
                <a:solidFill>
                  <a:srgbClr val="0070C0"/>
                </a:solidFill>
                <a:latin typeface="Arial"/>
              </a:rPr>
              <a:t>/</a:t>
            </a:r>
            <a:r>
              <a:rPr lang="en-US" sz="2000" b="1" dirty="0" err="1">
                <a:solidFill>
                  <a:srgbClr val="0070C0"/>
                </a:solidFill>
                <a:latin typeface="Arial"/>
              </a:rPr>
              <a:t>esr</a:t>
            </a:r>
            <a:endParaRPr lang="en-US" sz="2000" b="1" dirty="0">
              <a:solidFill>
                <a:srgbClr val="0070C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60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F14697DA-85B1-46E6-ADAB-7C14D2A287BA}"/>
              </a:ext>
            </a:extLst>
          </p:cNvPr>
          <p:cNvSpPr/>
          <p:nvPr/>
        </p:nvSpPr>
        <p:spPr>
          <a:xfrm>
            <a:off x="3901440" y="1234440"/>
            <a:ext cx="4389120" cy="438912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clear">
            <a:bevelT w="762000" h="762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3074" name="Picture 2" descr="H:\NSR\cni2014\outcomes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8700" y="2533759"/>
            <a:ext cx="2514600" cy="190946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7670131" y="2980665"/>
            <a:ext cx="1828800" cy="1015663"/>
          </a:xfrm>
          <a:prstGeom prst="rect">
            <a:avLst/>
          </a:prstGeom>
          <a:solidFill>
            <a:srgbClr val="00B0F0"/>
          </a:solidFill>
          <a:ln w="25400">
            <a:noFill/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 defTabSz="457189"/>
            <a:endParaRPr lang="en-US" sz="1400" b="1">
              <a:solidFill>
                <a:srgbClr val="000000"/>
              </a:solidFill>
              <a:latin typeface="Arial"/>
            </a:endParaRPr>
          </a:p>
          <a:p>
            <a:pPr algn="ctr" defTabSz="457189"/>
            <a:r>
              <a:rPr lang="en-US" sz="3200" b="1">
                <a:solidFill>
                  <a:prstClr val="white"/>
                </a:solidFill>
                <a:latin typeface="Arial"/>
              </a:rPr>
              <a:t>Create</a:t>
            </a:r>
          </a:p>
          <a:p>
            <a:pPr algn="ctr" defTabSz="457189"/>
            <a:endParaRPr lang="en-US" sz="14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FDD95B-2B44-314B-B075-D77671B26E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7555" y="287763"/>
            <a:ext cx="11252197" cy="915256"/>
          </a:xfrm>
        </p:spPr>
        <p:txBody>
          <a:bodyPr/>
          <a:lstStyle/>
          <a:p>
            <a:r>
              <a:rPr lang="en-US" sz="3200" dirty="0"/>
              <a:t>Stakeholder eco-system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0F678F-9E24-49EF-8A91-F5DA68FF667F}"/>
              </a:ext>
            </a:extLst>
          </p:cNvPr>
          <p:cNvSpPr txBox="1"/>
          <p:nvPr/>
        </p:nvSpPr>
        <p:spPr>
          <a:xfrm>
            <a:off x="5181600" y="693265"/>
            <a:ext cx="1828800" cy="1015663"/>
          </a:xfrm>
          <a:prstGeom prst="rect">
            <a:avLst/>
          </a:prstGeom>
          <a:solidFill>
            <a:srgbClr val="00B0F0"/>
          </a:solidFill>
          <a:ln w="25400">
            <a:noFill/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 defTabSz="457189"/>
            <a:endParaRPr lang="en-US" sz="1400" b="1">
              <a:solidFill>
                <a:srgbClr val="000000"/>
              </a:solidFill>
              <a:latin typeface="Arial"/>
            </a:endParaRPr>
          </a:p>
          <a:p>
            <a:pPr algn="ctr" defTabSz="457189"/>
            <a:r>
              <a:rPr lang="en-US" sz="3200" b="1">
                <a:solidFill>
                  <a:prstClr val="white"/>
                </a:solidFill>
                <a:latin typeface="Arial"/>
              </a:rPr>
              <a:t>Fix</a:t>
            </a:r>
          </a:p>
          <a:p>
            <a:pPr algn="ctr" defTabSz="457189"/>
            <a:endParaRPr lang="en-US" sz="14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D196CE-A620-49FF-B680-15E3E1F24AA1}"/>
              </a:ext>
            </a:extLst>
          </p:cNvPr>
          <p:cNvSpPr txBox="1"/>
          <p:nvPr/>
        </p:nvSpPr>
        <p:spPr>
          <a:xfrm>
            <a:off x="2693071" y="2980665"/>
            <a:ext cx="1828800" cy="1015663"/>
          </a:xfrm>
          <a:prstGeom prst="rect">
            <a:avLst/>
          </a:prstGeom>
          <a:solidFill>
            <a:srgbClr val="00B0F0"/>
          </a:solidFill>
          <a:ln w="25400">
            <a:noFill/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 defTabSz="457189"/>
            <a:endParaRPr lang="en-US" sz="1400" b="1">
              <a:solidFill>
                <a:srgbClr val="000000"/>
              </a:solidFill>
              <a:latin typeface="Arial"/>
            </a:endParaRPr>
          </a:p>
          <a:p>
            <a:pPr algn="ctr" defTabSz="457189"/>
            <a:r>
              <a:rPr lang="en-US" sz="3200" b="1">
                <a:solidFill>
                  <a:prstClr val="white"/>
                </a:solidFill>
                <a:latin typeface="Arial"/>
              </a:rPr>
              <a:t>Collect</a:t>
            </a:r>
          </a:p>
          <a:p>
            <a:pPr algn="ctr" defTabSz="457189"/>
            <a:endParaRPr lang="en-US" sz="14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D0CE39-7D8E-4098-8DB9-51007C551357}"/>
              </a:ext>
            </a:extLst>
          </p:cNvPr>
          <p:cNvSpPr txBox="1"/>
          <p:nvPr/>
        </p:nvSpPr>
        <p:spPr>
          <a:xfrm>
            <a:off x="5181600" y="5139574"/>
            <a:ext cx="1828800" cy="1015663"/>
          </a:xfrm>
          <a:prstGeom prst="rect">
            <a:avLst/>
          </a:prstGeom>
          <a:solidFill>
            <a:srgbClr val="00B0F0"/>
          </a:solidFill>
          <a:ln w="25400">
            <a:noFill/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 defTabSz="457189"/>
            <a:endParaRPr lang="en-US" sz="1400" b="1">
              <a:solidFill>
                <a:srgbClr val="000000"/>
              </a:solidFill>
              <a:latin typeface="Arial"/>
            </a:endParaRPr>
          </a:p>
          <a:p>
            <a:pPr algn="ctr" defTabSz="457189"/>
            <a:r>
              <a:rPr lang="en-US" sz="3200" b="1">
                <a:solidFill>
                  <a:prstClr val="white"/>
                </a:solidFill>
                <a:latin typeface="Arial"/>
              </a:rPr>
              <a:t>Use</a:t>
            </a:r>
          </a:p>
          <a:p>
            <a:pPr algn="ctr" defTabSz="457189"/>
            <a:endParaRPr lang="en-US" sz="1400" b="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115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51849" y="180326"/>
            <a:ext cx="8229600" cy="639233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chemeClr val="tx2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Evolving </a:t>
            </a:r>
            <a:r>
              <a:rPr lang="en-US" sz="2800" b="1" dirty="0">
                <a:solidFill>
                  <a:srgbClr val="DE6126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stewardship</a:t>
            </a:r>
            <a:r>
              <a:rPr lang="en-US" sz="2800" b="1" dirty="0">
                <a:solidFill>
                  <a:schemeClr val="tx2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 of the scholarly record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CD4BD0-3F90-4031-B433-7DFE20EE1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865" y="1673339"/>
            <a:ext cx="2713295" cy="3511323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95C511-6585-441D-9190-4A7BBDBF82C3}"/>
              </a:ext>
            </a:extLst>
          </p:cNvPr>
          <p:cNvSpPr txBox="1"/>
          <p:nvPr/>
        </p:nvSpPr>
        <p:spPr>
          <a:xfrm>
            <a:off x="8528865" y="5318063"/>
            <a:ext cx="4494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</a:rPr>
              <a:t>http://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</a:rPr>
              <a:t>oc.lc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</a:rPr>
              <a:t>/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</a:rPr>
              <a:t>esr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</a:rPr>
              <a:t>-stewardship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</a:t>
            </a:r>
            <a:endParaRPr lang="en-US" sz="2000" b="1" dirty="0">
              <a:solidFill>
                <a:srgbClr val="DE6126"/>
              </a:solidFill>
              <a:latin typeface="Arial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8AB2EAE-A826-43B3-B936-381EB44A8649}"/>
              </a:ext>
            </a:extLst>
          </p:cNvPr>
          <p:cNvSpPr txBox="1">
            <a:spLocks/>
          </p:cNvSpPr>
          <p:nvPr/>
        </p:nvSpPr>
        <p:spPr>
          <a:xfrm>
            <a:off x="543209" y="916182"/>
            <a:ext cx="7649172" cy="529323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1" indent="-342891" defTabSz="457189">
              <a:spcBef>
                <a:spcPts val="0"/>
              </a:spcBef>
            </a:pPr>
            <a:r>
              <a:rPr lang="en-US" sz="2133" dirty="0">
                <a:solidFill>
                  <a:srgbClr val="000000"/>
                </a:solidFill>
                <a:latin typeface="Arial"/>
                <a:ea typeface="Segoe UI" panose="020B0502040204020203" pitchFamily="34" charset="0"/>
                <a:cs typeface="Segoe UI" panose="020B0502040204020203" pitchFamily="34" charset="0"/>
              </a:rPr>
              <a:t>Historically a byproduct of </a:t>
            </a:r>
            <a:r>
              <a:rPr lang="en-US" sz="2133" dirty="0">
                <a:solidFill>
                  <a:srgbClr val="0070C0"/>
                </a:solidFill>
                <a:latin typeface="Arial"/>
                <a:ea typeface="Segoe UI" panose="020B0502040204020203" pitchFamily="34" charset="0"/>
                <a:cs typeface="Segoe UI" panose="020B0502040204020203" pitchFamily="34" charset="0"/>
              </a:rPr>
              <a:t>uncoordinated, highly distributed, and duplicative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Segoe UI" panose="020B0502040204020203" pitchFamily="34" charset="0"/>
                <a:cs typeface="Segoe UI" panose="020B0502040204020203" pitchFamily="34" charset="0"/>
              </a:rPr>
              <a:t> process of managing local print collections</a:t>
            </a:r>
          </a:p>
          <a:p>
            <a:pPr marL="0" indent="0" defTabSz="457189">
              <a:spcBef>
                <a:spcPts val="0"/>
              </a:spcBef>
              <a:buNone/>
            </a:pPr>
            <a:endParaRPr lang="en-US" sz="2133" dirty="0">
              <a:solidFill>
                <a:srgbClr val="000000"/>
              </a:solidFill>
              <a:latin typeface="Arial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891" indent="-342891" defTabSz="457189">
              <a:spcBef>
                <a:spcPts val="0"/>
              </a:spcBef>
            </a:pPr>
            <a:r>
              <a:rPr lang="en-US" sz="2133" dirty="0">
                <a:solidFill>
                  <a:srgbClr val="000000"/>
                </a:solidFill>
                <a:latin typeface="Arial"/>
                <a:ea typeface="Segoe UI" panose="020B0502040204020203" pitchFamily="34" charset="0"/>
                <a:cs typeface="Segoe UI" panose="020B0502040204020203" pitchFamily="34" charset="0"/>
              </a:rPr>
              <a:t>Sum of local stewardship efforts resulted in </a:t>
            </a:r>
            <a:r>
              <a:rPr lang="en-US" sz="2133" dirty="0">
                <a:solidFill>
                  <a:srgbClr val="0070C0"/>
                </a:solidFill>
                <a:latin typeface="Arial"/>
                <a:ea typeface="Segoe UI" panose="020B0502040204020203" pitchFamily="34" charset="0"/>
                <a:cs typeface="Segoe UI" panose="020B0502040204020203" pitchFamily="34" charset="0"/>
              </a:rPr>
              <a:t>aggregate library resource that was relatively complete 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Segoe UI" panose="020B0502040204020203" pitchFamily="34" charset="0"/>
                <a:cs typeface="Segoe UI" panose="020B0502040204020203" pitchFamily="34" charset="0"/>
              </a:rPr>
              <a:t>record of published (print) outputs</a:t>
            </a:r>
          </a:p>
          <a:p>
            <a:pPr marL="0" indent="0" defTabSz="457189">
              <a:spcBef>
                <a:spcPts val="0"/>
              </a:spcBef>
              <a:buNone/>
            </a:pPr>
            <a:endParaRPr lang="en-US" sz="2133" dirty="0">
              <a:solidFill>
                <a:srgbClr val="000000"/>
              </a:solidFill>
              <a:latin typeface="Arial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891" indent="-342891" defTabSz="457189">
              <a:spcBef>
                <a:spcPts val="0"/>
              </a:spcBef>
            </a:pPr>
            <a:r>
              <a:rPr lang="en-US" sz="2133" dirty="0">
                <a:solidFill>
                  <a:srgbClr val="000000"/>
                </a:solidFill>
                <a:latin typeface="Arial"/>
                <a:ea typeface="Segoe UI" panose="020B0502040204020203" pitchFamily="34" charset="0"/>
                <a:cs typeface="Segoe UI" panose="020B0502040204020203" pitchFamily="34" charset="0"/>
              </a:rPr>
              <a:t>Features of scholarly record changing: growing in size, complexity, </a:t>
            </a:r>
            <a:r>
              <a:rPr lang="en-US" sz="2133" dirty="0">
                <a:solidFill>
                  <a:srgbClr val="0070C0"/>
                </a:solidFill>
                <a:latin typeface="Arial"/>
                <a:ea typeface="Segoe UI" panose="020B0502040204020203" pitchFamily="34" charset="0"/>
                <a:cs typeface="Segoe UI" panose="020B0502040204020203" pitchFamily="34" charset="0"/>
              </a:rPr>
              <a:t>distribution of custodial responsibility</a:t>
            </a:r>
          </a:p>
          <a:p>
            <a:pPr marL="0" indent="0" defTabSz="457189">
              <a:spcBef>
                <a:spcPts val="0"/>
              </a:spcBef>
              <a:buNone/>
            </a:pPr>
            <a:endParaRPr lang="en-US" sz="2133" dirty="0">
              <a:solidFill>
                <a:srgbClr val="0070C0"/>
              </a:solidFill>
              <a:latin typeface="Arial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891" indent="-342891" defTabSz="457189">
              <a:spcBef>
                <a:spcPts val="0"/>
              </a:spcBef>
            </a:pPr>
            <a:r>
              <a:rPr lang="en-US" sz="2133" dirty="0">
                <a:solidFill>
                  <a:srgbClr val="000000"/>
                </a:solidFill>
                <a:latin typeface="Arial"/>
                <a:ea typeface="Segoe UI" panose="020B0502040204020203" pitchFamily="34" charset="0"/>
                <a:cs typeface="Segoe UI" panose="020B0502040204020203" pitchFamily="34" charset="0"/>
              </a:rPr>
              <a:t>Scholarly record now </a:t>
            </a:r>
            <a:r>
              <a:rPr lang="en-US" sz="2133" dirty="0">
                <a:solidFill>
                  <a:srgbClr val="0070C0"/>
                </a:solidFill>
                <a:latin typeface="Arial"/>
                <a:ea typeface="Segoe UI" panose="020B0502040204020203" pitchFamily="34" charset="0"/>
                <a:cs typeface="Segoe UI" panose="020B0502040204020203" pitchFamily="34" charset="0"/>
              </a:rPr>
              <a:t>imperfectly approximated </a:t>
            </a:r>
            <a:r>
              <a:rPr lang="en-US" sz="2133" dirty="0">
                <a:solidFill>
                  <a:srgbClr val="000000"/>
                </a:solidFill>
                <a:latin typeface="Arial"/>
                <a:ea typeface="Segoe UI" panose="020B0502040204020203" pitchFamily="34" charset="0"/>
                <a:cs typeface="Segoe UI" panose="020B0502040204020203" pitchFamily="34" charset="0"/>
              </a:rPr>
              <a:t>in library collections</a:t>
            </a:r>
          </a:p>
          <a:p>
            <a:pPr marL="0" indent="0" defTabSz="457189">
              <a:spcBef>
                <a:spcPts val="0"/>
              </a:spcBef>
              <a:buNone/>
            </a:pPr>
            <a:endParaRPr lang="en-US" sz="2133" dirty="0">
              <a:solidFill>
                <a:srgbClr val="0070C0"/>
              </a:solidFill>
              <a:latin typeface="Arial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891" indent="-342891" defTabSz="457189">
              <a:spcBef>
                <a:spcPts val="0"/>
              </a:spcBef>
            </a:pPr>
            <a:r>
              <a:rPr lang="en-US" sz="2133" dirty="0">
                <a:solidFill>
                  <a:srgbClr val="000000"/>
                </a:solidFill>
                <a:latin typeface="Arial"/>
                <a:ea typeface="Segoe UI" panose="020B0502040204020203" pitchFamily="34" charset="0"/>
                <a:cs typeface="Segoe UI" panose="020B0502040204020203" pitchFamily="34" charset="0"/>
              </a:rPr>
              <a:t>Stewardship models evolving to </a:t>
            </a:r>
            <a:r>
              <a:rPr lang="en-US" sz="2133" dirty="0">
                <a:solidFill>
                  <a:srgbClr val="0070C0"/>
                </a:solidFill>
                <a:latin typeface="Arial"/>
                <a:ea typeface="Segoe UI" panose="020B0502040204020203" pitchFamily="34" charset="0"/>
                <a:cs typeface="Segoe UI" panose="020B0502040204020203" pitchFamily="34" charset="0"/>
              </a:rPr>
              <a:t>conscious coordination</a:t>
            </a:r>
          </a:p>
          <a:p>
            <a:pPr marL="342891" indent="-342891" defTabSz="457189">
              <a:spcBef>
                <a:spcPts val="0"/>
              </a:spcBef>
            </a:pPr>
            <a:endParaRPr lang="en-US" sz="2400" dirty="0">
              <a:solidFill>
                <a:srgbClr val="000000"/>
              </a:solidFill>
              <a:latin typeface="Arial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27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95586" y="163692"/>
            <a:ext cx="7886700" cy="624417"/>
          </a:xfrm>
          <a:prstGeom prst="rect">
            <a:avLst/>
          </a:prstGeom>
        </p:spPr>
        <p:txBody>
          <a:bodyPr anchor="t" anchorCtr="0">
            <a:noAutofit/>
          </a:bodyPr>
          <a:lstStyle/>
          <a:p>
            <a:pPr algn="l"/>
            <a:r>
              <a:rPr lang="en-US" sz="2800" b="1" dirty="0">
                <a:solidFill>
                  <a:schemeClr val="tx2"/>
                </a:solidFill>
                <a:latin typeface="+mn-lt"/>
              </a:rPr>
              <a:t>Four elements of conscious coordination</a:t>
            </a:r>
            <a:endParaRPr lang="en-US" sz="14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665" y="788108"/>
            <a:ext cx="3567161" cy="25165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968" y="4495128"/>
            <a:ext cx="2460635" cy="16796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989" y="1580658"/>
            <a:ext cx="3084003" cy="17517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319" y="4041189"/>
            <a:ext cx="2759044" cy="21517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49324" y="6174737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/>
            <a:r>
              <a:rPr lang="en-US">
                <a:solidFill>
                  <a:srgbClr val="0070C0"/>
                </a:solidFill>
                <a:latin typeface="Arial"/>
              </a:rPr>
              <a:t>“Collect more of less”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93412" y="6151581"/>
            <a:ext cx="3270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/>
            <a:r>
              <a:rPr lang="en-US">
                <a:solidFill>
                  <a:srgbClr val="0070C0"/>
                </a:solidFill>
                <a:latin typeface="Arial"/>
              </a:rPr>
              <a:t>“Curate locally, share globally”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03385" y="3277509"/>
            <a:ext cx="445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/>
            <a:r>
              <a:rPr lang="en-US">
                <a:solidFill>
                  <a:srgbClr val="0070C0"/>
                </a:solidFill>
                <a:latin typeface="Arial"/>
              </a:rPr>
              <a:t>“Move commitments above the institution”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18688" y="3277509"/>
            <a:ext cx="4143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/>
            <a:r>
              <a:rPr lang="en-US">
                <a:solidFill>
                  <a:srgbClr val="0070C0"/>
                </a:solidFill>
                <a:latin typeface="Arial"/>
              </a:rPr>
              <a:t>“Align local action with collective effort”</a:t>
            </a:r>
          </a:p>
        </p:txBody>
      </p:sp>
    </p:spTree>
    <p:extLst>
      <p:ext uri="{BB962C8B-B14F-4D97-AF65-F5344CB8AC3E}">
        <p14:creationId xmlns:p14="http://schemas.microsoft.com/office/powerpoint/2010/main" val="161336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129" y="4003623"/>
            <a:ext cx="1829185" cy="2328352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69765E-CCC7-4FEA-AB33-14DDEB843377}"/>
              </a:ext>
            </a:extLst>
          </p:cNvPr>
          <p:cNvSpPr txBox="1"/>
          <p:nvPr/>
        </p:nvSpPr>
        <p:spPr>
          <a:xfrm>
            <a:off x="1744945" y="2648148"/>
            <a:ext cx="2960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/>
            <a:r>
              <a:rPr lang="en-US" sz="2400" b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RDM Service Space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5549CC-BA68-4DF9-8D46-52036A8EC02A}"/>
              </a:ext>
            </a:extLst>
          </p:cNvPr>
          <p:cNvSpPr txBox="1"/>
          <p:nvPr/>
        </p:nvSpPr>
        <p:spPr>
          <a:xfrm>
            <a:off x="3533675" y="1182135"/>
            <a:ext cx="31352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189"/>
            <a:r>
              <a:rPr lang="en-US" sz="2400" b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Scoping the</a:t>
            </a:r>
          </a:p>
          <a:p>
            <a:pPr algn="ctr" defTabSz="457189"/>
            <a:r>
              <a:rPr lang="en-US" sz="2400" b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RDM Service Bundle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36745F-9CBB-4353-88C4-E256F4FA4D3A}"/>
              </a:ext>
            </a:extLst>
          </p:cNvPr>
          <p:cNvSpPr txBox="1"/>
          <p:nvPr/>
        </p:nvSpPr>
        <p:spPr>
          <a:xfrm>
            <a:off x="5490647" y="2217261"/>
            <a:ext cx="32345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189"/>
            <a:r>
              <a:rPr lang="en-US" sz="2400" b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Incentives to Acquire</a:t>
            </a:r>
          </a:p>
          <a:p>
            <a:pPr algn="ctr" defTabSz="457189"/>
            <a:r>
              <a:rPr lang="en-US" sz="2400" b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RDM Capacity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428C86-DF24-4B8E-A3E3-3512A0D905B8}"/>
              </a:ext>
            </a:extLst>
          </p:cNvPr>
          <p:cNvSpPr txBox="1"/>
          <p:nvPr/>
        </p:nvSpPr>
        <p:spPr>
          <a:xfrm>
            <a:off x="7647412" y="1182134"/>
            <a:ext cx="29342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189"/>
            <a:r>
              <a:rPr lang="en-US" sz="2400" b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Sourcing &amp; Scaling</a:t>
            </a:r>
          </a:p>
          <a:p>
            <a:pPr algn="ctr" defTabSz="457189"/>
            <a:r>
              <a:rPr lang="en-US" sz="2400" b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Choices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3E26D35-B2CC-4C38-BFB4-E562FD7C97B0}"/>
              </a:ext>
            </a:extLst>
          </p:cNvPr>
          <p:cNvCxnSpPr>
            <a:cxnSpLocks/>
          </p:cNvCxnSpPr>
          <p:nvPr/>
        </p:nvCxnSpPr>
        <p:spPr>
          <a:xfrm>
            <a:off x="3166320" y="3109813"/>
            <a:ext cx="0" cy="78376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BF71207-F428-4603-96AE-C88A39B7AF8E}"/>
              </a:ext>
            </a:extLst>
          </p:cNvPr>
          <p:cNvCxnSpPr>
            <a:cxnSpLocks/>
          </p:cNvCxnSpPr>
          <p:nvPr/>
        </p:nvCxnSpPr>
        <p:spPr>
          <a:xfrm>
            <a:off x="5101315" y="2136236"/>
            <a:ext cx="0" cy="175733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308104A-C654-4753-BD5A-295D1B636197}"/>
              </a:ext>
            </a:extLst>
          </p:cNvPr>
          <p:cNvCxnSpPr/>
          <p:nvPr/>
        </p:nvCxnSpPr>
        <p:spPr>
          <a:xfrm>
            <a:off x="7120663" y="3171363"/>
            <a:ext cx="0" cy="7222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837228C-966A-4979-BBBA-70678A293D88}"/>
              </a:ext>
            </a:extLst>
          </p:cNvPr>
          <p:cNvCxnSpPr>
            <a:cxnSpLocks/>
          </p:cNvCxnSpPr>
          <p:nvPr/>
        </p:nvCxnSpPr>
        <p:spPr>
          <a:xfrm>
            <a:off x="9114511" y="2136236"/>
            <a:ext cx="0" cy="175733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EFE446D-3316-4757-A9B4-52EE125435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749" y="4003628"/>
            <a:ext cx="1820163" cy="2355505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7E52FC-2B46-4FBC-AF88-C4327A3E59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326" y="4006520"/>
            <a:ext cx="1829185" cy="2366349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AEE711-30C1-45A4-AB15-452890F535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429" y="4013935"/>
            <a:ext cx="1820163" cy="2358931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18C39C1-4857-9842-815A-3BDB1A032664}"/>
              </a:ext>
            </a:extLst>
          </p:cNvPr>
          <p:cNvSpPr txBox="1"/>
          <p:nvPr/>
        </p:nvSpPr>
        <p:spPr>
          <a:xfrm>
            <a:off x="8802800" y="132453"/>
            <a:ext cx="1781257" cy="523220"/>
          </a:xfrm>
          <a:prstGeom prst="rect">
            <a:avLst/>
          </a:prstGeom>
          <a:solidFill>
            <a:schemeClr val="bg2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 defTabSz="457189"/>
            <a:r>
              <a:rPr lang="en-US" sz="2800" b="1" err="1">
                <a:solidFill>
                  <a:srgbClr val="CC0066"/>
                </a:solidFill>
                <a:latin typeface="Arial"/>
              </a:rPr>
              <a:t>oc.lc</a:t>
            </a:r>
            <a:r>
              <a:rPr lang="en-US" sz="2800" b="1">
                <a:solidFill>
                  <a:srgbClr val="CC0066"/>
                </a:solidFill>
                <a:latin typeface="Arial"/>
              </a:rPr>
              <a:t>/</a:t>
            </a:r>
            <a:r>
              <a:rPr lang="en-US" sz="2800" b="1" err="1">
                <a:solidFill>
                  <a:srgbClr val="CC0066"/>
                </a:solidFill>
                <a:latin typeface="Arial"/>
              </a:rPr>
              <a:t>rdm</a:t>
            </a:r>
            <a:endParaRPr lang="en-US" sz="2800" b="1">
              <a:solidFill>
                <a:srgbClr val="CC0066"/>
              </a:solidFill>
              <a:latin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F213C4-9F9D-4EA7-9245-6226D45DA084}"/>
              </a:ext>
            </a:extLst>
          </p:cNvPr>
          <p:cNvSpPr txBox="1"/>
          <p:nvPr/>
        </p:nvSpPr>
        <p:spPr>
          <a:xfrm>
            <a:off x="965062" y="308805"/>
            <a:ext cx="6019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/>
            <a:r>
              <a:rPr lang="en-US" sz="2400" b="1" dirty="0">
                <a:solidFill>
                  <a:srgbClr val="0070C0"/>
                </a:solidFill>
                <a:latin typeface="Arial"/>
              </a:rPr>
              <a:t>Realities of Research Data Management</a:t>
            </a:r>
          </a:p>
        </p:txBody>
      </p:sp>
    </p:spTree>
    <p:extLst>
      <p:ext uri="{BB962C8B-B14F-4D97-AF65-F5344CB8AC3E}">
        <p14:creationId xmlns:p14="http://schemas.microsoft.com/office/powerpoint/2010/main" val="103025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2.png" descr="http://www.oclc.org/content/dam/research/images/publications/rdm-framework-4-with-cc.png">
            <a:extLst>
              <a:ext uri="{FF2B5EF4-FFF2-40B4-BE49-F238E27FC236}">
                <a16:creationId xmlns:a16="http://schemas.microsoft.com/office/drawing/2014/main" id="{782A08C0-B7E1-4210-B4F2-B3693BE6992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017281" y="818249"/>
            <a:ext cx="8138257" cy="6039755"/>
          </a:xfrm>
          <a:prstGeom prst="rect">
            <a:avLst/>
          </a:prstGeom>
          <a:ln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64328C-62F6-4886-A23A-17271FBA4519}"/>
              </a:ext>
            </a:extLst>
          </p:cNvPr>
          <p:cNvSpPr txBox="1"/>
          <p:nvPr/>
        </p:nvSpPr>
        <p:spPr>
          <a:xfrm>
            <a:off x="813952" y="202697"/>
            <a:ext cx="4715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/>
            <a:r>
              <a:rPr lang="en-US" sz="32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RDM Service Space</a:t>
            </a:r>
          </a:p>
        </p:txBody>
      </p:sp>
    </p:spTree>
    <p:extLst>
      <p:ext uri="{BB962C8B-B14F-4D97-AF65-F5344CB8AC3E}">
        <p14:creationId xmlns:p14="http://schemas.microsoft.com/office/powerpoint/2010/main" val="290304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ED8DB224-D316-44C5-B8AD-C5931A636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826" y="4284572"/>
            <a:ext cx="1574855" cy="1181141"/>
          </a:xfrm>
          <a:prstGeom prst="rect">
            <a:avLst/>
          </a:prstGeom>
        </p:spPr>
      </p:pic>
      <p:pic>
        <p:nvPicPr>
          <p:cNvPr id="2" name="Picture 2" descr="H:\NSR\ESRworkshopDC\esrcover.jpg">
            <a:extLst>
              <a:ext uri="{FF2B5EF4-FFF2-40B4-BE49-F238E27FC236}">
                <a16:creationId xmlns:a16="http://schemas.microsoft.com/office/drawing/2014/main" id="{4AB7ECC2-FA1E-4978-BFFA-9A37C252F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0615" y="738127"/>
            <a:ext cx="1574855" cy="1989908"/>
          </a:xfrm>
          <a:prstGeom prst="rect">
            <a:avLst/>
          </a:prstGeom>
          <a:noFill/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FE2735-862D-4634-9989-E0972CD77E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197" y="1017718"/>
            <a:ext cx="1563299" cy="1989908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5E9886-9454-4220-9D93-ED48FBD936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122" y="1291459"/>
            <a:ext cx="1574855" cy="2038047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10789E-7B44-4FDC-86FE-3C1B5ADAB7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054" y="1565915"/>
            <a:ext cx="1574855" cy="2037332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38CA55-66B0-4531-B8D6-0CE005CA2D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978" y="1836697"/>
            <a:ext cx="1574855" cy="2041011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7CF1243-4371-4EDC-AC62-49A5CFEA122B}"/>
              </a:ext>
            </a:extLst>
          </p:cNvPr>
          <p:cNvSpPr txBox="1"/>
          <p:nvPr/>
        </p:nvSpPr>
        <p:spPr>
          <a:xfrm>
            <a:off x="3616950" y="694558"/>
            <a:ext cx="2390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/>
            <a:r>
              <a:rPr lang="en-US" b="1" i="1">
                <a:solidFill>
                  <a:srgbClr val="DE6126"/>
                </a:solidFill>
                <a:latin typeface="Arial"/>
              </a:rPr>
              <a:t>Identify</a:t>
            </a:r>
          </a:p>
          <a:p>
            <a:pPr defTabSz="457189"/>
            <a:r>
              <a:rPr lang="en-US" b="1" i="1">
                <a:solidFill>
                  <a:srgbClr val="DE6126"/>
                </a:solidFill>
                <a:latin typeface="Arial"/>
              </a:rPr>
              <a:t>patterns &amp; trends 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95F978-C73E-4BAD-A209-881D8D1B76EE}"/>
              </a:ext>
            </a:extLst>
          </p:cNvPr>
          <p:cNvSpPr txBox="1"/>
          <p:nvPr/>
        </p:nvSpPr>
        <p:spPr>
          <a:xfrm>
            <a:off x="7918057" y="3961407"/>
            <a:ext cx="2377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/>
            <a:r>
              <a:rPr lang="en-US" b="1" i="1">
                <a:solidFill>
                  <a:srgbClr val="DE6126"/>
                </a:solidFill>
                <a:latin typeface="Arial"/>
              </a:rPr>
              <a:t>… and transforming</a:t>
            </a:r>
          </a:p>
          <a:p>
            <a:pPr defTabSz="457189"/>
            <a:r>
              <a:rPr lang="en-US" b="1" i="1">
                <a:solidFill>
                  <a:srgbClr val="DE6126"/>
                </a:solidFill>
                <a:latin typeface="Arial"/>
              </a:rPr>
              <a:t>library services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01FDA3-4CF0-49C6-B036-9E62A04F2D20}"/>
              </a:ext>
            </a:extLst>
          </p:cNvPr>
          <p:cNvSpPr txBox="1"/>
          <p:nvPr/>
        </p:nvSpPr>
        <p:spPr>
          <a:xfrm>
            <a:off x="765934" y="62394"/>
            <a:ext cx="228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/>
            <a:r>
              <a:rPr lang="en-US" sz="2400" b="1">
                <a:solidFill>
                  <a:srgbClr val="0070C0"/>
                </a:solidFill>
                <a:latin typeface="Arial"/>
              </a:rPr>
              <a:t>All together …</a:t>
            </a:r>
          </a:p>
        </p:txBody>
      </p:sp>
      <p:pic>
        <p:nvPicPr>
          <p:cNvPr id="16" name="Picture 2" descr="H:\NSR\cni2014\outcomes-1.png">
            <a:extLst>
              <a:ext uri="{FF2B5EF4-FFF2-40B4-BE49-F238E27FC236}">
                <a16:creationId xmlns:a16="http://schemas.microsoft.com/office/drawing/2014/main" id="{29B088F7-A84F-4342-ACC2-2AA2C28E9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51925" y="1392291"/>
            <a:ext cx="1005905" cy="787707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57B3BC-1B66-48A8-977E-4F52A9AF0CF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76977" y="1277655"/>
            <a:ext cx="1410915" cy="105818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D0BB1D2-DF3F-493E-8366-2E5BC8C740A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042" y="3752337"/>
            <a:ext cx="1574855" cy="2038047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666A7C9-2FEA-4223-85ED-0859D942A665}"/>
              </a:ext>
            </a:extLst>
          </p:cNvPr>
          <p:cNvSpPr txBox="1"/>
          <p:nvPr/>
        </p:nvSpPr>
        <p:spPr>
          <a:xfrm>
            <a:off x="4545847" y="3752342"/>
            <a:ext cx="2707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b="1" i="1">
                <a:solidFill>
                  <a:srgbClr val="DE6126"/>
                </a:solidFill>
                <a:latin typeface="Arial"/>
              </a:rPr>
              <a:t>… impacting library</a:t>
            </a:r>
          </a:p>
          <a:p>
            <a:pPr defTabSz="457189"/>
            <a:r>
              <a:rPr lang="en-US" b="1" i="1">
                <a:solidFill>
                  <a:srgbClr val="DE6126"/>
                </a:solidFill>
                <a:latin typeface="Arial"/>
              </a:rPr>
              <a:t>interests &amp; mission …</a:t>
            </a:r>
          </a:p>
        </p:txBody>
      </p:sp>
      <p:pic>
        <p:nvPicPr>
          <p:cNvPr id="23" name="image2.png" descr="http://www.oclc.org/content/dam/research/images/publications/rdm-framework-4-with-cc.png">
            <a:extLst>
              <a:ext uri="{FF2B5EF4-FFF2-40B4-BE49-F238E27FC236}">
                <a16:creationId xmlns:a16="http://schemas.microsoft.com/office/drawing/2014/main" id="{86B9710E-9F0D-4E94-A64A-B24BED2170A9}"/>
              </a:ext>
            </a:extLst>
          </p:cNvPr>
          <p:cNvPicPr/>
          <p:nvPr/>
        </p:nvPicPr>
        <p:blipFill>
          <a:blip r:embed="rId12"/>
          <a:srcRect/>
          <a:stretch>
            <a:fillRect/>
          </a:stretch>
        </p:blipFill>
        <p:spPr>
          <a:xfrm>
            <a:off x="8345065" y="4619531"/>
            <a:ext cx="1574855" cy="1148851"/>
          </a:xfrm>
          <a:prstGeom prst="rect">
            <a:avLst/>
          </a:prstGeom>
          <a:ln/>
        </p:spPr>
      </p:pic>
      <p:pic>
        <p:nvPicPr>
          <p:cNvPr id="27" name="Graphic 26" descr="Arrow: Rotate left">
            <a:extLst>
              <a:ext uri="{FF2B5EF4-FFF2-40B4-BE49-F238E27FC236}">
                <a16:creationId xmlns:a16="http://schemas.microsoft.com/office/drawing/2014/main" id="{4B152466-46D2-40DB-BBEC-5907F84AA5A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6460032">
            <a:off x="1658924" y="3127859"/>
            <a:ext cx="914400" cy="914400"/>
          </a:xfrm>
          <a:prstGeom prst="rect">
            <a:avLst/>
          </a:prstGeom>
        </p:spPr>
      </p:pic>
      <p:pic>
        <p:nvPicPr>
          <p:cNvPr id="28" name="Graphic 27" descr="Arrow: Rotate left">
            <a:extLst>
              <a:ext uri="{FF2B5EF4-FFF2-40B4-BE49-F238E27FC236}">
                <a16:creationId xmlns:a16="http://schemas.microsoft.com/office/drawing/2014/main" id="{15C57F86-067D-4885-B523-BF19407D72A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2094766">
            <a:off x="6831672" y="465276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01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onconfidential">
  <a:themeElements>
    <a:clrScheme name="Custom 4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0AFD7"/>
      </a:accent1>
      <a:accent2>
        <a:srgbClr val="236192"/>
      </a:accent2>
      <a:accent3>
        <a:srgbClr val="8A1B61"/>
      </a:accent3>
      <a:accent4>
        <a:srgbClr val="007749"/>
      </a:accent4>
      <a:accent5>
        <a:srgbClr val="E87722"/>
      </a:accent5>
      <a:accent6>
        <a:srgbClr val="AE2573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aster_Slides_V2">
  <a:themeElements>
    <a:clrScheme name="Custom 2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0AFD7"/>
      </a:accent1>
      <a:accent2>
        <a:srgbClr val="236192"/>
      </a:accent2>
      <a:accent3>
        <a:srgbClr val="8A1B61"/>
      </a:accent3>
      <a:accent4>
        <a:srgbClr val="007749"/>
      </a:accent4>
      <a:accent5>
        <a:srgbClr val="F6BE00"/>
      </a:accent5>
      <a:accent6>
        <a:srgbClr val="AE2573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564</Words>
  <Application>Microsoft Office PowerPoint</Application>
  <PresentationFormat>Widescreen</PresentationFormat>
  <Paragraphs>148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Segoe UI</vt:lpstr>
      <vt:lpstr>Nonconfidential</vt:lpstr>
      <vt:lpstr>Master_Slides_V2</vt:lpstr>
      <vt:lpstr>PowerPoint Presentation</vt:lpstr>
      <vt:lpstr>PowerPoint Presentation</vt:lpstr>
      <vt:lpstr>PowerPoint Presentation</vt:lpstr>
      <vt:lpstr>PowerPoint Presentation</vt:lpstr>
      <vt:lpstr>Evolving stewardship of the scholarly record</vt:lpstr>
      <vt:lpstr>Four elements of conscious coordination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Digging into the Research: An Overview of Models and Networks</dc:title>
  <dc:creator>Brian Lavoie, Rebecca Bryant, and Merrilee Proffitt</dc:creator>
  <dc:description>Presented 24 April 2019 during the OCLC RLP Research Retreat held in Dublin, Ohio</dc:description>
  <cp:lastModifiedBy>Jeanette McNicol</cp:lastModifiedBy>
  <cp:revision>4</cp:revision>
  <dcterms:created xsi:type="dcterms:W3CDTF">2019-04-26T01:30:22Z</dcterms:created>
  <dcterms:modified xsi:type="dcterms:W3CDTF">2019-04-29T18:24:42Z</dcterms:modified>
</cp:coreProperties>
</file>