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5" r:id="rId3"/>
    <p:sldMasterId id="2147483709" r:id="rId4"/>
  </p:sldMasterIdLst>
  <p:notesMasterIdLst>
    <p:notesMasterId r:id="rId36"/>
  </p:notesMasterIdLst>
  <p:sldIdLst>
    <p:sldId id="265" r:id="rId5"/>
    <p:sldId id="580" r:id="rId6"/>
    <p:sldId id="571" r:id="rId7"/>
    <p:sldId id="579" r:id="rId8"/>
    <p:sldId id="581" r:id="rId9"/>
    <p:sldId id="266" r:id="rId10"/>
    <p:sldId id="267" r:id="rId11"/>
    <p:sldId id="268" r:id="rId12"/>
    <p:sldId id="283" r:id="rId13"/>
    <p:sldId id="284" r:id="rId14"/>
    <p:sldId id="285" r:id="rId15"/>
    <p:sldId id="270" r:id="rId16"/>
    <p:sldId id="271" r:id="rId17"/>
    <p:sldId id="272" r:id="rId18"/>
    <p:sldId id="273" r:id="rId19"/>
    <p:sldId id="274" r:id="rId20"/>
    <p:sldId id="275" r:id="rId21"/>
    <p:sldId id="276" r:id="rId22"/>
    <p:sldId id="277" r:id="rId23"/>
    <p:sldId id="278" r:id="rId24"/>
    <p:sldId id="287" r:id="rId25"/>
    <p:sldId id="288" r:id="rId26"/>
    <p:sldId id="292" r:id="rId27"/>
    <p:sldId id="293" r:id="rId28"/>
    <p:sldId id="286" r:id="rId29"/>
    <p:sldId id="259" r:id="rId30"/>
    <p:sldId id="291" r:id="rId31"/>
    <p:sldId id="261" r:id="rId32"/>
    <p:sldId id="263" r:id="rId33"/>
    <p:sldId id="290"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0274" autoAdjust="0"/>
  </p:normalViewPr>
  <p:slideViewPr>
    <p:cSldViewPr snapToGrid="0">
      <p:cViewPr varScale="1">
        <p:scale>
          <a:sx n="46" d="100"/>
          <a:sy n="46" d="100"/>
        </p:scale>
        <p:origin x="14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DFB74-4AB3-412E-80EC-91E9C896A213}"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97BFF-B982-4687-8814-19CF44CDFACE}" type="slidenum">
              <a:rPr lang="en-US" smtClean="0"/>
              <a:t>‹#›</a:t>
            </a:fld>
            <a:endParaRPr lang="en-US"/>
          </a:p>
        </p:txBody>
      </p:sp>
    </p:spTree>
    <p:extLst>
      <p:ext uri="{BB962C8B-B14F-4D97-AF65-F5344CB8AC3E}">
        <p14:creationId xmlns:p14="http://schemas.microsoft.com/office/powerpoint/2010/main" val="116049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angingtogether.org/?p=740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hangingtogether.org/?p=747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644" y="4447293"/>
            <a:ext cx="5486713" cy="36388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38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10</a:t>
            </a:fld>
            <a:endParaRPr lang="en-US"/>
          </a:p>
        </p:txBody>
      </p:sp>
    </p:spTree>
    <p:extLst>
      <p:ext uri="{BB962C8B-B14F-4D97-AF65-F5344CB8AC3E}">
        <p14:creationId xmlns:p14="http://schemas.microsoft.com/office/powerpoint/2010/main" val="294070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11</a:t>
            </a:fld>
            <a:endParaRPr lang="en-US"/>
          </a:p>
        </p:txBody>
      </p:sp>
    </p:spTree>
    <p:extLst>
      <p:ext uri="{BB962C8B-B14F-4D97-AF65-F5344CB8AC3E}">
        <p14:creationId xmlns:p14="http://schemas.microsoft.com/office/powerpoint/2010/main" val="119089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a33fc25dae0426_46: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a33fc25dae0426_46:notes"/>
          <p:cNvSpPr txBox="1">
            <a:spLocks noGrp="1"/>
          </p:cNvSpPr>
          <p:nvPr>
            <p:ph type="body" idx="1"/>
          </p:nvPr>
        </p:nvSpPr>
        <p:spPr>
          <a:xfrm>
            <a:off x="685800" y="4389392"/>
            <a:ext cx="5486400" cy="4158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786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644" y="4447293"/>
            <a:ext cx="5486713" cy="36388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txBox="1">
            <a:spLocks noGrp="1"/>
          </p:cNvSpPr>
          <p:nvPr>
            <p:ph type="sldNum" idx="12"/>
          </p:nvPr>
        </p:nvSpPr>
        <p:spPr>
          <a:xfrm>
            <a:off x="3885313" y="8777049"/>
            <a:ext cx="2971121" cy="46378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81734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b6770c631df6079_0: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6b6770c631df6079_0:notes"/>
          <p:cNvSpPr txBox="1">
            <a:spLocks noGrp="1"/>
          </p:cNvSpPr>
          <p:nvPr>
            <p:ph type="body" idx="1"/>
          </p:nvPr>
        </p:nvSpPr>
        <p:spPr>
          <a:xfrm>
            <a:off x="685644" y="4447293"/>
            <a:ext cx="5486700" cy="363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g6b6770c631df6079_0:notes"/>
          <p:cNvSpPr txBox="1">
            <a:spLocks noGrp="1"/>
          </p:cNvSpPr>
          <p:nvPr>
            <p:ph type="sldNum" idx="12"/>
          </p:nvPr>
        </p:nvSpPr>
        <p:spPr>
          <a:xfrm>
            <a:off x="3885313" y="8777049"/>
            <a:ext cx="2971200" cy="463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24226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685644" y="4447293"/>
            <a:ext cx="5486713" cy="36388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10:notes"/>
          <p:cNvSpPr txBox="1">
            <a:spLocks noGrp="1"/>
          </p:cNvSpPr>
          <p:nvPr>
            <p:ph type="sldNum" idx="12"/>
          </p:nvPr>
        </p:nvSpPr>
        <p:spPr>
          <a:xfrm>
            <a:off x="3885313" y="8777049"/>
            <a:ext cx="2971121" cy="46378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53863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b6770c631df6079_7: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6b6770c631df6079_7:notes"/>
          <p:cNvSpPr txBox="1">
            <a:spLocks noGrp="1"/>
          </p:cNvSpPr>
          <p:nvPr>
            <p:ph type="body" idx="1"/>
          </p:nvPr>
        </p:nvSpPr>
        <p:spPr>
          <a:xfrm>
            <a:off x="685644" y="4447293"/>
            <a:ext cx="5486700" cy="363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6b6770c631df6079_7:notes"/>
          <p:cNvSpPr txBox="1">
            <a:spLocks noGrp="1"/>
          </p:cNvSpPr>
          <p:nvPr>
            <p:ph type="sldNum" idx="12"/>
          </p:nvPr>
        </p:nvSpPr>
        <p:spPr>
          <a:xfrm>
            <a:off x="3885313" y="8777049"/>
            <a:ext cx="2971200" cy="463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501573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b6770c631df6079_13: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6b6770c631df6079_13:notes"/>
          <p:cNvSpPr txBox="1">
            <a:spLocks noGrp="1"/>
          </p:cNvSpPr>
          <p:nvPr>
            <p:ph type="body" idx="1"/>
          </p:nvPr>
        </p:nvSpPr>
        <p:spPr>
          <a:xfrm>
            <a:off x="685644" y="4447293"/>
            <a:ext cx="5486700" cy="363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g6b6770c631df6079_13:notes"/>
          <p:cNvSpPr txBox="1">
            <a:spLocks noGrp="1"/>
          </p:cNvSpPr>
          <p:nvPr>
            <p:ph type="sldNum" idx="12"/>
          </p:nvPr>
        </p:nvSpPr>
        <p:spPr>
          <a:xfrm>
            <a:off x="3885313" y="8777049"/>
            <a:ext cx="2971200" cy="463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00928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18</a:t>
            </a:fld>
            <a:endParaRPr lang="en-US"/>
          </a:p>
        </p:txBody>
      </p:sp>
    </p:spTree>
    <p:extLst>
      <p:ext uri="{BB962C8B-B14F-4D97-AF65-F5344CB8AC3E}">
        <p14:creationId xmlns:p14="http://schemas.microsoft.com/office/powerpoint/2010/main" val="1327663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E97BFF-B982-4687-8814-19CF44CDFACE}" type="slidenum">
              <a:rPr lang="en-US" smtClean="0"/>
              <a:t>19</a:t>
            </a:fld>
            <a:endParaRPr lang="en-US"/>
          </a:p>
        </p:txBody>
      </p:sp>
    </p:spTree>
    <p:extLst>
      <p:ext uri="{BB962C8B-B14F-4D97-AF65-F5344CB8AC3E}">
        <p14:creationId xmlns:p14="http://schemas.microsoft.com/office/powerpoint/2010/main" val="398593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OCLC Research has a long history of work in the area of archives, special, and distinctive collections in research libraries. We work in special collections because they are an important sight of knowledge creation, made possible by library’s commitment to the stewardship of their distinctive collections. The unique nature of material in special collections can make scaling a challenge, and we work to identify areas of common need and patterns of innovation to help libraries scale learning and expertise with these collections.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In October, we released the Research &amp; Learning Agenda for Archives, Special, and Distinctive Collections. </a:t>
            </a:r>
          </a:p>
          <a:p>
            <a:pPr marL="400050" indent="-171450">
              <a:buFont typeface="Arial" panose="020B0604020202020204" pitchFamily="34" charset="0"/>
              <a:buChar char="•"/>
            </a:pPr>
            <a:r>
              <a:rPr lang="en-US" dirty="0"/>
              <a:t>articulates the shared challenges and opportunities research libraries are are facing in this sphere, and suggests approaches for working on them together. </a:t>
            </a:r>
          </a:p>
          <a:p>
            <a:pPr marL="400050" indent="-171450">
              <a:buFont typeface="Arial" panose="020B0604020202020204" pitchFamily="34" charset="0"/>
              <a:buChar char="•"/>
            </a:pPr>
            <a:r>
              <a:rPr lang="en-US" dirty="0"/>
              <a:t>The agenda will guide OCLC Research work in this area in the future, and we hope it will also serve </a:t>
            </a:r>
            <a:r>
              <a:rPr lang="en-US" sz="1200" b="0" i="0" u="none" strike="noStrike" cap="none" dirty="0">
                <a:solidFill>
                  <a:schemeClr val="dk1"/>
                </a:solidFill>
                <a:effectLst/>
                <a:latin typeface="+mn-lt"/>
                <a:ea typeface="Calibri"/>
                <a:cs typeface="Calibri"/>
                <a:sym typeface="Calibri"/>
              </a:rPr>
              <a:t>to frame larger conversations and spur action across the field</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year, OCLC RLP will be presenting a number of webinars that respond to issue surfaced during our work on the agenda. </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AD2DB-6206-6849-8A28-45575CC17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502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20</a:t>
            </a:fld>
            <a:endParaRPr lang="en-US"/>
          </a:p>
        </p:txBody>
      </p:sp>
    </p:spTree>
    <p:extLst>
      <p:ext uri="{BB962C8B-B14F-4D97-AF65-F5344CB8AC3E}">
        <p14:creationId xmlns:p14="http://schemas.microsoft.com/office/powerpoint/2010/main" val="4039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644" y="4447293"/>
            <a:ext cx="5486713" cy="36388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3:notes"/>
          <p:cNvSpPr txBox="1">
            <a:spLocks noGrp="1"/>
          </p:cNvSpPr>
          <p:nvPr>
            <p:ph type="sldNum" idx="12"/>
          </p:nvPr>
        </p:nvSpPr>
        <p:spPr>
          <a:xfrm>
            <a:off x="3885313" y="8777049"/>
            <a:ext cx="2971121" cy="46378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06062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23</a:t>
            </a:fld>
            <a:endParaRPr lang="en-US"/>
          </a:p>
        </p:txBody>
      </p:sp>
    </p:spTree>
    <p:extLst>
      <p:ext uri="{BB962C8B-B14F-4D97-AF65-F5344CB8AC3E}">
        <p14:creationId xmlns:p14="http://schemas.microsoft.com/office/powerpoint/2010/main" val="3513393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24</a:t>
            </a:fld>
            <a:endParaRPr lang="en-US"/>
          </a:p>
        </p:txBody>
      </p:sp>
    </p:spTree>
    <p:extLst>
      <p:ext uri="{BB962C8B-B14F-4D97-AF65-F5344CB8AC3E}">
        <p14:creationId xmlns:p14="http://schemas.microsoft.com/office/powerpoint/2010/main" val="21566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26</a:t>
            </a:fld>
            <a:endParaRPr lang="en-US"/>
          </a:p>
        </p:txBody>
      </p:sp>
    </p:spTree>
    <p:extLst>
      <p:ext uri="{BB962C8B-B14F-4D97-AF65-F5344CB8AC3E}">
        <p14:creationId xmlns:p14="http://schemas.microsoft.com/office/powerpoint/2010/main" val="723492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28</a:t>
            </a:fld>
            <a:endParaRPr lang="en-US"/>
          </a:p>
        </p:txBody>
      </p:sp>
    </p:spTree>
    <p:extLst>
      <p:ext uri="{BB962C8B-B14F-4D97-AF65-F5344CB8AC3E}">
        <p14:creationId xmlns:p14="http://schemas.microsoft.com/office/powerpoint/2010/main" val="44464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b6770c631df6079_0: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6b6770c631df6079_0:notes"/>
          <p:cNvSpPr txBox="1">
            <a:spLocks noGrp="1"/>
          </p:cNvSpPr>
          <p:nvPr>
            <p:ph type="body" idx="1"/>
          </p:nvPr>
        </p:nvSpPr>
        <p:spPr>
          <a:xfrm>
            <a:off x="685644" y="4447293"/>
            <a:ext cx="5486700" cy="363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6b6770c631df6079_0:notes"/>
          <p:cNvSpPr txBox="1">
            <a:spLocks noGrp="1"/>
          </p:cNvSpPr>
          <p:nvPr>
            <p:ph type="sldNum" idx="12"/>
          </p:nvPr>
        </p:nvSpPr>
        <p:spPr>
          <a:xfrm>
            <a:off x="3885313" y="8777049"/>
            <a:ext cx="2971200" cy="463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620846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644" y="4447293"/>
            <a:ext cx="5486713" cy="36388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588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Addressing Audio-Visual Collections</a:t>
            </a:r>
          </a:p>
          <a:p>
            <a:pPr lvl="1"/>
            <a:r>
              <a:rPr lang="en-US" sz="1200" kern="1200" dirty="0">
                <a:solidFill>
                  <a:schemeClr val="tx1"/>
                </a:solidFill>
                <a:effectLst/>
                <a:latin typeface="+mn-lt"/>
                <a:ea typeface="+mn-ea"/>
                <a:cs typeface="+mn-cs"/>
              </a:rPr>
              <a:t>A/V holdings continue to be a top concern in archival repositories, both because of evolving modes of scholarship in which these are increasingly valuable and sought-after sources, and because of preservation concern that many a/v formats are at or near end of life.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volume of A/V holdings is staggering, and exceeds the ability to do preservation reformatting in many institutions. Additionally, legacy poor practice in collections management for these formats means that many a/v collections are not well enough managed or understood to make informed decisions about their care.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090A4-B448-094A-92D2-AD4CB7DF3C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37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We’ve been working over the last year to better understand needs in this area, beyond our initial conversations in the creation of the agenda.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Survey of 275 colleagues in the Spring 2019</a:t>
            </a:r>
          </a:p>
          <a:p>
            <a:pPr lvl="0"/>
            <a:r>
              <a:rPr lang="en-US" sz="1200" kern="1200" dirty="0">
                <a:solidFill>
                  <a:schemeClr val="tx1"/>
                </a:solidFill>
                <a:effectLst/>
                <a:latin typeface="+mn-lt"/>
                <a:ea typeface="+mn-ea"/>
                <a:cs typeface="+mn-cs"/>
              </a:rPr>
              <a:t>Community Conversations in Summer 2019</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Assessing Needs of A/V in Special Collections: </a:t>
            </a:r>
            <a:r>
              <a:rPr lang="en-US" dirty="0">
                <a:hlinkClick r:id="rId3"/>
              </a:rPr>
              <a:t>http://hangingtogether.org/?p=7405</a:t>
            </a:r>
            <a:endParaRPr lang="en-US" dirty="0"/>
          </a:p>
          <a:p>
            <a:pPr lvl="0"/>
            <a:r>
              <a:rPr lang="en-US" dirty="0"/>
              <a:t>Scale &amp; Risk: Discussing Challenges of Managing A/V in the RLP: </a:t>
            </a:r>
            <a:r>
              <a:rPr lang="en-US" dirty="0">
                <a:hlinkClick r:id="rId4"/>
              </a:rPr>
              <a:t>http://hangingtogether.org/?p=7479</a:t>
            </a:r>
            <a:endParaRPr lang="en-US"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we’re doing a series of webinars throughout 2020</a:t>
            </a:r>
          </a:p>
          <a:p>
            <a:pPr lvl="0"/>
            <a:endParaRPr lang="en-US" sz="1200" kern="1200" dirty="0">
              <a:solidFill>
                <a:schemeClr val="tx1"/>
              </a:solidFill>
              <a:effectLst/>
              <a:latin typeface="+mn-lt"/>
              <a:ea typeface="+mn-ea"/>
              <a:cs typeface="+mn-cs"/>
            </a:endParaRPr>
          </a:p>
          <a:p>
            <a:endParaRPr lang="en-US" b="0" u="none"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94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preservation risks of these formats, coupled with the large numbers of AV in our holdings and short time window, means that we must work on our A/V collections at scale. Working at scale amplifies the challenges of A/V materials like uncertain copyright or lack of detailed descriptive information, and also creates new challenges.</a:t>
            </a:r>
          </a:p>
          <a:p>
            <a:endParaRPr lang="en-US" sz="1200" b="0" i="0" kern="1200" dirty="0">
              <a:solidFill>
                <a:schemeClr val="tx1"/>
              </a:solidFill>
              <a:effectLst/>
              <a:latin typeface="+mn-lt"/>
              <a:ea typeface="+mn-ea"/>
              <a:cs typeface="+mn-cs"/>
            </a:endParaRPr>
          </a:p>
          <a:p>
            <a:r>
              <a:rPr lang="en-US" dirty="0"/>
              <a:t>The different ways that </a:t>
            </a:r>
            <a:r>
              <a:rPr lang="en-US" sz="1200" b="0" i="0" kern="1200" dirty="0">
                <a:solidFill>
                  <a:schemeClr val="tx1"/>
                </a:solidFill>
                <a:effectLst/>
                <a:latin typeface="+mn-lt"/>
                <a:ea typeface="+mn-ea"/>
                <a:cs typeface="+mn-cs"/>
              </a:rPr>
              <a:t>a shift in mindset will be necessary to addressing the challenges of stewarding these collections at scale.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for our AV webinar series, we’re presenting work at partner institutions who are working at scale in different aspects of working with AV, and the ways that has challenged and shifted their mindset and ways of working.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5EEDA-A90E-264E-8B43-C87DF669FD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54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644" y="4447293"/>
            <a:ext cx="5486713" cy="36388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3:notes"/>
          <p:cNvSpPr txBox="1">
            <a:spLocks noGrp="1"/>
          </p:cNvSpPr>
          <p:nvPr>
            <p:ph type="sldNum" idx="12"/>
          </p:nvPr>
        </p:nvSpPr>
        <p:spPr>
          <a:xfrm>
            <a:off x="3885313" y="8777049"/>
            <a:ext cx="2971121" cy="46378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57163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644" y="4447293"/>
            <a:ext cx="5486713" cy="36388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3:notes"/>
          <p:cNvSpPr txBox="1">
            <a:spLocks noGrp="1"/>
          </p:cNvSpPr>
          <p:nvPr>
            <p:ph type="sldNum" idx="12"/>
          </p:nvPr>
        </p:nvSpPr>
        <p:spPr>
          <a:xfrm>
            <a:off x="3885313" y="8777049"/>
            <a:ext cx="2971121" cy="46378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77842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8</a:t>
            </a:fld>
            <a:endParaRPr lang="en-US"/>
          </a:p>
        </p:txBody>
      </p:sp>
    </p:spTree>
    <p:extLst>
      <p:ext uri="{BB962C8B-B14F-4D97-AF65-F5344CB8AC3E}">
        <p14:creationId xmlns:p14="http://schemas.microsoft.com/office/powerpoint/2010/main" val="371681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97BFF-B982-4687-8814-19CF44CDFACE}" type="slidenum">
              <a:rPr lang="en-US" smtClean="0"/>
              <a:t>9</a:t>
            </a:fld>
            <a:endParaRPr lang="en-US"/>
          </a:p>
        </p:txBody>
      </p:sp>
    </p:spTree>
    <p:extLst>
      <p:ext uri="{BB962C8B-B14F-4D97-AF65-F5344CB8AC3E}">
        <p14:creationId xmlns:p14="http://schemas.microsoft.com/office/powerpoint/2010/main" val="368524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8.tif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25FF23-DADF-4A9E-A803-27D873330CC5}"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150662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5FF23-DADF-4A9E-A803-27D873330CC5}"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119517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5FF23-DADF-4A9E-A803-27D873330CC5}"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265802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0"/>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4" name="Google Shape;54;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7344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C0EA-D9AB-E945-92E5-48AC75197A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D024B4-12C2-C042-BBB2-21FD961F2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B1FDB0-CA9D-C842-9CC4-15947EE6A416}"/>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5" name="Footer Placeholder 4">
            <a:extLst>
              <a:ext uri="{FF2B5EF4-FFF2-40B4-BE49-F238E27FC236}">
                <a16:creationId xmlns:a16="http://schemas.microsoft.com/office/drawing/2014/main" id="{695096F1-B414-7E48-B8E2-20EFD1738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9CAFC-69DA-0F45-86FA-65F667D07FA8}"/>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1626974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A228-E623-234D-83C4-192C93903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B804B-69CC-724D-A2AC-0B68CC4A3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4836F-41C9-B248-86A7-8024597E92B0}"/>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5" name="Footer Placeholder 4">
            <a:extLst>
              <a:ext uri="{FF2B5EF4-FFF2-40B4-BE49-F238E27FC236}">
                <a16:creationId xmlns:a16="http://schemas.microsoft.com/office/drawing/2014/main" id="{771C4BCA-41ED-CB4C-994D-EE25C2C02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B3EBC-5C4A-C348-90A6-4CF01F0B71B7}"/>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264211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2CB2-965E-F441-8F0D-02D2AC725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DB63C8-0C39-FC4F-A17F-714050AF4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6B1CA-4438-0843-B95E-67E7519FC573}"/>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5" name="Footer Placeholder 4">
            <a:extLst>
              <a:ext uri="{FF2B5EF4-FFF2-40B4-BE49-F238E27FC236}">
                <a16:creationId xmlns:a16="http://schemas.microsoft.com/office/drawing/2014/main" id="{0E7D32A6-1297-E449-8DDC-327F10921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C349B-1AA9-2B4F-B369-D864F016531D}"/>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3077465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D025-A52B-BE4C-9459-0592CDB14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05B5-C55E-8B46-A827-365815D221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2CFD0C-F1E8-3347-88A2-9FD33382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705B03-66D7-E74F-9135-8DBD07403630}"/>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6" name="Footer Placeholder 5">
            <a:extLst>
              <a:ext uri="{FF2B5EF4-FFF2-40B4-BE49-F238E27FC236}">
                <a16:creationId xmlns:a16="http://schemas.microsoft.com/office/drawing/2014/main" id="{B9740870-8513-DD49-8522-3AD712FE6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A60E5-3ECB-984F-9080-CE142C751CE3}"/>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1450660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CE3B-BE0F-6E4F-A557-69D03223ED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EA73E6-B27D-E749-9968-CF8A92BDE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2E4E1-B218-224D-9635-0D7EA197D9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6FD58-B9A0-F347-8670-E11BC7CC6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E258C2-B1DE-5642-9AFD-FE9895235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221CEF-8824-DE46-8D66-693D984928C6}"/>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8" name="Footer Placeholder 7">
            <a:extLst>
              <a:ext uri="{FF2B5EF4-FFF2-40B4-BE49-F238E27FC236}">
                <a16:creationId xmlns:a16="http://schemas.microsoft.com/office/drawing/2014/main" id="{AA8CDA36-2097-4340-87F0-8DDE5E91F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5713B5-F3F0-274A-A797-956925EE4306}"/>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197086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B68B-F1BA-9640-A1B0-2E0B8604C5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F7CDE2-9995-FE41-B2D9-37A1A1BBA18D}"/>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4" name="Footer Placeholder 3">
            <a:extLst>
              <a:ext uri="{FF2B5EF4-FFF2-40B4-BE49-F238E27FC236}">
                <a16:creationId xmlns:a16="http://schemas.microsoft.com/office/drawing/2014/main" id="{F02F6B2D-DCE4-1C43-A326-39D55C66C8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F76C76-7E76-BE42-9AA3-9D507922A489}"/>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4292885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AE012-AE46-4F44-A8FA-E942732FA223}"/>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3" name="Footer Placeholder 2">
            <a:extLst>
              <a:ext uri="{FF2B5EF4-FFF2-40B4-BE49-F238E27FC236}">
                <a16:creationId xmlns:a16="http://schemas.microsoft.com/office/drawing/2014/main" id="{EE6DDB08-A54A-0240-B2C5-1AACCAAC9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8DF6B4-EA96-804E-8138-E2D4C3DA4F3E}"/>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420120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5FF23-DADF-4A9E-A803-27D873330CC5}"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2431362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2765-4922-5D49-B66F-991AA39E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E933A7-3B59-5244-865D-4861C41C1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48D8B2-1398-3B4E-8D26-6EEEE9EF5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4E3EF-DEB3-3C40-804C-095B704FD7BA}"/>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6" name="Footer Placeholder 5">
            <a:extLst>
              <a:ext uri="{FF2B5EF4-FFF2-40B4-BE49-F238E27FC236}">
                <a16:creationId xmlns:a16="http://schemas.microsoft.com/office/drawing/2014/main" id="{9A4D0E31-6402-7E48-AA65-61FC8E15A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42B97-21D8-C449-9F8A-0DED9FCD018C}"/>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1725913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CA55-62D1-7140-B5B2-41642561B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968613-1AF4-1C4A-B401-A541ED0D2A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071CC-C710-B54F-B725-A00E619E6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37682-8523-D044-A986-F7F4A9851FB1}"/>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6" name="Footer Placeholder 5">
            <a:extLst>
              <a:ext uri="{FF2B5EF4-FFF2-40B4-BE49-F238E27FC236}">
                <a16:creationId xmlns:a16="http://schemas.microsoft.com/office/drawing/2014/main" id="{F43DC33C-0F00-8E43-897F-1647BCD87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E2124-3C78-274A-A22A-E21EF479B997}"/>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314064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F804-9457-E542-ACD0-F216C0F589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FD2E4-ADD1-3B4B-BD48-06C14A8DC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AF21F-C33C-504E-8AAD-67A5B159BECB}"/>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5" name="Footer Placeholder 4">
            <a:extLst>
              <a:ext uri="{FF2B5EF4-FFF2-40B4-BE49-F238E27FC236}">
                <a16:creationId xmlns:a16="http://schemas.microsoft.com/office/drawing/2014/main" id="{AC73A84C-194F-7B4E-BBE0-2041109CB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D14BC-B96B-4A4B-91BE-F2945458F3AC}"/>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879875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F9501-F2F4-1545-AE06-601C974DE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C9F1CE-7B07-B94B-A092-699F5B47E9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615E9-C902-374E-87F6-B03FBB7AB045}"/>
              </a:ext>
            </a:extLst>
          </p:cNvPr>
          <p:cNvSpPr>
            <a:spLocks noGrp="1"/>
          </p:cNvSpPr>
          <p:nvPr>
            <p:ph type="dt" sz="half" idx="10"/>
          </p:nvPr>
        </p:nvSpPr>
        <p:spPr/>
        <p:txBody>
          <a:bodyPr/>
          <a:lstStyle/>
          <a:p>
            <a:fld id="{23F427C2-51CD-CF4B-8250-A98AE02B08C1}" type="datetimeFigureOut">
              <a:rPr lang="en-US" smtClean="0"/>
              <a:t>3/11/2020</a:t>
            </a:fld>
            <a:endParaRPr lang="en-US"/>
          </a:p>
        </p:txBody>
      </p:sp>
      <p:sp>
        <p:nvSpPr>
          <p:cNvPr id="5" name="Footer Placeholder 4">
            <a:extLst>
              <a:ext uri="{FF2B5EF4-FFF2-40B4-BE49-F238E27FC236}">
                <a16:creationId xmlns:a16="http://schemas.microsoft.com/office/drawing/2014/main" id="{8A315D2C-6621-1044-B1A2-16AC17E7F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11D3E-DD8D-DE41-BFDC-9605DED264A4}"/>
              </a:ext>
            </a:extLst>
          </p:cNvPr>
          <p:cNvSpPr>
            <a:spLocks noGrp="1"/>
          </p:cNvSpPr>
          <p:nvPr>
            <p:ph type="sldNum" sz="quarter" idx="12"/>
          </p:nvPr>
        </p:nvSpPr>
        <p:spPr/>
        <p:txBody>
          <a:bodyPr/>
          <a:lstStyle/>
          <a:p>
            <a:fld id="{EDD724FB-14EC-4141-92F4-AC6BFD33DB68}" type="slidenum">
              <a:rPr lang="en-US" smtClean="0"/>
              <a:t>‹#›</a:t>
            </a:fld>
            <a:endParaRPr lang="en-US"/>
          </a:p>
        </p:txBody>
      </p:sp>
    </p:spTree>
    <p:extLst>
      <p:ext uri="{BB962C8B-B14F-4D97-AF65-F5344CB8AC3E}">
        <p14:creationId xmlns:p14="http://schemas.microsoft.com/office/powerpoint/2010/main" val="1740025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05"/>
        <p:cNvGrpSpPr/>
        <p:nvPr/>
      </p:nvGrpSpPr>
      <p:grpSpPr>
        <a:xfrm>
          <a:off x="0" y="0"/>
          <a:ext cx="0" cy="0"/>
          <a:chOff x="0" y="0"/>
          <a:chExt cx="0" cy="0"/>
        </a:xfrm>
      </p:grpSpPr>
      <p:sp>
        <p:nvSpPr>
          <p:cNvPr id="106" name="Shape 106"/>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rgbClr val="3D527F"/>
              </a:solidFill>
              <a:latin typeface="Arial"/>
              <a:ea typeface="Arial"/>
              <a:cs typeface="Arial"/>
              <a:sym typeface="Arial"/>
            </a:endParaRPr>
          </a:p>
        </p:txBody>
      </p:sp>
      <p:sp>
        <p:nvSpPr>
          <p:cNvPr id="107" name="Shape 107"/>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rgbClr val="3D527F"/>
              </a:solidFill>
              <a:latin typeface="Arial"/>
              <a:ea typeface="Arial"/>
              <a:cs typeface="Arial"/>
              <a:sym typeface="Arial"/>
            </a:endParaRPr>
          </a:p>
        </p:txBody>
      </p:sp>
      <p:sp>
        <p:nvSpPr>
          <p:cNvPr id="108" name="Shape 108"/>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rgbClr val="3D527F"/>
              </a:solidFill>
              <a:latin typeface="Arial"/>
              <a:ea typeface="Arial"/>
              <a:cs typeface="Arial"/>
              <a:sym typeface="Arial"/>
            </a:endParaRPr>
          </a:p>
        </p:txBody>
      </p:sp>
      <p:sp>
        <p:nvSpPr>
          <p:cNvPr id="109" name="Shape 109"/>
          <p:cNvSpPr txBox="1">
            <a:spLocks noGrp="1"/>
          </p:cNvSpPr>
          <p:nvPr>
            <p:ph type="body" idx="1"/>
          </p:nvPr>
        </p:nvSpPr>
        <p:spPr>
          <a:xfrm>
            <a:off x="454383" y="1372995"/>
            <a:ext cx="11252196" cy="4475169"/>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body" idx="2"/>
          </p:nvPr>
        </p:nvSpPr>
        <p:spPr>
          <a:xfrm>
            <a:off x="454383" y="457739"/>
            <a:ext cx="11252196" cy="9152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1" name="Shape 1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1" y="6422992"/>
            <a:ext cx="916227" cy="291624"/>
          </a:xfrm>
          <a:prstGeom prst="rect">
            <a:avLst/>
          </a:prstGeom>
          <a:noFill/>
          <a:ln>
            <a:noFill/>
          </a:ln>
        </p:spPr>
      </p:pic>
    </p:spTree>
    <p:extLst>
      <p:ext uri="{BB962C8B-B14F-4D97-AF65-F5344CB8AC3E}">
        <p14:creationId xmlns:p14="http://schemas.microsoft.com/office/powerpoint/2010/main" val="4030125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144"/>
        <p:cNvGrpSpPr/>
        <p:nvPr/>
      </p:nvGrpSpPr>
      <p:grpSpPr>
        <a:xfrm>
          <a:off x="0" y="0"/>
          <a:ext cx="0" cy="0"/>
          <a:chOff x="0" y="0"/>
          <a:chExt cx="0" cy="0"/>
        </a:xfrm>
      </p:grpSpPr>
      <p:sp>
        <p:nvSpPr>
          <p:cNvPr id="145" name="Shape 145"/>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dirty="0">
              <a:solidFill>
                <a:srgbClr val="3D527F"/>
              </a:solidFill>
              <a:latin typeface="Arial"/>
              <a:ea typeface="Arial"/>
              <a:cs typeface="Arial"/>
              <a:sym typeface="Arial"/>
            </a:endParaRPr>
          </a:p>
        </p:txBody>
      </p:sp>
      <p:sp>
        <p:nvSpPr>
          <p:cNvPr id="146" name="Shape 146"/>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dirty="0">
              <a:solidFill>
                <a:srgbClr val="3D527F"/>
              </a:solidFill>
              <a:latin typeface="Arial"/>
              <a:ea typeface="Arial"/>
              <a:cs typeface="Arial"/>
              <a:sym typeface="Arial"/>
            </a:endParaRPr>
          </a:p>
        </p:txBody>
      </p:sp>
      <p:sp>
        <p:nvSpPr>
          <p:cNvPr id="147" name="Shape 147"/>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dirty="0">
              <a:solidFill>
                <a:srgbClr val="3D527F"/>
              </a:solidFill>
              <a:latin typeface="Arial"/>
              <a:ea typeface="Arial"/>
              <a:cs typeface="Arial"/>
              <a:sym typeface="Arial"/>
            </a:endParaRPr>
          </a:p>
        </p:txBody>
      </p:sp>
      <p:pic>
        <p:nvPicPr>
          <p:cNvPr id="148" name="Shape 1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1" y="6422992"/>
            <a:ext cx="916227" cy="291624"/>
          </a:xfrm>
          <a:prstGeom prst="rect">
            <a:avLst/>
          </a:prstGeom>
          <a:noFill/>
          <a:ln>
            <a:noFill/>
          </a:ln>
        </p:spPr>
      </p:pic>
      <p:sp>
        <p:nvSpPr>
          <p:cNvPr id="149" name="Shape 149"/>
          <p:cNvSpPr txBox="1">
            <a:spLocks noGrp="1"/>
          </p:cNvSpPr>
          <p:nvPr>
            <p:ph type="dt" idx="10"/>
          </p:nvPr>
        </p:nvSpPr>
        <p:spPr>
          <a:xfrm>
            <a:off x="838200" y="6356350"/>
            <a:ext cx="2743197" cy="36512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150" name="Shape 150"/>
          <p:cNvSpPr txBox="1">
            <a:spLocks noGrp="1"/>
          </p:cNvSpPr>
          <p:nvPr>
            <p:ph type="ftr" idx="11"/>
          </p:nvPr>
        </p:nvSpPr>
        <p:spPr>
          <a:xfrm>
            <a:off x="4038602" y="6356350"/>
            <a:ext cx="4114799" cy="36512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151" name="Shape 151"/>
          <p:cNvSpPr txBox="1">
            <a:spLocks noGrp="1"/>
          </p:cNvSpPr>
          <p:nvPr>
            <p:ph type="sldNum" idx="12"/>
          </p:nvPr>
        </p:nvSpPr>
        <p:spPr>
          <a:xfrm>
            <a:off x="8610602" y="6356350"/>
            <a:ext cx="2743197" cy="36512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90933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75EF07-7385-324F-8C82-928D4CB83AA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1674117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5EF07-7385-324F-8C82-928D4CB83AA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2488932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5EF07-7385-324F-8C82-928D4CB83AA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418756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75EF07-7385-324F-8C82-928D4CB83AA9}"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58461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25FF23-DADF-4A9E-A803-27D873330CC5}"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4204706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75EF07-7385-324F-8C82-928D4CB83AA9}"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3920449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75EF07-7385-324F-8C82-928D4CB83AA9}"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200857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5EF07-7385-324F-8C82-928D4CB83AA9}"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3739635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5EF07-7385-324F-8C82-928D4CB83AA9}"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3473145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5EF07-7385-324F-8C82-928D4CB83AA9}"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3936364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5EF07-7385-324F-8C82-928D4CB83AA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3140829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5EF07-7385-324F-8C82-928D4CB83AA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F1F50-5555-4C46-9A16-72E8E64108B3}" type="slidenum">
              <a:rPr lang="en-US" smtClean="0"/>
              <a:t>‹#›</a:t>
            </a:fld>
            <a:endParaRPr lang="en-US"/>
          </a:p>
        </p:txBody>
      </p:sp>
    </p:spTree>
    <p:extLst>
      <p:ext uri="{BB962C8B-B14F-4D97-AF65-F5344CB8AC3E}">
        <p14:creationId xmlns:p14="http://schemas.microsoft.com/office/powerpoint/2010/main" val="69630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2"/>
        <p:cNvGrpSpPr/>
        <p:nvPr/>
      </p:nvGrpSpPr>
      <p:grpSpPr>
        <a:xfrm>
          <a:off x="0" y="0"/>
          <a:ext cx="0" cy="0"/>
          <a:chOff x="0" y="0"/>
          <a:chExt cx="0" cy="0"/>
        </a:xfrm>
      </p:grpSpPr>
      <p:sp>
        <p:nvSpPr>
          <p:cNvPr id="26" name="Shape 26"/>
          <p:cNvSpPr txBox="1">
            <a:spLocks noGrp="1"/>
          </p:cNvSpPr>
          <p:nvPr>
            <p:ph type="body" idx="1"/>
          </p:nvPr>
        </p:nvSpPr>
        <p:spPr>
          <a:xfrm>
            <a:off x="454382" y="457739"/>
            <a:ext cx="11252197" cy="915256"/>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2"/>
          </p:nvPr>
        </p:nvSpPr>
        <p:spPr>
          <a:xfrm>
            <a:off x="454382" y="1372997"/>
            <a:ext cx="11252197" cy="4475171"/>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484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9236"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55636"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29"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5" name="Picture 4">
            <a:extLst>
              <a:ext uri="{FF2B5EF4-FFF2-40B4-BE49-F238E27FC236}">
                <a16:creationId xmlns:a16="http://schemas.microsoft.com/office/drawing/2014/main" id="{91A9483E-5FE2-4298-8430-AB0A107D15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47631" y="6407387"/>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660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332851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25FF23-DADF-4A9E-A803-27D873330CC5}"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2768317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12170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60425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1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295391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42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64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56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46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3727" y="0"/>
            <a:ext cx="6105280" cy="5850667"/>
          </a:xfrm>
          <a:prstGeom prst="rect">
            <a:avLst/>
          </a:prstGeom>
        </p:spPr>
      </p:pic>
    </p:spTree>
    <p:extLst>
      <p:ext uri="{BB962C8B-B14F-4D97-AF65-F5344CB8AC3E}">
        <p14:creationId xmlns:p14="http://schemas.microsoft.com/office/powerpoint/2010/main" val="315388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l="67120"/>
          <a:stretch/>
        </p:blipFill>
        <p:spPr>
          <a:xfrm rot="16200000">
            <a:off x="7769479" y="5051334"/>
            <a:ext cx="116923" cy="423333"/>
          </a:xfrm>
          <a:prstGeom prst="rect">
            <a:avLst/>
          </a:prstGeom>
        </p:spPr>
      </p:pic>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23952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25FF23-DADF-4A9E-A803-27D873330CC5}"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328942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25FF23-DADF-4A9E-A803-27D873330CC5}"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6966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5FF23-DADF-4A9E-A803-27D873330CC5}"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187165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25FF23-DADF-4A9E-A803-27D873330CC5}"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306797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25FF23-DADF-4A9E-A803-27D873330CC5}"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68918-2E89-4F9E-B23E-7D3ACED1347E}" type="slidenum">
              <a:rPr lang="en-US" smtClean="0"/>
              <a:t>‹#›</a:t>
            </a:fld>
            <a:endParaRPr lang="en-US"/>
          </a:p>
        </p:txBody>
      </p:sp>
    </p:spTree>
    <p:extLst>
      <p:ext uri="{BB962C8B-B14F-4D97-AF65-F5344CB8AC3E}">
        <p14:creationId xmlns:p14="http://schemas.microsoft.com/office/powerpoint/2010/main" val="168551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5FF23-DADF-4A9E-A803-27D873330CC5}" type="datetimeFigureOut">
              <a:rPr lang="en-US" smtClean="0"/>
              <a:t>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68918-2E89-4F9E-B23E-7D3ACED1347E}" type="slidenum">
              <a:rPr lang="en-US" smtClean="0"/>
              <a:t>‹#›</a:t>
            </a:fld>
            <a:endParaRPr lang="en-US"/>
          </a:p>
        </p:txBody>
      </p:sp>
    </p:spTree>
    <p:extLst>
      <p:ext uri="{BB962C8B-B14F-4D97-AF65-F5344CB8AC3E}">
        <p14:creationId xmlns:p14="http://schemas.microsoft.com/office/powerpoint/2010/main" val="27225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6DF58-4F2E-914B-BBC6-42500FA25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89F1D6-2966-0545-96A7-7597894BA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319C1-EC80-1848-8C88-87439E34A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427C2-51CD-CF4B-8250-A98AE02B08C1}" type="datetimeFigureOut">
              <a:rPr lang="en-US" smtClean="0"/>
              <a:t>3/11/2020</a:t>
            </a:fld>
            <a:endParaRPr lang="en-US"/>
          </a:p>
        </p:txBody>
      </p:sp>
      <p:sp>
        <p:nvSpPr>
          <p:cNvPr id="5" name="Footer Placeholder 4">
            <a:extLst>
              <a:ext uri="{FF2B5EF4-FFF2-40B4-BE49-F238E27FC236}">
                <a16:creationId xmlns:a16="http://schemas.microsoft.com/office/drawing/2014/main" id="{4271C760-8E42-704B-A4C2-8E617CA5E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E76EF7-BE06-A64D-A826-93002C8D4D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724FB-14EC-4141-92F4-AC6BFD33DB68}" type="slidenum">
              <a:rPr lang="en-US" smtClean="0"/>
              <a:t>‹#›</a:t>
            </a:fld>
            <a:endParaRPr lang="en-US"/>
          </a:p>
        </p:txBody>
      </p:sp>
    </p:spTree>
    <p:extLst>
      <p:ext uri="{BB962C8B-B14F-4D97-AF65-F5344CB8AC3E}">
        <p14:creationId xmlns:p14="http://schemas.microsoft.com/office/powerpoint/2010/main" val="28811112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427C2-51CD-CF4B-8250-A98AE02B08C1}" type="datetimeFigureOut">
              <a:rPr lang="en-US" smtClean="0"/>
              <a:t>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724FB-14EC-4141-92F4-AC6BFD33DB68}" type="slidenum">
              <a:rPr lang="en-US" smtClean="0"/>
              <a:t>‹#›</a:t>
            </a:fld>
            <a:endParaRPr lang="en-US"/>
          </a:p>
        </p:txBody>
      </p:sp>
    </p:spTree>
    <p:extLst>
      <p:ext uri="{BB962C8B-B14F-4D97-AF65-F5344CB8AC3E}">
        <p14:creationId xmlns:p14="http://schemas.microsoft.com/office/powerpoint/2010/main" val="30873930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7304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null)"/><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peechtotextviewer.s3-website.us-east-2.amazonaws.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labs.loc.gov/experiments/webarchive-dataset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hangingtogether.org/?p=7479"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hangingtogether.org/?p=7405"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Rectangle 1"/>
          <p:cNvSpPr/>
          <p:nvPr/>
        </p:nvSpPr>
        <p:spPr>
          <a:xfrm>
            <a:off x="0" y="5751576"/>
            <a:ext cx="12192000" cy="1106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Google Shape;90;p19"/>
          <p:cNvSpPr txBox="1">
            <a:spLocks noGrp="1"/>
          </p:cNvSpPr>
          <p:nvPr>
            <p:ph type="subTitle" idx="1"/>
          </p:nvPr>
        </p:nvSpPr>
        <p:spPr>
          <a:xfrm>
            <a:off x="2667000" y="4584191"/>
            <a:ext cx="6858000" cy="1102233"/>
          </a:xfrm>
          <a:prstGeom prst="rect">
            <a:avLst/>
          </a:prstGeom>
          <a:noFill/>
          <a:ln>
            <a:noFill/>
          </a:ln>
        </p:spPr>
        <p:txBody>
          <a:bodyPr spcFirstLastPara="1" wrap="square" lIns="91425" tIns="45700" rIns="91425" bIns="45700" anchor="t" anchorCtr="0">
            <a:noAutofit/>
          </a:bodyPr>
          <a:lstStyle/>
          <a:p>
            <a:pPr marL="0" indent="0"/>
            <a:r>
              <a:rPr lang="en-US" dirty="0">
                <a:solidFill>
                  <a:srgbClr val="595959"/>
                </a:solidFill>
                <a:latin typeface="Corbel" panose="020B0503020204020204" pitchFamily="34" charset="0"/>
              </a:rPr>
              <a:t>Jaime Mears and Laurie Allen</a:t>
            </a:r>
          </a:p>
          <a:p>
            <a:pPr marL="0" indent="0"/>
            <a:r>
              <a:rPr lang="en-US" dirty="0">
                <a:solidFill>
                  <a:srgbClr val="595959"/>
                </a:solidFill>
                <a:latin typeface="Corbel" panose="020B0503020204020204" pitchFamily="34" charset="0"/>
              </a:rPr>
              <a:t>March 10, 2020</a:t>
            </a:r>
            <a:endParaRPr dirty="0">
              <a:solidFill>
                <a:srgbClr val="595959"/>
              </a:solidFill>
              <a:latin typeface="Corbel" panose="020B0503020204020204" pitchFamily="34" charset="0"/>
            </a:endParaRPr>
          </a:p>
        </p:txBody>
      </p:sp>
      <p:pic>
        <p:nvPicPr>
          <p:cNvPr id="1028" name="Picture 4" descr="https://lh5.googleusercontent.com/0j7E8CTtGILrrhpJWGcI8eQeOHDGp_fJfazWkDY5QyZG_bMnAXGHfrIRNef8l1_3roXZh1hC5RyzfDPU4_lqIfBM7CUIeJR8qLRjw94pQU7wqIUJ7To2MuSHvbsuOXGYGHSROsLk_Z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913883"/>
            <a:ext cx="3182022" cy="9441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914400" y="800577"/>
            <a:ext cx="10363200" cy="3278949"/>
          </a:xfrm>
        </p:spPr>
        <p:txBody>
          <a:bodyPr>
            <a:normAutofit fontScale="90000"/>
          </a:bodyPr>
          <a:lstStyle/>
          <a:p>
            <a:br>
              <a:rPr lang="en-US" b="1" dirty="0">
                <a:latin typeface="Corbel" panose="020B0503020204020204" pitchFamily="34" charset="0"/>
              </a:rPr>
            </a:br>
            <a:br>
              <a:rPr lang="en-US" b="1" dirty="0">
                <a:latin typeface="Corbel" panose="020B0503020204020204" pitchFamily="34" charset="0"/>
              </a:rPr>
            </a:br>
            <a:br>
              <a:rPr lang="en-US" b="1" dirty="0">
                <a:latin typeface="Corbel" panose="020B0503020204020204" pitchFamily="34" charset="0"/>
              </a:rPr>
            </a:br>
            <a:r>
              <a:rPr lang="en-US" sz="4800" b="1" dirty="0">
                <a:latin typeface="Corbel" panose="020B0503020204020204" pitchFamily="34" charset="0"/>
              </a:rPr>
              <a:t>Experimenting with computational uses of AV materials at The Library of Congress</a:t>
            </a:r>
            <a:endParaRPr lang="en-US" sz="4800" dirty="0">
              <a:latin typeface="Corbel" panose="020B0503020204020204" pitchFamily="34" charset="0"/>
            </a:endParaRPr>
          </a:p>
        </p:txBody>
      </p:sp>
    </p:spTree>
    <p:extLst>
      <p:ext uri="{BB962C8B-B14F-4D97-AF65-F5344CB8AC3E}">
        <p14:creationId xmlns:p14="http://schemas.microsoft.com/office/powerpoint/2010/main" val="76569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5223"/>
            <a:ext cx="12186626" cy="7013223"/>
          </a:xfrm>
          <a:prstGeom prst="rect">
            <a:avLst/>
          </a:prstGeom>
        </p:spPr>
      </p:pic>
      <p:sp>
        <p:nvSpPr>
          <p:cNvPr id="8" name="TextBox 7"/>
          <p:cNvSpPr txBox="1"/>
          <p:nvPr/>
        </p:nvSpPr>
        <p:spPr>
          <a:xfrm>
            <a:off x="0" y="6457890"/>
            <a:ext cx="12365181" cy="400110"/>
          </a:xfrm>
          <a:prstGeom prst="rect">
            <a:avLst/>
          </a:prstGeom>
          <a:noFill/>
        </p:spPr>
        <p:txBody>
          <a:bodyPr wrap="square" rtlCol="0">
            <a:spAutoFit/>
          </a:bodyPr>
          <a:lstStyle/>
          <a:p>
            <a:r>
              <a:rPr lang="en-US" sz="2000" i="1" dirty="0">
                <a:solidFill>
                  <a:schemeClr val="bg1"/>
                </a:solidFill>
                <a:latin typeface="Corbel" panose="020B0503020204020204" pitchFamily="34" charset="0"/>
              </a:rPr>
              <a:t>Iceberg surrounded by water in the Arctic</a:t>
            </a:r>
            <a:r>
              <a:rPr lang="en-US" sz="2000" dirty="0">
                <a:solidFill>
                  <a:schemeClr val="bg1"/>
                </a:solidFill>
                <a:latin typeface="Corbel" panose="020B0503020204020204" pitchFamily="34" charset="0"/>
              </a:rPr>
              <a:t>. Arctic Ocean, ca. 1913. Photograph. https://www.loc.gov/item/90709450/.</a:t>
            </a:r>
          </a:p>
        </p:txBody>
      </p:sp>
      <p:sp>
        <p:nvSpPr>
          <p:cNvPr id="2" name="TextBox 1"/>
          <p:cNvSpPr txBox="1"/>
          <p:nvPr/>
        </p:nvSpPr>
        <p:spPr>
          <a:xfrm>
            <a:off x="1722782" y="3167269"/>
            <a:ext cx="8030817" cy="1754326"/>
          </a:xfrm>
          <a:prstGeom prst="rect">
            <a:avLst/>
          </a:prstGeom>
          <a:noFill/>
        </p:spPr>
        <p:txBody>
          <a:bodyPr wrap="square" rtlCol="0">
            <a:spAutoFit/>
          </a:bodyPr>
          <a:lstStyle/>
          <a:p>
            <a:r>
              <a:rPr lang="en-US" sz="3600" dirty="0">
                <a:solidFill>
                  <a:schemeClr val="bg1"/>
                </a:solidFill>
                <a:latin typeface="Candara" panose="020E0502030303020204" pitchFamily="34" charset="0"/>
              </a:rPr>
              <a:t>Underwater…</a:t>
            </a:r>
          </a:p>
          <a:p>
            <a:r>
              <a:rPr lang="en-US" sz="3600" dirty="0">
                <a:solidFill>
                  <a:schemeClr val="bg1"/>
                </a:solidFill>
                <a:latin typeface="Candara" panose="020E0502030303020204" pitchFamily="34" charset="0"/>
              </a:rPr>
              <a:t>The vast majority of materials are not digital and not online</a:t>
            </a:r>
          </a:p>
        </p:txBody>
      </p:sp>
      <p:sp>
        <p:nvSpPr>
          <p:cNvPr id="4" name="Rectangular Callout 3"/>
          <p:cNvSpPr/>
          <p:nvPr/>
        </p:nvSpPr>
        <p:spPr>
          <a:xfrm>
            <a:off x="7818782" y="464783"/>
            <a:ext cx="3246782" cy="1166191"/>
          </a:xfrm>
          <a:prstGeom prst="wedgeRectCallout">
            <a:avLst>
              <a:gd name="adj1" fmla="val -63690"/>
              <a:gd name="adj2" fmla="val 965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7997686" y="582693"/>
            <a:ext cx="2888973" cy="923330"/>
          </a:xfrm>
          <a:prstGeom prst="rect">
            <a:avLst/>
          </a:prstGeom>
          <a:noFill/>
        </p:spPr>
        <p:txBody>
          <a:bodyPr wrap="square" rtlCol="0">
            <a:spAutoFit/>
          </a:bodyPr>
          <a:lstStyle/>
          <a:p>
            <a:r>
              <a:rPr lang="en-US" dirty="0">
                <a:solidFill>
                  <a:schemeClr val="bg1"/>
                </a:solidFill>
                <a:latin typeface="Candara" panose="020E0502030303020204" pitchFamily="34" charset="0"/>
              </a:rPr>
              <a:t>Some materials are digital but not online, or not computationally available</a:t>
            </a:r>
          </a:p>
        </p:txBody>
      </p:sp>
    </p:spTree>
    <p:extLst>
      <p:ext uri="{BB962C8B-B14F-4D97-AF65-F5344CB8AC3E}">
        <p14:creationId xmlns:p14="http://schemas.microsoft.com/office/powerpoint/2010/main" val="109130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5223"/>
            <a:ext cx="12186626" cy="7013223"/>
          </a:xfrm>
          <a:prstGeom prst="rect">
            <a:avLst/>
          </a:prstGeom>
        </p:spPr>
      </p:pic>
      <p:sp>
        <p:nvSpPr>
          <p:cNvPr id="8" name="TextBox 7"/>
          <p:cNvSpPr txBox="1"/>
          <p:nvPr/>
        </p:nvSpPr>
        <p:spPr>
          <a:xfrm>
            <a:off x="0" y="6457890"/>
            <a:ext cx="12365181" cy="400110"/>
          </a:xfrm>
          <a:prstGeom prst="rect">
            <a:avLst/>
          </a:prstGeom>
          <a:noFill/>
        </p:spPr>
        <p:txBody>
          <a:bodyPr wrap="square" rtlCol="0">
            <a:spAutoFit/>
          </a:bodyPr>
          <a:lstStyle/>
          <a:p>
            <a:r>
              <a:rPr lang="en-US" sz="2000" i="1" dirty="0">
                <a:solidFill>
                  <a:schemeClr val="bg1"/>
                </a:solidFill>
                <a:latin typeface="Corbel" panose="020B0503020204020204" pitchFamily="34" charset="0"/>
              </a:rPr>
              <a:t>Iceberg surrounded by water in the Arctic</a:t>
            </a:r>
            <a:r>
              <a:rPr lang="en-US" sz="2000" dirty="0">
                <a:solidFill>
                  <a:schemeClr val="bg1"/>
                </a:solidFill>
                <a:latin typeface="Corbel" panose="020B0503020204020204" pitchFamily="34" charset="0"/>
              </a:rPr>
              <a:t>. Arctic Ocean, ca. 1913. Photograph. https://www.loc.gov/item/90709450/.</a:t>
            </a:r>
          </a:p>
        </p:txBody>
      </p:sp>
      <p:sp>
        <p:nvSpPr>
          <p:cNvPr id="2" name="TextBox 1"/>
          <p:cNvSpPr txBox="1"/>
          <p:nvPr/>
        </p:nvSpPr>
        <p:spPr>
          <a:xfrm>
            <a:off x="1722782" y="3167269"/>
            <a:ext cx="8030817" cy="1754326"/>
          </a:xfrm>
          <a:prstGeom prst="rect">
            <a:avLst/>
          </a:prstGeom>
          <a:noFill/>
        </p:spPr>
        <p:txBody>
          <a:bodyPr wrap="square" rtlCol="0">
            <a:spAutoFit/>
          </a:bodyPr>
          <a:lstStyle/>
          <a:p>
            <a:r>
              <a:rPr lang="en-US" sz="3600" dirty="0">
                <a:solidFill>
                  <a:schemeClr val="bg1"/>
                </a:solidFill>
                <a:latin typeface="Candara" panose="020E0502030303020204" pitchFamily="34" charset="0"/>
              </a:rPr>
              <a:t>Underwater…</a:t>
            </a:r>
          </a:p>
          <a:p>
            <a:r>
              <a:rPr lang="en-US" sz="3600" dirty="0">
                <a:solidFill>
                  <a:schemeClr val="bg1"/>
                </a:solidFill>
                <a:latin typeface="Candara" panose="020E0502030303020204" pitchFamily="34" charset="0"/>
              </a:rPr>
              <a:t>The vast majority of materials are not digital and not online</a:t>
            </a:r>
          </a:p>
        </p:txBody>
      </p:sp>
      <p:sp>
        <p:nvSpPr>
          <p:cNvPr id="4" name="Rectangular Callout 3"/>
          <p:cNvSpPr/>
          <p:nvPr/>
        </p:nvSpPr>
        <p:spPr>
          <a:xfrm>
            <a:off x="7818782" y="464783"/>
            <a:ext cx="3246782" cy="1166191"/>
          </a:xfrm>
          <a:prstGeom prst="wedgeRectCallout">
            <a:avLst>
              <a:gd name="adj1" fmla="val -63690"/>
              <a:gd name="adj2" fmla="val 965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7997686" y="582693"/>
            <a:ext cx="2888973" cy="923330"/>
          </a:xfrm>
          <a:prstGeom prst="rect">
            <a:avLst/>
          </a:prstGeom>
          <a:noFill/>
        </p:spPr>
        <p:txBody>
          <a:bodyPr wrap="square" rtlCol="0">
            <a:spAutoFit/>
          </a:bodyPr>
          <a:lstStyle/>
          <a:p>
            <a:r>
              <a:rPr lang="en-US" dirty="0">
                <a:solidFill>
                  <a:schemeClr val="bg1"/>
                </a:solidFill>
                <a:latin typeface="Candara" panose="020E0502030303020204" pitchFamily="34" charset="0"/>
              </a:rPr>
              <a:t>Some materials are digital but not online, or not computationally available</a:t>
            </a:r>
          </a:p>
        </p:txBody>
      </p:sp>
      <p:sp>
        <p:nvSpPr>
          <p:cNvPr id="5" name="Rectangular Callout 4"/>
          <p:cNvSpPr/>
          <p:nvPr/>
        </p:nvSpPr>
        <p:spPr>
          <a:xfrm>
            <a:off x="2835965" y="1073426"/>
            <a:ext cx="1842052" cy="744035"/>
          </a:xfrm>
          <a:prstGeom prst="wedgeRectCallout">
            <a:avLst>
              <a:gd name="adj1" fmla="val 96200"/>
              <a:gd name="adj2" fmla="val 7535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2955234" y="1122277"/>
            <a:ext cx="1603513" cy="646331"/>
          </a:xfrm>
          <a:prstGeom prst="rect">
            <a:avLst/>
          </a:prstGeom>
          <a:noFill/>
        </p:spPr>
        <p:txBody>
          <a:bodyPr wrap="square" rtlCol="0">
            <a:spAutoFit/>
          </a:bodyPr>
          <a:lstStyle/>
          <a:p>
            <a:r>
              <a:rPr lang="en-US" dirty="0">
                <a:solidFill>
                  <a:schemeClr val="bg1"/>
                </a:solidFill>
                <a:latin typeface="Candara" panose="020E0502030303020204" pitchFamily="34" charset="0"/>
              </a:rPr>
              <a:t>Available for research use</a:t>
            </a:r>
          </a:p>
        </p:txBody>
      </p:sp>
    </p:spTree>
    <p:extLst>
      <p:ext uri="{BB962C8B-B14F-4D97-AF65-F5344CB8AC3E}">
        <p14:creationId xmlns:p14="http://schemas.microsoft.com/office/powerpoint/2010/main" val="38001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7"/>
          <p:cNvPicPr preferRelativeResize="0">
            <a:picLocks noChangeAspect="1"/>
          </p:cNvPicPr>
          <p:nvPr/>
        </p:nvPicPr>
        <p:blipFill>
          <a:blip r:embed="rId3">
            <a:alphaModFix/>
          </a:blip>
          <a:stretch>
            <a:fillRect/>
          </a:stretch>
        </p:blipFill>
        <p:spPr>
          <a:xfrm>
            <a:off x="3438251" y="-45776"/>
            <a:ext cx="8753749" cy="6903776"/>
          </a:xfrm>
          <a:prstGeom prst="rect">
            <a:avLst/>
          </a:prstGeom>
          <a:noFill/>
          <a:ln>
            <a:noFill/>
          </a:ln>
        </p:spPr>
      </p:pic>
      <p:sp>
        <p:nvSpPr>
          <p:cNvPr id="142" name="Google Shape;142;p27"/>
          <p:cNvSpPr txBox="1"/>
          <p:nvPr/>
        </p:nvSpPr>
        <p:spPr>
          <a:xfrm>
            <a:off x="397565" y="1056914"/>
            <a:ext cx="2557670" cy="642630"/>
          </a:xfrm>
          <a:prstGeom prst="rect">
            <a:avLst/>
          </a:prstGeom>
          <a:noFill/>
          <a:ln>
            <a:noFill/>
          </a:ln>
        </p:spPr>
        <p:txBody>
          <a:bodyPr spcFirstLastPara="1" wrap="square" lIns="91425" tIns="91425" rIns="91425" bIns="91425" anchor="t" anchorCtr="0">
            <a:noAutofit/>
          </a:bodyPr>
          <a:lstStyle/>
          <a:p>
            <a:pPr algn="ctr"/>
            <a:r>
              <a:rPr lang="en-US" dirty="0">
                <a:latin typeface="Corbel" panose="020B0503020204020204" pitchFamily="34" charset="0"/>
              </a:rPr>
              <a:t>Data moves from LC servers into cloud </a:t>
            </a:r>
            <a:endParaRPr dirty="0">
              <a:latin typeface="Corbel" panose="020B0503020204020204" pitchFamily="34" charset="0"/>
            </a:endParaRPr>
          </a:p>
        </p:txBody>
      </p:sp>
      <p:sp>
        <p:nvSpPr>
          <p:cNvPr id="143" name="Google Shape;143;p27"/>
          <p:cNvSpPr txBox="1"/>
          <p:nvPr/>
        </p:nvSpPr>
        <p:spPr>
          <a:xfrm>
            <a:off x="397565" y="3478092"/>
            <a:ext cx="2557669" cy="1531230"/>
          </a:xfrm>
          <a:prstGeom prst="rect">
            <a:avLst/>
          </a:prstGeom>
          <a:noFill/>
          <a:ln>
            <a:noFill/>
          </a:ln>
        </p:spPr>
        <p:txBody>
          <a:bodyPr spcFirstLastPara="1" wrap="square" lIns="91425" tIns="91425" rIns="91425" bIns="91425" anchor="t" anchorCtr="0">
            <a:noAutofit/>
          </a:bodyPr>
          <a:lstStyle/>
          <a:p>
            <a:pPr algn="ctr"/>
            <a:endParaRPr lang="en-US" dirty="0">
              <a:latin typeface="Corbel" panose="020B0503020204020204" pitchFamily="34" charset="0"/>
            </a:endParaRPr>
          </a:p>
          <a:p>
            <a:pPr algn="ctr"/>
            <a:r>
              <a:rPr lang="en-US" dirty="0">
                <a:latin typeface="Corbel" panose="020B0503020204020204" pitchFamily="34" charset="0"/>
              </a:rPr>
              <a:t>We identify costs and service models to support large scale access to collections</a:t>
            </a:r>
            <a:endParaRPr dirty="0">
              <a:latin typeface="Corbel" panose="020B0503020204020204" pitchFamily="34" charset="0"/>
            </a:endParaRPr>
          </a:p>
        </p:txBody>
      </p:sp>
      <p:sp>
        <p:nvSpPr>
          <p:cNvPr id="144" name="Google Shape;144;p27"/>
          <p:cNvSpPr txBox="1"/>
          <p:nvPr/>
        </p:nvSpPr>
        <p:spPr>
          <a:xfrm>
            <a:off x="397565" y="2375871"/>
            <a:ext cx="2557670" cy="682535"/>
          </a:xfrm>
          <a:prstGeom prst="rect">
            <a:avLst/>
          </a:prstGeom>
          <a:noFill/>
          <a:ln>
            <a:noFill/>
          </a:ln>
        </p:spPr>
        <p:txBody>
          <a:bodyPr spcFirstLastPara="1" wrap="square" lIns="91425" tIns="91425" rIns="91425" bIns="91425" anchor="t" anchorCtr="0">
            <a:noAutofit/>
          </a:bodyPr>
          <a:lstStyle/>
          <a:p>
            <a:pPr algn="ctr"/>
            <a:r>
              <a:rPr lang="en-US" dirty="0">
                <a:latin typeface="Corbel" panose="020B0503020204020204" pitchFamily="34" charset="0"/>
              </a:rPr>
              <a:t>Researchers are supported in using data</a:t>
            </a:r>
            <a:endParaRPr dirty="0">
              <a:latin typeface="Corbel" panose="020B0503020204020204" pitchFamily="34" charset="0"/>
            </a:endParaRPr>
          </a:p>
        </p:txBody>
      </p:sp>
      <p:sp>
        <p:nvSpPr>
          <p:cNvPr id="2" name="Rectangle 1"/>
          <p:cNvSpPr/>
          <p:nvPr/>
        </p:nvSpPr>
        <p:spPr>
          <a:xfrm>
            <a:off x="6586330" y="5965812"/>
            <a:ext cx="5317254" cy="646331"/>
          </a:xfrm>
          <a:prstGeom prst="rect">
            <a:avLst/>
          </a:prstGeom>
        </p:spPr>
        <p:txBody>
          <a:bodyPr wrap="square">
            <a:spAutoFit/>
          </a:bodyPr>
          <a:lstStyle/>
          <a:p>
            <a:pPr algn="r"/>
            <a:r>
              <a:rPr lang="en-US" dirty="0">
                <a:solidFill>
                  <a:schemeClr val="bg1">
                    <a:lumMod val="75000"/>
                  </a:schemeClr>
                </a:solidFill>
                <a:latin typeface="Corbel" panose="020B0503020204020204" pitchFamily="34" charset="0"/>
              </a:rPr>
              <a:t>Detroit Publishing Co. </a:t>
            </a:r>
            <a:r>
              <a:rPr lang="en-US" i="1" dirty="0">
                <a:solidFill>
                  <a:schemeClr val="bg1">
                    <a:lumMod val="75000"/>
                  </a:schemeClr>
                </a:solidFill>
                <a:latin typeface="Corbel" panose="020B0503020204020204" pitchFamily="34" charset="0"/>
              </a:rPr>
              <a:t>Lake </a:t>
            </a:r>
            <a:r>
              <a:rPr lang="en-US" i="1" dirty="0" err="1">
                <a:solidFill>
                  <a:schemeClr val="bg1">
                    <a:lumMod val="75000"/>
                  </a:schemeClr>
                </a:solidFill>
                <a:latin typeface="Corbel" panose="020B0503020204020204" pitchFamily="34" charset="0"/>
              </a:rPr>
              <a:t>Minnewanka</a:t>
            </a:r>
            <a:r>
              <a:rPr lang="en-US" i="1" dirty="0">
                <a:solidFill>
                  <a:schemeClr val="bg1">
                    <a:lumMod val="75000"/>
                  </a:schemeClr>
                </a:solidFill>
                <a:latin typeface="Corbel" panose="020B0503020204020204" pitchFamily="34" charset="0"/>
              </a:rPr>
              <a:t>, Alberta, Canada</a:t>
            </a:r>
            <a:r>
              <a:rPr lang="en-US" dirty="0">
                <a:solidFill>
                  <a:schemeClr val="bg1">
                    <a:lumMod val="75000"/>
                  </a:schemeClr>
                </a:solidFill>
                <a:latin typeface="Corbel" panose="020B0503020204020204" pitchFamily="34" charset="0"/>
              </a:rPr>
              <a:t>. </a:t>
            </a:r>
            <a:r>
              <a:rPr lang="en-US" dirty="0" err="1">
                <a:solidFill>
                  <a:schemeClr val="bg1">
                    <a:lumMod val="75000"/>
                  </a:schemeClr>
                </a:solidFill>
                <a:latin typeface="Corbel" panose="020B0503020204020204" pitchFamily="34" charset="0"/>
              </a:rPr>
              <a:t>Minnewanka</a:t>
            </a:r>
            <a:r>
              <a:rPr lang="en-US" dirty="0">
                <a:solidFill>
                  <a:schemeClr val="bg1">
                    <a:lumMod val="75000"/>
                  </a:schemeClr>
                </a:solidFill>
                <a:latin typeface="Corbel" panose="020B0503020204020204" pitchFamily="34" charset="0"/>
              </a:rPr>
              <a:t> </a:t>
            </a:r>
            <a:r>
              <a:rPr lang="en-US" dirty="0" err="1">
                <a:solidFill>
                  <a:schemeClr val="bg1">
                    <a:lumMod val="75000"/>
                  </a:schemeClr>
                </a:solidFill>
                <a:latin typeface="Corbel" panose="020B0503020204020204" pitchFamily="34" charset="0"/>
              </a:rPr>
              <a:t>Minnewanka</a:t>
            </a:r>
            <a:r>
              <a:rPr lang="en-US" dirty="0">
                <a:solidFill>
                  <a:schemeClr val="bg1">
                    <a:lumMod val="75000"/>
                  </a:schemeClr>
                </a:solidFill>
                <a:latin typeface="Corbel" panose="020B0503020204020204" pitchFamily="34" charset="0"/>
              </a:rPr>
              <a:t>, Lake, ca. 1902.</a:t>
            </a:r>
            <a:r>
              <a:rPr lang="en-US" dirty="0">
                <a:latin typeface="Corbel" panose="020B0503020204020204" pitchFamily="34" charset="0"/>
              </a:rPr>
              <a:t>/.</a:t>
            </a:r>
            <a:endParaRPr lang="en-US" dirty="0">
              <a:solidFill>
                <a:schemeClr val="bg2">
                  <a:lumMod val="40000"/>
                  <a:lumOff val="60000"/>
                </a:schemeClr>
              </a:solidFill>
              <a:latin typeface="Corbel" panose="020B0503020204020204" pitchFamily="34" charset="0"/>
            </a:endParaRPr>
          </a:p>
        </p:txBody>
      </p:sp>
      <p:pic>
        <p:nvPicPr>
          <p:cNvPr id="7" name="Picture 2" descr="https://lh5.googleusercontent.com/JQcuPjyKx9cjcJl3TL_du7n-xecCSfRqtoff9BkvrtrxXh2slmc6VkEPS-iwfgaYFX5U0oJrpniVCzXY05lxwPu4yKu_j8m5X5hbkCkvvB_pqqj7LgL4cYr1gyKsz-OdNZTelM6m-A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567" y="5574782"/>
            <a:ext cx="249555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1976582" y="463824"/>
            <a:ext cx="8190075" cy="1032467"/>
          </a:xfrm>
          <a:prstGeom prst="rect">
            <a:avLst/>
          </a:prstGeom>
          <a:noFill/>
          <a:ln>
            <a:noFill/>
          </a:ln>
        </p:spPr>
        <p:txBody>
          <a:bodyPr spcFirstLastPara="1" wrap="square" lIns="91425" tIns="45700" rIns="91425" bIns="45700" anchor="t" anchorCtr="0">
            <a:noAutofit/>
          </a:bodyPr>
          <a:lstStyle/>
          <a:p>
            <a:pPr algn="ctr"/>
            <a:r>
              <a:rPr lang="en-US" sz="6000" dirty="0">
                <a:latin typeface="Corbel" panose="020B0503020204020204" pitchFamily="34" charset="0"/>
              </a:rPr>
              <a:t>Grant funds will</a:t>
            </a:r>
            <a:endParaRPr sz="6000" dirty="0">
              <a:latin typeface="Corbel" panose="020B0503020204020204" pitchFamily="34" charset="0"/>
            </a:endParaRPr>
          </a:p>
        </p:txBody>
      </p:sp>
      <p:sp>
        <p:nvSpPr>
          <p:cNvPr id="157" name="Google Shape;157;p29"/>
          <p:cNvSpPr txBox="1">
            <a:spLocks noGrp="1"/>
          </p:cNvSpPr>
          <p:nvPr>
            <p:ph type="body" idx="1"/>
          </p:nvPr>
        </p:nvSpPr>
        <p:spPr>
          <a:xfrm>
            <a:off x="2501764" y="1290782"/>
            <a:ext cx="7139709" cy="4800600"/>
          </a:xfrm>
          <a:prstGeom prst="rect">
            <a:avLst/>
          </a:prstGeom>
          <a:noFill/>
          <a:ln>
            <a:noFill/>
          </a:ln>
        </p:spPr>
        <p:txBody>
          <a:bodyPr spcFirstLastPara="1" wrap="square" lIns="91425" tIns="45700" rIns="91425" bIns="45700" anchor="t" anchorCtr="0">
            <a:noAutofit/>
          </a:bodyPr>
          <a:lstStyle/>
          <a:p>
            <a:pPr marL="0" indent="0">
              <a:spcBef>
                <a:spcPts val="0"/>
              </a:spcBef>
              <a:buSzPts val="2000"/>
              <a:buNone/>
            </a:pPr>
            <a:endParaRPr dirty="0"/>
          </a:p>
          <a:p>
            <a:pPr marL="0" indent="0">
              <a:spcBef>
                <a:spcPts val="400"/>
              </a:spcBef>
              <a:buSzPts val="2000"/>
              <a:buNone/>
            </a:pPr>
            <a:r>
              <a:rPr lang="en-US" dirty="0">
                <a:latin typeface="Corbel" panose="020B0503020204020204" pitchFamily="34" charset="0"/>
              </a:rPr>
              <a:t>Help the Library develop models for large computational research on Library Collections</a:t>
            </a:r>
            <a:endParaRPr dirty="0">
              <a:latin typeface="Corbel" panose="020B0503020204020204" pitchFamily="34" charset="0"/>
            </a:endParaRPr>
          </a:p>
          <a:p>
            <a:pPr marL="0" indent="0">
              <a:spcBef>
                <a:spcPts val="400"/>
              </a:spcBef>
              <a:buSzPts val="2000"/>
              <a:buNone/>
            </a:pPr>
            <a:endParaRPr dirty="0">
              <a:latin typeface="Corbel" panose="020B0503020204020204" pitchFamily="34" charset="0"/>
            </a:endParaRPr>
          </a:p>
          <a:p>
            <a:pPr marL="742950" lvl="1" indent="-285750">
              <a:buClr>
                <a:schemeClr val="dk1"/>
              </a:buClr>
              <a:buSzPts val="2700"/>
              <a:buFont typeface="Noto Sans Symbols"/>
              <a:buChar char="✔"/>
            </a:pPr>
            <a:r>
              <a:rPr lang="en-US" sz="1800" dirty="0">
                <a:latin typeface="Corbel" panose="020B0503020204020204" pitchFamily="34" charset="0"/>
              </a:rPr>
              <a:t>Library Digital Collections (large subset) will be made available</a:t>
            </a:r>
            <a:endParaRPr dirty="0">
              <a:latin typeface="Corbel" panose="020B0503020204020204" pitchFamily="34" charset="0"/>
            </a:endParaRPr>
          </a:p>
          <a:p>
            <a:pPr marL="742950" lvl="1" indent="-114300">
              <a:buClr>
                <a:schemeClr val="dk1"/>
              </a:buClr>
              <a:buSzPts val="2700"/>
              <a:buNone/>
            </a:pPr>
            <a:endParaRPr sz="1800" dirty="0">
              <a:latin typeface="Corbel" panose="020B0503020204020204" pitchFamily="34" charset="0"/>
            </a:endParaRPr>
          </a:p>
          <a:p>
            <a:pPr marL="742950" lvl="1" indent="-285750">
              <a:buClr>
                <a:schemeClr val="dk1"/>
              </a:buClr>
              <a:buSzPts val="2700"/>
              <a:buFont typeface="Noto Sans Symbols"/>
              <a:buChar char="✔"/>
            </a:pPr>
            <a:r>
              <a:rPr lang="en-US" sz="1800" dirty="0">
                <a:latin typeface="Corbel" panose="020B0503020204020204" pitchFamily="34" charset="0"/>
              </a:rPr>
              <a:t>Four big data experiments using Amazon infrastructure (aka “cloud”)</a:t>
            </a:r>
            <a:endParaRPr dirty="0">
              <a:latin typeface="Corbel" panose="020B0503020204020204" pitchFamily="34" charset="0"/>
            </a:endParaRPr>
          </a:p>
          <a:p>
            <a:pPr marL="400050" lvl="1" indent="0">
              <a:buClr>
                <a:schemeClr val="dk1"/>
              </a:buClr>
              <a:buSzPts val="2700"/>
              <a:buNone/>
            </a:pPr>
            <a:endParaRPr sz="1800" dirty="0">
              <a:latin typeface="Corbel" panose="020B0503020204020204" pitchFamily="34" charset="0"/>
            </a:endParaRPr>
          </a:p>
          <a:p>
            <a:pPr marL="742950" lvl="1" indent="-285750">
              <a:buClr>
                <a:schemeClr val="dk1"/>
              </a:buClr>
              <a:buSzPts val="2700"/>
              <a:buFont typeface="Noto Sans Symbols"/>
              <a:buChar char="✔"/>
            </a:pPr>
            <a:r>
              <a:rPr lang="en-US" sz="1800" dirty="0">
                <a:latin typeface="Corbel" panose="020B0503020204020204" pitchFamily="34" charset="0"/>
              </a:rPr>
              <a:t>Supported by three grant-funded staff members</a:t>
            </a:r>
            <a:endParaRPr dirty="0">
              <a:latin typeface="Corbel" panose="020B0503020204020204" pitchFamily="34" charset="0"/>
            </a:endParaRPr>
          </a:p>
          <a:p>
            <a:pPr marL="400050" lvl="1" indent="0">
              <a:buClr>
                <a:schemeClr val="dk1"/>
              </a:buClr>
              <a:buSzPts val="2700"/>
              <a:buNone/>
            </a:pPr>
            <a:endParaRPr sz="1800" dirty="0">
              <a:latin typeface="Corbel" panose="020B0503020204020204" pitchFamily="34" charset="0"/>
            </a:endParaRPr>
          </a:p>
          <a:p>
            <a:pPr marL="742950" lvl="1" indent="-285750">
              <a:buClr>
                <a:schemeClr val="dk1"/>
              </a:buClr>
              <a:buSzPts val="2700"/>
              <a:buFont typeface="Noto Sans Symbols"/>
              <a:buChar char="✔"/>
            </a:pPr>
            <a:r>
              <a:rPr lang="en-US" sz="1800" dirty="0">
                <a:latin typeface="Corbel" panose="020B0503020204020204" pitchFamily="34" charset="0"/>
              </a:rPr>
              <a:t>Documented and shared to support further learning</a:t>
            </a:r>
            <a:endParaRPr sz="1800" dirty="0">
              <a:latin typeface="Corbel" panose="020B0503020204020204" pitchFamily="34" charset="0"/>
            </a:endParaRPr>
          </a:p>
        </p:txBody>
      </p:sp>
      <p:pic>
        <p:nvPicPr>
          <p:cNvPr id="6" name="Picture 2" descr="https://lh5.googleusercontent.com/JQcuPjyKx9cjcJl3TL_du7n-xecCSfRqtoff9BkvrtrxXh2slmc6VkEPS-iwfgaYFX5U0oJrpniVCzXY05lxwPu4yKu_j8m5X5hbkCkvvB_pqqj7LgL4cYr1gyKsz-OdNZTelM6m-A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41473" y="5684759"/>
            <a:ext cx="24955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5.googleusercontent.com/0j7E8CTtGILrrhpJWGcI8eQeOHDGp_fJfazWkDY5QyZG_bMnAXGHfrIRNef8l1_3roXZh1hC5RyzfDPU4_lqIfBM7CUIeJR8qLRjw94pQU7wqIUJ7To2MuSHvbsuOXGYGHSROsLk_ZU"/>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735" y="5912217"/>
            <a:ext cx="3182022" cy="94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2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body" idx="1"/>
          </p:nvPr>
        </p:nvSpPr>
        <p:spPr>
          <a:xfrm>
            <a:off x="2501762" y="1290782"/>
            <a:ext cx="7139700" cy="4881300"/>
          </a:xfrm>
          <a:prstGeom prst="rect">
            <a:avLst/>
          </a:prstGeom>
          <a:noFill/>
          <a:ln>
            <a:noFill/>
          </a:ln>
        </p:spPr>
        <p:txBody>
          <a:bodyPr spcFirstLastPara="1" wrap="square" lIns="91425" tIns="45700" rIns="91425" bIns="45700" anchor="t" anchorCtr="0">
            <a:noAutofit/>
          </a:bodyPr>
          <a:lstStyle/>
          <a:p>
            <a:pPr marL="0" lvl="1" indent="0">
              <a:spcBef>
                <a:spcPts val="720"/>
              </a:spcBef>
              <a:buSzPts val="3600"/>
              <a:buNone/>
            </a:pPr>
            <a:endParaRPr sz="3600" dirty="0"/>
          </a:p>
          <a:p>
            <a:pPr indent="-457200">
              <a:spcBef>
                <a:spcPts val="720"/>
              </a:spcBef>
              <a:buClrTx/>
              <a:buSzPts val="3600"/>
              <a:buFont typeface="Wingdings" panose="05000000000000000000" pitchFamily="2" charset="2"/>
              <a:buChar char="v"/>
            </a:pPr>
            <a:r>
              <a:rPr lang="en-US" sz="3200" dirty="0">
                <a:latin typeface="Corbel" panose="020B0503020204020204" pitchFamily="34" charset="0"/>
              </a:rPr>
              <a:t>Low-hanging fruit (i.e. already on labs pages)</a:t>
            </a:r>
          </a:p>
          <a:p>
            <a:pPr indent="-457200">
              <a:spcBef>
                <a:spcPts val="720"/>
              </a:spcBef>
              <a:buClrTx/>
              <a:buSzPts val="3600"/>
              <a:buFont typeface="Wingdings" panose="05000000000000000000" pitchFamily="2" charset="2"/>
              <a:buChar char="v"/>
            </a:pPr>
            <a:endParaRPr sz="3200" dirty="0">
              <a:latin typeface="Corbel" panose="020B0503020204020204" pitchFamily="34" charset="0"/>
            </a:endParaRPr>
          </a:p>
          <a:p>
            <a:pPr indent="-457200">
              <a:spcBef>
                <a:spcPts val="0"/>
              </a:spcBef>
              <a:buClrTx/>
              <a:buSzPts val="3600"/>
              <a:buFont typeface="Wingdings" panose="05000000000000000000" pitchFamily="2" charset="2"/>
              <a:buChar char="v"/>
            </a:pPr>
            <a:r>
              <a:rPr lang="en-US" sz="3200" dirty="0">
                <a:latin typeface="Corbel" panose="020B0503020204020204" pitchFamily="34" charset="0"/>
              </a:rPr>
              <a:t>Non-rights restricted</a:t>
            </a:r>
          </a:p>
          <a:p>
            <a:pPr indent="-457200">
              <a:spcBef>
                <a:spcPts val="0"/>
              </a:spcBef>
              <a:buClrTx/>
              <a:buSzPts val="3600"/>
              <a:buFont typeface="Wingdings" panose="05000000000000000000" pitchFamily="2" charset="2"/>
              <a:buChar char="v"/>
            </a:pPr>
            <a:endParaRPr sz="3200" dirty="0">
              <a:latin typeface="Corbel" panose="020B0503020204020204" pitchFamily="34" charset="0"/>
            </a:endParaRPr>
          </a:p>
          <a:p>
            <a:pPr indent="-457200">
              <a:spcBef>
                <a:spcPts val="0"/>
              </a:spcBef>
              <a:buClrTx/>
              <a:buSzPts val="3600"/>
              <a:buFont typeface="Wingdings" panose="05000000000000000000" pitchFamily="2" charset="2"/>
              <a:buChar char="v"/>
            </a:pPr>
            <a:r>
              <a:rPr lang="en-US" sz="3200" dirty="0">
                <a:latin typeface="Corbel" panose="020B0503020204020204" pitchFamily="34" charset="0"/>
              </a:rPr>
              <a:t>Collections with big potential</a:t>
            </a:r>
            <a:endParaRPr sz="3200" dirty="0">
              <a:latin typeface="Corbel" panose="020B0503020204020204" pitchFamily="34" charset="0"/>
            </a:endParaRPr>
          </a:p>
          <a:p>
            <a:pPr marL="457200" lvl="1" indent="0">
              <a:spcBef>
                <a:spcPts val="720"/>
              </a:spcBef>
              <a:buSzPts val="3600"/>
              <a:buNone/>
            </a:pPr>
            <a:endParaRPr sz="3600" dirty="0"/>
          </a:p>
          <a:p>
            <a:pPr marL="742950" lvl="1" indent="-158750">
              <a:spcBef>
                <a:spcPts val="400"/>
              </a:spcBef>
              <a:buSzPts val="2000"/>
              <a:buNone/>
            </a:pPr>
            <a:endParaRPr sz="2000" dirty="0"/>
          </a:p>
        </p:txBody>
      </p:sp>
      <p:sp>
        <p:nvSpPr>
          <p:cNvPr id="200" name="Google Shape;200;p35"/>
          <p:cNvSpPr txBox="1"/>
          <p:nvPr/>
        </p:nvSpPr>
        <p:spPr>
          <a:xfrm>
            <a:off x="1956817" y="727220"/>
            <a:ext cx="8229600" cy="563700"/>
          </a:xfrm>
          <a:prstGeom prst="rect">
            <a:avLst/>
          </a:prstGeom>
          <a:noFill/>
          <a:ln>
            <a:noFill/>
          </a:ln>
        </p:spPr>
        <p:txBody>
          <a:bodyPr spcFirstLastPara="1" wrap="square" lIns="91425" tIns="45700" rIns="91425" bIns="45700" anchor="t" anchorCtr="0">
            <a:noAutofit/>
          </a:bodyPr>
          <a:lstStyle/>
          <a:p>
            <a:pPr algn="ctr"/>
            <a:r>
              <a:rPr lang="en-US" sz="4000" dirty="0">
                <a:solidFill>
                  <a:srgbClr val="F05936"/>
                </a:solidFill>
                <a:latin typeface="Corbel" panose="020B0503020204020204" pitchFamily="34" charset="0"/>
              </a:rPr>
              <a:t>What Collections?</a:t>
            </a:r>
            <a:endParaRPr sz="4000" dirty="0">
              <a:solidFill>
                <a:srgbClr val="F05936"/>
              </a:solidFill>
              <a:latin typeface="Corbel" panose="020B0503020204020204" pitchFamily="34" charset="0"/>
            </a:endParaRPr>
          </a:p>
        </p:txBody>
      </p:sp>
    </p:spTree>
    <p:extLst>
      <p:ext uri="{BB962C8B-B14F-4D97-AF65-F5344CB8AC3E}">
        <p14:creationId xmlns:p14="http://schemas.microsoft.com/office/powerpoint/2010/main" val="285277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body" idx="1"/>
          </p:nvPr>
        </p:nvSpPr>
        <p:spPr>
          <a:xfrm>
            <a:off x="2501763" y="1290782"/>
            <a:ext cx="7139709" cy="4881418"/>
          </a:xfrm>
          <a:prstGeom prst="rect">
            <a:avLst/>
          </a:prstGeom>
          <a:noFill/>
          <a:ln>
            <a:noFill/>
          </a:ln>
        </p:spPr>
        <p:txBody>
          <a:bodyPr spcFirstLastPara="1" wrap="square" lIns="91425" tIns="45700" rIns="91425" bIns="45700" anchor="t" anchorCtr="0">
            <a:noAutofit/>
          </a:bodyPr>
          <a:lstStyle/>
          <a:p>
            <a:pPr marL="457200" lvl="1" indent="0">
              <a:spcBef>
                <a:spcPts val="0"/>
              </a:spcBef>
              <a:buSzPts val="2000"/>
              <a:buNone/>
            </a:pPr>
            <a:endParaRPr sz="2000"/>
          </a:p>
          <a:p>
            <a:pPr marL="457200" lvl="1" indent="0">
              <a:spcBef>
                <a:spcPts val="720"/>
              </a:spcBef>
              <a:buSzPts val="3600"/>
              <a:buNone/>
            </a:pPr>
            <a:br>
              <a:rPr lang="en-US" sz="3600"/>
            </a:br>
            <a:endParaRPr sz="3600"/>
          </a:p>
          <a:p>
            <a:pPr marL="742950" lvl="1" indent="-158750">
              <a:spcBef>
                <a:spcPts val="400"/>
              </a:spcBef>
              <a:buSzPts val="2000"/>
              <a:buNone/>
            </a:pPr>
            <a:endParaRPr sz="2000"/>
          </a:p>
        </p:txBody>
      </p:sp>
      <p:sp>
        <p:nvSpPr>
          <p:cNvPr id="207" name="Google Shape;207;p36"/>
          <p:cNvSpPr txBox="1"/>
          <p:nvPr/>
        </p:nvSpPr>
        <p:spPr>
          <a:xfrm>
            <a:off x="1956817" y="727220"/>
            <a:ext cx="8229600" cy="563562"/>
          </a:xfrm>
          <a:prstGeom prst="rect">
            <a:avLst/>
          </a:prstGeom>
          <a:noFill/>
          <a:ln>
            <a:noFill/>
          </a:ln>
        </p:spPr>
        <p:txBody>
          <a:bodyPr spcFirstLastPara="1" wrap="square" lIns="91425" tIns="45700" rIns="91425" bIns="45700" anchor="t" anchorCtr="0">
            <a:noAutofit/>
          </a:bodyPr>
          <a:lstStyle/>
          <a:p>
            <a:pPr algn="ctr"/>
            <a:r>
              <a:rPr lang="en-US" sz="4000" dirty="0">
                <a:solidFill>
                  <a:srgbClr val="F05936"/>
                </a:solidFill>
                <a:latin typeface="Corbel" panose="020B0503020204020204" pitchFamily="34" charset="0"/>
              </a:rPr>
              <a:t>Collection possibilities – how to identify?</a:t>
            </a:r>
            <a:endParaRPr sz="4000" dirty="0">
              <a:solidFill>
                <a:srgbClr val="F05936"/>
              </a:solidFill>
              <a:latin typeface="Corbel" panose="020B0503020204020204" pitchFamily="34" charset="0"/>
            </a:endParaRPr>
          </a:p>
        </p:txBody>
      </p:sp>
      <p:pic>
        <p:nvPicPr>
          <p:cNvPr id="208" name="Google Shape;208;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24000" y="2195144"/>
            <a:ext cx="9144000" cy="3877366"/>
          </a:xfrm>
          <a:prstGeom prst="rect">
            <a:avLst/>
          </a:prstGeom>
          <a:noFill/>
          <a:ln>
            <a:noFill/>
          </a:ln>
        </p:spPr>
      </p:pic>
    </p:spTree>
    <p:extLst>
      <p:ext uri="{BB962C8B-B14F-4D97-AF65-F5344CB8AC3E}">
        <p14:creationId xmlns:p14="http://schemas.microsoft.com/office/powerpoint/2010/main" val="287303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body" idx="1"/>
          </p:nvPr>
        </p:nvSpPr>
        <p:spPr>
          <a:xfrm>
            <a:off x="2501767" y="1773952"/>
            <a:ext cx="7139700" cy="4881300"/>
          </a:xfrm>
          <a:prstGeom prst="rect">
            <a:avLst/>
          </a:prstGeom>
          <a:noFill/>
          <a:ln>
            <a:noFill/>
          </a:ln>
        </p:spPr>
        <p:txBody>
          <a:bodyPr spcFirstLastPara="1" wrap="square" lIns="91425" tIns="45700" rIns="91425" bIns="45700" anchor="t" anchorCtr="0">
            <a:noAutofit/>
          </a:bodyPr>
          <a:lstStyle/>
          <a:p>
            <a:pPr marL="0" lvl="1" indent="0">
              <a:spcBef>
                <a:spcPts val="720"/>
              </a:spcBef>
              <a:buSzPts val="3600"/>
              <a:buNone/>
            </a:pPr>
            <a:endParaRPr sz="2200" dirty="0"/>
          </a:p>
          <a:p>
            <a:pPr indent="-368300">
              <a:spcBef>
                <a:spcPts val="720"/>
              </a:spcBef>
              <a:buSzPts val="2200"/>
              <a:buChar char="-"/>
            </a:pPr>
            <a:endParaRPr sz="2200" dirty="0"/>
          </a:p>
          <a:p>
            <a:pPr marL="431800">
              <a:spcBef>
                <a:spcPts val="0"/>
              </a:spcBef>
              <a:buClrTx/>
              <a:buSzPts val="2200"/>
              <a:buFont typeface="Wingdings" panose="05000000000000000000" pitchFamily="2" charset="2"/>
              <a:buChar char="v"/>
            </a:pPr>
            <a:r>
              <a:rPr lang="en-US" sz="2200" dirty="0">
                <a:latin typeface="Corbel" panose="020B0503020204020204" pitchFamily="34" charset="0"/>
              </a:rPr>
              <a:t>Rights information at the item and at the collection level</a:t>
            </a:r>
            <a:endParaRPr sz="2200" dirty="0">
              <a:latin typeface="Corbel" panose="020B0503020204020204" pitchFamily="34" charset="0"/>
            </a:endParaRPr>
          </a:p>
          <a:p>
            <a:pPr marL="431800">
              <a:spcBef>
                <a:spcPts val="0"/>
              </a:spcBef>
              <a:buClrTx/>
              <a:buSzPts val="2200"/>
              <a:buFont typeface="Wingdings" panose="05000000000000000000" pitchFamily="2" charset="2"/>
              <a:buChar char="v"/>
            </a:pPr>
            <a:endParaRPr sz="2200" dirty="0">
              <a:latin typeface="Corbel" panose="020B0503020204020204" pitchFamily="34" charset="0"/>
            </a:endParaRPr>
          </a:p>
          <a:p>
            <a:pPr marL="431800">
              <a:spcBef>
                <a:spcPts val="0"/>
              </a:spcBef>
              <a:buClrTx/>
              <a:buSzPts val="2200"/>
              <a:buFont typeface="Wingdings" panose="05000000000000000000" pitchFamily="2" charset="2"/>
              <a:buChar char="v"/>
            </a:pPr>
            <a:r>
              <a:rPr lang="en-US" sz="2200" dirty="0">
                <a:latin typeface="Corbel" panose="020B0503020204020204" pitchFamily="34" charset="0"/>
              </a:rPr>
              <a:t>Technical feasibility of moving to the cloud</a:t>
            </a:r>
            <a:endParaRPr sz="2200" dirty="0">
              <a:latin typeface="Corbel" panose="020B0503020204020204" pitchFamily="34" charset="0"/>
            </a:endParaRPr>
          </a:p>
          <a:p>
            <a:pPr marL="431800">
              <a:spcBef>
                <a:spcPts val="0"/>
              </a:spcBef>
              <a:buClrTx/>
              <a:buSzPts val="2200"/>
              <a:buFont typeface="Wingdings" panose="05000000000000000000" pitchFamily="2" charset="2"/>
              <a:buChar char="v"/>
            </a:pPr>
            <a:endParaRPr sz="2200" dirty="0">
              <a:latin typeface="Corbel" panose="020B0503020204020204" pitchFamily="34" charset="0"/>
            </a:endParaRPr>
          </a:p>
          <a:p>
            <a:pPr marL="431800">
              <a:spcBef>
                <a:spcPts val="0"/>
              </a:spcBef>
              <a:buClrTx/>
              <a:buSzPts val="2200"/>
              <a:buFont typeface="Wingdings" panose="05000000000000000000" pitchFamily="2" charset="2"/>
              <a:buChar char="v"/>
            </a:pPr>
            <a:r>
              <a:rPr lang="en-US" sz="2200" dirty="0">
                <a:latin typeface="Corbel" panose="020B0503020204020204" pitchFamily="34" charset="0"/>
              </a:rPr>
              <a:t>Curators perspectives on use</a:t>
            </a:r>
            <a:endParaRPr sz="2200" dirty="0">
              <a:latin typeface="Corbel" panose="020B0503020204020204" pitchFamily="34" charset="0"/>
            </a:endParaRPr>
          </a:p>
          <a:p>
            <a:pPr marL="431800">
              <a:spcBef>
                <a:spcPts val="0"/>
              </a:spcBef>
              <a:buClrTx/>
              <a:buSzPts val="2200"/>
              <a:buFont typeface="Wingdings" panose="05000000000000000000" pitchFamily="2" charset="2"/>
              <a:buChar char="v"/>
            </a:pPr>
            <a:endParaRPr sz="2200" dirty="0">
              <a:latin typeface="Corbel" panose="020B0503020204020204" pitchFamily="34" charset="0"/>
            </a:endParaRPr>
          </a:p>
          <a:p>
            <a:pPr marL="431800">
              <a:spcBef>
                <a:spcPts val="0"/>
              </a:spcBef>
              <a:buClrTx/>
              <a:buSzPts val="2200"/>
              <a:buFont typeface="Wingdings" panose="05000000000000000000" pitchFamily="2" charset="2"/>
              <a:buChar char="v"/>
            </a:pPr>
            <a:r>
              <a:rPr lang="en-US" sz="2200" dirty="0">
                <a:latin typeface="Corbel" panose="020B0503020204020204" pitchFamily="34" charset="0"/>
              </a:rPr>
              <a:t>Other risks?</a:t>
            </a:r>
            <a:endParaRPr sz="2200" dirty="0">
              <a:latin typeface="Corbel" panose="020B0503020204020204" pitchFamily="34" charset="0"/>
            </a:endParaRPr>
          </a:p>
          <a:p>
            <a:pPr marL="457200" lvl="1" indent="0">
              <a:spcBef>
                <a:spcPts val="720"/>
              </a:spcBef>
              <a:buSzPts val="3600"/>
              <a:buNone/>
            </a:pPr>
            <a:endParaRPr sz="2200" dirty="0">
              <a:latin typeface="Corbel" panose="020B0503020204020204" pitchFamily="34" charset="0"/>
            </a:endParaRPr>
          </a:p>
          <a:p>
            <a:pPr marL="742950" lvl="1" indent="-158750">
              <a:spcBef>
                <a:spcPts val="400"/>
              </a:spcBef>
              <a:buSzPts val="2000"/>
              <a:buNone/>
            </a:pPr>
            <a:endParaRPr sz="2200" dirty="0"/>
          </a:p>
        </p:txBody>
      </p:sp>
      <p:sp>
        <p:nvSpPr>
          <p:cNvPr id="215" name="Google Shape;215;p37"/>
          <p:cNvSpPr txBox="1"/>
          <p:nvPr/>
        </p:nvSpPr>
        <p:spPr>
          <a:xfrm>
            <a:off x="1956817" y="572732"/>
            <a:ext cx="8229600" cy="563700"/>
          </a:xfrm>
          <a:prstGeom prst="rect">
            <a:avLst/>
          </a:prstGeom>
          <a:noFill/>
          <a:ln>
            <a:noFill/>
          </a:ln>
        </p:spPr>
        <p:txBody>
          <a:bodyPr spcFirstLastPara="1" wrap="square" lIns="91425" tIns="45700" rIns="91425" bIns="45700" anchor="t" anchorCtr="0">
            <a:noAutofit/>
          </a:bodyPr>
          <a:lstStyle/>
          <a:p>
            <a:pPr algn="ctr"/>
            <a:r>
              <a:rPr lang="en-US" sz="4000" dirty="0">
                <a:solidFill>
                  <a:srgbClr val="F05936"/>
                </a:solidFill>
                <a:latin typeface="Corbel" panose="020B0503020204020204" pitchFamily="34" charset="0"/>
              </a:rPr>
              <a:t>What do we need to know in order to make data available?</a:t>
            </a:r>
            <a:endParaRPr sz="4000" dirty="0">
              <a:solidFill>
                <a:srgbClr val="F05936"/>
              </a:solidFill>
              <a:latin typeface="Corbel" panose="020B0503020204020204" pitchFamily="34" charset="0"/>
            </a:endParaRPr>
          </a:p>
          <a:p>
            <a:pPr algn="ctr"/>
            <a:endParaRPr sz="4000" dirty="0">
              <a:solidFill>
                <a:srgbClr val="F05936"/>
              </a:solidFill>
            </a:endParaRPr>
          </a:p>
        </p:txBody>
      </p:sp>
    </p:spTree>
    <p:extLst>
      <p:ext uri="{BB962C8B-B14F-4D97-AF65-F5344CB8AC3E}">
        <p14:creationId xmlns:p14="http://schemas.microsoft.com/office/powerpoint/2010/main" val="293572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body" idx="1"/>
          </p:nvPr>
        </p:nvSpPr>
        <p:spPr>
          <a:xfrm>
            <a:off x="2501767" y="1858628"/>
            <a:ext cx="7139700" cy="4881300"/>
          </a:xfrm>
          <a:prstGeom prst="rect">
            <a:avLst/>
          </a:prstGeom>
          <a:noFill/>
          <a:ln>
            <a:noFill/>
          </a:ln>
        </p:spPr>
        <p:txBody>
          <a:bodyPr spcFirstLastPara="1" wrap="square" lIns="91425" tIns="45700" rIns="91425" bIns="45700" anchor="t" anchorCtr="0">
            <a:noAutofit/>
          </a:bodyPr>
          <a:lstStyle/>
          <a:p>
            <a:pPr marL="0" lvl="1" indent="0">
              <a:spcBef>
                <a:spcPts val="720"/>
              </a:spcBef>
              <a:buSzPts val="3600"/>
              <a:buNone/>
            </a:pPr>
            <a:endParaRPr sz="2200" dirty="0"/>
          </a:p>
          <a:p>
            <a:pPr marL="0" indent="0">
              <a:spcBef>
                <a:spcPts val="720"/>
              </a:spcBef>
              <a:buNone/>
            </a:pPr>
            <a:endParaRPr sz="2200" dirty="0"/>
          </a:p>
          <a:p>
            <a:pPr indent="-368300">
              <a:spcBef>
                <a:spcPts val="720"/>
              </a:spcBef>
              <a:buClrTx/>
              <a:buSzPts val="2200"/>
              <a:buFont typeface="Wingdings" panose="05000000000000000000" pitchFamily="2" charset="2"/>
              <a:buChar char="v"/>
            </a:pPr>
            <a:r>
              <a:rPr lang="en-US" sz="2200" dirty="0">
                <a:latin typeface="Corbel" panose="020B0503020204020204" pitchFamily="34" charset="0"/>
              </a:rPr>
              <a:t>What is the data about?</a:t>
            </a:r>
            <a:endParaRPr sz="2200" dirty="0">
              <a:latin typeface="Corbel" panose="020B0503020204020204" pitchFamily="34" charset="0"/>
            </a:endParaRPr>
          </a:p>
          <a:p>
            <a:pPr indent="-368300">
              <a:spcBef>
                <a:spcPts val="0"/>
              </a:spcBef>
              <a:buClrTx/>
              <a:buSzPts val="2200"/>
              <a:buFont typeface="Wingdings" panose="05000000000000000000" pitchFamily="2" charset="2"/>
              <a:buChar char="v"/>
            </a:pPr>
            <a:endParaRPr sz="2200" dirty="0">
              <a:latin typeface="Corbel" panose="020B0503020204020204" pitchFamily="34" charset="0"/>
            </a:endParaRPr>
          </a:p>
          <a:p>
            <a:pPr indent="-368300">
              <a:spcBef>
                <a:spcPts val="0"/>
              </a:spcBef>
              <a:buClrTx/>
              <a:buSzPts val="2200"/>
              <a:buFont typeface="Wingdings" panose="05000000000000000000" pitchFamily="2" charset="2"/>
              <a:buChar char="v"/>
            </a:pPr>
            <a:r>
              <a:rPr lang="en-US" sz="2200" dirty="0">
                <a:latin typeface="Corbel" panose="020B0503020204020204" pitchFamily="34" charset="0"/>
              </a:rPr>
              <a:t>What kind of data is it?</a:t>
            </a:r>
            <a:endParaRPr sz="2200" dirty="0">
              <a:latin typeface="Corbel" panose="020B0503020204020204" pitchFamily="34" charset="0"/>
            </a:endParaRPr>
          </a:p>
          <a:p>
            <a:pPr indent="-368300">
              <a:spcBef>
                <a:spcPts val="0"/>
              </a:spcBef>
              <a:buClrTx/>
              <a:buSzPts val="2200"/>
              <a:buFont typeface="Wingdings" panose="05000000000000000000" pitchFamily="2" charset="2"/>
              <a:buChar char="v"/>
            </a:pPr>
            <a:endParaRPr sz="2200" dirty="0">
              <a:latin typeface="Corbel" panose="020B0503020204020204" pitchFamily="34" charset="0"/>
            </a:endParaRPr>
          </a:p>
          <a:p>
            <a:pPr indent="-368300">
              <a:spcBef>
                <a:spcPts val="0"/>
              </a:spcBef>
              <a:buClrTx/>
              <a:buSzPts val="2200"/>
              <a:buFont typeface="Wingdings" panose="05000000000000000000" pitchFamily="2" charset="2"/>
              <a:buChar char="v"/>
            </a:pPr>
            <a:r>
              <a:rPr lang="en-US" sz="2200" dirty="0">
                <a:latin typeface="Corbel" panose="020B0503020204020204" pitchFamily="34" charset="0"/>
              </a:rPr>
              <a:t>What does it look like?</a:t>
            </a:r>
            <a:endParaRPr sz="2200" dirty="0">
              <a:latin typeface="Corbel" panose="020B0503020204020204" pitchFamily="34" charset="0"/>
            </a:endParaRPr>
          </a:p>
          <a:p>
            <a:pPr indent="-368300">
              <a:spcBef>
                <a:spcPts val="0"/>
              </a:spcBef>
              <a:buClrTx/>
              <a:buSzPts val="2200"/>
              <a:buFont typeface="Wingdings" panose="05000000000000000000" pitchFamily="2" charset="2"/>
              <a:buChar char="v"/>
            </a:pPr>
            <a:endParaRPr sz="2200" dirty="0">
              <a:latin typeface="Corbel" panose="020B0503020204020204" pitchFamily="34" charset="0"/>
            </a:endParaRPr>
          </a:p>
          <a:p>
            <a:pPr indent="-368300">
              <a:spcBef>
                <a:spcPts val="0"/>
              </a:spcBef>
              <a:buClrTx/>
              <a:buSzPts val="2200"/>
              <a:buFont typeface="Wingdings" panose="05000000000000000000" pitchFamily="2" charset="2"/>
              <a:buChar char="v"/>
            </a:pPr>
            <a:r>
              <a:rPr lang="en-US" sz="2200" dirty="0">
                <a:latin typeface="Corbel" panose="020B0503020204020204" pitchFamily="34" charset="0"/>
              </a:rPr>
              <a:t>What is missing?</a:t>
            </a:r>
            <a:endParaRPr sz="2200" dirty="0">
              <a:latin typeface="Corbel" panose="020B0503020204020204" pitchFamily="34" charset="0"/>
            </a:endParaRPr>
          </a:p>
          <a:p>
            <a:pPr indent="-368300">
              <a:spcBef>
                <a:spcPts val="0"/>
              </a:spcBef>
              <a:buSzPts val="2200"/>
              <a:buChar char="-"/>
            </a:pPr>
            <a:endParaRPr sz="2200" dirty="0"/>
          </a:p>
          <a:p>
            <a:pPr marL="0" indent="0">
              <a:spcBef>
                <a:spcPts val="720"/>
              </a:spcBef>
              <a:buNone/>
            </a:pPr>
            <a:endParaRPr sz="2200" dirty="0"/>
          </a:p>
          <a:p>
            <a:pPr marL="457200" lvl="1" indent="0">
              <a:spcBef>
                <a:spcPts val="720"/>
              </a:spcBef>
              <a:buSzPts val="3600"/>
              <a:buNone/>
            </a:pPr>
            <a:endParaRPr sz="2200" dirty="0"/>
          </a:p>
          <a:p>
            <a:pPr marL="742950" lvl="1" indent="-158750">
              <a:spcBef>
                <a:spcPts val="400"/>
              </a:spcBef>
              <a:buSzPts val="2000"/>
              <a:buNone/>
            </a:pPr>
            <a:endParaRPr sz="2200" dirty="0"/>
          </a:p>
        </p:txBody>
      </p:sp>
      <p:sp>
        <p:nvSpPr>
          <p:cNvPr id="222" name="Google Shape;222;p38"/>
          <p:cNvSpPr txBox="1"/>
          <p:nvPr/>
        </p:nvSpPr>
        <p:spPr>
          <a:xfrm>
            <a:off x="1956817" y="597784"/>
            <a:ext cx="8229600" cy="563700"/>
          </a:xfrm>
          <a:prstGeom prst="rect">
            <a:avLst/>
          </a:prstGeom>
          <a:noFill/>
          <a:ln>
            <a:noFill/>
          </a:ln>
        </p:spPr>
        <p:txBody>
          <a:bodyPr spcFirstLastPara="1" wrap="square" lIns="91425" tIns="45700" rIns="91425" bIns="45700" anchor="t" anchorCtr="0">
            <a:noAutofit/>
          </a:bodyPr>
          <a:lstStyle/>
          <a:p>
            <a:pPr algn="ctr"/>
            <a:r>
              <a:rPr lang="en-US" sz="4000" dirty="0">
                <a:solidFill>
                  <a:srgbClr val="F05936"/>
                </a:solidFill>
                <a:latin typeface="Corbel" panose="020B0503020204020204" pitchFamily="34" charset="0"/>
              </a:rPr>
              <a:t>What do researchers need to know in order to use data?</a:t>
            </a:r>
            <a:endParaRPr sz="4000" dirty="0">
              <a:solidFill>
                <a:srgbClr val="F05936"/>
              </a:solidFill>
              <a:latin typeface="Corbel" panose="020B0503020204020204" pitchFamily="34" charset="0"/>
            </a:endParaRPr>
          </a:p>
          <a:p>
            <a:pPr algn="ctr"/>
            <a:endParaRPr sz="4000" dirty="0">
              <a:solidFill>
                <a:srgbClr val="F05936"/>
              </a:solidFill>
            </a:endParaRPr>
          </a:p>
        </p:txBody>
      </p:sp>
    </p:spTree>
    <p:extLst>
      <p:ext uri="{BB962C8B-B14F-4D97-AF65-F5344CB8AC3E}">
        <p14:creationId xmlns:p14="http://schemas.microsoft.com/office/powerpoint/2010/main" val="49719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0976" y="101600"/>
            <a:ext cx="11398124" cy="6718506"/>
          </a:xfrm>
          <a:prstGeom prst="rect">
            <a:avLst/>
          </a:prstGeom>
        </p:spPr>
      </p:pic>
    </p:spTree>
    <p:extLst>
      <p:ext uri="{BB962C8B-B14F-4D97-AF65-F5344CB8AC3E}">
        <p14:creationId xmlns:p14="http://schemas.microsoft.com/office/powerpoint/2010/main" val="349844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loc.gov/static/programs/audio-visual-conservation/images/navcc-daylight-banner.jpg?12345678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267097"/>
            <a:ext cx="12192000" cy="35946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4861726"/>
            <a:ext cx="10254342" cy="369332"/>
          </a:xfrm>
          <a:prstGeom prst="rect">
            <a:avLst/>
          </a:prstGeom>
          <a:noFill/>
        </p:spPr>
        <p:txBody>
          <a:bodyPr wrap="square" rtlCol="0">
            <a:spAutoFit/>
          </a:bodyPr>
          <a:lstStyle/>
          <a:p>
            <a:r>
              <a:rPr lang="en-US" dirty="0"/>
              <a:t>Library of Congress Packard Campus of the National Audio-Visual Conservation Center, Culpeper Va.</a:t>
            </a:r>
          </a:p>
        </p:txBody>
      </p:sp>
    </p:spTree>
    <p:extLst>
      <p:ext uri="{BB962C8B-B14F-4D97-AF65-F5344CB8AC3E}">
        <p14:creationId xmlns:p14="http://schemas.microsoft.com/office/powerpoint/2010/main" val="175312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CDE2F-AE3D-6A4E-9FFA-8C81B8BD9AD7}"/>
              </a:ext>
            </a:extLst>
          </p:cNvPr>
          <p:cNvSpPr txBox="1"/>
          <p:nvPr/>
        </p:nvSpPr>
        <p:spPr>
          <a:xfrm>
            <a:off x="341204" y="279433"/>
            <a:ext cx="10912642"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Work in Archives, Special,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Distinctive Collections: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C6DA831-FDE9-E046-9DB6-10C95F2EBAA5}"/>
              </a:ext>
            </a:extLst>
          </p:cNvPr>
          <p:cNvPicPr>
            <a:picLocks noChangeAspect="1"/>
          </p:cNvPicPr>
          <p:nvPr/>
        </p:nvPicPr>
        <p:blipFill>
          <a:blip r:embed="rId3"/>
          <a:stretch>
            <a:fillRect/>
          </a:stretch>
        </p:blipFill>
        <p:spPr>
          <a:xfrm>
            <a:off x="740393" y="1791203"/>
            <a:ext cx="7186099" cy="4460441"/>
          </a:xfrm>
          <a:prstGeom prst="rect">
            <a:avLst/>
          </a:prstGeom>
        </p:spPr>
      </p:pic>
      <p:pic>
        <p:nvPicPr>
          <p:cNvPr id="5" name="Picture 4">
            <a:extLst>
              <a:ext uri="{FF2B5EF4-FFF2-40B4-BE49-F238E27FC236}">
                <a16:creationId xmlns:a16="http://schemas.microsoft.com/office/drawing/2014/main" id="{D34AE21D-53D0-FE41-9366-D400ACF045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9551" y="1141208"/>
            <a:ext cx="2898891" cy="38364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Shape 734">
            <a:extLst>
              <a:ext uri="{FF2B5EF4-FFF2-40B4-BE49-F238E27FC236}">
                <a16:creationId xmlns:a16="http://schemas.microsoft.com/office/drawing/2014/main" id="{C8EF3114-7FE6-5745-B62D-7CA691ADD797}"/>
              </a:ext>
            </a:extLst>
          </p:cNvPr>
          <p:cNvSpPr/>
          <p:nvPr/>
        </p:nvSpPr>
        <p:spPr>
          <a:xfrm>
            <a:off x="8472490" y="5147011"/>
            <a:ext cx="3492449" cy="56978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oc.lc/rlp-agenda</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7" name="Picture 6" descr="research-and-learning-cover-500.png">
            <a:extLst>
              <a:ext uri="{FF2B5EF4-FFF2-40B4-BE49-F238E27FC236}">
                <a16:creationId xmlns:a16="http://schemas.microsoft.com/office/drawing/2014/main" id="{13D6A589-407C-E749-914F-A99489CEC77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19299" y="1065007"/>
            <a:ext cx="3231497" cy="3987667"/>
          </a:xfrm>
          <a:prstGeom prst="rect">
            <a:avLst/>
          </a:prstGeom>
          <a:solidFill>
            <a:schemeClr val="bg1"/>
          </a:solidFill>
          <a:ln>
            <a:solidFill>
              <a:schemeClr val="accent3"/>
            </a:solidFill>
          </a:ln>
        </p:spPr>
      </p:pic>
    </p:spTree>
    <p:extLst>
      <p:ext uri="{BB962C8B-B14F-4D97-AF65-F5344CB8AC3E}">
        <p14:creationId xmlns:p14="http://schemas.microsoft.com/office/powerpoint/2010/main" val="98285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318071"/>
            <a:ext cx="6223000" cy="369332"/>
          </a:xfrm>
          <a:prstGeom prst="rect">
            <a:avLst/>
          </a:prstGeom>
          <a:solidFill>
            <a:schemeClr val="bg1"/>
          </a:solidFill>
        </p:spPr>
        <p:txBody>
          <a:bodyPr wrap="square" rtlCol="0">
            <a:spAutoFit/>
          </a:bodyPr>
          <a:lstStyle/>
          <a:p>
            <a:r>
              <a:rPr lang="en-US" dirty="0"/>
              <a:t>Library of Congress Packard Campus  Photo credit: Jaime Mears</a:t>
            </a:r>
          </a:p>
        </p:txBody>
      </p:sp>
    </p:spTree>
    <p:extLst>
      <p:ext uri="{BB962C8B-B14F-4D97-AF65-F5344CB8AC3E}">
        <p14:creationId xmlns:p14="http://schemas.microsoft.com/office/powerpoint/2010/main" val="4196553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55223"/>
            <a:ext cx="12186626" cy="7013223"/>
          </a:xfrm>
          <a:prstGeom prst="rect">
            <a:avLst/>
          </a:prstGeom>
        </p:spPr>
      </p:pic>
      <p:sp>
        <p:nvSpPr>
          <p:cNvPr id="8" name="TextBox 7"/>
          <p:cNvSpPr txBox="1"/>
          <p:nvPr/>
        </p:nvSpPr>
        <p:spPr>
          <a:xfrm>
            <a:off x="0" y="6457890"/>
            <a:ext cx="12365181" cy="400110"/>
          </a:xfrm>
          <a:prstGeom prst="rect">
            <a:avLst/>
          </a:prstGeom>
          <a:noFill/>
        </p:spPr>
        <p:txBody>
          <a:bodyPr wrap="square" rtlCol="0">
            <a:spAutoFit/>
          </a:bodyPr>
          <a:lstStyle/>
          <a:p>
            <a:r>
              <a:rPr lang="en-US" sz="2000" i="1" dirty="0">
                <a:solidFill>
                  <a:schemeClr val="bg1"/>
                </a:solidFill>
                <a:latin typeface="Corbel" panose="020B0503020204020204" pitchFamily="34" charset="0"/>
              </a:rPr>
              <a:t>Iceberg surrounded by water in the Arctic</a:t>
            </a:r>
            <a:r>
              <a:rPr lang="en-US" sz="2000" dirty="0">
                <a:solidFill>
                  <a:schemeClr val="bg1"/>
                </a:solidFill>
                <a:latin typeface="Corbel" panose="020B0503020204020204" pitchFamily="34" charset="0"/>
              </a:rPr>
              <a:t>. Arctic Ocean, ca. 1913. Photograph. https://www.loc.gov/item/90709450/.</a:t>
            </a:r>
          </a:p>
        </p:txBody>
      </p:sp>
      <p:sp>
        <p:nvSpPr>
          <p:cNvPr id="2" name="TextBox 1"/>
          <p:cNvSpPr txBox="1"/>
          <p:nvPr/>
        </p:nvSpPr>
        <p:spPr>
          <a:xfrm>
            <a:off x="1722782" y="3167269"/>
            <a:ext cx="8030817" cy="1754326"/>
          </a:xfrm>
          <a:prstGeom prst="rect">
            <a:avLst/>
          </a:prstGeom>
          <a:noFill/>
        </p:spPr>
        <p:txBody>
          <a:bodyPr wrap="square" rtlCol="0">
            <a:spAutoFit/>
          </a:bodyPr>
          <a:lstStyle/>
          <a:p>
            <a:r>
              <a:rPr lang="en-US" sz="3600" dirty="0">
                <a:solidFill>
                  <a:schemeClr val="bg1"/>
                </a:solidFill>
                <a:latin typeface="Candara" panose="020E0502030303020204" pitchFamily="34" charset="0"/>
              </a:rPr>
              <a:t>Underwater…</a:t>
            </a:r>
          </a:p>
          <a:p>
            <a:r>
              <a:rPr lang="en-US" sz="3600" dirty="0">
                <a:solidFill>
                  <a:schemeClr val="bg1"/>
                </a:solidFill>
                <a:latin typeface="Candara" panose="020E0502030303020204" pitchFamily="34" charset="0"/>
              </a:rPr>
              <a:t>The vast majority of materials are not digital and not online</a:t>
            </a:r>
          </a:p>
        </p:txBody>
      </p:sp>
      <p:sp>
        <p:nvSpPr>
          <p:cNvPr id="4" name="Rectangular Callout 3"/>
          <p:cNvSpPr/>
          <p:nvPr/>
        </p:nvSpPr>
        <p:spPr>
          <a:xfrm>
            <a:off x="7818782" y="464783"/>
            <a:ext cx="3246782" cy="1166191"/>
          </a:xfrm>
          <a:prstGeom prst="wedgeRectCallout">
            <a:avLst>
              <a:gd name="adj1" fmla="val -63690"/>
              <a:gd name="adj2" fmla="val 965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7997686" y="582693"/>
            <a:ext cx="2888973" cy="923330"/>
          </a:xfrm>
          <a:prstGeom prst="rect">
            <a:avLst/>
          </a:prstGeom>
          <a:noFill/>
        </p:spPr>
        <p:txBody>
          <a:bodyPr wrap="square" rtlCol="0">
            <a:spAutoFit/>
          </a:bodyPr>
          <a:lstStyle/>
          <a:p>
            <a:r>
              <a:rPr lang="en-US" dirty="0">
                <a:solidFill>
                  <a:schemeClr val="bg1"/>
                </a:solidFill>
              </a:rPr>
              <a:t>Some materials are digital but not online, or not computationally available</a:t>
            </a:r>
          </a:p>
        </p:txBody>
      </p:sp>
      <p:sp>
        <p:nvSpPr>
          <p:cNvPr id="5" name="Rectangular Callout 4"/>
          <p:cNvSpPr/>
          <p:nvPr/>
        </p:nvSpPr>
        <p:spPr>
          <a:xfrm>
            <a:off x="2835965" y="1073426"/>
            <a:ext cx="1842052" cy="744035"/>
          </a:xfrm>
          <a:prstGeom prst="wedgeRectCallout">
            <a:avLst>
              <a:gd name="adj1" fmla="val 96200"/>
              <a:gd name="adj2" fmla="val 7535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2955234" y="1122277"/>
            <a:ext cx="1603513" cy="646331"/>
          </a:xfrm>
          <a:prstGeom prst="rect">
            <a:avLst/>
          </a:prstGeom>
          <a:noFill/>
        </p:spPr>
        <p:txBody>
          <a:bodyPr wrap="square" rtlCol="0">
            <a:spAutoFit/>
          </a:bodyPr>
          <a:lstStyle/>
          <a:p>
            <a:r>
              <a:rPr lang="en-US" dirty="0">
                <a:solidFill>
                  <a:schemeClr val="bg1"/>
                </a:solidFill>
              </a:rPr>
              <a:t>Available for research use</a:t>
            </a:r>
          </a:p>
        </p:txBody>
      </p:sp>
    </p:spTree>
    <p:extLst>
      <p:ext uri="{BB962C8B-B14F-4D97-AF65-F5344CB8AC3E}">
        <p14:creationId xmlns:p14="http://schemas.microsoft.com/office/powerpoint/2010/main" val="228066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9451" y="0"/>
            <a:ext cx="9543149" cy="6559183"/>
          </a:xfrm>
          <a:prstGeom prst="rect">
            <a:avLst/>
          </a:prstGeom>
        </p:spPr>
      </p:pic>
      <p:sp>
        <p:nvSpPr>
          <p:cNvPr id="6" name="Rectangle 5"/>
          <p:cNvSpPr/>
          <p:nvPr/>
        </p:nvSpPr>
        <p:spPr>
          <a:xfrm>
            <a:off x="0" y="6488668"/>
            <a:ext cx="11184152" cy="400110"/>
          </a:xfrm>
          <a:prstGeom prst="rect">
            <a:avLst/>
          </a:prstGeom>
        </p:spPr>
        <p:txBody>
          <a:bodyPr wrap="none">
            <a:spAutoFit/>
          </a:bodyPr>
          <a:lstStyle/>
          <a:p>
            <a:r>
              <a:rPr lang="en-US" sz="2000" dirty="0">
                <a:solidFill>
                  <a:schemeClr val="bg1"/>
                </a:solidFill>
                <a:latin typeface="Corbel" panose="020B0503020204020204" pitchFamily="34" charset="0"/>
              </a:rPr>
              <a:t>Aditya Jain</a:t>
            </a:r>
            <a:r>
              <a:rPr lang="en-US" sz="2000" i="1" dirty="0">
                <a:solidFill>
                  <a:schemeClr val="bg1"/>
                </a:solidFill>
                <a:latin typeface="Corbel" panose="020B0503020204020204" pitchFamily="34" charset="0"/>
              </a:rPr>
              <a:t>. Southern Mosaic.</a:t>
            </a:r>
            <a:r>
              <a:rPr lang="en-US" sz="2000" dirty="0">
                <a:solidFill>
                  <a:schemeClr val="bg1"/>
                </a:solidFill>
                <a:latin typeface="Corbel" panose="020B0503020204020204" pitchFamily="34" charset="0"/>
              </a:rPr>
              <a:t>2017</a:t>
            </a:r>
            <a:r>
              <a:rPr lang="en-US" sz="2000" i="1" dirty="0">
                <a:solidFill>
                  <a:schemeClr val="bg1"/>
                </a:solidFill>
                <a:latin typeface="Corbel" panose="020B0503020204020204" pitchFamily="34" charset="0"/>
              </a:rPr>
              <a:t>. </a:t>
            </a:r>
            <a:r>
              <a:rPr lang="en-US" sz="2000" dirty="0">
                <a:solidFill>
                  <a:schemeClr val="bg1"/>
                </a:solidFill>
                <a:latin typeface="Corbel" panose="020B0503020204020204" pitchFamily="34" charset="0"/>
              </a:rPr>
              <a:t>Data</a:t>
            </a:r>
            <a:r>
              <a:rPr lang="en-US" sz="2000" i="1" dirty="0">
                <a:solidFill>
                  <a:schemeClr val="bg1"/>
                </a:solidFill>
                <a:latin typeface="Corbel" panose="020B0503020204020204" pitchFamily="34" charset="0"/>
              </a:rPr>
              <a:t> </a:t>
            </a:r>
            <a:r>
              <a:rPr lang="en-US" sz="2000" dirty="0">
                <a:solidFill>
                  <a:schemeClr val="bg1"/>
                </a:solidFill>
                <a:latin typeface="Corbel" panose="020B0503020204020204" pitchFamily="34" charset="0"/>
              </a:rPr>
              <a:t>visualization. https://labs.loc.gov/experiments/southern-mosaic/</a:t>
            </a:r>
          </a:p>
        </p:txBody>
      </p:sp>
    </p:spTree>
    <p:extLst>
      <p:ext uri="{BB962C8B-B14F-4D97-AF65-F5344CB8AC3E}">
        <p14:creationId xmlns:p14="http://schemas.microsoft.com/office/powerpoint/2010/main" val="3713566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588" y="1"/>
            <a:ext cx="10631384" cy="6842760"/>
          </a:xfrm>
          <a:prstGeom prst="rect">
            <a:avLst/>
          </a:prstGeom>
        </p:spPr>
      </p:pic>
      <p:sp>
        <p:nvSpPr>
          <p:cNvPr id="3" name="TextBox 2"/>
          <p:cNvSpPr txBox="1"/>
          <p:nvPr/>
        </p:nvSpPr>
        <p:spPr>
          <a:xfrm>
            <a:off x="0" y="6336268"/>
            <a:ext cx="9283700" cy="369332"/>
          </a:xfrm>
          <a:prstGeom prst="rect">
            <a:avLst/>
          </a:prstGeom>
          <a:solidFill>
            <a:schemeClr val="bg1"/>
          </a:solidFill>
        </p:spPr>
        <p:txBody>
          <a:bodyPr wrap="square" rtlCol="0">
            <a:spAutoFit/>
          </a:bodyPr>
          <a:lstStyle/>
          <a:p>
            <a:r>
              <a:rPr lang="en-US" dirty="0">
                <a:hlinkClick r:id="rId4"/>
              </a:rPr>
              <a:t>http://speechtotextviewer.s3-website.us-east-2.amazonaws.com/</a:t>
            </a:r>
            <a:endParaRPr lang="en-US" dirty="0"/>
          </a:p>
        </p:txBody>
      </p:sp>
    </p:spTree>
    <p:extLst>
      <p:ext uri="{BB962C8B-B14F-4D97-AF65-F5344CB8AC3E}">
        <p14:creationId xmlns:p14="http://schemas.microsoft.com/office/powerpoint/2010/main" val="1357646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qeQ2MaY45LWj-vV3q8t-cSy3VgibZOfQXD9K76M7avaG5PWX20MB3hPCh_SgcBIG3xzAjzq-SoSNN-Su1TJF7uMz3JGUHOGI9EJA_A3vx_LV3VjbfJZygyKAwUeEl8LWLX809b6ld6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934" y="1676400"/>
            <a:ext cx="10639027" cy="2545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336268"/>
            <a:ext cx="9283700" cy="369332"/>
          </a:xfrm>
          <a:prstGeom prst="rect">
            <a:avLst/>
          </a:prstGeom>
          <a:solidFill>
            <a:schemeClr val="bg1"/>
          </a:solidFill>
        </p:spPr>
        <p:txBody>
          <a:bodyPr wrap="square" rtlCol="0">
            <a:spAutoFit/>
          </a:bodyPr>
          <a:lstStyle/>
          <a:p>
            <a:r>
              <a:rPr lang="en-US" dirty="0">
                <a:hlinkClick r:id="rId4"/>
              </a:rPr>
              <a:t>https://labs.loc.gov/experiments/webarchive-datasets/</a:t>
            </a:r>
            <a:endParaRPr lang="en-US" dirty="0"/>
          </a:p>
        </p:txBody>
      </p:sp>
    </p:spTree>
    <p:extLst>
      <p:ext uri="{BB962C8B-B14F-4D97-AF65-F5344CB8AC3E}">
        <p14:creationId xmlns:p14="http://schemas.microsoft.com/office/powerpoint/2010/main" val="1753623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55223"/>
            <a:ext cx="12186626" cy="7013223"/>
          </a:xfrm>
          <a:prstGeom prst="rect">
            <a:avLst/>
          </a:prstGeom>
        </p:spPr>
      </p:pic>
      <p:sp>
        <p:nvSpPr>
          <p:cNvPr id="8" name="TextBox 7"/>
          <p:cNvSpPr txBox="1"/>
          <p:nvPr/>
        </p:nvSpPr>
        <p:spPr>
          <a:xfrm>
            <a:off x="0" y="6457890"/>
            <a:ext cx="12365181" cy="400110"/>
          </a:xfrm>
          <a:prstGeom prst="rect">
            <a:avLst/>
          </a:prstGeom>
          <a:noFill/>
        </p:spPr>
        <p:txBody>
          <a:bodyPr wrap="square" rtlCol="0">
            <a:spAutoFit/>
          </a:bodyPr>
          <a:lstStyle/>
          <a:p>
            <a:r>
              <a:rPr lang="en-US" sz="2000" i="1" dirty="0">
                <a:solidFill>
                  <a:schemeClr val="bg1"/>
                </a:solidFill>
                <a:latin typeface="Corbel" panose="020B0503020204020204" pitchFamily="34" charset="0"/>
              </a:rPr>
              <a:t>Iceberg surrounded by water in the Arctic</a:t>
            </a:r>
            <a:r>
              <a:rPr lang="en-US" sz="2000" dirty="0">
                <a:solidFill>
                  <a:schemeClr val="bg1"/>
                </a:solidFill>
                <a:latin typeface="Corbel" panose="020B0503020204020204" pitchFamily="34" charset="0"/>
              </a:rPr>
              <a:t>. Arctic Ocean, ca. 1913. Photograph. https://www.loc.gov/item/90709450/.</a:t>
            </a:r>
          </a:p>
        </p:txBody>
      </p:sp>
      <p:sp>
        <p:nvSpPr>
          <p:cNvPr id="2" name="TextBox 1"/>
          <p:cNvSpPr txBox="1"/>
          <p:nvPr/>
        </p:nvSpPr>
        <p:spPr>
          <a:xfrm>
            <a:off x="1722782" y="3167269"/>
            <a:ext cx="8030817" cy="1754326"/>
          </a:xfrm>
          <a:prstGeom prst="rect">
            <a:avLst/>
          </a:prstGeom>
          <a:noFill/>
        </p:spPr>
        <p:txBody>
          <a:bodyPr wrap="square" rtlCol="0">
            <a:spAutoFit/>
          </a:bodyPr>
          <a:lstStyle/>
          <a:p>
            <a:r>
              <a:rPr lang="en-US" sz="3600" dirty="0">
                <a:solidFill>
                  <a:schemeClr val="bg1"/>
                </a:solidFill>
                <a:latin typeface="Candara" panose="020E0502030303020204" pitchFamily="34" charset="0"/>
              </a:rPr>
              <a:t>Underwater…</a:t>
            </a:r>
          </a:p>
          <a:p>
            <a:r>
              <a:rPr lang="en-US" sz="3600" dirty="0">
                <a:solidFill>
                  <a:schemeClr val="bg1"/>
                </a:solidFill>
                <a:latin typeface="Candara" panose="020E0502030303020204" pitchFamily="34" charset="0"/>
              </a:rPr>
              <a:t>The vast majority of materials are not digital and not online</a:t>
            </a:r>
          </a:p>
        </p:txBody>
      </p:sp>
      <p:sp>
        <p:nvSpPr>
          <p:cNvPr id="4" name="Rectangular Callout 3"/>
          <p:cNvSpPr/>
          <p:nvPr/>
        </p:nvSpPr>
        <p:spPr>
          <a:xfrm>
            <a:off x="7818782" y="464783"/>
            <a:ext cx="3246782" cy="1166191"/>
          </a:xfrm>
          <a:prstGeom prst="wedgeRectCallout">
            <a:avLst>
              <a:gd name="adj1" fmla="val -63690"/>
              <a:gd name="adj2" fmla="val 965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7997686" y="582693"/>
            <a:ext cx="2888973" cy="923330"/>
          </a:xfrm>
          <a:prstGeom prst="rect">
            <a:avLst/>
          </a:prstGeom>
          <a:noFill/>
        </p:spPr>
        <p:txBody>
          <a:bodyPr wrap="square" rtlCol="0">
            <a:spAutoFit/>
          </a:bodyPr>
          <a:lstStyle/>
          <a:p>
            <a:r>
              <a:rPr lang="en-US" dirty="0">
                <a:solidFill>
                  <a:schemeClr val="bg1"/>
                </a:solidFill>
              </a:rPr>
              <a:t>Some materials are digital but not online, or not computationally available</a:t>
            </a:r>
          </a:p>
        </p:txBody>
      </p:sp>
      <p:sp>
        <p:nvSpPr>
          <p:cNvPr id="5" name="Rectangular Callout 4"/>
          <p:cNvSpPr/>
          <p:nvPr/>
        </p:nvSpPr>
        <p:spPr>
          <a:xfrm>
            <a:off x="2557670" y="1298713"/>
            <a:ext cx="2001077" cy="1193651"/>
          </a:xfrm>
          <a:prstGeom prst="wedgeRectCallout">
            <a:avLst>
              <a:gd name="adj1" fmla="val 124977"/>
              <a:gd name="adj2" fmla="val -657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2756451" y="1572372"/>
            <a:ext cx="1603513" cy="646331"/>
          </a:xfrm>
          <a:prstGeom prst="rect">
            <a:avLst/>
          </a:prstGeom>
          <a:noFill/>
        </p:spPr>
        <p:txBody>
          <a:bodyPr wrap="square" rtlCol="0">
            <a:spAutoFit/>
          </a:bodyPr>
          <a:lstStyle/>
          <a:p>
            <a:r>
              <a:rPr lang="en-US" dirty="0">
                <a:solidFill>
                  <a:schemeClr val="bg1"/>
                </a:solidFill>
              </a:rPr>
              <a:t>Available for research use</a:t>
            </a:r>
          </a:p>
        </p:txBody>
      </p:sp>
      <p:sp>
        <p:nvSpPr>
          <p:cNvPr id="9" name="Rectangular Callout 8"/>
          <p:cNvSpPr/>
          <p:nvPr/>
        </p:nvSpPr>
        <p:spPr>
          <a:xfrm>
            <a:off x="2991679" y="212034"/>
            <a:ext cx="1835425" cy="923330"/>
          </a:xfrm>
          <a:prstGeom prst="wedgeRectCallout">
            <a:avLst>
              <a:gd name="adj1" fmla="val 102569"/>
              <a:gd name="adj2" fmla="val 711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Available for commercial use</a:t>
            </a:r>
          </a:p>
        </p:txBody>
      </p:sp>
    </p:spTree>
    <p:extLst>
      <p:ext uri="{BB962C8B-B14F-4D97-AF65-F5344CB8AC3E}">
        <p14:creationId xmlns:p14="http://schemas.microsoft.com/office/powerpoint/2010/main" val="2878009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163" y="-1"/>
            <a:ext cx="10286537" cy="6858309"/>
          </a:xfrm>
          <a:prstGeom prst="rect">
            <a:avLst/>
          </a:prstGeom>
        </p:spPr>
      </p:pic>
      <p:sp>
        <p:nvSpPr>
          <p:cNvPr id="3" name="TextBox 2"/>
          <p:cNvSpPr txBox="1"/>
          <p:nvPr/>
        </p:nvSpPr>
        <p:spPr>
          <a:xfrm>
            <a:off x="0" y="6336268"/>
            <a:ext cx="9283700" cy="369332"/>
          </a:xfrm>
          <a:prstGeom prst="rect">
            <a:avLst/>
          </a:prstGeom>
          <a:solidFill>
            <a:schemeClr val="bg1"/>
          </a:solidFill>
        </p:spPr>
        <p:txBody>
          <a:bodyPr wrap="square" rtlCol="0">
            <a:spAutoFit/>
          </a:bodyPr>
          <a:lstStyle/>
          <a:p>
            <a:r>
              <a:rPr lang="en-US" dirty="0"/>
              <a:t>Brian Foo, Library of Congress 2020 Innovator in Residence   Photo Credit: Shawn Miller</a:t>
            </a:r>
          </a:p>
        </p:txBody>
      </p:sp>
    </p:spTree>
    <p:extLst>
      <p:ext uri="{BB962C8B-B14F-4D97-AF65-F5344CB8AC3E}">
        <p14:creationId xmlns:p14="http://schemas.microsoft.com/office/powerpoint/2010/main" val="310405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lh4.googleusercontent.com/MSNWsbK5lD36bEnZr6km8GR83qjaGM5wrT8tExVcUOtAR2IkrsmCL9pgV5GJ_cdrmTzx8ohRKx1eJyhvfNtZnUqco2Hlj1Yz0FueZIU206KPVBxHJ2tRtt0YJ4dqDOzi_0aYYyRi1y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63207"/>
            <a:ext cx="11798300" cy="679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82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3600" y="5524500"/>
            <a:ext cx="2628900" cy="369332"/>
          </a:xfrm>
          <a:prstGeom prst="rect">
            <a:avLst/>
          </a:prstGeom>
          <a:noFill/>
        </p:spPr>
        <p:txBody>
          <a:bodyPr wrap="square" rtlCol="0">
            <a:spAutoFit/>
          </a:bodyPr>
          <a:lstStyle/>
          <a:p>
            <a:r>
              <a:rPr lang="en-US" dirty="0"/>
              <a:t>[jump to Citizen DJ demo]</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01240" y="406717"/>
            <a:ext cx="7620000" cy="4886325"/>
          </a:xfrm>
          <a:prstGeom prst="rect">
            <a:avLst/>
          </a:prstGeom>
        </p:spPr>
      </p:pic>
    </p:spTree>
    <p:extLst>
      <p:ext uri="{BB962C8B-B14F-4D97-AF65-F5344CB8AC3E}">
        <p14:creationId xmlns:p14="http://schemas.microsoft.com/office/powerpoint/2010/main" val="2847986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509" y="2057400"/>
            <a:ext cx="12170491" cy="2576681"/>
          </a:xfrm>
          <a:prstGeom prst="rect">
            <a:avLst/>
          </a:prstGeom>
        </p:spPr>
      </p:pic>
    </p:spTree>
    <p:extLst>
      <p:ext uri="{BB962C8B-B14F-4D97-AF65-F5344CB8AC3E}">
        <p14:creationId xmlns:p14="http://schemas.microsoft.com/office/powerpoint/2010/main" val="350616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0" y="440267"/>
            <a:ext cx="8439148" cy="941072"/>
          </a:xfrm>
          <a:solidFill>
            <a:srgbClr val="236192"/>
          </a:solidFill>
        </p:spPr>
        <p:txBody>
          <a:bodyPr anchor="ctr"/>
          <a:lstStyle/>
          <a:p>
            <a:pPr algn="ctr"/>
            <a:r>
              <a:rPr lang="en-US" dirty="0">
                <a:solidFill>
                  <a:schemeClr val="bg1"/>
                </a:solidFill>
              </a:rPr>
              <a:t>Prioritizing A/V Collections</a:t>
            </a:r>
          </a:p>
        </p:txBody>
      </p:sp>
      <p:sp>
        <p:nvSpPr>
          <p:cNvPr id="7" name="Shape 734">
            <a:extLst>
              <a:ext uri="{FF2B5EF4-FFF2-40B4-BE49-F238E27FC236}">
                <a16:creationId xmlns:a16="http://schemas.microsoft.com/office/drawing/2014/main" id="{63074A96-D416-9C43-87E5-EA54005D24F2}"/>
              </a:ext>
            </a:extLst>
          </p:cNvPr>
          <p:cNvSpPr/>
          <p:nvPr/>
        </p:nvSpPr>
        <p:spPr>
          <a:xfrm>
            <a:off x="879231" y="1777043"/>
            <a:ext cx="10433538" cy="403871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B747257-E07F-6C4C-9E98-AFD0FBE19B0A}"/>
              </a:ext>
            </a:extLst>
          </p:cNvPr>
          <p:cNvSpPr/>
          <p:nvPr/>
        </p:nvSpPr>
        <p:spPr>
          <a:xfrm>
            <a:off x="1004556" y="1992239"/>
            <a:ext cx="10308213" cy="39395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2181D"/>
                </a:solidFill>
                <a:effectLst/>
                <a:uLnTx/>
                <a:uFillTx/>
                <a:latin typeface="Arial" panose="020B0604020202020204" pitchFamily="34" charset="0"/>
                <a:ea typeface="+mn-ea"/>
                <a:cs typeface="Arial" panose="020B0604020202020204" pitchFamily="34" charset="0"/>
              </a:rPr>
              <a:t>“Recorded sound and moving image, or audiovisual (A/V), holdings </a:t>
            </a:r>
            <a:r>
              <a:rPr kumimoji="0" lang="en-US" sz="3200" b="1" i="0" u="none" strike="noStrike" kern="1200" cap="none" spc="0" normalizeH="0" baseline="0" noProof="0" dirty="0">
                <a:ln>
                  <a:noFill/>
                </a:ln>
                <a:solidFill>
                  <a:srgbClr val="12181D"/>
                </a:solidFill>
                <a:effectLst/>
                <a:uLnTx/>
                <a:uFillTx/>
                <a:latin typeface="Arial" panose="020B0604020202020204" pitchFamily="34" charset="0"/>
                <a:ea typeface="+mn-ea"/>
                <a:cs typeface="Arial" panose="020B0604020202020204" pitchFamily="34" charset="0"/>
              </a:rPr>
              <a:t>continue to be a top concern for archival repositories</a:t>
            </a:r>
            <a:r>
              <a:rPr kumimoji="0" lang="en-US" sz="3200" b="0" i="0" u="none" strike="noStrike" kern="1200" cap="none" spc="0" normalizeH="0" baseline="0" noProof="0" dirty="0">
                <a:ln>
                  <a:noFill/>
                </a:ln>
                <a:solidFill>
                  <a:srgbClr val="12181D"/>
                </a:solidFill>
                <a:effectLst/>
                <a:uLnTx/>
                <a:uFillTx/>
                <a:latin typeface="Arial" panose="020B0604020202020204" pitchFamily="34" charset="0"/>
                <a:ea typeface="+mn-ea"/>
                <a:cs typeface="Arial" panose="020B0604020202020204" pitchFamily="34" charset="0"/>
              </a:rPr>
              <a:t>, where they are found throughout modern collections. Changes in scholarship have led to increased interest in the content documented in A/V collections, and preservation concerns about A/V formats push them further up the priority 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12181D"/>
              </a:solidFill>
              <a:effectLst/>
              <a:uLnTx/>
              <a:uFillTx/>
              <a:latin typeface="Helvetica" pitchFamily="2" charset="0"/>
              <a:ea typeface="+mn-ea"/>
              <a:cs typeface="+mn-cs"/>
            </a:endParaRPr>
          </a:p>
        </p:txBody>
      </p:sp>
    </p:spTree>
    <p:extLst>
      <p:ext uri="{BB962C8B-B14F-4D97-AF65-F5344CB8AC3E}">
        <p14:creationId xmlns:p14="http://schemas.microsoft.com/office/powerpoint/2010/main" val="3013700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body" idx="1"/>
          </p:nvPr>
        </p:nvSpPr>
        <p:spPr>
          <a:xfrm>
            <a:off x="2501762" y="1290782"/>
            <a:ext cx="7139700" cy="4881300"/>
          </a:xfrm>
          <a:prstGeom prst="rect">
            <a:avLst/>
          </a:prstGeom>
          <a:noFill/>
          <a:ln>
            <a:noFill/>
          </a:ln>
        </p:spPr>
        <p:txBody>
          <a:bodyPr spcFirstLastPara="1" wrap="square" lIns="91425" tIns="45700" rIns="91425" bIns="45700" anchor="t" anchorCtr="0">
            <a:noAutofit/>
          </a:bodyPr>
          <a:lstStyle/>
          <a:p>
            <a:pPr marL="0" lvl="1" indent="0">
              <a:spcBef>
                <a:spcPts val="720"/>
              </a:spcBef>
              <a:buSzPts val="3600"/>
              <a:buNone/>
            </a:pPr>
            <a:endParaRPr sz="3600" dirty="0">
              <a:latin typeface="Corbel" panose="020B0503020204020204" pitchFamily="34" charset="0"/>
            </a:endParaRPr>
          </a:p>
          <a:p>
            <a:pPr indent="-457200">
              <a:spcBef>
                <a:spcPts val="720"/>
              </a:spcBef>
              <a:buClrTx/>
              <a:buSzPct val="75000"/>
              <a:buFont typeface="Wingdings" panose="05000000000000000000" pitchFamily="2" charset="2"/>
              <a:buChar char="v"/>
            </a:pPr>
            <a:r>
              <a:rPr lang="en-US" sz="3200" dirty="0">
                <a:latin typeface="Corbel" panose="020B0503020204020204" pitchFamily="34" charset="0"/>
              </a:rPr>
              <a:t>2020 - A/V experiment</a:t>
            </a:r>
          </a:p>
          <a:p>
            <a:pPr indent="-457200">
              <a:spcBef>
                <a:spcPts val="720"/>
              </a:spcBef>
              <a:buClrTx/>
              <a:buSzPct val="75000"/>
              <a:buFont typeface="Wingdings" panose="05000000000000000000" pitchFamily="2" charset="2"/>
              <a:buChar char="v"/>
            </a:pPr>
            <a:endParaRPr sz="3200" dirty="0">
              <a:latin typeface="Corbel" panose="020B0503020204020204" pitchFamily="34" charset="0"/>
            </a:endParaRPr>
          </a:p>
          <a:p>
            <a:pPr indent="-457200">
              <a:spcBef>
                <a:spcPts val="0"/>
              </a:spcBef>
              <a:buClrTx/>
              <a:buSzPct val="75000"/>
              <a:buFont typeface="Wingdings" panose="05000000000000000000" pitchFamily="2" charset="2"/>
              <a:buChar char="v"/>
            </a:pPr>
            <a:r>
              <a:rPr lang="en-US" sz="3200" dirty="0">
                <a:latin typeface="Corbel" panose="020B0503020204020204" pitchFamily="34" charset="0"/>
              </a:rPr>
              <a:t>2020- A/V summit</a:t>
            </a:r>
          </a:p>
          <a:p>
            <a:pPr indent="-457200">
              <a:spcBef>
                <a:spcPts val="0"/>
              </a:spcBef>
              <a:buClrTx/>
              <a:buSzPct val="75000"/>
              <a:buFont typeface="Wingdings" panose="05000000000000000000" pitchFamily="2" charset="2"/>
              <a:buChar char="v"/>
            </a:pPr>
            <a:endParaRPr sz="3200" dirty="0">
              <a:latin typeface="Corbel" panose="020B0503020204020204" pitchFamily="34" charset="0"/>
            </a:endParaRPr>
          </a:p>
          <a:p>
            <a:pPr indent="-457200">
              <a:spcBef>
                <a:spcPts val="0"/>
              </a:spcBef>
              <a:buClrTx/>
              <a:buSzPct val="75000"/>
              <a:buFont typeface="Wingdings" panose="05000000000000000000" pitchFamily="2" charset="2"/>
              <a:buChar char="v"/>
            </a:pPr>
            <a:r>
              <a:rPr lang="en-US" sz="3200" dirty="0">
                <a:latin typeface="Corbel" panose="020B0503020204020204" pitchFamily="34" charset="0"/>
              </a:rPr>
              <a:t>2022 – CCHC Report</a:t>
            </a:r>
            <a:br>
              <a:rPr lang="en-US" sz="3200" dirty="0">
                <a:latin typeface="Corbel" panose="020B0503020204020204" pitchFamily="34" charset="0"/>
              </a:rPr>
            </a:br>
            <a:endParaRPr lang="en-US" sz="3200" dirty="0">
              <a:latin typeface="Corbel" panose="020B0503020204020204" pitchFamily="34" charset="0"/>
            </a:endParaRPr>
          </a:p>
          <a:p>
            <a:pPr lvl="1" indent="-457200">
              <a:spcBef>
                <a:spcPts val="0"/>
              </a:spcBef>
              <a:buSzPct val="75000"/>
              <a:buFont typeface="Wingdings" panose="05000000000000000000" pitchFamily="2" charset="2"/>
              <a:buChar char="v"/>
            </a:pPr>
            <a:r>
              <a:rPr lang="en-US" sz="2800" dirty="0">
                <a:latin typeface="Corbel" panose="020B0503020204020204" pitchFamily="34" charset="0"/>
              </a:rPr>
              <a:t>Join us March 17, 2020 for the next quarterly update</a:t>
            </a:r>
            <a:endParaRPr sz="2800" dirty="0">
              <a:latin typeface="Corbel" panose="020B0503020204020204" pitchFamily="34" charset="0"/>
            </a:endParaRPr>
          </a:p>
          <a:p>
            <a:pPr marL="457200" lvl="1" indent="0">
              <a:spcBef>
                <a:spcPts val="720"/>
              </a:spcBef>
              <a:buSzPts val="3600"/>
              <a:buNone/>
            </a:pPr>
            <a:endParaRPr sz="3600" dirty="0"/>
          </a:p>
          <a:p>
            <a:pPr marL="742950" lvl="1" indent="-158750">
              <a:spcBef>
                <a:spcPts val="400"/>
              </a:spcBef>
              <a:buSzPts val="2000"/>
              <a:buNone/>
            </a:pPr>
            <a:endParaRPr sz="2000" dirty="0"/>
          </a:p>
        </p:txBody>
      </p:sp>
      <p:sp>
        <p:nvSpPr>
          <p:cNvPr id="200" name="Google Shape;200;p35"/>
          <p:cNvSpPr txBox="1"/>
          <p:nvPr/>
        </p:nvSpPr>
        <p:spPr>
          <a:xfrm>
            <a:off x="1956817" y="727220"/>
            <a:ext cx="8229600" cy="563700"/>
          </a:xfrm>
          <a:prstGeom prst="rect">
            <a:avLst/>
          </a:prstGeom>
          <a:noFill/>
          <a:ln>
            <a:noFill/>
          </a:ln>
        </p:spPr>
        <p:txBody>
          <a:bodyPr spcFirstLastPara="1" wrap="square" lIns="91425" tIns="45700" rIns="91425" bIns="45700" anchor="t" anchorCtr="0">
            <a:noAutofit/>
          </a:bodyPr>
          <a:lstStyle/>
          <a:p>
            <a:pPr algn="ctr"/>
            <a:r>
              <a:rPr lang="en-US" sz="4000" dirty="0">
                <a:solidFill>
                  <a:srgbClr val="F05936"/>
                </a:solidFill>
                <a:latin typeface="Corbel" panose="020B0503020204020204" pitchFamily="34" charset="0"/>
              </a:rPr>
              <a:t>What’s Next?</a:t>
            </a:r>
            <a:endParaRPr sz="4000" dirty="0">
              <a:solidFill>
                <a:srgbClr val="F05936"/>
              </a:solidFill>
              <a:latin typeface="Corbel" panose="020B0503020204020204" pitchFamily="34" charset="0"/>
            </a:endParaRPr>
          </a:p>
        </p:txBody>
      </p:sp>
    </p:spTree>
    <p:extLst>
      <p:ext uri="{BB962C8B-B14F-4D97-AF65-F5344CB8AC3E}">
        <p14:creationId xmlns:p14="http://schemas.microsoft.com/office/powerpoint/2010/main" val="2225928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Rectangle 1"/>
          <p:cNvSpPr/>
          <p:nvPr/>
        </p:nvSpPr>
        <p:spPr>
          <a:xfrm>
            <a:off x="0" y="5751576"/>
            <a:ext cx="12192000" cy="1106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8" name="Picture 4" descr="https://lh5.googleusercontent.com/0j7E8CTtGILrrhpJWGcI8eQeOHDGp_fJfazWkDY5QyZG_bMnAXGHfrIRNef8l1_3roXZh1hC5RyzfDPU4_lqIfBM7CUIeJR8qLRjw94pQU7wqIUJ7To2MuSHvbsuOXGYGHSROsLk_Z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913883"/>
            <a:ext cx="3182022" cy="9441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914400" y="800577"/>
            <a:ext cx="10363200" cy="3278949"/>
          </a:xfrm>
        </p:spPr>
        <p:txBody>
          <a:bodyPr>
            <a:normAutofit/>
          </a:bodyPr>
          <a:lstStyle/>
          <a:p>
            <a:br>
              <a:rPr lang="en-US" b="1" dirty="0">
                <a:latin typeface="Corbel" panose="020B0503020204020204" pitchFamily="34" charset="0"/>
              </a:rPr>
            </a:br>
            <a:br>
              <a:rPr lang="en-US" b="1" dirty="0">
                <a:latin typeface="Corbel" panose="020B0503020204020204" pitchFamily="34" charset="0"/>
              </a:rPr>
            </a:br>
            <a:br>
              <a:rPr lang="en-US" b="1" dirty="0">
                <a:latin typeface="Corbel" panose="020B0503020204020204" pitchFamily="34" charset="0"/>
              </a:rPr>
            </a:br>
            <a:r>
              <a:rPr lang="en-US" sz="4800" b="1" dirty="0">
                <a:latin typeface="Corbel" panose="020B0503020204020204" pitchFamily="34" charset="0"/>
              </a:rPr>
              <a:t>Questions?</a:t>
            </a:r>
            <a:endParaRPr lang="en-US" sz="4800" dirty="0">
              <a:latin typeface="Corbel" panose="020B0503020204020204" pitchFamily="34" charset="0"/>
            </a:endParaRPr>
          </a:p>
        </p:txBody>
      </p:sp>
    </p:spTree>
    <p:extLst>
      <p:ext uri="{BB962C8B-B14F-4D97-AF65-F5344CB8AC3E}">
        <p14:creationId xmlns:p14="http://schemas.microsoft.com/office/powerpoint/2010/main" val="425962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728420" y="290463"/>
            <a:ext cx="10526252" cy="915256"/>
          </a:xfrm>
          <a:noFill/>
        </p:spPr>
        <p:txBody>
          <a:bodyPr>
            <a:normAutofit fontScale="92500"/>
          </a:bodyPr>
          <a:lstStyle/>
          <a:p>
            <a:pPr marL="0" lvl="0" indent="0" algn="ctr">
              <a:lnSpc>
                <a:spcPct val="120000"/>
              </a:lnSpc>
              <a:spcBef>
                <a:spcPts val="0"/>
              </a:spcBef>
              <a:buClr>
                <a:srgbClr val="000000"/>
              </a:buClr>
              <a:buSzTx/>
              <a:buNone/>
              <a:defRPr/>
            </a:pPr>
            <a:r>
              <a:rPr lang="en-US" sz="4000" b="1" dirty="0">
                <a:solidFill>
                  <a:srgbClr val="000000"/>
                </a:solidFill>
                <a:ea typeface="Calibri"/>
                <a:cs typeface="Calibri"/>
                <a:sym typeface="Calibri"/>
              </a:rPr>
              <a:t>Addressing A/V Collections Needs in the RLP</a:t>
            </a:r>
          </a:p>
        </p:txBody>
      </p:sp>
      <p:pic>
        <p:nvPicPr>
          <p:cNvPr id="4" name="Picture 3">
            <a:extLst>
              <a:ext uri="{FF2B5EF4-FFF2-40B4-BE49-F238E27FC236}">
                <a16:creationId xmlns:a16="http://schemas.microsoft.com/office/drawing/2014/main" id="{B97CBB35-00B1-F541-80F5-A041A2EABF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8284" y="3530156"/>
            <a:ext cx="1479617" cy="1478436"/>
          </a:xfrm>
          <a:prstGeom prst="rect">
            <a:avLst/>
          </a:prstGeom>
        </p:spPr>
      </p:pic>
      <p:pic>
        <p:nvPicPr>
          <p:cNvPr id="5" name="Picture 4">
            <a:extLst>
              <a:ext uri="{FF2B5EF4-FFF2-40B4-BE49-F238E27FC236}">
                <a16:creationId xmlns:a16="http://schemas.microsoft.com/office/drawing/2014/main" id="{A9D4E108-08F9-3B40-9B94-7F7A534D9C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27620">
            <a:off x="903945" y="1884930"/>
            <a:ext cx="1638147" cy="1078447"/>
          </a:xfrm>
          <a:prstGeom prst="rect">
            <a:avLst/>
          </a:prstGeom>
        </p:spPr>
      </p:pic>
      <p:pic>
        <p:nvPicPr>
          <p:cNvPr id="6" name="Picture 5">
            <a:extLst>
              <a:ext uri="{FF2B5EF4-FFF2-40B4-BE49-F238E27FC236}">
                <a16:creationId xmlns:a16="http://schemas.microsoft.com/office/drawing/2014/main" id="{08E351C2-880B-3344-A0B2-3000BBEB88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3424" y="2998671"/>
            <a:ext cx="1479616" cy="1062970"/>
          </a:xfrm>
          <a:prstGeom prst="rect">
            <a:avLst/>
          </a:prstGeom>
        </p:spPr>
      </p:pic>
      <p:sp>
        <p:nvSpPr>
          <p:cNvPr id="2" name="TextBox 1">
            <a:extLst>
              <a:ext uri="{FF2B5EF4-FFF2-40B4-BE49-F238E27FC236}">
                <a16:creationId xmlns:a16="http://schemas.microsoft.com/office/drawing/2014/main" id="{64BFAE11-DCD4-0542-B4D9-8696FA4A05EC}"/>
              </a:ext>
            </a:extLst>
          </p:cNvPr>
          <p:cNvSpPr txBox="1"/>
          <p:nvPr/>
        </p:nvSpPr>
        <p:spPr>
          <a:xfrm>
            <a:off x="3584823" y="1331618"/>
            <a:ext cx="8365429" cy="461369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 in Spring 2019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Conversations in Summer 2019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Blog posts in Fall 2019</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Assessing Needs of A/V in Special Collections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Scale &amp; Risk: Discussing Challenges of Managing A/V in the RLP</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Series of A/V related webinars throughout 2020</a:t>
            </a:r>
          </a:p>
        </p:txBody>
      </p:sp>
    </p:spTree>
    <p:extLst>
      <p:ext uri="{BB962C8B-B14F-4D97-AF65-F5344CB8AC3E}">
        <p14:creationId xmlns:p14="http://schemas.microsoft.com/office/powerpoint/2010/main" val="258384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05ED46-DF21-FF49-B63D-B3E72227B8EA}"/>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B20C914B-83DC-6D48-A647-1992C1E6F409}"/>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0E9F2FC7-DF28-3E46-BF00-7343BB50ECFB}"/>
              </a:ext>
            </a:extLst>
          </p:cNvPr>
          <p:cNvSpPr>
            <a:spLocks noGrp="1"/>
          </p:cNvSpPr>
          <p:nvPr>
            <p:ph type="body" sz="quarter" idx="11"/>
          </p:nvPr>
        </p:nvSpPr>
        <p:spPr>
          <a:xfrm>
            <a:off x="0" y="2065824"/>
            <a:ext cx="10111321" cy="3362519"/>
          </a:xfrm>
        </p:spPr>
        <p:txBody>
          <a:bodyPr/>
          <a:lstStyle/>
          <a:p>
            <a:r>
              <a:rPr lang="en-US" sz="7200" dirty="0">
                <a:solidFill>
                  <a:schemeClr val="tx1"/>
                </a:solidFill>
              </a:rPr>
              <a:t>Working at Scale</a:t>
            </a:r>
          </a:p>
          <a:p>
            <a:r>
              <a:rPr lang="en-US" sz="2800" dirty="0">
                <a:solidFill>
                  <a:schemeClr val="tx1"/>
                </a:solidFill>
              </a:rPr>
              <a:t>  (requires a)  </a:t>
            </a:r>
            <a:r>
              <a:rPr lang="en-US" sz="7200" i="1" dirty="0">
                <a:solidFill>
                  <a:schemeClr val="tx1"/>
                </a:solidFill>
              </a:rPr>
              <a:t>Shift in Mindset</a:t>
            </a:r>
          </a:p>
        </p:txBody>
      </p:sp>
    </p:spTree>
    <p:extLst>
      <p:ext uri="{BB962C8B-B14F-4D97-AF65-F5344CB8AC3E}">
        <p14:creationId xmlns:p14="http://schemas.microsoft.com/office/powerpoint/2010/main" val="266070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1927" y="683785"/>
            <a:ext cx="3820129" cy="42205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0129" y="683785"/>
            <a:ext cx="3820128" cy="4220539"/>
          </a:xfrm>
          <a:prstGeom prst="rect">
            <a:avLst/>
          </a:prstGeom>
        </p:spPr>
      </p:pic>
      <p:sp>
        <p:nvSpPr>
          <p:cNvPr id="8" name="TextBox 7"/>
          <p:cNvSpPr txBox="1"/>
          <p:nvPr/>
        </p:nvSpPr>
        <p:spPr>
          <a:xfrm>
            <a:off x="2194560" y="5025875"/>
            <a:ext cx="3537496" cy="1200329"/>
          </a:xfrm>
          <a:prstGeom prst="rect">
            <a:avLst/>
          </a:prstGeom>
          <a:noFill/>
        </p:spPr>
        <p:txBody>
          <a:bodyPr wrap="square" rtlCol="0">
            <a:spAutoFit/>
          </a:bodyPr>
          <a:lstStyle/>
          <a:p>
            <a:pPr algn="ctr"/>
            <a:r>
              <a:rPr lang="en-US" sz="3200" dirty="0">
                <a:latin typeface="Corbel" panose="020B0503020204020204" pitchFamily="34" charset="0"/>
              </a:rPr>
              <a:t>Jaime Mears</a:t>
            </a:r>
          </a:p>
          <a:p>
            <a:pPr algn="ctr"/>
            <a:r>
              <a:rPr lang="en-US" sz="2000" dirty="0">
                <a:latin typeface="Corbel" panose="020B0503020204020204" pitchFamily="34" charset="0"/>
              </a:rPr>
              <a:t>Senior Innovation Specialist </a:t>
            </a:r>
          </a:p>
          <a:p>
            <a:pPr algn="ctr"/>
            <a:r>
              <a:rPr lang="en-US" sz="2000" dirty="0">
                <a:latin typeface="Corbel" panose="020B0503020204020204" pitchFamily="34" charset="0"/>
              </a:rPr>
              <a:t>LC Labs</a:t>
            </a:r>
          </a:p>
        </p:txBody>
      </p:sp>
      <p:sp>
        <p:nvSpPr>
          <p:cNvPr id="9" name="TextBox 8"/>
          <p:cNvSpPr txBox="1"/>
          <p:nvPr/>
        </p:nvSpPr>
        <p:spPr>
          <a:xfrm>
            <a:off x="6651444" y="5025875"/>
            <a:ext cx="3537497" cy="1200329"/>
          </a:xfrm>
          <a:prstGeom prst="rect">
            <a:avLst/>
          </a:prstGeom>
          <a:noFill/>
        </p:spPr>
        <p:txBody>
          <a:bodyPr wrap="square" rtlCol="0">
            <a:spAutoFit/>
          </a:bodyPr>
          <a:lstStyle/>
          <a:p>
            <a:pPr algn="ctr"/>
            <a:r>
              <a:rPr lang="en-US" sz="3200" dirty="0">
                <a:latin typeface="Corbel" panose="020B0503020204020204" pitchFamily="34" charset="0"/>
              </a:rPr>
              <a:t>Laurie Allen</a:t>
            </a:r>
          </a:p>
          <a:p>
            <a:pPr algn="ctr"/>
            <a:r>
              <a:rPr lang="en-US" sz="2000" dirty="0">
                <a:latin typeface="Corbel" panose="020B0503020204020204" pitchFamily="34" charset="0"/>
              </a:rPr>
              <a:t>Program Analyst</a:t>
            </a:r>
          </a:p>
          <a:p>
            <a:pPr algn="ctr"/>
            <a:r>
              <a:rPr lang="en-US" sz="2000" dirty="0">
                <a:latin typeface="Corbel" panose="020B0503020204020204" pitchFamily="34" charset="0"/>
              </a:rPr>
              <a:t>Digital Strategy</a:t>
            </a:r>
          </a:p>
        </p:txBody>
      </p:sp>
    </p:spTree>
    <p:extLst>
      <p:ext uri="{BB962C8B-B14F-4D97-AF65-F5344CB8AC3E}">
        <p14:creationId xmlns:p14="http://schemas.microsoft.com/office/powerpoint/2010/main" val="234222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7063" y="3291770"/>
            <a:ext cx="5767767" cy="29033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3190" y="577595"/>
            <a:ext cx="5668604" cy="561753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07063" y="577596"/>
            <a:ext cx="5767767" cy="3845178"/>
          </a:xfrm>
          <a:prstGeom prst="rect">
            <a:avLst/>
          </a:prstGeom>
        </p:spPr>
      </p:pic>
    </p:spTree>
    <p:extLst>
      <p:ext uri="{BB962C8B-B14F-4D97-AF65-F5344CB8AC3E}">
        <p14:creationId xmlns:p14="http://schemas.microsoft.com/office/powerpoint/2010/main" val="250388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5223"/>
            <a:ext cx="12186626" cy="7013223"/>
          </a:xfrm>
          <a:prstGeom prst="rect">
            <a:avLst/>
          </a:prstGeom>
        </p:spPr>
      </p:pic>
      <p:sp>
        <p:nvSpPr>
          <p:cNvPr id="8" name="TextBox 7"/>
          <p:cNvSpPr txBox="1"/>
          <p:nvPr/>
        </p:nvSpPr>
        <p:spPr>
          <a:xfrm>
            <a:off x="0" y="6457890"/>
            <a:ext cx="12365181" cy="400110"/>
          </a:xfrm>
          <a:prstGeom prst="rect">
            <a:avLst/>
          </a:prstGeom>
          <a:noFill/>
        </p:spPr>
        <p:txBody>
          <a:bodyPr wrap="square" rtlCol="0">
            <a:spAutoFit/>
          </a:bodyPr>
          <a:lstStyle/>
          <a:p>
            <a:r>
              <a:rPr lang="en-US" sz="2000" i="1" dirty="0">
                <a:solidFill>
                  <a:schemeClr val="bg1"/>
                </a:solidFill>
                <a:latin typeface="Corbel" panose="020B0503020204020204" pitchFamily="34" charset="0"/>
              </a:rPr>
              <a:t>Iceberg surrounded by water in the Arctic</a:t>
            </a:r>
            <a:r>
              <a:rPr lang="en-US" sz="2000" dirty="0">
                <a:solidFill>
                  <a:schemeClr val="bg1"/>
                </a:solidFill>
                <a:latin typeface="Corbel" panose="020B0503020204020204" pitchFamily="34" charset="0"/>
              </a:rPr>
              <a:t>. Arctic Ocean, ca. 1913. Photograph. https://www.loc.gov/item/90709450/.</a:t>
            </a:r>
          </a:p>
        </p:txBody>
      </p:sp>
    </p:spTree>
    <p:extLst>
      <p:ext uri="{BB962C8B-B14F-4D97-AF65-F5344CB8AC3E}">
        <p14:creationId xmlns:p14="http://schemas.microsoft.com/office/powerpoint/2010/main" val="33112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5223"/>
            <a:ext cx="12186626" cy="7013223"/>
          </a:xfrm>
          <a:prstGeom prst="rect">
            <a:avLst/>
          </a:prstGeom>
        </p:spPr>
      </p:pic>
      <p:sp>
        <p:nvSpPr>
          <p:cNvPr id="8" name="TextBox 7"/>
          <p:cNvSpPr txBox="1"/>
          <p:nvPr/>
        </p:nvSpPr>
        <p:spPr>
          <a:xfrm>
            <a:off x="0" y="6457890"/>
            <a:ext cx="12365181" cy="400110"/>
          </a:xfrm>
          <a:prstGeom prst="rect">
            <a:avLst/>
          </a:prstGeom>
          <a:noFill/>
        </p:spPr>
        <p:txBody>
          <a:bodyPr wrap="square" rtlCol="0">
            <a:spAutoFit/>
          </a:bodyPr>
          <a:lstStyle/>
          <a:p>
            <a:r>
              <a:rPr lang="en-US" sz="2000" i="1" dirty="0">
                <a:solidFill>
                  <a:schemeClr val="bg1"/>
                </a:solidFill>
                <a:latin typeface="Corbel" panose="020B0503020204020204" pitchFamily="34" charset="0"/>
              </a:rPr>
              <a:t>Iceberg surrounded by water in the Arctic</a:t>
            </a:r>
            <a:r>
              <a:rPr lang="en-US" sz="2000" dirty="0">
                <a:solidFill>
                  <a:schemeClr val="bg1"/>
                </a:solidFill>
                <a:latin typeface="Corbel" panose="020B0503020204020204" pitchFamily="34" charset="0"/>
              </a:rPr>
              <a:t>. Arctic Ocean, ca. 1913. Photograph. https://www.loc.gov/item/90709450/.</a:t>
            </a:r>
          </a:p>
        </p:txBody>
      </p:sp>
      <p:sp>
        <p:nvSpPr>
          <p:cNvPr id="2" name="TextBox 1"/>
          <p:cNvSpPr txBox="1"/>
          <p:nvPr/>
        </p:nvSpPr>
        <p:spPr>
          <a:xfrm>
            <a:off x="1722782" y="3167269"/>
            <a:ext cx="8030817" cy="1754326"/>
          </a:xfrm>
          <a:prstGeom prst="rect">
            <a:avLst/>
          </a:prstGeom>
          <a:noFill/>
        </p:spPr>
        <p:txBody>
          <a:bodyPr wrap="square" rtlCol="0">
            <a:spAutoFit/>
          </a:bodyPr>
          <a:lstStyle/>
          <a:p>
            <a:r>
              <a:rPr lang="en-US" sz="3600" dirty="0">
                <a:solidFill>
                  <a:schemeClr val="bg1"/>
                </a:solidFill>
                <a:latin typeface="Candara" panose="020E0502030303020204" pitchFamily="34" charset="0"/>
              </a:rPr>
              <a:t>Underwater…</a:t>
            </a:r>
          </a:p>
          <a:p>
            <a:r>
              <a:rPr lang="en-US" sz="3600" dirty="0">
                <a:solidFill>
                  <a:schemeClr val="bg1"/>
                </a:solidFill>
                <a:latin typeface="Candara" panose="020E0502030303020204" pitchFamily="34" charset="0"/>
              </a:rPr>
              <a:t>The vast majority of materials are not digital and not online</a:t>
            </a:r>
          </a:p>
        </p:txBody>
      </p:sp>
    </p:spTree>
    <p:extLst>
      <p:ext uri="{BB962C8B-B14F-4D97-AF65-F5344CB8AC3E}">
        <p14:creationId xmlns:p14="http://schemas.microsoft.com/office/powerpoint/2010/main" val="1302947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1324</Words>
  <Application>Microsoft Office PowerPoint</Application>
  <PresentationFormat>Widescreen</PresentationFormat>
  <Paragraphs>164</Paragraphs>
  <Slides>31</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Arial</vt:lpstr>
      <vt:lpstr>Calibri</vt:lpstr>
      <vt:lpstr>Calibri Light</vt:lpstr>
      <vt:lpstr>Candara</vt:lpstr>
      <vt:lpstr>Corbel</vt:lpstr>
      <vt:lpstr>Helvetica</vt:lpstr>
      <vt:lpstr>Noto Sans Symbols</vt:lpstr>
      <vt:lpstr>Wingdings</vt:lpstr>
      <vt:lpstr>Office Theme</vt:lpstr>
      <vt:lpstr>1_Office Theme</vt:lpstr>
      <vt:lpstr>2_Office Theme</vt:lpstr>
      <vt:lpstr>Nonconfidential</vt:lpstr>
      <vt:lpstr>   Experimenting with computational uses of AV materials at The Library of Congress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 funds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vt:lpstr>
    </vt:vector>
  </TitlesOfParts>
  <Company>The Library of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Mears</dc:creator>
  <cp:lastModifiedBy>Procaccini,Mercy</cp:lastModifiedBy>
  <cp:revision>38</cp:revision>
  <dcterms:created xsi:type="dcterms:W3CDTF">2020-03-03T21:06:22Z</dcterms:created>
  <dcterms:modified xsi:type="dcterms:W3CDTF">2020-03-12T01:10:19Z</dcterms:modified>
</cp:coreProperties>
</file>