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Work Sans" pitchFamily="2" charset="0"/>
      <p:regular r:id="rId48"/>
      <p:bold r:id="rId49"/>
      <p:italic r:id="rId50"/>
      <p:boldItalic r:id="rId51"/>
    </p:embeddedFont>
    <p:embeddedFont>
      <p:font typeface="Work Sans Light" pitchFamily="2" charset="0"/>
      <p:regular r:id="rId52"/>
      <p:bold r:id="rId53"/>
      <p:italic r:id="rId54"/>
      <p:boldItalic r:id="rId55"/>
    </p:embeddedFont>
    <p:embeddedFont>
      <p:font typeface="Work Sans Medium"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4080"/>
  </p:normalViewPr>
  <p:slideViewPr>
    <p:cSldViewPr snapToGrid="0">
      <p:cViewPr varScale="1">
        <p:scale>
          <a:sx n="100" d="100"/>
          <a:sy n="100" d="100"/>
        </p:scale>
        <p:origin x="186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3e696904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3e696904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projected outcomes did not include the numerous learning opportunities that would be afforded by the project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3e696904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3e696904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Integration of ArchivesSpace, Archivematica, and DSpace was successfully completed in October 2016</a:t>
            </a:r>
            <a:endParaRPr sz="1800">
              <a:solidFill>
                <a:srgbClr val="595959"/>
              </a:solidFill>
            </a:endParaRPr>
          </a:p>
          <a:p>
            <a:pPr marL="457200" lvl="0" indent="-342900" algn="l" rtl="0">
              <a:lnSpc>
                <a:spcPct val="115000"/>
              </a:lnSpc>
              <a:spcBef>
                <a:spcPts val="1000"/>
              </a:spcBef>
              <a:spcAft>
                <a:spcPts val="0"/>
              </a:spcAft>
              <a:buClr>
                <a:srgbClr val="595959"/>
              </a:buClr>
              <a:buSzPts val="1800"/>
              <a:buChar char="●"/>
            </a:pPr>
            <a:r>
              <a:rPr lang="en" sz="1800">
                <a:solidFill>
                  <a:srgbClr val="595959"/>
                </a:solidFill>
              </a:rPr>
              <a:t>Unexpected–but highly beneficial–outcomes:</a:t>
            </a:r>
            <a:endParaRPr sz="1800">
              <a:solidFill>
                <a:srgbClr val="595959"/>
              </a:solidFill>
            </a:endParaRPr>
          </a:p>
          <a:p>
            <a:pPr marL="914400" lvl="1" indent="-317500" algn="l" rtl="0">
              <a:lnSpc>
                <a:spcPct val="115000"/>
              </a:lnSpc>
              <a:spcBef>
                <a:spcPts val="1000"/>
              </a:spcBef>
              <a:spcAft>
                <a:spcPts val="0"/>
              </a:spcAft>
              <a:buClr>
                <a:srgbClr val="595959"/>
              </a:buClr>
              <a:buSzPts val="1400"/>
              <a:buChar char="○"/>
            </a:pPr>
            <a:r>
              <a:rPr lang="en" sz="1400">
                <a:solidFill>
                  <a:srgbClr val="595959"/>
                </a:solidFill>
              </a:rPr>
              <a:t>Archivists exposed to new terminology and concepts</a:t>
            </a:r>
            <a:endParaRPr sz="1400">
              <a:solidFill>
                <a:srgbClr val="595959"/>
              </a:solidFill>
            </a:endParaRPr>
          </a:p>
          <a:p>
            <a:pPr marL="914400" lvl="1" indent="-317500" algn="l" rtl="0">
              <a:lnSpc>
                <a:spcPct val="115000"/>
              </a:lnSpc>
              <a:spcBef>
                <a:spcPts val="1000"/>
              </a:spcBef>
              <a:spcAft>
                <a:spcPts val="0"/>
              </a:spcAft>
              <a:buClr>
                <a:srgbClr val="595959"/>
              </a:buClr>
              <a:buSzPts val="1400"/>
              <a:buChar char="○"/>
            </a:pPr>
            <a:r>
              <a:rPr lang="en" sz="1400">
                <a:solidFill>
                  <a:srgbClr val="595959"/>
                </a:solidFill>
              </a:rPr>
              <a:t>Raised awareness of opportunities for automation and efficiencies</a:t>
            </a:r>
            <a:endParaRPr sz="1400">
              <a:solidFill>
                <a:srgbClr val="595959"/>
              </a:solidFill>
            </a:endParaRPr>
          </a:p>
          <a:p>
            <a:pPr marL="914400" lvl="1" indent="-317500" algn="l" rtl="0">
              <a:lnSpc>
                <a:spcPct val="115000"/>
              </a:lnSpc>
              <a:spcBef>
                <a:spcPts val="1000"/>
              </a:spcBef>
              <a:spcAft>
                <a:spcPts val="0"/>
              </a:spcAft>
              <a:buClr>
                <a:srgbClr val="595959"/>
              </a:buClr>
              <a:buSzPts val="1400"/>
              <a:buChar char="○"/>
            </a:pPr>
            <a:r>
              <a:rPr lang="en" sz="1400">
                <a:solidFill>
                  <a:srgbClr val="595959"/>
                </a:solidFill>
              </a:rPr>
              <a:t>Shared knowledge and awareness provides opportunities for collaboration and inspiration</a:t>
            </a:r>
            <a:endParaRPr sz="1400">
              <a:solidFill>
                <a:srgbClr val="595959"/>
              </a:solidFill>
            </a:endParaRPr>
          </a:p>
          <a:p>
            <a:pPr marL="0" lvl="0" indent="0" algn="l" rtl="0">
              <a:spcBef>
                <a:spcPts val="10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3e696904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3e696904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3c1dfcfa3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3c1dfcfa3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248f98d4b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2248f98d4b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36512bb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36512bb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ee47373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ee47373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36512bb8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236512bb8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207f7667c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2207f7667c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1a1224e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1a1224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3c1dfcfa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c1dfcfa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3e696904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3e696904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1d0d1256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1d0d125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2248f98d4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2248f98d4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3e696904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23e696904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221616bd3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21616bd3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3c1dfcfa3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3c1dfcfa3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3c1dfcfa3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23c1dfcfa3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3c1dfcfa3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23c1dfcfa3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3c1dfcfa3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23c1dfcfa3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3c1dfcfa3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3c1dfcfa3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3c1dfcfa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3c1dfcfa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1a1224e4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21a1224e4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21a1224e4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21a1224e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21a1224e4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21a1224e4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21a1224e4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21a1224e4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2207f7667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2207f7667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21a1224e4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21a1224e4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21a1224e4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21a1224e4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21a1224e4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21a1224e4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21a1224e49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21a1224e4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21b16c5a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21b16c5a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248f98d4b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248f98d4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21a1224e4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21a1224e4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2207f7667c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2207f7667c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207f7667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207f7667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3c1dfcfa3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3c1dfcfa3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ee47374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ee47374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3c1dfcfa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3c1dfcfa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3e696904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3e696904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a:extLst>
              <a:ext uri="{C183D7F6-B498-43B3-948B-1728B52AA6E4}">
                <adec:decorative xmlns:adec="http://schemas.microsoft.com/office/drawing/2017/decorative" val="1"/>
              </a:ext>
            </a:extLst>
          </p:cNvPr>
          <p:cNvSpPr/>
          <p:nvPr/>
        </p:nvSpPr>
        <p:spPr>
          <a:xfrm>
            <a:off x="458825" y="451450"/>
            <a:ext cx="8222100" cy="42405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311708" y="587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latin typeface="Work Sans"/>
                <a:ea typeface="Work Sans"/>
                <a:cs typeface="Work Sans"/>
                <a:sym typeface="Work Sans"/>
              </a:rPr>
              <a:t>Level Up!</a:t>
            </a:r>
            <a:endParaRPr b="1">
              <a:latin typeface="Work Sans"/>
              <a:ea typeface="Work Sans"/>
              <a:cs typeface="Work Sans"/>
              <a:sym typeface="Work Sans"/>
            </a:endParaRPr>
          </a:p>
        </p:txBody>
      </p:sp>
      <p:sp>
        <p:nvSpPr>
          <p:cNvPr id="56" name="Google Shape;56;p13"/>
          <p:cNvSpPr txBox="1">
            <a:spLocks noGrp="1"/>
          </p:cNvSpPr>
          <p:nvPr>
            <p:ph type="subTitle" idx="1"/>
          </p:nvPr>
        </p:nvSpPr>
        <p:spPr>
          <a:xfrm>
            <a:off x="309575" y="2394025"/>
            <a:ext cx="8520600" cy="20130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en">
                <a:solidFill>
                  <a:schemeClr val="dk1"/>
                </a:solidFill>
                <a:latin typeface="Work Sans Light"/>
                <a:ea typeface="Work Sans Light"/>
                <a:cs typeface="Work Sans Light"/>
                <a:sym typeface="Work Sans Light"/>
              </a:rPr>
              <a:t>Lessons Learned from </a:t>
            </a:r>
            <a:endParaRPr>
              <a:solidFill>
                <a:schemeClr val="dk1"/>
              </a:solidFill>
              <a:latin typeface="Work Sans Light"/>
              <a:ea typeface="Work Sans Light"/>
              <a:cs typeface="Work Sans Light"/>
              <a:sym typeface="Work Sans Light"/>
            </a:endParaRPr>
          </a:p>
          <a:p>
            <a:pPr marL="0" lvl="0" indent="0" algn="ctr" rtl="0">
              <a:lnSpc>
                <a:spcPct val="115000"/>
              </a:lnSpc>
              <a:spcBef>
                <a:spcPts val="0"/>
              </a:spcBef>
              <a:spcAft>
                <a:spcPts val="0"/>
              </a:spcAft>
              <a:buNone/>
            </a:pPr>
            <a:r>
              <a:rPr lang="en">
                <a:solidFill>
                  <a:schemeClr val="dk1"/>
                </a:solidFill>
                <a:latin typeface="Work Sans Light"/>
                <a:ea typeface="Work Sans Light"/>
                <a:cs typeface="Work Sans Light"/>
                <a:sym typeface="Work Sans Light"/>
              </a:rPr>
              <a:t>Six Years of Collaborative </a:t>
            </a:r>
            <a:endParaRPr>
              <a:solidFill>
                <a:schemeClr val="dk1"/>
              </a:solidFill>
              <a:latin typeface="Work Sans Light"/>
              <a:ea typeface="Work Sans Light"/>
              <a:cs typeface="Work Sans Light"/>
              <a:sym typeface="Work Sans Light"/>
            </a:endParaRPr>
          </a:p>
          <a:p>
            <a:pPr marL="0" lvl="0" indent="0" algn="ctr" rtl="0">
              <a:lnSpc>
                <a:spcPct val="115000"/>
              </a:lnSpc>
              <a:spcBef>
                <a:spcPts val="0"/>
              </a:spcBef>
              <a:spcAft>
                <a:spcPts val="0"/>
              </a:spcAft>
              <a:buNone/>
            </a:pPr>
            <a:r>
              <a:rPr lang="en">
                <a:solidFill>
                  <a:schemeClr val="dk1"/>
                </a:solidFill>
                <a:latin typeface="Work Sans Light"/>
                <a:ea typeface="Work Sans Light"/>
                <a:cs typeface="Work Sans Light"/>
                <a:sym typeface="Work Sans Light"/>
              </a:rPr>
              <a:t>Technical Skills Development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2014-2016 Workflow Integration Project Overview</a:t>
            </a:r>
            <a:endParaRPr sz="2420" b="1">
              <a:latin typeface="Work Sans"/>
              <a:ea typeface="Work Sans"/>
              <a:cs typeface="Work Sans"/>
              <a:sym typeface="Work Sans"/>
            </a:endParaRPr>
          </a:p>
        </p:txBody>
      </p:sp>
      <p:sp>
        <p:nvSpPr>
          <p:cNvPr id="135" name="Google Shape;13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Funded by a grant from the Andrew W. Mellon Foundation </a:t>
            </a:r>
            <a:endParaRPr/>
          </a:p>
          <a:p>
            <a:pPr marL="457200" lvl="0" indent="-342900" algn="l" rtl="0">
              <a:spcBef>
                <a:spcPts val="1000"/>
              </a:spcBef>
              <a:spcAft>
                <a:spcPts val="0"/>
              </a:spcAft>
              <a:buSzPts val="1800"/>
              <a:buChar char="●"/>
            </a:pPr>
            <a:r>
              <a:rPr lang="en"/>
              <a:t>Involved three Curation team members (working with consultants from Artefactual Systems and IT staff at UM Libraries)</a:t>
            </a:r>
            <a:endParaRPr/>
          </a:p>
          <a:p>
            <a:pPr marL="457200" lvl="0" indent="-342900" algn="l" rtl="0">
              <a:spcBef>
                <a:spcPts val="1000"/>
              </a:spcBef>
              <a:spcAft>
                <a:spcPts val="0"/>
              </a:spcAft>
              <a:buSzPts val="1800"/>
              <a:buChar char="●"/>
            </a:pPr>
            <a:r>
              <a:rPr lang="en"/>
              <a:t>Project goals: </a:t>
            </a:r>
            <a:endParaRPr/>
          </a:p>
          <a:p>
            <a:pPr marL="914400" lvl="1" indent="-317500" algn="l" rtl="0">
              <a:spcBef>
                <a:spcPts val="1000"/>
              </a:spcBef>
              <a:spcAft>
                <a:spcPts val="0"/>
              </a:spcAft>
              <a:buSzPts val="1400"/>
              <a:buChar char="○"/>
            </a:pPr>
            <a:r>
              <a:rPr lang="en"/>
              <a:t>Integrate functionality of ArchivesSpace, Archivematica, and DSpace to produce an end-to-end digital archives workflow (e.g., from deposit to dissemination)</a:t>
            </a:r>
            <a:endParaRPr/>
          </a:p>
          <a:p>
            <a:pPr marL="914400" lvl="1" indent="-317500" algn="l" rtl="0">
              <a:spcBef>
                <a:spcPts val="1000"/>
              </a:spcBef>
              <a:spcAft>
                <a:spcPts val="0"/>
              </a:spcAft>
              <a:buSzPts val="1400"/>
              <a:buChar char="○"/>
            </a:pPr>
            <a:r>
              <a:rPr lang="en"/>
              <a:t>Introduce efficiencies in the creation and reuse of metadata across archival management, preservation, and access systems</a:t>
            </a:r>
            <a:endParaRPr/>
          </a:p>
          <a:p>
            <a:pPr marL="457200" lvl="0" indent="-342900" algn="l" rtl="0">
              <a:spcBef>
                <a:spcPts val="1000"/>
              </a:spcBef>
              <a:spcAft>
                <a:spcPts val="1000"/>
              </a:spcAft>
              <a:buSzPts val="1800"/>
              <a:buChar char="●"/>
            </a:pPr>
            <a:r>
              <a:rPr lang="en"/>
              <a:t>Did not fully anticipate the range of potential learning opportunities!</a:t>
            </a:r>
            <a:endParaRPr/>
          </a:p>
        </p:txBody>
      </p:sp>
      <p:sp>
        <p:nvSpPr>
          <p:cNvPr id="136" name="Google Shape;13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Workflow Integration Project Learning Opportunities</a:t>
            </a:r>
            <a:endParaRPr sz="2420" b="1">
              <a:latin typeface="Work Sans"/>
              <a:ea typeface="Work Sans"/>
              <a:cs typeface="Work Sans"/>
              <a:sym typeface="Work Sans"/>
            </a:endParaRPr>
          </a:p>
        </p:txBody>
      </p:sp>
      <p:sp>
        <p:nvSpPr>
          <p:cNvPr id="141" name="Google Shape;14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Agile software development methodology </a:t>
            </a:r>
            <a:endParaRPr/>
          </a:p>
          <a:p>
            <a:pPr marL="457200" lvl="0" indent="-342900" algn="l" rtl="0">
              <a:spcBef>
                <a:spcPts val="1000"/>
              </a:spcBef>
              <a:spcAft>
                <a:spcPts val="0"/>
              </a:spcAft>
              <a:buSzPts val="1800"/>
              <a:buChar char="●"/>
            </a:pPr>
            <a:r>
              <a:rPr lang="en"/>
              <a:t>Communication with IT staff: what’s effective and what’s not</a:t>
            </a:r>
            <a:endParaRPr/>
          </a:p>
          <a:p>
            <a:pPr marL="457200" lvl="0" indent="-342900" algn="l" rtl="0">
              <a:spcBef>
                <a:spcPts val="1000"/>
              </a:spcBef>
              <a:spcAft>
                <a:spcPts val="0"/>
              </a:spcAft>
              <a:buSzPts val="1800"/>
              <a:buChar char="●"/>
            </a:pPr>
            <a:r>
              <a:rPr lang="en"/>
              <a:t>Python:</a:t>
            </a:r>
            <a:endParaRPr/>
          </a:p>
          <a:p>
            <a:pPr marL="914400" lvl="1" indent="-317500" algn="l" rtl="0">
              <a:spcBef>
                <a:spcPts val="1000"/>
              </a:spcBef>
              <a:spcAft>
                <a:spcPts val="0"/>
              </a:spcAft>
              <a:buSzPts val="1400"/>
              <a:buChar char="○"/>
            </a:pPr>
            <a:r>
              <a:rPr lang="en"/>
              <a:t>Learned basics (terminology, methods, string and file manipulation, etc.) with bi-weekly half-hour sessions</a:t>
            </a:r>
            <a:endParaRPr/>
          </a:p>
          <a:p>
            <a:pPr marL="914400" lvl="1" indent="-317500" algn="l" rtl="0">
              <a:spcBef>
                <a:spcPts val="1000"/>
              </a:spcBef>
              <a:spcAft>
                <a:spcPts val="0"/>
              </a:spcAft>
              <a:buSzPts val="1400"/>
              <a:buChar char="○"/>
            </a:pPr>
            <a:r>
              <a:rPr lang="en"/>
              <a:t>Collaborated with an experienced grad student developer to clean data in 3,000+ EAD XML files (e.g., names, dates, subjects, extents, physical facet terms, etc.)</a:t>
            </a:r>
            <a:endParaRPr/>
          </a:p>
          <a:p>
            <a:pPr marL="914400" lvl="1" indent="-317500" algn="l" rtl="0">
              <a:spcBef>
                <a:spcPts val="1000"/>
              </a:spcBef>
              <a:spcAft>
                <a:spcPts val="1000"/>
              </a:spcAft>
              <a:buSzPts val="1400"/>
              <a:buChar char="○"/>
            </a:pPr>
            <a:r>
              <a:rPr lang="en"/>
              <a:t>Wrote Python scripts to interact with platform APIs</a:t>
            </a:r>
            <a:endParaRPr/>
          </a:p>
        </p:txBody>
      </p:sp>
      <p:sp>
        <p:nvSpPr>
          <p:cNvPr id="143" name="Google Shape;14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2015 Curation Team Workshops</a:t>
            </a:r>
            <a:endParaRPr sz="2420" b="1">
              <a:latin typeface="Work Sans"/>
              <a:ea typeface="Work Sans"/>
              <a:cs typeface="Work Sans"/>
              <a:sym typeface="Work Sans"/>
            </a:endParaRPr>
          </a:p>
        </p:txBody>
      </p:sp>
      <p:sp>
        <p:nvSpPr>
          <p:cNvPr id="149" name="Google Shape;149;p24"/>
          <p:cNvSpPr txBox="1">
            <a:spLocks noGrp="1"/>
          </p:cNvSpPr>
          <p:nvPr>
            <p:ph type="body" idx="1"/>
          </p:nvPr>
        </p:nvSpPr>
        <p:spPr>
          <a:xfrm>
            <a:off x="311700" y="1152475"/>
            <a:ext cx="8520600" cy="35892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Inspired by learning opportunities in 2014-2016 Workflow Integration project; intentionally inclusive: welcomed the entire Curation team  </a:t>
            </a:r>
            <a:endParaRPr/>
          </a:p>
          <a:p>
            <a:pPr marL="457200" lvl="0" indent="-342900" algn="l" rtl="0">
              <a:spcBef>
                <a:spcPts val="1000"/>
              </a:spcBef>
              <a:spcAft>
                <a:spcPts val="0"/>
              </a:spcAft>
              <a:buSzPts val="1800"/>
              <a:buChar char="●"/>
            </a:pPr>
            <a:r>
              <a:rPr lang="en"/>
              <a:t>A series of informal workshops; basic structure:</a:t>
            </a:r>
            <a:endParaRPr/>
          </a:p>
          <a:p>
            <a:pPr marL="914400" lvl="1" indent="-317500" algn="l" rtl="0">
              <a:spcBef>
                <a:spcPts val="1000"/>
              </a:spcBef>
              <a:spcAft>
                <a:spcPts val="0"/>
              </a:spcAft>
              <a:buSzPts val="1400"/>
              <a:buChar char="○"/>
            </a:pPr>
            <a:r>
              <a:rPr lang="en"/>
              <a:t>Experienced team member introduced technology and relevant user scenarios</a:t>
            </a:r>
            <a:endParaRPr/>
          </a:p>
          <a:p>
            <a:pPr marL="914400" lvl="1" indent="-317500" algn="l" rtl="0">
              <a:spcBef>
                <a:spcPts val="1000"/>
              </a:spcBef>
              <a:spcAft>
                <a:spcPts val="0"/>
              </a:spcAft>
              <a:buSzPts val="1400"/>
              <a:buChar char="○"/>
            </a:pPr>
            <a:r>
              <a:rPr lang="en"/>
              <a:t>Attendees participated in small-group hands-on exercises</a:t>
            </a:r>
            <a:endParaRPr/>
          </a:p>
          <a:p>
            <a:pPr marL="457200" lvl="0" indent="-342900" algn="l" rtl="0">
              <a:spcBef>
                <a:spcPts val="1000"/>
              </a:spcBef>
              <a:spcAft>
                <a:spcPts val="0"/>
              </a:spcAft>
              <a:buSzPts val="1800"/>
              <a:buChar char="●"/>
            </a:pPr>
            <a:r>
              <a:rPr lang="en"/>
              <a:t>Topics included:</a:t>
            </a:r>
            <a:endParaRPr/>
          </a:p>
          <a:p>
            <a:pPr marL="914400" lvl="1" indent="-317500" algn="l" rtl="0">
              <a:spcBef>
                <a:spcPts val="1000"/>
              </a:spcBef>
              <a:spcAft>
                <a:spcPts val="0"/>
              </a:spcAft>
              <a:buSzPts val="1400"/>
              <a:buChar char="○"/>
            </a:pPr>
            <a:r>
              <a:rPr lang="en"/>
              <a:t>Simple operations with the Windows command line interface (CMD.EXE)</a:t>
            </a:r>
            <a:endParaRPr/>
          </a:p>
          <a:p>
            <a:pPr marL="914400" lvl="1" indent="-317500" algn="l" rtl="0">
              <a:spcBef>
                <a:spcPts val="1000"/>
              </a:spcBef>
              <a:spcAft>
                <a:spcPts val="0"/>
              </a:spcAft>
              <a:buSzPts val="1400"/>
              <a:buChar char="○"/>
            </a:pPr>
            <a:r>
              <a:rPr lang="en"/>
              <a:t>Using the Audacity audio editor to analyze and edit sound recordings</a:t>
            </a:r>
            <a:endParaRPr/>
          </a:p>
          <a:p>
            <a:pPr marL="914400" lvl="1" indent="-317500" algn="l" rtl="0">
              <a:spcBef>
                <a:spcPts val="1000"/>
              </a:spcBef>
              <a:spcAft>
                <a:spcPts val="1000"/>
              </a:spcAft>
              <a:buSzPts val="1400"/>
              <a:buChar char="○"/>
            </a:pPr>
            <a:r>
              <a:rPr lang="en"/>
              <a:t>Cleaning messy data with OpenRefine</a:t>
            </a:r>
            <a:endParaRPr/>
          </a:p>
        </p:txBody>
      </p:sp>
      <p:sp>
        <p:nvSpPr>
          <p:cNvPr id="150" name="Google Shape;15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2017-2018 Technical Skills Pilot Overview</a:t>
            </a:r>
            <a:endParaRPr sz="2420" b="1">
              <a:latin typeface="Work Sans"/>
              <a:ea typeface="Work Sans"/>
              <a:cs typeface="Work Sans"/>
              <a:sym typeface="Work Sans"/>
            </a:endParaRPr>
          </a:p>
        </p:txBody>
      </p:sp>
      <p:sp>
        <p:nvSpPr>
          <p:cNvPr id="156" name="Google Shape;156;p25"/>
          <p:cNvSpPr txBox="1">
            <a:spLocks noGrp="1"/>
          </p:cNvSpPr>
          <p:nvPr>
            <p:ph type="body" idx="1"/>
          </p:nvPr>
        </p:nvSpPr>
        <p:spPr>
          <a:xfrm>
            <a:off x="311700" y="1152475"/>
            <a:ext cx="8520600" cy="3076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Participants met during regularly scheduled, weekly sessions that were led by a planning committee of three project archivists</a:t>
            </a:r>
            <a:endParaRPr/>
          </a:p>
          <a:p>
            <a:pPr marL="457200" lvl="0" indent="-342900" algn="l" rtl="0">
              <a:spcBef>
                <a:spcPts val="1000"/>
              </a:spcBef>
              <a:spcAft>
                <a:spcPts val="0"/>
              </a:spcAft>
              <a:buSzPts val="1800"/>
              <a:buChar char="●"/>
            </a:pPr>
            <a:r>
              <a:rPr lang="en"/>
              <a:t>Built upon previous workshops, but covered a broader range of topics with more emphasis on peer-to-peer learning</a:t>
            </a:r>
            <a:endParaRPr/>
          </a:p>
          <a:p>
            <a:pPr marL="457200" lvl="0" indent="-342900" algn="l" rtl="0">
              <a:spcBef>
                <a:spcPts val="1000"/>
              </a:spcBef>
              <a:spcAft>
                <a:spcPts val="0"/>
              </a:spcAft>
              <a:buSzPts val="1800"/>
              <a:buChar char="●"/>
            </a:pPr>
            <a:r>
              <a:rPr lang="en"/>
              <a:t>Assessed outcomes through surveys and a report to help identify directions for future initiatives</a:t>
            </a:r>
            <a:endParaRPr/>
          </a:p>
          <a:p>
            <a:pPr marL="457200" lvl="0" indent="-342900" algn="l" rtl="0">
              <a:spcBef>
                <a:spcPts val="1000"/>
              </a:spcBef>
              <a:spcAft>
                <a:spcPts val="1000"/>
              </a:spcAft>
              <a:buSzPts val="1800"/>
              <a:buChar char="●"/>
            </a:pPr>
            <a:r>
              <a:rPr lang="en"/>
              <a:t>More formalized approach to developing technical literacy and introducing skills and tools that could be used by participants in their work</a:t>
            </a:r>
            <a:endParaRPr/>
          </a:p>
        </p:txBody>
      </p:sp>
      <p:sp>
        <p:nvSpPr>
          <p:cNvPr id="157" name="Google Shape;15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6">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Work Sans"/>
                <a:ea typeface="Work Sans"/>
                <a:cs typeface="Work Sans"/>
                <a:sym typeface="Work Sans"/>
              </a:rPr>
              <a:t>Technical Skills Pilot Learning Opportunities</a:t>
            </a:r>
            <a:endParaRPr b="1">
              <a:latin typeface="Work Sans"/>
              <a:ea typeface="Work Sans"/>
              <a:cs typeface="Work Sans"/>
              <a:sym typeface="Work Sans"/>
            </a:endParaRPr>
          </a:p>
        </p:txBody>
      </p:sp>
      <p:sp>
        <p:nvSpPr>
          <p:cNvPr id="165" name="Google Shape;165;p26"/>
          <p:cNvSpPr txBox="1">
            <a:spLocks noGrp="1"/>
          </p:cNvSpPr>
          <p:nvPr>
            <p:ph type="body" idx="1"/>
          </p:nvPr>
        </p:nvSpPr>
        <p:spPr>
          <a:xfrm>
            <a:off x="311700" y="1152475"/>
            <a:ext cx="3999900" cy="390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Python Sessions</a:t>
            </a:r>
            <a:endParaRPr sz="1800" b="1"/>
          </a:p>
          <a:p>
            <a:pPr marL="457200" lvl="0" indent="-342900" algn="l" rtl="0">
              <a:spcBef>
                <a:spcPts val="1200"/>
              </a:spcBef>
              <a:spcAft>
                <a:spcPts val="0"/>
              </a:spcAft>
              <a:buSzPts val="1800"/>
              <a:buChar char="●"/>
            </a:pPr>
            <a:r>
              <a:rPr lang="en" sz="1800"/>
              <a:t>Fourteen sessions covered fundamentals and relied on free online resources</a:t>
            </a:r>
            <a:endParaRPr sz="1800"/>
          </a:p>
          <a:p>
            <a:pPr marL="457200" lvl="0" indent="-342900" algn="l" rtl="0">
              <a:spcBef>
                <a:spcPts val="1000"/>
              </a:spcBef>
              <a:spcAft>
                <a:spcPts val="0"/>
              </a:spcAft>
              <a:buSzPts val="1800"/>
              <a:buChar char="●"/>
            </a:pPr>
            <a:r>
              <a:rPr lang="en" sz="1800"/>
              <a:t>Problem sets, readings, and videos were assigned before each session</a:t>
            </a:r>
            <a:endParaRPr sz="1800"/>
          </a:p>
          <a:p>
            <a:pPr marL="457200" lvl="0" indent="-342900" algn="l" rtl="0">
              <a:spcBef>
                <a:spcPts val="1000"/>
              </a:spcBef>
              <a:spcAft>
                <a:spcPts val="1000"/>
              </a:spcAft>
              <a:buSzPts val="1800"/>
              <a:buChar char="●"/>
            </a:pPr>
            <a:r>
              <a:rPr lang="en" sz="1800"/>
              <a:t>During sessions participants continued problem sets, shared answers, and asked questions</a:t>
            </a:r>
            <a:endParaRPr sz="1800"/>
          </a:p>
        </p:txBody>
      </p:sp>
      <p:sp>
        <p:nvSpPr>
          <p:cNvPr id="166" name="Google Shape;166;p26"/>
          <p:cNvSpPr txBox="1">
            <a:spLocks noGrp="1"/>
          </p:cNvSpPr>
          <p:nvPr>
            <p:ph type="body" idx="2"/>
          </p:nvPr>
        </p:nvSpPr>
        <p:spPr>
          <a:xfrm>
            <a:off x="4832400" y="1152475"/>
            <a:ext cx="3999900" cy="390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solidFill>
                  <a:schemeClr val="dk1"/>
                </a:solidFill>
              </a:rPr>
              <a:t>Rotating Topic Sessions</a:t>
            </a:r>
            <a:endParaRPr sz="1800" b="1">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Eight sessions covered specific programs and platforms as well as more general topics</a:t>
            </a:r>
            <a:endParaRPr sz="1800">
              <a:solidFill>
                <a:schemeClr val="dk1"/>
              </a:solidFill>
            </a:endParaRPr>
          </a:p>
          <a:p>
            <a:pPr marL="457200" lvl="0" indent="-342900" algn="l" rtl="0">
              <a:spcBef>
                <a:spcPts val="1000"/>
              </a:spcBef>
              <a:spcAft>
                <a:spcPts val="0"/>
              </a:spcAft>
              <a:buClr>
                <a:schemeClr val="dk1"/>
              </a:buClr>
              <a:buSzPts val="1800"/>
              <a:buChar char="●"/>
            </a:pPr>
            <a:r>
              <a:rPr lang="en" sz="1800">
                <a:solidFill>
                  <a:schemeClr val="dk1"/>
                </a:solidFill>
              </a:rPr>
              <a:t>Some sessions featured presentations, demonstrations, and workshops</a:t>
            </a:r>
            <a:endParaRPr sz="1800">
              <a:solidFill>
                <a:schemeClr val="dk1"/>
              </a:solidFill>
            </a:endParaRPr>
          </a:p>
          <a:p>
            <a:pPr marL="457200" lvl="0" indent="-342900" algn="l" rtl="0">
              <a:spcBef>
                <a:spcPts val="1000"/>
              </a:spcBef>
              <a:spcAft>
                <a:spcPts val="1000"/>
              </a:spcAft>
              <a:buClr>
                <a:schemeClr val="dk1"/>
              </a:buClr>
              <a:buSzPts val="1800"/>
              <a:buChar char="●"/>
            </a:pPr>
            <a:r>
              <a:rPr lang="en" sz="1800">
                <a:solidFill>
                  <a:schemeClr val="dk1"/>
                </a:solidFill>
              </a:rPr>
              <a:t>Other sessions fostered discussions, solved problems, and followed tutorials </a:t>
            </a:r>
            <a:endParaRPr sz="1800">
              <a:solidFill>
                <a:schemeClr val="dk1"/>
              </a:solidFill>
            </a:endParaRPr>
          </a:p>
        </p:txBody>
      </p:sp>
      <p:sp>
        <p:nvSpPr>
          <p:cNvPr id="162" name="Google Shape;16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0"/>
        <p:cNvGrpSpPr/>
        <p:nvPr/>
      </p:nvGrpSpPr>
      <p:grpSpPr>
        <a:xfrm>
          <a:off x="0" y="0"/>
          <a:ext cx="0" cy="0"/>
          <a:chOff x="0" y="0"/>
          <a:chExt cx="0" cy="0"/>
        </a:xfrm>
      </p:grpSpPr>
      <p:sp>
        <p:nvSpPr>
          <p:cNvPr id="174" name="Google Shape;174;p27"/>
          <p:cNvSpPr txBox="1">
            <a:spLocks noGrp="1"/>
          </p:cNvSpPr>
          <p:nvPr>
            <p:ph type="title" idx="4294967295"/>
          </p:nvPr>
        </p:nvSpPr>
        <p:spPr>
          <a:xfrm>
            <a:off x="311700" y="2582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2019 Bentley Audiovisual Quality Control Project</a:t>
            </a:r>
            <a:endParaRPr sz="2420" b="1">
              <a:latin typeface="Work Sans"/>
              <a:ea typeface="Work Sans"/>
              <a:cs typeface="Work Sans"/>
              <a:sym typeface="Work Sans"/>
            </a:endParaRPr>
          </a:p>
        </p:txBody>
      </p:sp>
      <p:pic>
        <p:nvPicPr>
          <p:cNvPr id="171" name="Google Shape;171;p27" descr="Screenshot of the Bentley Audiovisual Quality Control Project GitHub repository"/>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3690" y="865517"/>
            <a:ext cx="6482222" cy="36742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172" name="Google Shape;172;p27" descr="Screenshot of the Bentley Audiovisual Quality Control Project command-line interface"/>
          <p:cNvPicPr preferRelativeResize="0"/>
          <p:nvPr/>
        </p:nvPicPr>
        <p:blipFill rotWithShape="1">
          <a:blip r:embed="rId4" cstate="screen">
            <a:alphaModFix/>
            <a:extLst>
              <a:ext uri="{28A0092B-C50C-407E-A947-70E740481C1C}">
                <a14:useLocalDpi xmlns:a14="http://schemas.microsoft.com/office/drawing/2010/main"/>
              </a:ext>
            </a:extLst>
          </a:blip>
          <a:srcRect l="457" t="2267"/>
          <a:stretch/>
        </p:blipFill>
        <p:spPr>
          <a:xfrm>
            <a:off x="3353225" y="2649005"/>
            <a:ext cx="5637076" cy="1738325"/>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173" name="Google Shape;173;p27"/>
          <p:cNvSpPr txBox="1">
            <a:spLocks noGrp="1"/>
          </p:cNvSpPr>
          <p:nvPr>
            <p:ph type="body" idx="1"/>
          </p:nvPr>
        </p:nvSpPr>
        <p:spPr>
          <a:xfrm>
            <a:off x="0" y="4594230"/>
            <a:ext cx="9144000" cy="451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 sz="1400" dirty="0">
                <a:solidFill>
                  <a:schemeClr val="dk1"/>
                </a:solidFill>
                <a:latin typeface="Work Sans"/>
                <a:ea typeface="Work Sans"/>
                <a:cs typeface="Work Sans"/>
                <a:sym typeface="Work Sans"/>
              </a:rPr>
              <a:t>Screenshot of the BAroQUe GitHub Repository and Command-Line Interface</a:t>
            </a:r>
            <a:endParaRPr sz="1600" dirty="0">
              <a:latin typeface="Work Sans"/>
              <a:ea typeface="Work Sans"/>
              <a:cs typeface="Work Sans"/>
              <a:sym typeface="Work Sans"/>
            </a:endParaRPr>
          </a:p>
        </p:txBody>
      </p:sp>
      <p:sp>
        <p:nvSpPr>
          <p:cNvPr id="175" name="Google Shape;17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9"/>
        <p:cNvGrpSpPr/>
        <p:nvPr/>
      </p:nvGrpSpPr>
      <p:grpSpPr>
        <a:xfrm>
          <a:off x="0" y="0"/>
          <a:ext cx="0" cy="0"/>
          <a:chOff x="0" y="0"/>
          <a:chExt cx="0" cy="0"/>
        </a:xfrm>
      </p:grpSpPr>
      <p:sp>
        <p:nvSpPr>
          <p:cNvPr id="181" name="Google Shape;181;p28"/>
          <p:cNvSpPr txBox="1">
            <a:spLocks noGrp="1"/>
          </p:cNvSpPr>
          <p:nvPr>
            <p:ph type="title"/>
          </p:nvPr>
        </p:nvSpPr>
        <p:spPr>
          <a:xfrm>
            <a:off x="311700" y="45708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1500" dirty="0">
                <a:latin typeface="Work Sans"/>
                <a:ea typeface="Work Sans"/>
                <a:cs typeface="Work Sans"/>
                <a:sym typeface="Work Sans"/>
              </a:rPr>
              <a:t>Impact-Effort</a:t>
            </a:r>
            <a:r>
              <a:rPr lang="en" sz="1620" dirty="0">
                <a:latin typeface="Work Sans"/>
                <a:ea typeface="Work Sans"/>
                <a:cs typeface="Work Sans"/>
                <a:sym typeface="Work Sans"/>
              </a:rPr>
              <a:t> Matrix</a:t>
            </a:r>
            <a:endParaRPr sz="1620" dirty="0">
              <a:latin typeface="Work Sans"/>
              <a:ea typeface="Work Sans"/>
              <a:cs typeface="Work Sans"/>
              <a:sym typeface="Work Sans"/>
            </a:endParaRPr>
          </a:p>
        </p:txBody>
      </p:sp>
      <p:pic>
        <p:nvPicPr>
          <p:cNvPr id="180" name="Google Shape;180;p28" descr="Photograph of a chalkboard drawing of the impact-effort matrix created during the Bentley Audiovisual Quality Control Proj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88725" y="331813"/>
            <a:ext cx="6166549" cy="4162775"/>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182" name="Google Shape;18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6"/>
        <p:cNvGrpSpPr/>
        <p:nvPr/>
      </p:nvGrpSpPr>
      <p:grpSpPr>
        <a:xfrm>
          <a:off x="0" y="0"/>
          <a:ext cx="0" cy="0"/>
          <a:chOff x="0" y="0"/>
          <a:chExt cx="0" cy="0"/>
        </a:xfrm>
      </p:grpSpPr>
      <p:sp>
        <p:nvSpPr>
          <p:cNvPr id="190" name="Google Shape;190;p29"/>
          <p:cNvSpPr txBox="1">
            <a:spLocks noGrp="1"/>
          </p:cNvSpPr>
          <p:nvPr>
            <p:ph type="title" idx="4294967295"/>
          </p:nvPr>
        </p:nvSpPr>
        <p:spPr>
          <a:xfrm>
            <a:off x="311700" y="4304885"/>
            <a:ext cx="8520600" cy="705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100"/>
              <a:buNone/>
            </a:pPr>
            <a:r>
              <a:rPr lang="en" sz="1500" dirty="0">
                <a:latin typeface="Work Sans"/>
                <a:ea typeface="Work Sans"/>
                <a:cs typeface="Work Sans"/>
                <a:sym typeface="Work Sans"/>
              </a:rPr>
              <a:t>“BAroQUe Project Charter,” </a:t>
            </a:r>
            <a:endParaRPr sz="1500" dirty="0">
              <a:latin typeface="Work Sans"/>
              <a:ea typeface="Work Sans"/>
              <a:cs typeface="Work Sans"/>
              <a:sym typeface="Work Sans"/>
            </a:endParaRPr>
          </a:p>
          <a:p>
            <a:pPr marL="0" lvl="0" indent="0" algn="ctr" rtl="0">
              <a:lnSpc>
                <a:spcPct val="115000"/>
              </a:lnSpc>
              <a:spcBef>
                <a:spcPts val="0"/>
              </a:spcBef>
              <a:spcAft>
                <a:spcPts val="0"/>
              </a:spcAft>
              <a:buClr>
                <a:schemeClr val="dk1"/>
              </a:buClr>
              <a:buSzPts val="1100"/>
              <a:buFont typeface="Arial"/>
              <a:buNone/>
            </a:pPr>
            <a:r>
              <a:rPr lang="en" sz="1500" dirty="0">
                <a:latin typeface="Work Sans"/>
                <a:ea typeface="Work Sans"/>
                <a:cs typeface="Work Sans"/>
                <a:sym typeface="Work Sans"/>
              </a:rPr>
              <a:t>based on the “Project Plan Template” from The Management Center</a:t>
            </a:r>
            <a:endParaRPr sz="1500" dirty="0">
              <a:latin typeface="Work Sans"/>
              <a:ea typeface="Work Sans"/>
              <a:cs typeface="Work Sans"/>
              <a:sym typeface="Work Sans"/>
            </a:endParaRPr>
          </a:p>
        </p:txBody>
      </p:sp>
      <p:pic>
        <p:nvPicPr>
          <p:cNvPr id="187" name="Google Shape;187;p29" descr="Screenshot of a project plan template from The Management Cent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7187" y="179200"/>
            <a:ext cx="3479673" cy="4116201"/>
          </a:xfrm>
          <a:prstGeom prst="rect">
            <a:avLst/>
          </a:prstGeom>
          <a:noFill/>
          <a:ln w="9525" cap="flat" cmpd="sng">
            <a:solidFill>
              <a:schemeClr val="dk2"/>
            </a:solidFill>
            <a:prstDash val="solid"/>
            <a:round/>
            <a:headEnd type="none" w="sm" len="sm"/>
            <a:tailEnd type="none" w="sm" len="sm"/>
          </a:ln>
        </p:spPr>
      </p:pic>
      <p:pic>
        <p:nvPicPr>
          <p:cNvPr id="188" name="Google Shape;188;p29" descr="Screenshot of the project charter used in the Bentley Audiovisual Quality Control Projec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67139" y="179200"/>
            <a:ext cx="3479673" cy="4116201"/>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89" name="Google Shape;189;p29" descr="Red arrow pointing from the project plan template to the project charter"/>
          <p:cNvSpPr/>
          <p:nvPr/>
        </p:nvSpPr>
        <p:spPr>
          <a:xfrm>
            <a:off x="4162748" y="2168207"/>
            <a:ext cx="818400" cy="409500"/>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Agile Practices</a:t>
            </a:r>
            <a:endParaRPr sz="2420" b="1">
              <a:latin typeface="Work Sans"/>
              <a:ea typeface="Work Sans"/>
              <a:cs typeface="Work Sans"/>
              <a:sym typeface="Work Sans"/>
            </a:endParaRPr>
          </a:p>
        </p:txBody>
      </p:sp>
      <p:sp>
        <p:nvSpPr>
          <p:cNvPr id="198" name="Google Shape;198;p30"/>
          <p:cNvSpPr txBox="1">
            <a:spLocks noGrp="1"/>
          </p:cNvSpPr>
          <p:nvPr>
            <p:ph type="body" idx="1"/>
          </p:nvPr>
        </p:nvSpPr>
        <p:spPr>
          <a:xfrm>
            <a:off x="311700" y="1152475"/>
            <a:ext cx="3999900" cy="3882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Iterative and incremental development for time-bound software development projects</a:t>
            </a:r>
            <a:endParaRPr sz="1800"/>
          </a:p>
          <a:p>
            <a:pPr marL="914400" lvl="1" indent="-317500" algn="l" rtl="0">
              <a:spcBef>
                <a:spcPts val="1000"/>
              </a:spcBef>
              <a:spcAft>
                <a:spcPts val="0"/>
              </a:spcAft>
              <a:buSzPts val="1400"/>
              <a:buChar char="○"/>
            </a:pPr>
            <a:r>
              <a:rPr lang="en" sz="1400"/>
              <a:t>Large tasks are broken down into smaller components</a:t>
            </a:r>
            <a:endParaRPr sz="1400"/>
          </a:p>
          <a:p>
            <a:pPr marL="914400" lvl="1" indent="-317500" algn="l" rtl="0">
              <a:spcBef>
                <a:spcPts val="1000"/>
              </a:spcBef>
              <a:spcAft>
                <a:spcPts val="0"/>
              </a:spcAft>
              <a:buSzPts val="1400"/>
              <a:buChar char="○"/>
            </a:pPr>
            <a:r>
              <a:rPr lang="en" sz="1400"/>
              <a:t>Addressed in short one to two week time frames (“sprints”)</a:t>
            </a:r>
            <a:endParaRPr sz="1400"/>
          </a:p>
          <a:p>
            <a:pPr marL="457200" lvl="0" indent="-342900" algn="l" rtl="0">
              <a:spcBef>
                <a:spcPts val="1000"/>
              </a:spcBef>
              <a:spcAft>
                <a:spcPts val="1000"/>
              </a:spcAft>
              <a:buSzPts val="1800"/>
              <a:buChar char="●"/>
            </a:pPr>
            <a:r>
              <a:rPr lang="en" sz="1800"/>
              <a:t>Regular, face-to-face communication among team members as well as meetings with a “product owner”</a:t>
            </a:r>
            <a:endParaRPr sz="1800"/>
          </a:p>
        </p:txBody>
      </p:sp>
      <p:pic>
        <p:nvPicPr>
          <p:cNvPr id="199" name="Google Shape;199;p30" descr="Cover of &quot;The Agile Samurai: How Agile Masters Deliver Great Software&quot; by Jonathan Rasmusson"/>
          <p:cNvPicPr preferRelativeResize="0"/>
          <p:nvPr/>
        </p:nvPicPr>
        <p:blipFill rotWithShape="1">
          <a:blip r:embed="rId3">
            <a:alphaModFix/>
          </a:blip>
          <a:srcRect/>
          <a:stretch/>
        </p:blipFill>
        <p:spPr>
          <a:xfrm>
            <a:off x="5138363" y="233900"/>
            <a:ext cx="3439267" cy="412385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00" name="Google Shape;200;p30"/>
          <p:cNvSpPr txBox="1">
            <a:spLocks noGrp="1"/>
          </p:cNvSpPr>
          <p:nvPr>
            <p:ph type="body" idx="1"/>
          </p:nvPr>
        </p:nvSpPr>
        <p:spPr>
          <a:xfrm>
            <a:off x="4727850" y="4385575"/>
            <a:ext cx="4260300" cy="757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i="1" dirty="0">
                <a:solidFill>
                  <a:schemeClr val="dk1"/>
                </a:solidFill>
                <a:latin typeface="Work Sans"/>
                <a:ea typeface="Work Sans"/>
                <a:cs typeface="Work Sans"/>
                <a:sym typeface="Work Sans"/>
              </a:rPr>
              <a:t>The Agile Samurai</a:t>
            </a:r>
            <a:endParaRPr i="1" dirty="0">
              <a:solidFill>
                <a:schemeClr val="dk1"/>
              </a:solidFill>
              <a:latin typeface="Work Sans"/>
              <a:ea typeface="Work Sans"/>
              <a:cs typeface="Work Sans"/>
              <a:sym typeface="Work Sans"/>
            </a:endParaRPr>
          </a:p>
          <a:p>
            <a:pPr marL="0" lvl="0" indent="0" algn="ctr" rtl="0">
              <a:spcBef>
                <a:spcPts val="0"/>
              </a:spcBef>
              <a:spcAft>
                <a:spcPts val="0"/>
              </a:spcAft>
              <a:buClr>
                <a:schemeClr val="dk1"/>
              </a:buClr>
              <a:buSzPts val="1100"/>
              <a:buFont typeface="Arial"/>
              <a:buNone/>
            </a:pPr>
            <a:r>
              <a:rPr lang="en" dirty="0">
                <a:solidFill>
                  <a:schemeClr val="dk1"/>
                </a:solidFill>
                <a:latin typeface="Work Sans"/>
                <a:ea typeface="Work Sans"/>
                <a:cs typeface="Work Sans"/>
                <a:sym typeface="Work Sans"/>
              </a:rPr>
              <a:t>by Jonathan Rasmusson</a:t>
            </a:r>
            <a:endParaRPr dirty="0">
              <a:solidFill>
                <a:schemeClr val="dk1"/>
              </a:solidFill>
              <a:latin typeface="Work Sans"/>
              <a:ea typeface="Work Sans"/>
              <a:cs typeface="Work Sans"/>
              <a:sym typeface="Work Sans"/>
            </a:endParaRPr>
          </a:p>
        </p:txBody>
      </p:sp>
      <p:sp>
        <p:nvSpPr>
          <p:cNvPr id="201" name="Google Shape;20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Other Key Learning Opportunities</a:t>
            </a:r>
            <a:endParaRPr sz="2420" b="1">
              <a:latin typeface="Work Sans"/>
              <a:ea typeface="Work Sans"/>
              <a:cs typeface="Work Sans"/>
              <a:sym typeface="Work Sans"/>
            </a:endParaRPr>
          </a:p>
        </p:txBody>
      </p:sp>
      <p:sp>
        <p:nvSpPr>
          <p:cNvPr id="207" name="Google Shape;20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Introducing the entire project team to Git and GitHub</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
              <a:t>Demonstrating the importance of iterative and incremental development and the agile execution of project plans</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
              <a:t>Realizing that everyone--regardless of technical ability--has a part to play</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
              <a:t>Dedicating time </a:t>
            </a:r>
            <a:r>
              <a:rPr lang="en" i="1"/>
              <a:t>during the project</a:t>
            </a:r>
            <a:r>
              <a:rPr lang="en"/>
              <a:t> to think about how the team would later maintain it</a:t>
            </a:r>
            <a:endParaRPr/>
          </a:p>
        </p:txBody>
      </p:sp>
      <p:sp>
        <p:nvSpPr>
          <p:cNvPr id="208" name="Google Shape;20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Land Acknowledgement</a:t>
            </a:r>
            <a:endParaRPr sz="2420" b="1">
              <a:latin typeface="Work Sans"/>
              <a:ea typeface="Work Sans"/>
              <a:cs typeface="Work Sans"/>
              <a:sym typeface="Work Sans"/>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a:t>As the archives of the University of Michigan, the Bentley Historical Library acknowledges that the historical origins and present locations of the University were made possible by cession of lands by Anishinaabe and Wyandot peoples under coercive treaties common in the colonization and expansion of the United States. These lands continue to be the homeland of indigenous people, and we seek to reaffirm and respect their contemporary and ancestral ties to the land and to recognize their contributions to the University.</a:t>
            </a:r>
            <a:endParaRPr sz="2500"/>
          </a:p>
        </p:txBody>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a:extLst>
              <a:ext uri="{C183D7F6-B498-43B3-948B-1728B52AA6E4}">
                <adec:decorative xmlns:adec="http://schemas.microsoft.com/office/drawing/2017/decorative" val="1"/>
              </a:ext>
            </a:extLst>
          </p:cNvPr>
          <p:cNvSpPr/>
          <p:nvPr/>
        </p:nvSpPr>
        <p:spPr>
          <a:xfrm>
            <a:off x="458825" y="451450"/>
            <a:ext cx="8222100" cy="42405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Work Sans"/>
                <a:ea typeface="Work Sans"/>
                <a:cs typeface="Work Sans"/>
                <a:sym typeface="Work Sans"/>
              </a:rPr>
              <a:t>Specific Outcomes of Initiatives</a:t>
            </a:r>
            <a:endParaRPr b="1">
              <a:latin typeface="Work Sans"/>
              <a:ea typeface="Work Sans"/>
              <a:cs typeface="Work Sans"/>
              <a:sym typeface="Work Sans"/>
            </a:endParaRPr>
          </a:p>
        </p:txBody>
      </p:sp>
      <p:sp>
        <p:nvSpPr>
          <p:cNvPr id="215" name="Google Shape;21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latin typeface="Work Sans"/>
                <a:ea typeface="Work Sans"/>
                <a:cs typeface="Work Sans"/>
                <a:sym typeface="Work Sans"/>
              </a:rPr>
              <a:t>Identifying Outcomes of Upskilling Initiatives</a:t>
            </a:r>
            <a:endParaRPr sz="2420" b="1">
              <a:latin typeface="Work Sans"/>
              <a:ea typeface="Work Sans"/>
              <a:cs typeface="Work Sans"/>
              <a:sym typeface="Work Sans"/>
            </a:endParaRPr>
          </a:p>
        </p:txBody>
      </p:sp>
      <p:sp>
        <p:nvSpPr>
          <p:cNvPr id="221" name="Google Shape;22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Measuring impact:</a:t>
            </a:r>
            <a:endParaRPr/>
          </a:p>
          <a:p>
            <a:pPr marL="914400" lvl="1" indent="-317500" algn="l" rtl="0">
              <a:spcBef>
                <a:spcPts val="1000"/>
              </a:spcBef>
              <a:spcAft>
                <a:spcPts val="0"/>
              </a:spcAft>
              <a:buSzPts val="1400"/>
              <a:buChar char="○"/>
            </a:pPr>
            <a:r>
              <a:rPr lang="en"/>
              <a:t>First two initiatives did not articulate learning outcomes or employ assessment protocols</a:t>
            </a:r>
            <a:endParaRPr/>
          </a:p>
          <a:p>
            <a:pPr marL="914400" lvl="1" indent="-317500" algn="l" rtl="0">
              <a:spcBef>
                <a:spcPts val="1000"/>
              </a:spcBef>
              <a:spcAft>
                <a:spcPts val="0"/>
              </a:spcAft>
              <a:buSzPts val="1400"/>
              <a:buChar char="○"/>
            </a:pPr>
            <a:r>
              <a:rPr lang="en"/>
              <a:t>Second two initiatives were more intentional in identifying and assessing outcomes </a:t>
            </a:r>
            <a:endParaRPr/>
          </a:p>
          <a:p>
            <a:pPr marL="457200" lvl="0" indent="-342900" algn="l" rtl="0">
              <a:spcBef>
                <a:spcPts val="1000"/>
              </a:spcBef>
              <a:spcAft>
                <a:spcPts val="0"/>
              </a:spcAft>
              <a:buSzPts val="1800"/>
              <a:buChar char="●"/>
            </a:pPr>
            <a:r>
              <a:rPr lang="en"/>
              <a:t>Based upon the </a:t>
            </a:r>
            <a:r>
              <a:rPr lang="en" u="sng"/>
              <a:t>available assessments</a:t>
            </a:r>
            <a:r>
              <a:rPr lang="en"/>
              <a:t> and </a:t>
            </a:r>
            <a:r>
              <a:rPr lang="en" u="sng"/>
              <a:t>informal observations</a:t>
            </a:r>
            <a:r>
              <a:rPr lang="en"/>
              <a:t>, all four initiatives led to:</a:t>
            </a:r>
            <a:endParaRPr/>
          </a:p>
          <a:p>
            <a:pPr marL="914400" lvl="1" indent="-317500" algn="l" rtl="0">
              <a:spcBef>
                <a:spcPts val="1000"/>
              </a:spcBef>
              <a:spcAft>
                <a:spcPts val="0"/>
              </a:spcAft>
              <a:buSzPts val="1400"/>
              <a:buChar char="○"/>
            </a:pPr>
            <a:r>
              <a:rPr lang="en"/>
              <a:t>Improved Efficiency and Throughput</a:t>
            </a:r>
            <a:endParaRPr/>
          </a:p>
          <a:p>
            <a:pPr marL="914400" lvl="1" indent="-317500" algn="l" rtl="0">
              <a:spcBef>
                <a:spcPts val="1000"/>
              </a:spcBef>
              <a:spcAft>
                <a:spcPts val="0"/>
              </a:spcAft>
              <a:buSzPts val="1400"/>
              <a:buChar char="○"/>
            </a:pPr>
            <a:r>
              <a:rPr lang="en"/>
              <a:t>Increased Team Cohesion and Collaboration</a:t>
            </a:r>
            <a:endParaRPr/>
          </a:p>
          <a:p>
            <a:pPr marL="914400" lvl="1" indent="-317500" algn="l" rtl="0">
              <a:spcBef>
                <a:spcPts val="1000"/>
              </a:spcBef>
              <a:spcAft>
                <a:spcPts val="1000"/>
              </a:spcAft>
              <a:buSzPts val="1400"/>
              <a:buChar char="○"/>
            </a:pPr>
            <a:r>
              <a:rPr lang="en"/>
              <a:t>Enhanced Professional Development</a:t>
            </a:r>
            <a:endParaRPr/>
          </a:p>
        </p:txBody>
      </p:sp>
      <p:sp>
        <p:nvSpPr>
          <p:cNvPr id="222" name="Google Shape;22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Outcome # 1: Improved Efficiency &amp; Throughput</a:t>
            </a:r>
            <a:endParaRPr sz="2420" b="1">
              <a:latin typeface="Work Sans"/>
              <a:ea typeface="Work Sans"/>
              <a:cs typeface="Work Sans"/>
              <a:sym typeface="Work Sans"/>
            </a:endParaRPr>
          </a:p>
        </p:txBody>
      </p:sp>
      <p:sp>
        <p:nvSpPr>
          <p:cNvPr id="232" name="Google Shape;232;p34"/>
          <p:cNvSpPr txBox="1">
            <a:spLocks noGrp="1"/>
          </p:cNvSpPr>
          <p:nvPr>
            <p:ph type="body" idx="1"/>
          </p:nvPr>
        </p:nvSpPr>
        <p:spPr>
          <a:xfrm>
            <a:off x="311700" y="1152475"/>
            <a:ext cx="4260300" cy="3448800"/>
          </a:xfrm>
          <a:prstGeom prst="rect">
            <a:avLst/>
          </a:prstGeom>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Example: cleaning and normalizing metadata in 3,000+ EAD finding aids for import to ArchivesSpace</a:t>
            </a:r>
            <a:endParaRPr/>
          </a:p>
          <a:p>
            <a:pPr marL="914400" lvl="1" indent="-304800" algn="l" rtl="0">
              <a:spcBef>
                <a:spcPts val="1000"/>
              </a:spcBef>
              <a:spcAft>
                <a:spcPts val="0"/>
              </a:spcAft>
              <a:buSzPts val="1200"/>
              <a:buChar char="○"/>
            </a:pPr>
            <a:r>
              <a:rPr lang="en"/>
              <a:t>Python to parse/extract data</a:t>
            </a:r>
            <a:endParaRPr/>
          </a:p>
          <a:p>
            <a:pPr marL="914400" lvl="1" indent="-304800" algn="l" rtl="0">
              <a:spcBef>
                <a:spcPts val="1000"/>
              </a:spcBef>
              <a:spcAft>
                <a:spcPts val="0"/>
              </a:spcAft>
              <a:buSzPts val="1200"/>
              <a:buChar char="○"/>
            </a:pPr>
            <a:r>
              <a:rPr lang="en"/>
              <a:t>OpenRefine to clean/normalize data</a:t>
            </a:r>
            <a:endParaRPr/>
          </a:p>
          <a:p>
            <a:pPr marL="457200" lvl="0" indent="-317500" algn="l" rtl="0">
              <a:spcBef>
                <a:spcPts val="1000"/>
              </a:spcBef>
              <a:spcAft>
                <a:spcPts val="0"/>
              </a:spcAft>
              <a:buSzPts val="1400"/>
              <a:buChar char="●"/>
            </a:pPr>
            <a:r>
              <a:rPr lang="en"/>
              <a:t>Reduced time/labor around frequent and repetitive tasks</a:t>
            </a:r>
            <a:endParaRPr/>
          </a:p>
          <a:p>
            <a:pPr marL="457200" lvl="0" indent="-317500" algn="l" rtl="0">
              <a:spcBef>
                <a:spcPts val="1000"/>
              </a:spcBef>
              <a:spcAft>
                <a:spcPts val="0"/>
              </a:spcAft>
              <a:buSzPts val="1400"/>
              <a:buChar char="●"/>
            </a:pPr>
            <a:r>
              <a:rPr lang="en"/>
              <a:t>Deployment of computer scripts to automate workflow steps without human intervention</a:t>
            </a:r>
            <a:endParaRPr/>
          </a:p>
          <a:p>
            <a:pPr marL="457200" lvl="0" indent="-317500" algn="l" rtl="0">
              <a:spcBef>
                <a:spcPts val="1000"/>
              </a:spcBef>
              <a:spcAft>
                <a:spcPts val="1000"/>
              </a:spcAft>
              <a:buSzPts val="1400"/>
              <a:buChar char="●"/>
            </a:pPr>
            <a:r>
              <a:rPr lang="en"/>
              <a:t>Focused human judgement &amp; attention for greatest impact and value</a:t>
            </a:r>
            <a:endParaRPr/>
          </a:p>
        </p:txBody>
      </p:sp>
      <p:pic>
        <p:nvPicPr>
          <p:cNvPr id="229" name="Google Shape;229;p34" descr="Screenshot of OpenRefine showing subject headings"/>
          <p:cNvPicPr preferRelativeResize="0"/>
          <p:nvPr/>
        </p:nvPicPr>
        <p:blipFill rotWithShape="1">
          <a:blip r:embed="rId3" cstate="screen">
            <a:alphaModFix/>
            <a:extLst>
              <a:ext uri="{28A0092B-C50C-407E-A947-70E740481C1C}">
                <a14:useLocalDpi xmlns:a14="http://schemas.microsoft.com/office/drawing/2010/main"/>
              </a:ext>
            </a:extLst>
          </a:blip>
          <a:srcRect l="851" t="20780" r="29330" b="10476"/>
          <a:stretch/>
        </p:blipFill>
        <p:spPr>
          <a:xfrm>
            <a:off x="4806738" y="1524975"/>
            <a:ext cx="4102525" cy="2630999"/>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30" name="Google Shape;230;p34"/>
          <p:cNvSpPr txBox="1"/>
          <p:nvPr/>
        </p:nvSpPr>
        <p:spPr>
          <a:xfrm>
            <a:off x="4666050" y="4209500"/>
            <a:ext cx="4383900" cy="4002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Clr>
                <a:schemeClr val="dk1"/>
              </a:buClr>
              <a:buSzPts val="1100"/>
              <a:buFont typeface="Arial"/>
              <a:buNone/>
            </a:pPr>
            <a:r>
              <a:rPr lang="en" dirty="0">
                <a:solidFill>
                  <a:schemeClr val="dk1"/>
                </a:solidFill>
                <a:latin typeface="Work Sans"/>
                <a:ea typeface="Work Sans"/>
                <a:cs typeface="Work Sans"/>
                <a:sym typeface="Work Sans"/>
              </a:rPr>
              <a:t>Screenshot of OpenRefine </a:t>
            </a:r>
            <a:endParaRPr dirty="0">
              <a:solidFill>
                <a:schemeClr val="dk1"/>
              </a:solidFill>
              <a:latin typeface="Work Sans"/>
              <a:ea typeface="Work Sans"/>
              <a:cs typeface="Work Sans"/>
              <a:sym typeface="Work Sans"/>
            </a:endParaRPr>
          </a:p>
        </p:txBody>
      </p:sp>
      <p:sp>
        <p:nvSpPr>
          <p:cNvPr id="231" name="Google Shape;23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20" b="1">
                <a:latin typeface="Work Sans"/>
                <a:ea typeface="Work Sans"/>
                <a:cs typeface="Work Sans"/>
                <a:sym typeface="Work Sans"/>
              </a:rPr>
              <a:t>Outcome #2: Increased Team Cohesion &amp; Collaboration</a:t>
            </a:r>
            <a:endParaRPr sz="2320" b="1">
              <a:latin typeface="Work Sans"/>
              <a:ea typeface="Work Sans"/>
              <a:cs typeface="Work Sans"/>
              <a:sym typeface="Work Sans"/>
            </a:endParaRPr>
          </a:p>
        </p:txBody>
      </p:sp>
      <p:sp>
        <p:nvSpPr>
          <p:cNvPr id="238" name="Google Shape;238;p3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lnSpcReduction="10000"/>
          </a:bodyPr>
          <a:lstStyle/>
          <a:p>
            <a:pPr marL="457200" lvl="0" indent="-323850" algn="l" rtl="0">
              <a:spcBef>
                <a:spcPts val="0"/>
              </a:spcBef>
              <a:spcAft>
                <a:spcPts val="0"/>
              </a:spcAft>
              <a:buSzPts val="1500"/>
              <a:buChar char="●"/>
            </a:pPr>
            <a:r>
              <a:rPr lang="en" sz="1500"/>
              <a:t>Example: Curation team pivot to remote work during COVID-19 pandemic</a:t>
            </a:r>
            <a:endParaRPr sz="1500"/>
          </a:p>
          <a:p>
            <a:pPr marL="914400" lvl="1" indent="-317500" algn="l" rtl="0">
              <a:spcBef>
                <a:spcPts val="1000"/>
              </a:spcBef>
              <a:spcAft>
                <a:spcPts val="0"/>
              </a:spcAft>
              <a:buSzPts val="1400"/>
              <a:buChar char="○"/>
            </a:pPr>
            <a:r>
              <a:rPr lang="en" sz="1400"/>
              <a:t>Team-wide support network</a:t>
            </a:r>
            <a:endParaRPr sz="1400"/>
          </a:p>
          <a:p>
            <a:pPr marL="914400" lvl="1" indent="-317500" algn="l" rtl="0">
              <a:spcBef>
                <a:spcPts val="1000"/>
              </a:spcBef>
              <a:spcAft>
                <a:spcPts val="0"/>
              </a:spcAft>
              <a:buSzPts val="1400"/>
              <a:buChar char="○"/>
            </a:pPr>
            <a:r>
              <a:rPr lang="en" sz="1400"/>
              <a:t>Rapid adoption of virtual meetings and collaboration tools, etc.</a:t>
            </a:r>
            <a:endParaRPr sz="1400"/>
          </a:p>
          <a:p>
            <a:pPr marL="457200" lvl="0" indent="-323850" algn="l" rtl="0">
              <a:spcBef>
                <a:spcPts val="1000"/>
              </a:spcBef>
              <a:spcAft>
                <a:spcPts val="0"/>
              </a:spcAft>
              <a:buSzPts val="1500"/>
              <a:buChar char="●"/>
            </a:pPr>
            <a:r>
              <a:rPr lang="en" sz="1500"/>
              <a:t>Shared experiences (esp. failures and vulnerabilities) led to team building</a:t>
            </a:r>
            <a:endParaRPr sz="1500"/>
          </a:p>
          <a:p>
            <a:pPr marL="457200" lvl="0" indent="-323850" algn="l" rtl="0">
              <a:spcBef>
                <a:spcPts val="1000"/>
              </a:spcBef>
              <a:spcAft>
                <a:spcPts val="0"/>
              </a:spcAft>
              <a:buSzPts val="1500"/>
              <a:buChar char="●"/>
            </a:pPr>
            <a:r>
              <a:rPr lang="en" sz="1500"/>
              <a:t>Broader recognition of how everyone contributes to projects (technical or not)</a:t>
            </a:r>
            <a:endParaRPr sz="1500"/>
          </a:p>
          <a:p>
            <a:pPr marL="457200" lvl="0" indent="-323850" algn="l" rtl="0">
              <a:spcBef>
                <a:spcPts val="1000"/>
              </a:spcBef>
              <a:spcAft>
                <a:spcPts val="1000"/>
              </a:spcAft>
              <a:buSzPts val="1500"/>
              <a:buChar char="●"/>
            </a:pPr>
            <a:r>
              <a:rPr lang="en" sz="1500"/>
              <a:t>Increased “technical literacy” helped demystify solutions and strategies</a:t>
            </a:r>
            <a:endParaRPr sz="1400"/>
          </a:p>
        </p:txBody>
      </p:sp>
      <p:pic>
        <p:nvPicPr>
          <p:cNvPr id="240" name="Google Shape;240;p35" descr="Photograph of Lego figurines stylized as &quot;The Three Musketeers&quo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11275" y="1476825"/>
            <a:ext cx="4093476" cy="27273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42" name="Google Shape;242;p35"/>
          <p:cNvSpPr txBox="1"/>
          <p:nvPr/>
        </p:nvSpPr>
        <p:spPr>
          <a:xfrm>
            <a:off x="4666063" y="4224325"/>
            <a:ext cx="4383900" cy="4002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The Three Musketeers</a:t>
            </a:r>
            <a:endParaRPr>
              <a:solidFill>
                <a:schemeClr val="dk1"/>
              </a:solidFill>
              <a:latin typeface="Work Sans"/>
              <a:ea typeface="Work Sans"/>
              <a:cs typeface="Work Sans"/>
              <a:sym typeface="Work Sans"/>
            </a:endParaRPr>
          </a:p>
        </p:txBody>
      </p:sp>
      <p:sp>
        <p:nvSpPr>
          <p:cNvPr id="241" name="Google Shape;24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420" b="1">
                <a:latin typeface="Work Sans"/>
                <a:ea typeface="Work Sans"/>
                <a:cs typeface="Work Sans"/>
                <a:sym typeface="Work Sans"/>
              </a:rPr>
              <a:t>Outcome #3: Enhanced Professional Development</a:t>
            </a:r>
            <a:endParaRPr sz="2420" b="1">
              <a:latin typeface="Work Sans"/>
              <a:ea typeface="Work Sans"/>
              <a:cs typeface="Work Sans"/>
              <a:sym typeface="Work Sans"/>
            </a:endParaRPr>
          </a:p>
        </p:txBody>
      </p:sp>
      <p:sp>
        <p:nvSpPr>
          <p:cNvPr id="249" name="Google Shape;249;p36"/>
          <p:cNvSpPr txBox="1">
            <a:spLocks noGrp="1"/>
          </p:cNvSpPr>
          <p:nvPr>
            <p:ph type="body" idx="1"/>
          </p:nvPr>
        </p:nvSpPr>
        <p:spPr>
          <a:xfrm>
            <a:off x="311700" y="1076275"/>
            <a:ext cx="3999900" cy="3870000"/>
          </a:xfrm>
          <a:prstGeom prst="rect">
            <a:avLst/>
          </a:prstGeom>
        </p:spPr>
        <p:txBody>
          <a:bodyPr spcFirstLastPara="1" wrap="square" lIns="91425" tIns="91425" rIns="91425" bIns="91425" anchor="t" anchorCtr="0">
            <a:normAutofit fontScale="92500" lnSpcReduction="10000"/>
          </a:bodyPr>
          <a:lstStyle/>
          <a:p>
            <a:pPr marL="457200" lvl="0" indent="-317500" algn="l" rtl="0">
              <a:spcBef>
                <a:spcPts val="0"/>
              </a:spcBef>
              <a:spcAft>
                <a:spcPts val="0"/>
              </a:spcAft>
              <a:buSzPts val="1400"/>
              <a:buChar char="●"/>
            </a:pPr>
            <a:r>
              <a:rPr lang="en"/>
              <a:t>Example: regular application of skills to work responsibilities; three Curation team members transitioned to IT or data-focused jobs</a:t>
            </a:r>
            <a:endParaRPr/>
          </a:p>
          <a:p>
            <a:pPr marL="457200" lvl="0" indent="-317500" algn="l" rtl="0">
              <a:spcBef>
                <a:spcPts val="1000"/>
              </a:spcBef>
              <a:spcAft>
                <a:spcPts val="0"/>
              </a:spcAft>
              <a:buSzPts val="1400"/>
              <a:buChar char="●"/>
            </a:pPr>
            <a:r>
              <a:rPr lang="en"/>
              <a:t>“Upskilling” topics filled gaps in library and archives professional development offerings</a:t>
            </a:r>
            <a:endParaRPr/>
          </a:p>
          <a:p>
            <a:pPr marL="457200" lvl="0" indent="-317500" algn="l" rtl="0">
              <a:spcBef>
                <a:spcPts val="1000"/>
              </a:spcBef>
              <a:spcAft>
                <a:spcPts val="0"/>
              </a:spcAft>
              <a:buSzPts val="1400"/>
              <a:buChar char="●"/>
            </a:pPr>
            <a:r>
              <a:rPr lang="en"/>
              <a:t>In-house initiatives lowered development barriers:</a:t>
            </a:r>
            <a:endParaRPr/>
          </a:p>
          <a:p>
            <a:pPr marL="914400" lvl="1" indent="-304800" algn="l" rtl="0">
              <a:spcBef>
                <a:spcPts val="1000"/>
              </a:spcBef>
              <a:spcAft>
                <a:spcPts val="0"/>
              </a:spcAft>
              <a:buSzPts val="1200"/>
              <a:buChar char="○"/>
            </a:pPr>
            <a:r>
              <a:rPr lang="en"/>
              <a:t>On-site; no travel</a:t>
            </a:r>
            <a:endParaRPr/>
          </a:p>
          <a:p>
            <a:pPr marL="914400" lvl="1" indent="-304800" algn="l" rtl="0">
              <a:spcBef>
                <a:spcPts val="1000"/>
              </a:spcBef>
              <a:spcAft>
                <a:spcPts val="0"/>
              </a:spcAft>
              <a:buSzPts val="1200"/>
              <a:buChar char="○"/>
            </a:pPr>
            <a:r>
              <a:rPr lang="en"/>
              <a:t>Regular work hours (with supervisor approval!)</a:t>
            </a:r>
            <a:endParaRPr/>
          </a:p>
          <a:p>
            <a:pPr marL="914400" lvl="1" indent="-304800" algn="l" rtl="0">
              <a:spcBef>
                <a:spcPts val="1000"/>
              </a:spcBef>
              <a:spcAft>
                <a:spcPts val="0"/>
              </a:spcAft>
              <a:buSzPts val="1200"/>
              <a:buChar char="○"/>
            </a:pPr>
            <a:r>
              <a:rPr lang="en"/>
              <a:t>Staff-led: no cost</a:t>
            </a:r>
            <a:endParaRPr/>
          </a:p>
          <a:p>
            <a:pPr marL="457200" lvl="0" indent="-317500" algn="l" rtl="0">
              <a:spcBef>
                <a:spcPts val="1000"/>
              </a:spcBef>
              <a:spcAft>
                <a:spcPts val="1000"/>
              </a:spcAft>
              <a:buSzPts val="1400"/>
              <a:buChar char="●"/>
            </a:pPr>
            <a:r>
              <a:rPr lang="en"/>
              <a:t>The focus on practical applications laid a foundation for future growth </a:t>
            </a:r>
            <a:endParaRPr/>
          </a:p>
        </p:txBody>
      </p:sp>
      <p:pic>
        <p:nvPicPr>
          <p:cNvPr id="250" name="Google Shape;250;p36" descr="Photograph of a black and brass engine room telegraph"/>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84925" y="1458750"/>
            <a:ext cx="4146202" cy="2763449"/>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52" name="Google Shape;252;p36"/>
          <p:cNvSpPr txBox="1"/>
          <p:nvPr/>
        </p:nvSpPr>
        <p:spPr>
          <a:xfrm>
            <a:off x="4666063" y="4263025"/>
            <a:ext cx="4383900" cy="4002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Engine Room Telegraph</a:t>
            </a:r>
            <a:endParaRPr>
              <a:solidFill>
                <a:schemeClr val="dk1"/>
              </a:solidFill>
              <a:latin typeface="Work Sans"/>
              <a:ea typeface="Work Sans"/>
              <a:cs typeface="Work Sans"/>
              <a:sym typeface="Work Sans"/>
            </a:endParaRPr>
          </a:p>
        </p:txBody>
      </p:sp>
      <p:sp>
        <p:nvSpPr>
          <p:cNvPr id="251" name="Google Shape;25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a:extLst>
              <a:ext uri="{C183D7F6-B498-43B3-948B-1728B52AA6E4}">
                <adec:decorative xmlns:adec="http://schemas.microsoft.com/office/drawing/2017/decorative" val="1"/>
              </a:ext>
            </a:extLst>
          </p:cNvPr>
          <p:cNvSpPr/>
          <p:nvPr/>
        </p:nvSpPr>
        <p:spPr>
          <a:xfrm>
            <a:off x="458825" y="451450"/>
            <a:ext cx="8222100" cy="42405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Work Sans"/>
                <a:ea typeface="Work Sans"/>
                <a:cs typeface="Work Sans"/>
                <a:sym typeface="Work Sans"/>
              </a:rPr>
              <a:t>Lessons Learned From Initiatives</a:t>
            </a:r>
            <a:endParaRPr b="1">
              <a:latin typeface="Work Sans"/>
              <a:ea typeface="Work Sans"/>
              <a:cs typeface="Work Sans"/>
              <a:sym typeface="Work Sans"/>
            </a:endParaRPr>
          </a:p>
        </p:txBody>
      </p:sp>
      <p:sp>
        <p:nvSpPr>
          <p:cNvPr id="259" name="Google Shape;25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83" name="Google Shape;283;p38">
            <a:extLst>
              <a:ext uri="{C183D7F6-B498-43B3-948B-1728B52AA6E4}">
                <adec:decorative xmlns:adec="http://schemas.microsoft.com/office/drawing/2017/decorative" val="1"/>
              </a:ext>
            </a:extLst>
          </p:cNvPr>
          <p:cNvGrpSpPr/>
          <p:nvPr/>
        </p:nvGrpSpPr>
        <p:grpSpPr>
          <a:xfrm>
            <a:off x="589699" y="1272187"/>
            <a:ext cx="795373" cy="741736"/>
            <a:chOff x="4833058" y="5767203"/>
            <a:chExt cx="439238" cy="409641"/>
          </a:xfrm>
        </p:grpSpPr>
        <p:sp>
          <p:nvSpPr>
            <p:cNvPr id="284" name="Google Shape;284;p38"/>
            <p:cNvSpPr/>
            <p:nvPr/>
          </p:nvSpPr>
          <p:spPr>
            <a:xfrm>
              <a:off x="5143363" y="5852710"/>
              <a:ext cx="109718" cy="101739"/>
            </a:xfrm>
            <a:custGeom>
              <a:avLst/>
              <a:gdLst/>
              <a:ahLst/>
              <a:cxnLst/>
              <a:rect l="l" t="t" r="r" b="b"/>
              <a:pathLst>
                <a:path w="109718" h="101739" extrusionOk="0">
                  <a:moveTo>
                    <a:pt x="41184" y="101740"/>
                  </a:moveTo>
                  <a:cubicBezTo>
                    <a:pt x="63930" y="101740"/>
                    <a:pt x="82368" y="83301"/>
                    <a:pt x="82368" y="60556"/>
                  </a:cubicBezTo>
                  <a:cubicBezTo>
                    <a:pt x="82368" y="59100"/>
                    <a:pt x="82286" y="57663"/>
                    <a:pt x="82142" y="56246"/>
                  </a:cubicBezTo>
                  <a:cubicBezTo>
                    <a:pt x="90177" y="58743"/>
                    <a:pt x="99756" y="58314"/>
                    <a:pt x="106935" y="57314"/>
                  </a:cubicBezTo>
                  <a:cubicBezTo>
                    <a:pt x="109702" y="56929"/>
                    <a:pt x="110666" y="53551"/>
                    <a:pt x="108631" y="51639"/>
                  </a:cubicBezTo>
                  <a:cubicBezTo>
                    <a:pt x="101025" y="44499"/>
                    <a:pt x="98661" y="30510"/>
                    <a:pt x="98661" y="18691"/>
                  </a:cubicBezTo>
                  <a:cubicBezTo>
                    <a:pt x="98661" y="-952"/>
                    <a:pt x="78151" y="8"/>
                    <a:pt x="78151" y="8"/>
                  </a:cubicBezTo>
                  <a:cubicBezTo>
                    <a:pt x="62427" y="8"/>
                    <a:pt x="58296" y="16911"/>
                    <a:pt x="58185" y="23074"/>
                  </a:cubicBezTo>
                  <a:cubicBezTo>
                    <a:pt x="52996" y="20717"/>
                    <a:pt x="47253" y="19372"/>
                    <a:pt x="41184" y="19372"/>
                  </a:cubicBezTo>
                  <a:cubicBezTo>
                    <a:pt x="18439" y="19372"/>
                    <a:pt x="0" y="37810"/>
                    <a:pt x="0" y="60556"/>
                  </a:cubicBezTo>
                  <a:cubicBezTo>
                    <a:pt x="0" y="83301"/>
                    <a:pt x="18439" y="101740"/>
                    <a:pt x="41184" y="101740"/>
                  </a:cubicBezTo>
                  <a:close/>
                  <a:moveTo>
                    <a:pt x="21228" y="34400"/>
                  </a:moveTo>
                  <a:cubicBezTo>
                    <a:pt x="23995" y="42805"/>
                    <a:pt x="31688" y="54724"/>
                    <a:pt x="53254" y="54724"/>
                  </a:cubicBezTo>
                  <a:cubicBezTo>
                    <a:pt x="53254" y="54724"/>
                    <a:pt x="54260" y="74507"/>
                    <a:pt x="67670" y="80071"/>
                  </a:cubicBezTo>
                  <a:cubicBezTo>
                    <a:pt x="61665" y="88199"/>
                    <a:pt x="52044" y="93503"/>
                    <a:pt x="41184" y="93503"/>
                  </a:cubicBezTo>
                  <a:cubicBezTo>
                    <a:pt x="23017" y="93503"/>
                    <a:pt x="8237" y="78723"/>
                    <a:pt x="8237" y="60556"/>
                  </a:cubicBezTo>
                  <a:cubicBezTo>
                    <a:pt x="8237" y="49894"/>
                    <a:pt x="13350" y="40427"/>
                    <a:pt x="21228" y="34400"/>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8"/>
            <p:cNvSpPr/>
            <p:nvPr/>
          </p:nvSpPr>
          <p:spPr>
            <a:xfrm>
              <a:off x="5058812" y="5841733"/>
              <a:ext cx="213484" cy="335111"/>
            </a:xfrm>
            <a:custGeom>
              <a:avLst/>
              <a:gdLst/>
              <a:ahLst/>
              <a:cxnLst/>
              <a:rect l="l" t="t" r="r" b="b"/>
              <a:pathLst>
                <a:path w="213484" h="335111" extrusionOk="0">
                  <a:moveTo>
                    <a:pt x="212711" y="289409"/>
                  </a:moveTo>
                  <a:lnTo>
                    <a:pt x="167289" y="154085"/>
                  </a:lnTo>
                  <a:cubicBezTo>
                    <a:pt x="161808" y="137760"/>
                    <a:pt x="148250" y="125448"/>
                    <a:pt x="131473" y="121565"/>
                  </a:cubicBezTo>
                  <a:lnTo>
                    <a:pt x="102774" y="114924"/>
                  </a:lnTo>
                  <a:cubicBezTo>
                    <a:pt x="90600" y="112106"/>
                    <a:pt x="80053" y="104547"/>
                    <a:pt x="73473" y="93922"/>
                  </a:cubicBezTo>
                  <a:lnTo>
                    <a:pt x="15305" y="0"/>
                  </a:lnTo>
                  <a:cubicBezTo>
                    <a:pt x="15123" y="2333"/>
                    <a:pt x="14612" y="4673"/>
                    <a:pt x="13625" y="6931"/>
                  </a:cubicBezTo>
                  <a:lnTo>
                    <a:pt x="0" y="38116"/>
                  </a:lnTo>
                  <a:lnTo>
                    <a:pt x="46640" y="137815"/>
                  </a:lnTo>
                  <a:cubicBezTo>
                    <a:pt x="53623" y="152741"/>
                    <a:pt x="55807" y="169441"/>
                    <a:pt x="52904" y="185662"/>
                  </a:cubicBezTo>
                  <a:cubicBezTo>
                    <a:pt x="48885" y="208123"/>
                    <a:pt x="43778" y="242098"/>
                    <a:pt x="43778" y="269695"/>
                  </a:cubicBezTo>
                  <a:cubicBezTo>
                    <a:pt x="43778" y="301937"/>
                    <a:pt x="49405" y="321335"/>
                    <a:pt x="52684" y="329897"/>
                  </a:cubicBezTo>
                  <a:cubicBezTo>
                    <a:pt x="53894" y="333056"/>
                    <a:pt x="56964" y="335111"/>
                    <a:pt x="60346" y="335111"/>
                  </a:cubicBezTo>
                  <a:lnTo>
                    <a:pt x="168006" y="335111"/>
                  </a:lnTo>
                  <a:cubicBezTo>
                    <a:pt x="172491" y="335111"/>
                    <a:pt x="176152" y="331520"/>
                    <a:pt x="176238" y="327035"/>
                  </a:cubicBezTo>
                  <a:lnTo>
                    <a:pt x="176700" y="303482"/>
                  </a:lnTo>
                  <a:lnTo>
                    <a:pt x="135393" y="202427"/>
                  </a:lnTo>
                  <a:cubicBezTo>
                    <a:pt x="134532" y="200322"/>
                    <a:pt x="135542" y="197917"/>
                    <a:pt x="137647" y="197056"/>
                  </a:cubicBezTo>
                  <a:cubicBezTo>
                    <a:pt x="139762" y="196203"/>
                    <a:pt x="142159" y="197207"/>
                    <a:pt x="143019" y="199310"/>
                  </a:cubicBezTo>
                  <a:lnTo>
                    <a:pt x="177103" y="282695"/>
                  </a:lnTo>
                  <a:lnTo>
                    <a:pt x="177103" y="282615"/>
                  </a:lnTo>
                  <a:lnTo>
                    <a:pt x="185221" y="300298"/>
                  </a:lnTo>
                  <a:cubicBezTo>
                    <a:pt x="188660" y="307790"/>
                    <a:pt x="197560" y="311031"/>
                    <a:pt x="205014" y="307501"/>
                  </a:cubicBezTo>
                  <a:cubicBezTo>
                    <a:pt x="211793" y="304289"/>
                    <a:pt x="215100" y="296518"/>
                    <a:pt x="212711" y="289409"/>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8"/>
            <p:cNvSpPr/>
            <p:nvPr/>
          </p:nvSpPr>
          <p:spPr>
            <a:xfrm>
              <a:off x="4833058" y="5826918"/>
              <a:ext cx="232910" cy="349925"/>
            </a:xfrm>
            <a:custGeom>
              <a:avLst/>
              <a:gdLst/>
              <a:ahLst/>
              <a:cxnLst/>
              <a:rect l="l" t="t" r="r" b="b"/>
              <a:pathLst>
                <a:path w="232910" h="349925" extrusionOk="0">
                  <a:moveTo>
                    <a:pt x="221106" y="42995"/>
                  </a:moveTo>
                  <a:lnTo>
                    <a:pt x="231832" y="18448"/>
                  </a:lnTo>
                  <a:cubicBezTo>
                    <a:pt x="233093" y="15561"/>
                    <a:pt x="233201" y="12456"/>
                    <a:pt x="232402" y="9617"/>
                  </a:cubicBezTo>
                  <a:cubicBezTo>
                    <a:pt x="231491" y="6383"/>
                    <a:pt x="229390" y="3496"/>
                    <a:pt x="226269" y="1722"/>
                  </a:cubicBezTo>
                  <a:lnTo>
                    <a:pt x="226269" y="1722"/>
                  </a:lnTo>
                  <a:cubicBezTo>
                    <a:pt x="224213" y="554"/>
                    <a:pt x="221978" y="0"/>
                    <a:pt x="219774" y="0"/>
                  </a:cubicBezTo>
                  <a:cubicBezTo>
                    <a:pt x="215130" y="0"/>
                    <a:pt x="210622" y="2460"/>
                    <a:pt x="208221" y="6824"/>
                  </a:cubicBezTo>
                  <a:lnTo>
                    <a:pt x="159073" y="96754"/>
                  </a:lnTo>
                  <a:cubicBezTo>
                    <a:pt x="147954" y="117101"/>
                    <a:pt x="128341" y="131267"/>
                    <a:pt x="105626" y="135920"/>
                  </a:cubicBezTo>
                  <a:cubicBezTo>
                    <a:pt x="84261" y="140296"/>
                    <a:pt x="58591" y="151441"/>
                    <a:pt x="47695" y="179196"/>
                  </a:cubicBezTo>
                  <a:cubicBezTo>
                    <a:pt x="28213" y="228823"/>
                    <a:pt x="8898" y="280758"/>
                    <a:pt x="787" y="304500"/>
                  </a:cubicBezTo>
                  <a:cubicBezTo>
                    <a:pt x="-1718" y="311835"/>
                    <a:pt x="1943" y="319825"/>
                    <a:pt x="9123" y="322740"/>
                  </a:cubicBezTo>
                  <a:cubicBezTo>
                    <a:pt x="10917" y="323469"/>
                    <a:pt x="12780" y="323815"/>
                    <a:pt x="14618" y="323815"/>
                  </a:cubicBezTo>
                  <a:cubicBezTo>
                    <a:pt x="19695" y="323815"/>
                    <a:pt x="24579" y="321163"/>
                    <a:pt x="27263" y="316534"/>
                  </a:cubicBezTo>
                  <a:lnTo>
                    <a:pt x="49280" y="281209"/>
                  </a:lnTo>
                  <a:lnTo>
                    <a:pt x="81242" y="206137"/>
                  </a:lnTo>
                  <a:cubicBezTo>
                    <a:pt x="82131" y="204044"/>
                    <a:pt x="84550" y="203069"/>
                    <a:pt x="86643" y="203962"/>
                  </a:cubicBezTo>
                  <a:cubicBezTo>
                    <a:pt x="88737" y="204852"/>
                    <a:pt x="89710" y="207272"/>
                    <a:pt x="88819" y="209363"/>
                  </a:cubicBezTo>
                  <a:lnTo>
                    <a:pt x="59081" y="279212"/>
                  </a:lnTo>
                  <a:lnTo>
                    <a:pt x="59081" y="341689"/>
                  </a:lnTo>
                  <a:cubicBezTo>
                    <a:pt x="59081" y="346240"/>
                    <a:pt x="62752" y="349926"/>
                    <a:pt x="67301" y="349926"/>
                  </a:cubicBezTo>
                  <a:cubicBezTo>
                    <a:pt x="85566" y="349926"/>
                    <a:pt x="129344" y="349926"/>
                    <a:pt x="147534" y="349926"/>
                  </a:cubicBezTo>
                  <a:cubicBezTo>
                    <a:pt x="152025" y="349926"/>
                    <a:pt x="155683" y="346339"/>
                    <a:pt x="155755" y="341846"/>
                  </a:cubicBezTo>
                  <a:cubicBezTo>
                    <a:pt x="156183" y="315138"/>
                    <a:pt x="158175" y="272528"/>
                    <a:pt x="159297" y="249617"/>
                  </a:cubicBezTo>
                  <a:cubicBezTo>
                    <a:pt x="159754" y="240288"/>
                    <a:pt x="162173" y="231144"/>
                    <a:pt x="166680" y="222963"/>
                  </a:cubicBezTo>
                  <a:cubicBezTo>
                    <a:pt x="175100" y="207681"/>
                    <a:pt x="178291" y="196525"/>
                    <a:pt x="173191" y="181223"/>
                  </a:cubicBezTo>
                  <a:cubicBezTo>
                    <a:pt x="166916" y="162398"/>
                    <a:pt x="171601" y="156298"/>
                    <a:pt x="171601" y="156298"/>
                  </a:cubicBezTo>
                  <a:lnTo>
                    <a:pt x="221106" y="42995"/>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8"/>
            <p:cNvSpPr/>
            <p:nvPr/>
          </p:nvSpPr>
          <p:spPr>
            <a:xfrm>
              <a:off x="4841761" y="5817013"/>
              <a:ext cx="144919" cy="137436"/>
            </a:xfrm>
            <a:custGeom>
              <a:avLst/>
              <a:gdLst/>
              <a:ahLst/>
              <a:cxnLst/>
              <a:rect l="l" t="t" r="r" b="b"/>
              <a:pathLst>
                <a:path w="144919" h="137436" extrusionOk="0">
                  <a:moveTo>
                    <a:pt x="18801" y="111957"/>
                  </a:moveTo>
                  <a:cubicBezTo>
                    <a:pt x="20938" y="111957"/>
                    <a:pt x="22957" y="111523"/>
                    <a:pt x="24871" y="110866"/>
                  </a:cubicBezTo>
                  <a:cubicBezTo>
                    <a:pt x="24850" y="111235"/>
                    <a:pt x="24761" y="111583"/>
                    <a:pt x="24761" y="111957"/>
                  </a:cubicBezTo>
                  <a:cubicBezTo>
                    <a:pt x="24761" y="122340"/>
                    <a:pt x="33179" y="130758"/>
                    <a:pt x="43563" y="130758"/>
                  </a:cubicBezTo>
                  <a:cubicBezTo>
                    <a:pt x="49118" y="130758"/>
                    <a:pt x="54059" y="128302"/>
                    <a:pt x="57501" y="124470"/>
                  </a:cubicBezTo>
                  <a:cubicBezTo>
                    <a:pt x="65011" y="132436"/>
                    <a:pt x="75632" y="137437"/>
                    <a:pt x="87444" y="137437"/>
                  </a:cubicBezTo>
                  <a:cubicBezTo>
                    <a:pt x="110190" y="137437"/>
                    <a:pt x="128628" y="118998"/>
                    <a:pt x="128628" y="96253"/>
                  </a:cubicBezTo>
                  <a:cubicBezTo>
                    <a:pt x="128628" y="94063"/>
                    <a:pt x="128408" y="91930"/>
                    <a:pt x="128079" y="89833"/>
                  </a:cubicBezTo>
                  <a:cubicBezTo>
                    <a:pt x="136472" y="89632"/>
                    <a:pt x="143224" y="82797"/>
                    <a:pt x="143224" y="74355"/>
                  </a:cubicBezTo>
                  <a:cubicBezTo>
                    <a:pt x="143224" y="70980"/>
                    <a:pt x="142118" y="67880"/>
                    <a:pt x="140288" y="65333"/>
                  </a:cubicBezTo>
                  <a:cubicBezTo>
                    <a:pt x="143142" y="62519"/>
                    <a:pt x="144919" y="58615"/>
                    <a:pt x="144919" y="54290"/>
                  </a:cubicBezTo>
                  <a:cubicBezTo>
                    <a:pt x="144919" y="46617"/>
                    <a:pt x="139336" y="40287"/>
                    <a:pt x="132018" y="39038"/>
                  </a:cubicBezTo>
                  <a:cubicBezTo>
                    <a:pt x="132413" y="37521"/>
                    <a:pt x="132690" y="35957"/>
                    <a:pt x="132690" y="34316"/>
                  </a:cubicBezTo>
                  <a:cubicBezTo>
                    <a:pt x="132690" y="25094"/>
                    <a:pt x="126040" y="17458"/>
                    <a:pt x="117280" y="15857"/>
                  </a:cubicBezTo>
                  <a:cubicBezTo>
                    <a:pt x="117283" y="15740"/>
                    <a:pt x="117315" y="15632"/>
                    <a:pt x="117315" y="15515"/>
                  </a:cubicBezTo>
                  <a:cubicBezTo>
                    <a:pt x="117315" y="6947"/>
                    <a:pt x="110369" y="0"/>
                    <a:pt x="101800" y="0"/>
                  </a:cubicBezTo>
                  <a:cubicBezTo>
                    <a:pt x="95545" y="0"/>
                    <a:pt x="90189" y="3722"/>
                    <a:pt x="87734" y="9054"/>
                  </a:cubicBezTo>
                  <a:cubicBezTo>
                    <a:pt x="85259" y="7855"/>
                    <a:pt x="82518" y="7125"/>
                    <a:pt x="79584" y="7125"/>
                  </a:cubicBezTo>
                  <a:cubicBezTo>
                    <a:pt x="76230" y="7125"/>
                    <a:pt x="73127" y="8076"/>
                    <a:pt x="70400" y="9615"/>
                  </a:cubicBezTo>
                  <a:cubicBezTo>
                    <a:pt x="67574" y="5795"/>
                    <a:pt x="63074" y="3286"/>
                    <a:pt x="57956" y="3286"/>
                  </a:cubicBezTo>
                  <a:cubicBezTo>
                    <a:pt x="50694" y="3286"/>
                    <a:pt x="44644" y="8297"/>
                    <a:pt x="42955" y="15036"/>
                  </a:cubicBezTo>
                  <a:cubicBezTo>
                    <a:pt x="34442" y="16830"/>
                    <a:pt x="28047" y="24375"/>
                    <a:pt x="28047" y="33422"/>
                  </a:cubicBezTo>
                  <a:cubicBezTo>
                    <a:pt x="28047" y="35408"/>
                    <a:pt x="28439" y="37285"/>
                    <a:pt x="29010" y="39082"/>
                  </a:cubicBezTo>
                  <a:cubicBezTo>
                    <a:pt x="19616" y="40126"/>
                    <a:pt x="12282" y="48001"/>
                    <a:pt x="12282" y="57674"/>
                  </a:cubicBezTo>
                  <a:cubicBezTo>
                    <a:pt x="12282" y="58485"/>
                    <a:pt x="12421" y="59257"/>
                    <a:pt x="12520" y="60040"/>
                  </a:cubicBezTo>
                  <a:cubicBezTo>
                    <a:pt x="6682" y="63230"/>
                    <a:pt x="2675" y="69352"/>
                    <a:pt x="2675" y="76475"/>
                  </a:cubicBezTo>
                  <a:cubicBezTo>
                    <a:pt x="2675" y="78459"/>
                    <a:pt x="3066" y="80333"/>
                    <a:pt x="3636" y="82129"/>
                  </a:cubicBezTo>
                  <a:cubicBezTo>
                    <a:pt x="1374" y="85233"/>
                    <a:pt x="0" y="89022"/>
                    <a:pt x="0" y="93156"/>
                  </a:cubicBezTo>
                  <a:cubicBezTo>
                    <a:pt x="0" y="103539"/>
                    <a:pt x="8417" y="111957"/>
                    <a:pt x="18801" y="111957"/>
                  </a:cubicBezTo>
                  <a:close/>
                  <a:moveTo>
                    <a:pt x="87444" y="129200"/>
                  </a:moveTo>
                  <a:cubicBezTo>
                    <a:pt x="78324" y="129200"/>
                    <a:pt x="70060" y="125471"/>
                    <a:pt x="64088" y="119462"/>
                  </a:cubicBezTo>
                  <a:cubicBezTo>
                    <a:pt x="71834" y="118594"/>
                    <a:pt x="77878" y="112099"/>
                    <a:pt x="77878" y="104121"/>
                  </a:cubicBezTo>
                  <a:cubicBezTo>
                    <a:pt x="77878" y="102629"/>
                    <a:pt x="77601" y="101215"/>
                    <a:pt x="77208" y="99849"/>
                  </a:cubicBezTo>
                  <a:cubicBezTo>
                    <a:pt x="83159" y="97679"/>
                    <a:pt x="87432" y="92022"/>
                    <a:pt x="87432" y="85320"/>
                  </a:cubicBezTo>
                  <a:cubicBezTo>
                    <a:pt x="87432" y="85281"/>
                    <a:pt x="87421" y="85245"/>
                    <a:pt x="87421" y="85206"/>
                  </a:cubicBezTo>
                  <a:cubicBezTo>
                    <a:pt x="95450" y="84614"/>
                    <a:pt x="101800" y="77985"/>
                    <a:pt x="101800" y="69805"/>
                  </a:cubicBezTo>
                  <a:cubicBezTo>
                    <a:pt x="101800" y="68653"/>
                    <a:pt x="101655" y="67539"/>
                    <a:pt x="101416" y="66458"/>
                  </a:cubicBezTo>
                  <a:cubicBezTo>
                    <a:pt x="105563" y="68411"/>
                    <a:pt x="109234" y="71192"/>
                    <a:pt x="112219" y="74604"/>
                  </a:cubicBezTo>
                  <a:cubicBezTo>
                    <a:pt x="115383" y="78219"/>
                    <a:pt x="117764" y="82520"/>
                    <a:pt x="119113" y="87263"/>
                  </a:cubicBezTo>
                  <a:cubicBezTo>
                    <a:pt x="119927" y="90125"/>
                    <a:pt x="120392" y="93133"/>
                    <a:pt x="120392" y="96253"/>
                  </a:cubicBezTo>
                  <a:cubicBezTo>
                    <a:pt x="120392" y="114420"/>
                    <a:pt x="105612" y="129200"/>
                    <a:pt x="87444" y="129200"/>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38"/>
            <p:cNvSpPr/>
            <p:nvPr/>
          </p:nvSpPr>
          <p:spPr>
            <a:xfrm>
              <a:off x="5046017" y="5767203"/>
              <a:ext cx="16473" cy="47546"/>
            </a:xfrm>
            <a:custGeom>
              <a:avLst/>
              <a:gdLst/>
              <a:ahLst/>
              <a:cxnLst/>
              <a:rect l="l" t="t" r="r" b="b"/>
              <a:pathLst>
                <a:path w="16473" h="47546" extrusionOk="0">
                  <a:moveTo>
                    <a:pt x="8237" y="47547"/>
                  </a:moveTo>
                  <a:cubicBezTo>
                    <a:pt x="12786" y="47547"/>
                    <a:pt x="16474" y="43859"/>
                    <a:pt x="16474" y="39310"/>
                  </a:cubicBezTo>
                  <a:lnTo>
                    <a:pt x="16474" y="8237"/>
                  </a:lnTo>
                  <a:cubicBezTo>
                    <a:pt x="16474" y="3688"/>
                    <a:pt x="12786" y="0"/>
                    <a:pt x="8237" y="0"/>
                  </a:cubicBezTo>
                  <a:cubicBezTo>
                    <a:pt x="3688" y="0"/>
                    <a:pt x="0" y="3688"/>
                    <a:pt x="0" y="8237"/>
                  </a:cubicBezTo>
                  <a:lnTo>
                    <a:pt x="0" y="39310"/>
                  </a:lnTo>
                  <a:cubicBezTo>
                    <a:pt x="0" y="43859"/>
                    <a:pt x="3688" y="47547"/>
                    <a:pt x="8237" y="47547"/>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38"/>
            <p:cNvSpPr/>
            <p:nvPr/>
          </p:nvSpPr>
          <p:spPr>
            <a:xfrm>
              <a:off x="5068376" y="5787290"/>
              <a:ext cx="38445" cy="38445"/>
            </a:xfrm>
            <a:custGeom>
              <a:avLst/>
              <a:gdLst/>
              <a:ahLst/>
              <a:cxnLst/>
              <a:rect l="l" t="t" r="r" b="b"/>
              <a:pathLst>
                <a:path w="38445" h="38445" extrusionOk="0">
                  <a:moveTo>
                    <a:pt x="8237" y="38445"/>
                  </a:moveTo>
                  <a:cubicBezTo>
                    <a:pt x="10344" y="38445"/>
                    <a:pt x="12454" y="37641"/>
                    <a:pt x="14060" y="36032"/>
                  </a:cubicBezTo>
                  <a:lnTo>
                    <a:pt x="36032" y="14061"/>
                  </a:lnTo>
                  <a:cubicBezTo>
                    <a:pt x="39250" y="10845"/>
                    <a:pt x="39250" y="5629"/>
                    <a:pt x="36032" y="2413"/>
                  </a:cubicBezTo>
                  <a:cubicBezTo>
                    <a:pt x="32818" y="-804"/>
                    <a:pt x="27598" y="-804"/>
                    <a:pt x="24385" y="2413"/>
                  </a:cubicBezTo>
                  <a:lnTo>
                    <a:pt x="2413" y="24385"/>
                  </a:lnTo>
                  <a:cubicBezTo>
                    <a:pt x="-804" y="27600"/>
                    <a:pt x="-804" y="32817"/>
                    <a:pt x="2413" y="36032"/>
                  </a:cubicBezTo>
                  <a:cubicBezTo>
                    <a:pt x="4020" y="37641"/>
                    <a:pt x="6129" y="38445"/>
                    <a:pt x="8237" y="38445"/>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38"/>
            <p:cNvSpPr/>
            <p:nvPr/>
          </p:nvSpPr>
          <p:spPr>
            <a:xfrm>
              <a:off x="5000463" y="5787290"/>
              <a:ext cx="38445" cy="38445"/>
            </a:xfrm>
            <a:custGeom>
              <a:avLst/>
              <a:gdLst/>
              <a:ahLst/>
              <a:cxnLst/>
              <a:rect l="l" t="t" r="r" b="b"/>
              <a:pathLst>
                <a:path w="38445" h="38445" extrusionOk="0">
                  <a:moveTo>
                    <a:pt x="24385" y="36032"/>
                  </a:moveTo>
                  <a:cubicBezTo>
                    <a:pt x="25992" y="37641"/>
                    <a:pt x="28101" y="38445"/>
                    <a:pt x="30208" y="38445"/>
                  </a:cubicBezTo>
                  <a:cubicBezTo>
                    <a:pt x="32316" y="38445"/>
                    <a:pt x="34425" y="37641"/>
                    <a:pt x="36032" y="36032"/>
                  </a:cubicBezTo>
                  <a:cubicBezTo>
                    <a:pt x="39250" y="32817"/>
                    <a:pt x="39250" y="27600"/>
                    <a:pt x="36032" y="24385"/>
                  </a:cubicBezTo>
                  <a:lnTo>
                    <a:pt x="14061" y="2413"/>
                  </a:lnTo>
                  <a:cubicBezTo>
                    <a:pt x="10847" y="-804"/>
                    <a:pt x="5627" y="-804"/>
                    <a:pt x="2413" y="2413"/>
                  </a:cubicBezTo>
                  <a:cubicBezTo>
                    <a:pt x="-804" y="5629"/>
                    <a:pt x="-804" y="10845"/>
                    <a:pt x="2413" y="14061"/>
                  </a:cubicBezTo>
                  <a:lnTo>
                    <a:pt x="24385" y="36032"/>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6" name="Google Shape;266;p38">
            <a:extLst>
              <a:ext uri="{C183D7F6-B498-43B3-948B-1728B52AA6E4}">
                <adec:decorative xmlns:adec="http://schemas.microsoft.com/office/drawing/2017/decorative" val="1"/>
              </a:ext>
            </a:extLst>
          </p:cNvPr>
          <p:cNvGrpSpPr/>
          <p:nvPr/>
        </p:nvGrpSpPr>
        <p:grpSpPr>
          <a:xfrm>
            <a:off x="589723" y="2463259"/>
            <a:ext cx="795367" cy="809636"/>
            <a:chOff x="2320229" y="5760884"/>
            <a:chExt cx="440671" cy="448577"/>
          </a:xfrm>
        </p:grpSpPr>
        <p:sp>
          <p:nvSpPr>
            <p:cNvPr id="267" name="Google Shape;267;p38"/>
            <p:cNvSpPr/>
            <p:nvPr/>
          </p:nvSpPr>
          <p:spPr>
            <a:xfrm>
              <a:off x="2320229" y="5760884"/>
              <a:ext cx="267696" cy="160618"/>
            </a:xfrm>
            <a:custGeom>
              <a:avLst/>
              <a:gdLst/>
              <a:ahLst/>
              <a:cxnLst/>
              <a:rect l="l" t="t" r="r" b="b"/>
              <a:pathLst>
                <a:path w="267696" h="160618" extrusionOk="0">
                  <a:moveTo>
                    <a:pt x="238837" y="117117"/>
                  </a:moveTo>
                  <a:cubicBezTo>
                    <a:pt x="240751" y="94864"/>
                    <a:pt x="251651" y="75245"/>
                    <a:pt x="267697" y="61595"/>
                  </a:cubicBezTo>
                  <a:lnTo>
                    <a:pt x="267697" y="8262"/>
                  </a:lnTo>
                  <a:cubicBezTo>
                    <a:pt x="267697" y="3699"/>
                    <a:pt x="263998" y="0"/>
                    <a:pt x="259435" y="0"/>
                  </a:cubicBezTo>
                  <a:lnTo>
                    <a:pt x="8262" y="0"/>
                  </a:lnTo>
                  <a:cubicBezTo>
                    <a:pt x="3699" y="0"/>
                    <a:pt x="0" y="3699"/>
                    <a:pt x="0" y="8262"/>
                  </a:cubicBezTo>
                  <a:lnTo>
                    <a:pt x="0" y="152357"/>
                  </a:lnTo>
                  <a:cubicBezTo>
                    <a:pt x="0" y="156919"/>
                    <a:pt x="3699" y="160618"/>
                    <a:pt x="8262" y="160618"/>
                  </a:cubicBezTo>
                  <a:lnTo>
                    <a:pt x="221565" y="160618"/>
                  </a:lnTo>
                  <a:cubicBezTo>
                    <a:pt x="228440" y="149482"/>
                    <a:pt x="234773" y="131769"/>
                    <a:pt x="238837" y="117117"/>
                  </a:cubicBezTo>
                  <a:close/>
                  <a:moveTo>
                    <a:pt x="84186" y="122969"/>
                  </a:moveTo>
                  <a:cubicBezTo>
                    <a:pt x="82578" y="124578"/>
                    <a:pt x="80470" y="125382"/>
                    <a:pt x="78362" y="125382"/>
                  </a:cubicBezTo>
                  <a:cubicBezTo>
                    <a:pt x="76255" y="125382"/>
                    <a:pt x="74148" y="124578"/>
                    <a:pt x="72539" y="122969"/>
                  </a:cubicBezTo>
                  <a:lnTo>
                    <a:pt x="39016" y="89449"/>
                  </a:lnTo>
                  <a:cubicBezTo>
                    <a:pt x="33482" y="83909"/>
                    <a:pt x="33482" y="74900"/>
                    <a:pt x="39013" y="69362"/>
                  </a:cubicBezTo>
                  <a:lnTo>
                    <a:pt x="71517" y="36859"/>
                  </a:lnTo>
                  <a:cubicBezTo>
                    <a:pt x="74735" y="33641"/>
                    <a:pt x="79947" y="33641"/>
                    <a:pt x="83165" y="36859"/>
                  </a:cubicBezTo>
                  <a:cubicBezTo>
                    <a:pt x="86382" y="40074"/>
                    <a:pt x="86382" y="45291"/>
                    <a:pt x="83165" y="48506"/>
                  </a:cubicBezTo>
                  <a:lnTo>
                    <a:pt x="52268" y="79404"/>
                  </a:lnTo>
                  <a:lnTo>
                    <a:pt x="84186" y="111322"/>
                  </a:lnTo>
                  <a:cubicBezTo>
                    <a:pt x="87404" y="114537"/>
                    <a:pt x="87404" y="119754"/>
                    <a:pt x="84186" y="122969"/>
                  </a:cubicBezTo>
                  <a:close/>
                  <a:moveTo>
                    <a:pt x="153045" y="46451"/>
                  </a:moveTo>
                  <a:lnTo>
                    <a:pt x="114737" y="120914"/>
                  </a:lnTo>
                  <a:cubicBezTo>
                    <a:pt x="113277" y="123753"/>
                    <a:pt x="110393" y="125384"/>
                    <a:pt x="107405" y="125384"/>
                  </a:cubicBezTo>
                  <a:cubicBezTo>
                    <a:pt x="106138" y="125384"/>
                    <a:pt x="104851" y="125091"/>
                    <a:pt x="103644" y="124470"/>
                  </a:cubicBezTo>
                  <a:cubicBezTo>
                    <a:pt x="99598" y="122388"/>
                    <a:pt x="98005" y="117423"/>
                    <a:pt x="100089" y="113377"/>
                  </a:cubicBezTo>
                  <a:lnTo>
                    <a:pt x="138397" y="38914"/>
                  </a:lnTo>
                  <a:cubicBezTo>
                    <a:pt x="140477" y="34874"/>
                    <a:pt x="145443" y="33277"/>
                    <a:pt x="149490" y="35358"/>
                  </a:cubicBezTo>
                  <a:cubicBezTo>
                    <a:pt x="153536" y="37440"/>
                    <a:pt x="155128" y="42405"/>
                    <a:pt x="153045" y="46451"/>
                  </a:cubicBezTo>
                  <a:close/>
                  <a:moveTo>
                    <a:pt x="181613" y="122969"/>
                  </a:moveTo>
                  <a:cubicBezTo>
                    <a:pt x="180004" y="124578"/>
                    <a:pt x="177896" y="125382"/>
                    <a:pt x="175789" y="125382"/>
                  </a:cubicBezTo>
                  <a:cubicBezTo>
                    <a:pt x="173681" y="125382"/>
                    <a:pt x="171574" y="124578"/>
                    <a:pt x="169965" y="122969"/>
                  </a:cubicBezTo>
                  <a:cubicBezTo>
                    <a:pt x="166748" y="119754"/>
                    <a:pt x="166748" y="114537"/>
                    <a:pt x="169965" y="111322"/>
                  </a:cubicBezTo>
                  <a:lnTo>
                    <a:pt x="200861" y="80424"/>
                  </a:lnTo>
                  <a:lnTo>
                    <a:pt x="168948" y="48506"/>
                  </a:lnTo>
                  <a:cubicBezTo>
                    <a:pt x="165730" y="45291"/>
                    <a:pt x="165730" y="40074"/>
                    <a:pt x="168948" y="36859"/>
                  </a:cubicBezTo>
                  <a:cubicBezTo>
                    <a:pt x="172165" y="33641"/>
                    <a:pt x="177377" y="33641"/>
                    <a:pt x="180595" y="36859"/>
                  </a:cubicBezTo>
                  <a:lnTo>
                    <a:pt x="214113" y="70379"/>
                  </a:lnTo>
                  <a:cubicBezTo>
                    <a:pt x="216796" y="73059"/>
                    <a:pt x="218276" y="76627"/>
                    <a:pt x="218276" y="80424"/>
                  </a:cubicBezTo>
                  <a:cubicBezTo>
                    <a:pt x="218276" y="84220"/>
                    <a:pt x="216796" y="87788"/>
                    <a:pt x="214113" y="90473"/>
                  </a:cubicBezTo>
                  <a:lnTo>
                    <a:pt x="181613" y="122969"/>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38"/>
            <p:cNvSpPr/>
            <p:nvPr/>
          </p:nvSpPr>
          <p:spPr>
            <a:xfrm>
              <a:off x="2540108" y="5810305"/>
              <a:ext cx="202596" cy="152077"/>
            </a:xfrm>
            <a:custGeom>
              <a:avLst/>
              <a:gdLst/>
              <a:ahLst/>
              <a:cxnLst/>
              <a:rect l="l" t="t" r="r" b="b"/>
              <a:pathLst>
                <a:path w="202596" h="152077" extrusionOk="0">
                  <a:moveTo>
                    <a:pt x="37993" y="35802"/>
                  </a:moveTo>
                  <a:cubicBezTo>
                    <a:pt x="37784" y="36145"/>
                    <a:pt x="37570" y="36483"/>
                    <a:pt x="37368" y="36830"/>
                  </a:cubicBezTo>
                  <a:cubicBezTo>
                    <a:pt x="36630" y="38065"/>
                    <a:pt x="35960" y="39344"/>
                    <a:pt x="35292" y="40625"/>
                  </a:cubicBezTo>
                  <a:cubicBezTo>
                    <a:pt x="34649" y="41891"/>
                    <a:pt x="34013" y="43162"/>
                    <a:pt x="33441" y="44469"/>
                  </a:cubicBezTo>
                  <a:cubicBezTo>
                    <a:pt x="33230" y="44938"/>
                    <a:pt x="33030" y="45413"/>
                    <a:pt x="32829" y="45887"/>
                  </a:cubicBezTo>
                  <a:cubicBezTo>
                    <a:pt x="29784" y="53061"/>
                    <a:pt x="27777" y="60781"/>
                    <a:pt x="27134" y="68902"/>
                  </a:cubicBezTo>
                  <a:cubicBezTo>
                    <a:pt x="25051" y="76514"/>
                    <a:pt x="19210" y="96313"/>
                    <a:pt x="11131" y="111197"/>
                  </a:cubicBezTo>
                  <a:cubicBezTo>
                    <a:pt x="8891" y="115324"/>
                    <a:pt x="6486" y="119081"/>
                    <a:pt x="3937" y="122071"/>
                  </a:cubicBezTo>
                  <a:cubicBezTo>
                    <a:pt x="1357" y="125097"/>
                    <a:pt x="38" y="128934"/>
                    <a:pt x="1" y="132853"/>
                  </a:cubicBezTo>
                  <a:cubicBezTo>
                    <a:pt x="-11" y="134128"/>
                    <a:pt x="106" y="135412"/>
                    <a:pt x="368" y="136679"/>
                  </a:cubicBezTo>
                  <a:lnTo>
                    <a:pt x="421" y="136934"/>
                  </a:lnTo>
                  <a:cubicBezTo>
                    <a:pt x="1978" y="144458"/>
                    <a:pt x="7990" y="150222"/>
                    <a:pt x="15547" y="151302"/>
                  </a:cubicBezTo>
                  <a:cubicBezTo>
                    <a:pt x="17356" y="151561"/>
                    <a:pt x="19397" y="151787"/>
                    <a:pt x="21694" y="151962"/>
                  </a:cubicBezTo>
                  <a:cubicBezTo>
                    <a:pt x="32688" y="152794"/>
                    <a:pt x="43801" y="149148"/>
                    <a:pt x="51445" y="141202"/>
                  </a:cubicBezTo>
                  <a:cubicBezTo>
                    <a:pt x="52625" y="139975"/>
                    <a:pt x="53735" y="138595"/>
                    <a:pt x="54772" y="137109"/>
                  </a:cubicBezTo>
                  <a:cubicBezTo>
                    <a:pt x="55132" y="136588"/>
                    <a:pt x="55482" y="136055"/>
                    <a:pt x="55819" y="135501"/>
                  </a:cubicBezTo>
                  <a:cubicBezTo>
                    <a:pt x="56230" y="134829"/>
                    <a:pt x="56643" y="134159"/>
                    <a:pt x="57014" y="133437"/>
                  </a:cubicBezTo>
                  <a:cubicBezTo>
                    <a:pt x="69287" y="142629"/>
                    <a:pt x="84457" y="148152"/>
                    <a:pt x="100950" y="148242"/>
                  </a:cubicBezTo>
                  <a:cubicBezTo>
                    <a:pt x="101087" y="148243"/>
                    <a:pt x="101220" y="148263"/>
                    <a:pt x="101357" y="148263"/>
                  </a:cubicBezTo>
                  <a:cubicBezTo>
                    <a:pt x="104003" y="148263"/>
                    <a:pt x="106613" y="148112"/>
                    <a:pt x="109187" y="147842"/>
                  </a:cubicBezTo>
                  <a:cubicBezTo>
                    <a:pt x="123792" y="146308"/>
                    <a:pt x="137117" y="140522"/>
                    <a:pt x="147941" y="131761"/>
                  </a:cubicBezTo>
                  <a:cubicBezTo>
                    <a:pt x="153455" y="143745"/>
                    <a:pt x="162001" y="151962"/>
                    <a:pt x="174904" y="151962"/>
                  </a:cubicBezTo>
                  <a:cubicBezTo>
                    <a:pt x="178240" y="151962"/>
                    <a:pt x="181181" y="151820"/>
                    <a:pt x="183767" y="151574"/>
                  </a:cubicBezTo>
                  <a:cubicBezTo>
                    <a:pt x="194495" y="150553"/>
                    <a:pt x="202596" y="141366"/>
                    <a:pt x="202596" y="130533"/>
                  </a:cubicBezTo>
                  <a:lnTo>
                    <a:pt x="202596" y="130230"/>
                  </a:lnTo>
                  <a:cubicBezTo>
                    <a:pt x="202596" y="124208"/>
                    <a:pt x="199940" y="118560"/>
                    <a:pt x="195500" y="114488"/>
                  </a:cubicBezTo>
                  <a:cubicBezTo>
                    <a:pt x="178257" y="98667"/>
                    <a:pt x="178314" y="71774"/>
                    <a:pt x="172742" y="54358"/>
                  </a:cubicBezTo>
                  <a:cubicBezTo>
                    <a:pt x="164748" y="25454"/>
                    <a:pt x="139759" y="3619"/>
                    <a:pt x="109160" y="417"/>
                  </a:cubicBezTo>
                  <a:cubicBezTo>
                    <a:pt x="106595" y="148"/>
                    <a:pt x="103994" y="0"/>
                    <a:pt x="101357" y="0"/>
                  </a:cubicBezTo>
                  <a:cubicBezTo>
                    <a:pt x="80287" y="0"/>
                    <a:pt x="61315" y="8832"/>
                    <a:pt x="47818" y="22946"/>
                  </a:cubicBezTo>
                  <a:cubicBezTo>
                    <a:pt x="44088" y="26847"/>
                    <a:pt x="40806" y="31161"/>
                    <a:pt x="37993" y="35802"/>
                  </a:cubicBezTo>
                  <a:close/>
                  <a:moveTo>
                    <a:pt x="109187" y="139517"/>
                  </a:moveTo>
                  <a:cubicBezTo>
                    <a:pt x="106614" y="139823"/>
                    <a:pt x="104011" y="140026"/>
                    <a:pt x="101357" y="140026"/>
                  </a:cubicBezTo>
                  <a:cubicBezTo>
                    <a:pt x="101220" y="140026"/>
                    <a:pt x="101087" y="140006"/>
                    <a:pt x="100950" y="140005"/>
                  </a:cubicBezTo>
                  <a:cubicBezTo>
                    <a:pt x="77501" y="139861"/>
                    <a:pt x="56973" y="127383"/>
                    <a:pt x="45406" y="108768"/>
                  </a:cubicBezTo>
                  <a:cubicBezTo>
                    <a:pt x="40466" y="100818"/>
                    <a:pt x="37158" y="91771"/>
                    <a:pt x="35987" y="82052"/>
                  </a:cubicBezTo>
                  <a:cubicBezTo>
                    <a:pt x="40146" y="81899"/>
                    <a:pt x="44098" y="81309"/>
                    <a:pt x="47818" y="80329"/>
                  </a:cubicBezTo>
                  <a:cubicBezTo>
                    <a:pt x="78149" y="72339"/>
                    <a:pt x="93824" y="40313"/>
                    <a:pt x="93824" y="40313"/>
                  </a:cubicBezTo>
                  <a:cubicBezTo>
                    <a:pt x="95906" y="45245"/>
                    <a:pt x="98337" y="49591"/>
                    <a:pt x="100950" y="53471"/>
                  </a:cubicBezTo>
                  <a:cubicBezTo>
                    <a:pt x="103549" y="57331"/>
                    <a:pt x="106335" y="60689"/>
                    <a:pt x="109187" y="63622"/>
                  </a:cubicBezTo>
                  <a:cubicBezTo>
                    <a:pt x="119890" y="74634"/>
                    <a:pt x="131392" y="79555"/>
                    <a:pt x="136464" y="81304"/>
                  </a:cubicBezTo>
                  <a:cubicBezTo>
                    <a:pt x="138062" y="81854"/>
                    <a:pt x="139117" y="83318"/>
                    <a:pt x="139158" y="85008"/>
                  </a:cubicBezTo>
                  <a:cubicBezTo>
                    <a:pt x="139475" y="98129"/>
                    <a:pt x="141099" y="111908"/>
                    <a:pt x="144794" y="123555"/>
                  </a:cubicBezTo>
                  <a:cubicBezTo>
                    <a:pt x="135034" y="132144"/>
                    <a:pt x="122751" y="137901"/>
                    <a:pt x="109187" y="139517"/>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38"/>
            <p:cNvSpPr/>
            <p:nvPr/>
          </p:nvSpPr>
          <p:spPr>
            <a:xfrm>
              <a:off x="2353084" y="5966933"/>
              <a:ext cx="407816" cy="242528"/>
            </a:xfrm>
            <a:custGeom>
              <a:avLst/>
              <a:gdLst/>
              <a:ahLst/>
              <a:cxnLst/>
              <a:rect l="l" t="t" r="r" b="b"/>
              <a:pathLst>
                <a:path w="407816" h="242528" extrusionOk="0">
                  <a:moveTo>
                    <a:pt x="329225" y="12417"/>
                  </a:moveTo>
                  <a:lnTo>
                    <a:pt x="329225" y="8237"/>
                  </a:lnTo>
                  <a:cubicBezTo>
                    <a:pt x="329225" y="3688"/>
                    <a:pt x="325537" y="0"/>
                    <a:pt x="320988" y="0"/>
                  </a:cubicBezTo>
                  <a:lnTo>
                    <a:pt x="290869" y="0"/>
                  </a:lnTo>
                  <a:lnTo>
                    <a:pt x="278798" y="0"/>
                  </a:lnTo>
                  <a:lnTo>
                    <a:pt x="263696" y="0"/>
                  </a:lnTo>
                  <a:cubicBezTo>
                    <a:pt x="259146" y="0"/>
                    <a:pt x="255459" y="3688"/>
                    <a:pt x="255459" y="8237"/>
                  </a:cubicBezTo>
                  <a:lnTo>
                    <a:pt x="255459" y="12227"/>
                  </a:lnTo>
                  <a:lnTo>
                    <a:pt x="255334" y="12227"/>
                  </a:lnTo>
                  <a:cubicBezTo>
                    <a:pt x="235956" y="12227"/>
                    <a:pt x="217560" y="20757"/>
                    <a:pt x="205039" y="35547"/>
                  </a:cubicBezTo>
                  <a:lnTo>
                    <a:pt x="158535" y="90486"/>
                  </a:lnTo>
                  <a:lnTo>
                    <a:pt x="158507" y="90454"/>
                  </a:lnTo>
                  <a:lnTo>
                    <a:pt x="133274" y="119754"/>
                  </a:lnTo>
                  <a:cubicBezTo>
                    <a:pt x="131647" y="121644"/>
                    <a:pt x="129345" y="122616"/>
                    <a:pt x="127028" y="122616"/>
                  </a:cubicBezTo>
                  <a:cubicBezTo>
                    <a:pt x="125180" y="122616"/>
                    <a:pt x="123321" y="121997"/>
                    <a:pt x="121787" y="120730"/>
                  </a:cubicBezTo>
                  <a:lnTo>
                    <a:pt x="74359" y="81551"/>
                  </a:lnTo>
                  <a:lnTo>
                    <a:pt x="63852" y="68344"/>
                  </a:lnTo>
                  <a:cubicBezTo>
                    <a:pt x="57243" y="60037"/>
                    <a:pt x="49822" y="52412"/>
                    <a:pt x="41698" y="45581"/>
                  </a:cubicBezTo>
                  <a:lnTo>
                    <a:pt x="21282" y="28413"/>
                  </a:lnTo>
                  <a:cubicBezTo>
                    <a:pt x="18861" y="26377"/>
                    <a:pt x="15901" y="25374"/>
                    <a:pt x="12952" y="25374"/>
                  </a:cubicBezTo>
                  <a:cubicBezTo>
                    <a:pt x="9530" y="25374"/>
                    <a:pt x="6123" y="26724"/>
                    <a:pt x="3588" y="29376"/>
                  </a:cubicBezTo>
                  <a:cubicBezTo>
                    <a:pt x="-817" y="33985"/>
                    <a:pt x="-1212" y="41115"/>
                    <a:pt x="2658" y="46181"/>
                  </a:cubicBezTo>
                  <a:lnTo>
                    <a:pt x="10625" y="56613"/>
                  </a:lnTo>
                  <a:cubicBezTo>
                    <a:pt x="12258" y="58751"/>
                    <a:pt x="12744" y="61552"/>
                    <a:pt x="11927" y="64115"/>
                  </a:cubicBezTo>
                  <a:lnTo>
                    <a:pt x="9223" y="72590"/>
                  </a:lnTo>
                  <a:cubicBezTo>
                    <a:pt x="6537" y="81014"/>
                    <a:pt x="8556" y="90232"/>
                    <a:pt x="14518" y="96761"/>
                  </a:cubicBezTo>
                  <a:lnTo>
                    <a:pt x="15024" y="97315"/>
                  </a:lnTo>
                  <a:cubicBezTo>
                    <a:pt x="21646" y="104566"/>
                    <a:pt x="29213" y="110894"/>
                    <a:pt x="37521" y="116128"/>
                  </a:cubicBezTo>
                  <a:lnTo>
                    <a:pt x="37659" y="116012"/>
                  </a:lnTo>
                  <a:lnTo>
                    <a:pt x="102969" y="183553"/>
                  </a:lnTo>
                  <a:cubicBezTo>
                    <a:pt x="111022" y="191880"/>
                    <a:pt x="121785" y="196110"/>
                    <a:pt x="132586" y="196110"/>
                  </a:cubicBezTo>
                  <a:cubicBezTo>
                    <a:pt x="142074" y="196110"/>
                    <a:pt x="151591" y="192848"/>
                    <a:pt x="159328" y="186234"/>
                  </a:cubicBezTo>
                  <a:lnTo>
                    <a:pt x="200903" y="150715"/>
                  </a:lnTo>
                  <a:cubicBezTo>
                    <a:pt x="200828" y="150431"/>
                    <a:pt x="200763" y="150144"/>
                    <a:pt x="200692" y="149859"/>
                  </a:cubicBezTo>
                  <a:cubicBezTo>
                    <a:pt x="199690" y="145825"/>
                    <a:pt x="199122" y="141671"/>
                    <a:pt x="199096" y="137430"/>
                  </a:cubicBezTo>
                  <a:cubicBezTo>
                    <a:pt x="199095" y="137319"/>
                    <a:pt x="199080" y="137211"/>
                    <a:pt x="199080" y="137100"/>
                  </a:cubicBezTo>
                  <a:lnTo>
                    <a:pt x="199080" y="102106"/>
                  </a:lnTo>
                  <a:cubicBezTo>
                    <a:pt x="199080" y="99832"/>
                    <a:pt x="200922" y="97987"/>
                    <a:pt x="203198" y="97987"/>
                  </a:cubicBezTo>
                  <a:cubicBezTo>
                    <a:pt x="205475" y="97987"/>
                    <a:pt x="207317" y="99832"/>
                    <a:pt x="207317" y="102106"/>
                  </a:cubicBezTo>
                  <a:lnTo>
                    <a:pt x="207317" y="137100"/>
                  </a:lnTo>
                  <a:cubicBezTo>
                    <a:pt x="207317" y="148832"/>
                    <a:pt x="211825" y="159918"/>
                    <a:pt x="220010" y="168319"/>
                  </a:cubicBezTo>
                  <a:lnTo>
                    <a:pt x="221052" y="169192"/>
                  </a:lnTo>
                  <a:cubicBezTo>
                    <a:pt x="221964" y="169974"/>
                    <a:pt x="222488" y="171115"/>
                    <a:pt x="222488" y="172318"/>
                  </a:cubicBezTo>
                  <a:lnTo>
                    <a:pt x="222488" y="173203"/>
                  </a:lnTo>
                  <a:lnTo>
                    <a:pt x="222560" y="173306"/>
                  </a:lnTo>
                  <a:lnTo>
                    <a:pt x="222560" y="234292"/>
                  </a:lnTo>
                  <a:cubicBezTo>
                    <a:pt x="222560" y="238842"/>
                    <a:pt x="226248" y="242528"/>
                    <a:pt x="230797" y="242528"/>
                  </a:cubicBezTo>
                  <a:lnTo>
                    <a:pt x="356130" y="242528"/>
                  </a:lnTo>
                  <a:cubicBezTo>
                    <a:pt x="356497" y="242528"/>
                    <a:pt x="356843" y="242463"/>
                    <a:pt x="357193" y="242417"/>
                  </a:cubicBezTo>
                  <a:cubicBezTo>
                    <a:pt x="357584" y="242475"/>
                    <a:pt x="357975" y="242528"/>
                    <a:pt x="358379" y="242528"/>
                  </a:cubicBezTo>
                  <a:lnTo>
                    <a:pt x="399579" y="242528"/>
                  </a:lnTo>
                  <a:cubicBezTo>
                    <a:pt x="404130" y="242528"/>
                    <a:pt x="407816" y="238842"/>
                    <a:pt x="407816" y="234292"/>
                  </a:cubicBezTo>
                  <a:lnTo>
                    <a:pt x="407816" y="135677"/>
                  </a:lnTo>
                  <a:lnTo>
                    <a:pt x="407816" y="106037"/>
                  </a:lnTo>
                  <a:lnTo>
                    <a:pt x="407816" y="94595"/>
                  </a:lnTo>
                  <a:cubicBezTo>
                    <a:pt x="407816" y="50379"/>
                    <a:pt x="372950" y="14405"/>
                    <a:pt x="329225" y="12417"/>
                  </a:cubicBezTo>
                  <a:close/>
                  <a:moveTo>
                    <a:pt x="53777" y="120831"/>
                  </a:moveTo>
                  <a:lnTo>
                    <a:pt x="43580" y="110286"/>
                  </a:lnTo>
                  <a:cubicBezTo>
                    <a:pt x="42753" y="109431"/>
                    <a:pt x="41772" y="108800"/>
                    <a:pt x="40716" y="108394"/>
                  </a:cubicBezTo>
                  <a:cubicBezTo>
                    <a:pt x="33503" y="103707"/>
                    <a:pt x="26911" y="98116"/>
                    <a:pt x="21106" y="91760"/>
                  </a:cubicBezTo>
                  <a:lnTo>
                    <a:pt x="20601" y="91207"/>
                  </a:lnTo>
                  <a:cubicBezTo>
                    <a:pt x="16638" y="86867"/>
                    <a:pt x="15285" y="80692"/>
                    <a:pt x="17070" y="75093"/>
                  </a:cubicBezTo>
                  <a:lnTo>
                    <a:pt x="19774" y="66618"/>
                  </a:lnTo>
                  <a:cubicBezTo>
                    <a:pt x="21408" y="61496"/>
                    <a:pt x="20434" y="55886"/>
                    <a:pt x="17171" y="51614"/>
                  </a:cubicBezTo>
                  <a:lnTo>
                    <a:pt x="9204" y="41182"/>
                  </a:lnTo>
                  <a:cubicBezTo>
                    <a:pt x="7787" y="39326"/>
                    <a:pt x="7929" y="36755"/>
                    <a:pt x="9542" y="35067"/>
                  </a:cubicBezTo>
                  <a:cubicBezTo>
                    <a:pt x="10440" y="34128"/>
                    <a:pt x="11651" y="33611"/>
                    <a:pt x="12951" y="33611"/>
                  </a:cubicBezTo>
                  <a:cubicBezTo>
                    <a:pt x="13733" y="33611"/>
                    <a:pt x="14894" y="33803"/>
                    <a:pt x="15980" y="34717"/>
                  </a:cubicBezTo>
                  <a:lnTo>
                    <a:pt x="36397" y="51885"/>
                  </a:lnTo>
                  <a:cubicBezTo>
                    <a:pt x="44084" y="58349"/>
                    <a:pt x="51152" y="65612"/>
                    <a:pt x="57406" y="73472"/>
                  </a:cubicBezTo>
                  <a:lnTo>
                    <a:pt x="67914" y="86679"/>
                  </a:lnTo>
                  <a:cubicBezTo>
                    <a:pt x="68270" y="87128"/>
                    <a:pt x="68673" y="87537"/>
                    <a:pt x="69114" y="87902"/>
                  </a:cubicBezTo>
                  <a:lnTo>
                    <a:pt x="78747" y="95860"/>
                  </a:lnTo>
                  <a:lnTo>
                    <a:pt x="74959" y="99648"/>
                  </a:lnTo>
                  <a:cubicBezTo>
                    <a:pt x="73364" y="98897"/>
                    <a:pt x="71601" y="98445"/>
                    <a:pt x="69721" y="98445"/>
                  </a:cubicBezTo>
                  <a:cubicBezTo>
                    <a:pt x="62897" y="98445"/>
                    <a:pt x="57366" y="103976"/>
                    <a:pt x="57366" y="110800"/>
                  </a:cubicBezTo>
                  <a:cubicBezTo>
                    <a:pt x="57366" y="112680"/>
                    <a:pt x="57818" y="114443"/>
                    <a:pt x="58571" y="116038"/>
                  </a:cubicBezTo>
                  <a:lnTo>
                    <a:pt x="53777" y="120831"/>
                  </a:lnTo>
                  <a:close/>
                  <a:moveTo>
                    <a:pt x="153977" y="179974"/>
                  </a:moveTo>
                  <a:cubicBezTo>
                    <a:pt x="148016" y="185068"/>
                    <a:pt x="140419" y="187873"/>
                    <a:pt x="132586" y="187873"/>
                  </a:cubicBezTo>
                  <a:cubicBezTo>
                    <a:pt x="123569" y="187873"/>
                    <a:pt x="115154" y="184302"/>
                    <a:pt x="108891" y="177828"/>
                  </a:cubicBezTo>
                  <a:lnTo>
                    <a:pt x="59503" y="126753"/>
                  </a:lnTo>
                  <a:lnTo>
                    <a:pt x="64368" y="121889"/>
                  </a:lnTo>
                  <a:cubicBezTo>
                    <a:pt x="65993" y="122676"/>
                    <a:pt x="67794" y="123155"/>
                    <a:pt x="69721" y="123155"/>
                  </a:cubicBezTo>
                  <a:cubicBezTo>
                    <a:pt x="76545" y="123155"/>
                    <a:pt x="82076" y="117624"/>
                    <a:pt x="82076" y="110800"/>
                  </a:cubicBezTo>
                  <a:cubicBezTo>
                    <a:pt x="82076" y="108872"/>
                    <a:pt x="81597" y="107071"/>
                    <a:pt x="80810" y="105445"/>
                  </a:cubicBezTo>
                  <a:lnTo>
                    <a:pt x="85126" y="101129"/>
                  </a:lnTo>
                  <a:lnTo>
                    <a:pt x="116541" y="127080"/>
                  </a:lnTo>
                  <a:cubicBezTo>
                    <a:pt x="119486" y="129513"/>
                    <a:pt x="123211" y="130853"/>
                    <a:pt x="127029" y="130853"/>
                  </a:cubicBezTo>
                  <a:cubicBezTo>
                    <a:pt x="131832" y="130853"/>
                    <a:pt x="136383" y="128767"/>
                    <a:pt x="139515" y="125129"/>
                  </a:cubicBezTo>
                  <a:lnTo>
                    <a:pt x="155265" y="106841"/>
                  </a:lnTo>
                  <a:lnTo>
                    <a:pt x="194232" y="145581"/>
                  </a:lnTo>
                  <a:lnTo>
                    <a:pt x="153977" y="179974"/>
                  </a:lnTo>
                  <a:close/>
                  <a:moveTo>
                    <a:pt x="267790" y="127542"/>
                  </a:moveTo>
                  <a:lnTo>
                    <a:pt x="238961" y="127542"/>
                  </a:lnTo>
                  <a:cubicBezTo>
                    <a:pt x="236685" y="127542"/>
                    <a:pt x="234843" y="125698"/>
                    <a:pt x="234843" y="123424"/>
                  </a:cubicBezTo>
                  <a:cubicBezTo>
                    <a:pt x="234843" y="121150"/>
                    <a:pt x="236685" y="119306"/>
                    <a:pt x="238961" y="119306"/>
                  </a:cubicBezTo>
                  <a:lnTo>
                    <a:pt x="267790" y="119306"/>
                  </a:lnTo>
                  <a:cubicBezTo>
                    <a:pt x="270066" y="119306"/>
                    <a:pt x="271908" y="121150"/>
                    <a:pt x="271908" y="123424"/>
                  </a:cubicBezTo>
                  <a:cubicBezTo>
                    <a:pt x="271908" y="125698"/>
                    <a:pt x="270066" y="127542"/>
                    <a:pt x="267790" y="127542"/>
                  </a:cubicBezTo>
                  <a:close/>
                  <a:moveTo>
                    <a:pt x="308064" y="103335"/>
                  </a:moveTo>
                  <a:cubicBezTo>
                    <a:pt x="303516" y="103335"/>
                    <a:pt x="299828" y="99647"/>
                    <a:pt x="299828" y="95098"/>
                  </a:cubicBezTo>
                  <a:cubicBezTo>
                    <a:pt x="299828" y="90549"/>
                    <a:pt x="303516" y="86861"/>
                    <a:pt x="308064" y="86861"/>
                  </a:cubicBezTo>
                  <a:cubicBezTo>
                    <a:pt x="312614" y="86861"/>
                    <a:pt x="316301" y="90549"/>
                    <a:pt x="316301" y="95098"/>
                  </a:cubicBezTo>
                  <a:cubicBezTo>
                    <a:pt x="316301" y="99647"/>
                    <a:pt x="312614" y="103335"/>
                    <a:pt x="308064" y="103335"/>
                  </a:cubicBezTo>
                  <a:close/>
                  <a:moveTo>
                    <a:pt x="308064" y="70716"/>
                  </a:moveTo>
                  <a:cubicBezTo>
                    <a:pt x="303516" y="70716"/>
                    <a:pt x="299828" y="67028"/>
                    <a:pt x="299828" y="62480"/>
                  </a:cubicBezTo>
                  <a:cubicBezTo>
                    <a:pt x="299828" y="57930"/>
                    <a:pt x="303516" y="54243"/>
                    <a:pt x="308064" y="54243"/>
                  </a:cubicBezTo>
                  <a:cubicBezTo>
                    <a:pt x="312614" y="54243"/>
                    <a:pt x="316301" y="57930"/>
                    <a:pt x="316301" y="62480"/>
                  </a:cubicBezTo>
                  <a:cubicBezTo>
                    <a:pt x="316301" y="67028"/>
                    <a:pt x="312614" y="70716"/>
                    <a:pt x="308064" y="70716"/>
                  </a:cubicBezTo>
                  <a:close/>
                  <a:moveTo>
                    <a:pt x="332330" y="31584"/>
                  </a:moveTo>
                  <a:cubicBezTo>
                    <a:pt x="320231" y="37056"/>
                    <a:pt x="306585" y="39604"/>
                    <a:pt x="289380" y="39604"/>
                  </a:cubicBezTo>
                  <a:cubicBezTo>
                    <a:pt x="261415" y="39604"/>
                    <a:pt x="246768" y="31779"/>
                    <a:pt x="246156" y="31445"/>
                  </a:cubicBezTo>
                  <a:cubicBezTo>
                    <a:pt x="244161" y="30356"/>
                    <a:pt x="243426" y="27854"/>
                    <a:pt x="244515" y="25857"/>
                  </a:cubicBezTo>
                  <a:cubicBezTo>
                    <a:pt x="245610" y="23866"/>
                    <a:pt x="248095" y="23136"/>
                    <a:pt x="250098" y="24212"/>
                  </a:cubicBezTo>
                  <a:cubicBezTo>
                    <a:pt x="250387" y="24367"/>
                    <a:pt x="263877" y="31367"/>
                    <a:pt x="289380" y="31367"/>
                  </a:cubicBezTo>
                  <a:cubicBezTo>
                    <a:pt x="305375" y="31367"/>
                    <a:pt x="317943" y="29050"/>
                    <a:pt x="328935" y="24079"/>
                  </a:cubicBezTo>
                  <a:cubicBezTo>
                    <a:pt x="331008" y="23140"/>
                    <a:pt x="333446" y="24061"/>
                    <a:pt x="334385" y="26135"/>
                  </a:cubicBezTo>
                  <a:cubicBezTo>
                    <a:pt x="335320" y="28208"/>
                    <a:pt x="334401" y="30647"/>
                    <a:pt x="332330" y="31584"/>
                  </a:cubicBezTo>
                  <a:close/>
                  <a:moveTo>
                    <a:pt x="399579" y="234654"/>
                  </a:moveTo>
                  <a:lnTo>
                    <a:pt x="364334" y="234654"/>
                  </a:lnTo>
                  <a:cubicBezTo>
                    <a:pt x="364334" y="234152"/>
                    <a:pt x="364363" y="234020"/>
                    <a:pt x="364359" y="233880"/>
                  </a:cubicBezTo>
                  <a:lnTo>
                    <a:pt x="359882" y="144318"/>
                  </a:lnTo>
                  <a:cubicBezTo>
                    <a:pt x="359647" y="139616"/>
                    <a:pt x="363399" y="135677"/>
                    <a:pt x="368106" y="135677"/>
                  </a:cubicBezTo>
                  <a:lnTo>
                    <a:pt x="399579" y="135677"/>
                  </a:lnTo>
                  <a:lnTo>
                    <a:pt x="399579" y="234654"/>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0" name="Google Shape;270;p38">
            <a:extLst>
              <a:ext uri="{C183D7F6-B498-43B3-948B-1728B52AA6E4}">
                <adec:decorative xmlns:adec="http://schemas.microsoft.com/office/drawing/2017/decorative" val="1"/>
              </a:ext>
            </a:extLst>
          </p:cNvPr>
          <p:cNvGrpSpPr/>
          <p:nvPr/>
        </p:nvGrpSpPr>
        <p:grpSpPr>
          <a:xfrm>
            <a:off x="570581" y="3722223"/>
            <a:ext cx="833604" cy="786009"/>
            <a:chOff x="3130373" y="4081122"/>
            <a:chExt cx="463036" cy="436647"/>
          </a:xfrm>
        </p:grpSpPr>
        <p:sp>
          <p:nvSpPr>
            <p:cNvPr id="271" name="Google Shape;271;p38"/>
            <p:cNvSpPr/>
            <p:nvPr/>
          </p:nvSpPr>
          <p:spPr>
            <a:xfrm>
              <a:off x="3299228" y="4081122"/>
              <a:ext cx="127670" cy="82368"/>
            </a:xfrm>
            <a:custGeom>
              <a:avLst/>
              <a:gdLst/>
              <a:ahLst/>
              <a:cxnLst/>
              <a:rect l="l" t="t" r="r" b="b"/>
              <a:pathLst>
                <a:path w="127670" h="82368" extrusionOk="0">
                  <a:moveTo>
                    <a:pt x="16474" y="61776"/>
                  </a:moveTo>
                  <a:cubicBezTo>
                    <a:pt x="19564" y="61776"/>
                    <a:pt x="22422" y="60873"/>
                    <a:pt x="24893" y="59392"/>
                  </a:cubicBezTo>
                  <a:cubicBezTo>
                    <a:pt x="28628" y="66975"/>
                    <a:pt x="34682" y="73498"/>
                    <a:pt x="42753" y="77702"/>
                  </a:cubicBezTo>
                  <a:cubicBezTo>
                    <a:pt x="48830" y="80868"/>
                    <a:pt x="55333" y="82368"/>
                    <a:pt x="61742" y="82368"/>
                  </a:cubicBezTo>
                  <a:cubicBezTo>
                    <a:pt x="76602" y="82368"/>
                    <a:pt x="90954" y="74299"/>
                    <a:pt x="98294" y="60208"/>
                  </a:cubicBezTo>
                  <a:cubicBezTo>
                    <a:pt x="98828" y="59183"/>
                    <a:pt x="99281" y="58140"/>
                    <a:pt x="99722" y="57094"/>
                  </a:cubicBezTo>
                  <a:cubicBezTo>
                    <a:pt x="102689" y="59982"/>
                    <a:pt x="106729" y="61776"/>
                    <a:pt x="111197" y="61776"/>
                  </a:cubicBezTo>
                  <a:cubicBezTo>
                    <a:pt x="120296" y="61776"/>
                    <a:pt x="127671" y="54401"/>
                    <a:pt x="127671" y="45303"/>
                  </a:cubicBezTo>
                  <a:cubicBezTo>
                    <a:pt x="127671" y="38112"/>
                    <a:pt x="123035" y="32062"/>
                    <a:pt x="116612" y="29814"/>
                  </a:cubicBezTo>
                  <a:cubicBezTo>
                    <a:pt x="118393" y="27182"/>
                    <a:pt x="119434" y="24009"/>
                    <a:pt x="119434" y="20592"/>
                  </a:cubicBezTo>
                  <a:cubicBezTo>
                    <a:pt x="119434" y="11494"/>
                    <a:pt x="112059" y="4118"/>
                    <a:pt x="102960" y="4118"/>
                  </a:cubicBezTo>
                  <a:cubicBezTo>
                    <a:pt x="97480" y="4118"/>
                    <a:pt x="92658" y="6823"/>
                    <a:pt x="89663" y="10941"/>
                  </a:cubicBezTo>
                  <a:cubicBezTo>
                    <a:pt x="87046" y="8529"/>
                    <a:pt x="84107" y="6389"/>
                    <a:pt x="80800" y="4666"/>
                  </a:cubicBezTo>
                  <a:cubicBezTo>
                    <a:pt x="74723" y="1501"/>
                    <a:pt x="68220" y="0"/>
                    <a:pt x="61810" y="0"/>
                  </a:cubicBezTo>
                  <a:cubicBezTo>
                    <a:pt x="53486" y="0"/>
                    <a:pt x="45370" y="2613"/>
                    <a:pt x="38508" y="7318"/>
                  </a:cubicBezTo>
                  <a:cubicBezTo>
                    <a:pt x="35785" y="5329"/>
                    <a:pt x="32459" y="4118"/>
                    <a:pt x="28829" y="4118"/>
                  </a:cubicBezTo>
                  <a:cubicBezTo>
                    <a:pt x="19730" y="4118"/>
                    <a:pt x="12355" y="11494"/>
                    <a:pt x="12355" y="20592"/>
                  </a:cubicBezTo>
                  <a:cubicBezTo>
                    <a:pt x="12355" y="23679"/>
                    <a:pt x="13258" y="26534"/>
                    <a:pt x="14735" y="29004"/>
                  </a:cubicBezTo>
                  <a:cubicBezTo>
                    <a:pt x="6466" y="29884"/>
                    <a:pt x="0" y="36800"/>
                    <a:pt x="0" y="45303"/>
                  </a:cubicBezTo>
                  <a:cubicBezTo>
                    <a:pt x="0" y="54401"/>
                    <a:pt x="7375" y="61776"/>
                    <a:pt x="16474" y="61776"/>
                  </a:cubicBezTo>
                  <a:close/>
                  <a:moveTo>
                    <a:pt x="90989" y="56402"/>
                  </a:moveTo>
                  <a:cubicBezTo>
                    <a:pt x="85292" y="67338"/>
                    <a:pt x="74085" y="74131"/>
                    <a:pt x="61742" y="74131"/>
                  </a:cubicBezTo>
                  <a:cubicBezTo>
                    <a:pt x="56424" y="74131"/>
                    <a:pt x="51315" y="72875"/>
                    <a:pt x="46558" y="70397"/>
                  </a:cubicBezTo>
                  <a:cubicBezTo>
                    <a:pt x="39110" y="66517"/>
                    <a:pt x="33797" y="60157"/>
                    <a:pt x="31031" y="52861"/>
                  </a:cubicBezTo>
                  <a:cubicBezTo>
                    <a:pt x="29989" y="50114"/>
                    <a:pt x="29302" y="47242"/>
                    <a:pt x="29018" y="44307"/>
                  </a:cubicBezTo>
                  <a:cubicBezTo>
                    <a:pt x="30318" y="44120"/>
                    <a:pt x="31561" y="43865"/>
                    <a:pt x="32773" y="43576"/>
                  </a:cubicBezTo>
                  <a:cubicBezTo>
                    <a:pt x="48494" y="39827"/>
                    <a:pt x="56963" y="27864"/>
                    <a:pt x="61388" y="17865"/>
                  </a:cubicBezTo>
                  <a:cubicBezTo>
                    <a:pt x="63536" y="24372"/>
                    <a:pt x="68308" y="30541"/>
                    <a:pt x="78809" y="30541"/>
                  </a:cubicBezTo>
                  <a:cubicBezTo>
                    <a:pt x="78809" y="30541"/>
                    <a:pt x="77902" y="46020"/>
                    <a:pt x="93646" y="49399"/>
                  </a:cubicBezTo>
                  <a:cubicBezTo>
                    <a:pt x="93032" y="51780"/>
                    <a:pt x="92172" y="54131"/>
                    <a:pt x="90989" y="56402"/>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8"/>
            <p:cNvSpPr/>
            <p:nvPr/>
          </p:nvSpPr>
          <p:spPr>
            <a:xfrm>
              <a:off x="3188031" y="4171727"/>
              <a:ext cx="65894" cy="65894"/>
            </a:xfrm>
            <a:custGeom>
              <a:avLst/>
              <a:gdLst/>
              <a:ahLst/>
              <a:cxnLst/>
              <a:rect l="l" t="t" r="r" b="b"/>
              <a:pathLst>
                <a:path w="65894" h="65894" extrusionOk="0">
                  <a:moveTo>
                    <a:pt x="48166" y="62162"/>
                  </a:moveTo>
                  <a:cubicBezTo>
                    <a:pt x="64301" y="53756"/>
                    <a:pt x="70567" y="33863"/>
                    <a:pt x="62161" y="17729"/>
                  </a:cubicBezTo>
                  <a:cubicBezTo>
                    <a:pt x="53757" y="1594"/>
                    <a:pt x="33863" y="-4672"/>
                    <a:pt x="17728" y="3733"/>
                  </a:cubicBezTo>
                  <a:cubicBezTo>
                    <a:pt x="1594" y="12138"/>
                    <a:pt x="-4672" y="32032"/>
                    <a:pt x="3733" y="48166"/>
                  </a:cubicBezTo>
                  <a:cubicBezTo>
                    <a:pt x="12138" y="64301"/>
                    <a:pt x="32031" y="70567"/>
                    <a:pt x="48166" y="62162"/>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8"/>
            <p:cNvSpPr/>
            <p:nvPr/>
          </p:nvSpPr>
          <p:spPr>
            <a:xfrm>
              <a:off x="3134366" y="4381766"/>
              <a:ext cx="106912" cy="136003"/>
            </a:xfrm>
            <a:custGeom>
              <a:avLst/>
              <a:gdLst/>
              <a:ahLst/>
              <a:cxnLst/>
              <a:rect l="l" t="t" r="r" b="b"/>
              <a:pathLst>
                <a:path w="106912" h="136003" extrusionOk="0">
                  <a:moveTo>
                    <a:pt x="48850" y="97969"/>
                  </a:moveTo>
                  <a:lnTo>
                    <a:pt x="65242" y="100769"/>
                  </a:lnTo>
                  <a:lnTo>
                    <a:pt x="69347" y="101470"/>
                  </a:lnTo>
                  <a:lnTo>
                    <a:pt x="73450" y="102171"/>
                  </a:lnTo>
                  <a:lnTo>
                    <a:pt x="86430" y="62541"/>
                  </a:lnTo>
                  <a:lnTo>
                    <a:pt x="106912" y="0"/>
                  </a:lnTo>
                  <a:lnTo>
                    <a:pt x="102579" y="0"/>
                  </a:lnTo>
                  <a:lnTo>
                    <a:pt x="98245" y="0"/>
                  </a:lnTo>
                  <a:lnTo>
                    <a:pt x="83093" y="46264"/>
                  </a:lnTo>
                  <a:cubicBezTo>
                    <a:pt x="76588" y="30742"/>
                    <a:pt x="61303" y="19682"/>
                    <a:pt x="43238" y="19682"/>
                  </a:cubicBezTo>
                  <a:cubicBezTo>
                    <a:pt x="18759" y="19682"/>
                    <a:pt x="-839" y="39987"/>
                    <a:pt x="28" y="64451"/>
                  </a:cubicBezTo>
                  <a:lnTo>
                    <a:pt x="1152" y="96182"/>
                  </a:lnTo>
                  <a:cubicBezTo>
                    <a:pt x="1938" y="118346"/>
                    <a:pt x="20133" y="135908"/>
                    <a:pt x="42311" y="135908"/>
                  </a:cubicBezTo>
                  <a:lnTo>
                    <a:pt x="49062" y="135908"/>
                  </a:lnTo>
                  <a:lnTo>
                    <a:pt x="49073" y="136003"/>
                  </a:lnTo>
                  <a:cubicBezTo>
                    <a:pt x="49235" y="135984"/>
                    <a:pt x="49378" y="135908"/>
                    <a:pt x="49546" y="135908"/>
                  </a:cubicBezTo>
                  <a:lnTo>
                    <a:pt x="65099" y="135908"/>
                  </a:lnTo>
                  <a:lnTo>
                    <a:pt x="81412" y="135908"/>
                  </a:lnTo>
                  <a:lnTo>
                    <a:pt x="99108" y="135908"/>
                  </a:lnTo>
                  <a:cubicBezTo>
                    <a:pt x="101380" y="135908"/>
                    <a:pt x="103226" y="134060"/>
                    <a:pt x="103226" y="131789"/>
                  </a:cubicBezTo>
                  <a:cubicBezTo>
                    <a:pt x="103226" y="130372"/>
                    <a:pt x="103027" y="129006"/>
                    <a:pt x="102735" y="127671"/>
                  </a:cubicBezTo>
                  <a:cubicBezTo>
                    <a:pt x="101095" y="120176"/>
                    <a:pt x="95125" y="114229"/>
                    <a:pt x="87284" y="112890"/>
                  </a:cubicBezTo>
                  <a:lnTo>
                    <a:pt x="83094" y="112175"/>
                  </a:lnTo>
                  <a:lnTo>
                    <a:pt x="70858" y="110085"/>
                  </a:lnTo>
                  <a:lnTo>
                    <a:pt x="66755" y="109384"/>
                  </a:lnTo>
                  <a:lnTo>
                    <a:pt x="62651" y="108683"/>
                  </a:lnTo>
                  <a:lnTo>
                    <a:pt x="47467" y="106089"/>
                  </a:lnTo>
                  <a:cubicBezTo>
                    <a:pt x="46784" y="105973"/>
                    <a:pt x="46129" y="105788"/>
                    <a:pt x="45492" y="105569"/>
                  </a:cubicBezTo>
                  <a:cubicBezTo>
                    <a:pt x="40583" y="103872"/>
                    <a:pt x="37191" y="99259"/>
                    <a:pt x="37191" y="93911"/>
                  </a:cubicBezTo>
                  <a:lnTo>
                    <a:pt x="37191" y="70013"/>
                  </a:lnTo>
                  <a:cubicBezTo>
                    <a:pt x="37191" y="67739"/>
                    <a:pt x="39033" y="65895"/>
                    <a:pt x="41309" y="65895"/>
                  </a:cubicBezTo>
                  <a:cubicBezTo>
                    <a:pt x="43586" y="65895"/>
                    <a:pt x="45428" y="67739"/>
                    <a:pt x="45428" y="70013"/>
                  </a:cubicBezTo>
                  <a:lnTo>
                    <a:pt x="45428" y="93911"/>
                  </a:lnTo>
                  <a:cubicBezTo>
                    <a:pt x="45428" y="95924"/>
                    <a:pt x="46868" y="97631"/>
                    <a:pt x="48850" y="97969"/>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8"/>
            <p:cNvSpPr/>
            <p:nvPr/>
          </p:nvSpPr>
          <p:spPr>
            <a:xfrm>
              <a:off x="3130373" y="4307634"/>
              <a:ext cx="82355" cy="82368"/>
            </a:xfrm>
            <a:custGeom>
              <a:avLst/>
              <a:gdLst/>
              <a:ahLst/>
              <a:cxnLst/>
              <a:rect l="l" t="t" r="r" b="b"/>
              <a:pathLst>
                <a:path w="82355" h="82368" extrusionOk="0">
                  <a:moveTo>
                    <a:pt x="12048" y="32269"/>
                  </a:moveTo>
                  <a:cubicBezTo>
                    <a:pt x="13402" y="32649"/>
                    <a:pt x="14803" y="32909"/>
                    <a:pt x="16274" y="32927"/>
                  </a:cubicBezTo>
                  <a:cubicBezTo>
                    <a:pt x="16342" y="32928"/>
                    <a:pt x="16405" y="32947"/>
                    <a:pt x="16474" y="32947"/>
                  </a:cubicBezTo>
                  <a:cubicBezTo>
                    <a:pt x="18216" y="32947"/>
                    <a:pt x="19862" y="32603"/>
                    <a:pt x="21439" y="32102"/>
                  </a:cubicBezTo>
                  <a:cubicBezTo>
                    <a:pt x="15541" y="41653"/>
                    <a:pt x="14644" y="53961"/>
                    <a:pt x="20207" y="64640"/>
                  </a:cubicBezTo>
                  <a:cubicBezTo>
                    <a:pt x="26079" y="75912"/>
                    <a:pt x="37560" y="82368"/>
                    <a:pt x="49449" y="82368"/>
                  </a:cubicBezTo>
                  <a:cubicBezTo>
                    <a:pt x="54576" y="82368"/>
                    <a:pt x="59778" y="81168"/>
                    <a:pt x="64640" y="78635"/>
                  </a:cubicBezTo>
                  <a:cubicBezTo>
                    <a:pt x="70409" y="75630"/>
                    <a:pt x="74890" y="71141"/>
                    <a:pt x="77916" y="65895"/>
                  </a:cubicBezTo>
                  <a:cubicBezTo>
                    <a:pt x="83353" y="56469"/>
                    <a:pt x="84034" y="44567"/>
                    <a:pt x="78635" y="34202"/>
                  </a:cubicBezTo>
                  <a:cubicBezTo>
                    <a:pt x="72763" y="22930"/>
                    <a:pt x="61282" y="16474"/>
                    <a:pt x="49393" y="16474"/>
                  </a:cubicBezTo>
                  <a:cubicBezTo>
                    <a:pt x="48082" y="16474"/>
                    <a:pt x="46766" y="16558"/>
                    <a:pt x="45450" y="16717"/>
                  </a:cubicBezTo>
                  <a:cubicBezTo>
                    <a:pt x="41627" y="17181"/>
                    <a:pt x="37820" y="18322"/>
                    <a:pt x="34202" y="20207"/>
                  </a:cubicBezTo>
                  <a:cubicBezTo>
                    <a:pt x="33474" y="20586"/>
                    <a:pt x="32789" y="21014"/>
                    <a:pt x="32102" y="21439"/>
                  </a:cubicBezTo>
                  <a:cubicBezTo>
                    <a:pt x="32603" y="19863"/>
                    <a:pt x="32947" y="18216"/>
                    <a:pt x="32947" y="16474"/>
                  </a:cubicBezTo>
                  <a:cubicBezTo>
                    <a:pt x="32947" y="16405"/>
                    <a:pt x="32928" y="16342"/>
                    <a:pt x="32927" y="16274"/>
                  </a:cubicBezTo>
                  <a:cubicBezTo>
                    <a:pt x="32909" y="14808"/>
                    <a:pt x="32651" y="13413"/>
                    <a:pt x="32274" y="12063"/>
                  </a:cubicBezTo>
                  <a:cubicBezTo>
                    <a:pt x="30336" y="5122"/>
                    <a:pt x="24034" y="0"/>
                    <a:pt x="16474" y="0"/>
                  </a:cubicBezTo>
                  <a:cubicBezTo>
                    <a:pt x="7375" y="0"/>
                    <a:pt x="0" y="7375"/>
                    <a:pt x="0" y="16474"/>
                  </a:cubicBezTo>
                  <a:cubicBezTo>
                    <a:pt x="0" y="24028"/>
                    <a:pt x="5114" y="30326"/>
                    <a:pt x="12048" y="32269"/>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38"/>
            <p:cNvSpPr/>
            <p:nvPr/>
          </p:nvSpPr>
          <p:spPr>
            <a:xfrm>
              <a:off x="3476320" y="4165948"/>
              <a:ext cx="103748" cy="71673"/>
            </a:xfrm>
            <a:custGeom>
              <a:avLst/>
              <a:gdLst/>
              <a:ahLst/>
              <a:cxnLst/>
              <a:rect l="l" t="t" r="r" b="b"/>
              <a:pathLst>
                <a:path w="103748" h="71673" extrusionOk="0">
                  <a:moveTo>
                    <a:pt x="17728" y="67940"/>
                  </a:moveTo>
                  <a:cubicBezTo>
                    <a:pt x="33863" y="76345"/>
                    <a:pt x="53757" y="70080"/>
                    <a:pt x="62161" y="53945"/>
                  </a:cubicBezTo>
                  <a:cubicBezTo>
                    <a:pt x="64402" y="49643"/>
                    <a:pt x="65570" y="45075"/>
                    <a:pt x="65816" y="40528"/>
                  </a:cubicBezTo>
                  <a:cubicBezTo>
                    <a:pt x="68115" y="41761"/>
                    <a:pt x="70748" y="42889"/>
                    <a:pt x="73772" y="43779"/>
                  </a:cubicBezTo>
                  <a:cubicBezTo>
                    <a:pt x="84006" y="46788"/>
                    <a:pt x="94514" y="42384"/>
                    <a:pt x="101842" y="37867"/>
                  </a:cubicBezTo>
                  <a:cubicBezTo>
                    <a:pt x="104758" y="36069"/>
                    <a:pt x="104207" y="31775"/>
                    <a:pt x="101015" y="30536"/>
                  </a:cubicBezTo>
                  <a:cubicBezTo>
                    <a:pt x="92204" y="27116"/>
                    <a:pt x="83591" y="16499"/>
                    <a:pt x="78537" y="8095"/>
                  </a:cubicBezTo>
                  <a:cubicBezTo>
                    <a:pt x="70626" y="-5062"/>
                    <a:pt x="57445" y="1777"/>
                    <a:pt x="57445" y="1777"/>
                  </a:cubicBezTo>
                  <a:cubicBezTo>
                    <a:pt x="52947" y="3867"/>
                    <a:pt x="50718" y="7028"/>
                    <a:pt x="49758" y="10446"/>
                  </a:cubicBezTo>
                  <a:cubicBezTo>
                    <a:pt x="49229" y="10132"/>
                    <a:pt x="48718" y="9799"/>
                    <a:pt x="48166" y="9512"/>
                  </a:cubicBezTo>
                  <a:cubicBezTo>
                    <a:pt x="32031" y="1107"/>
                    <a:pt x="12138" y="7373"/>
                    <a:pt x="3733" y="23507"/>
                  </a:cubicBezTo>
                  <a:cubicBezTo>
                    <a:pt x="-4672" y="39642"/>
                    <a:pt x="1594" y="59535"/>
                    <a:pt x="17728" y="67940"/>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38"/>
            <p:cNvSpPr/>
            <p:nvPr/>
          </p:nvSpPr>
          <p:spPr>
            <a:xfrm>
              <a:off x="3517516" y="4324108"/>
              <a:ext cx="65882" cy="65894"/>
            </a:xfrm>
            <a:custGeom>
              <a:avLst/>
              <a:gdLst/>
              <a:ahLst/>
              <a:cxnLst/>
              <a:rect l="l" t="t" r="r" b="b"/>
              <a:pathLst>
                <a:path w="65882" h="65894" extrusionOk="0">
                  <a:moveTo>
                    <a:pt x="48154" y="3733"/>
                  </a:moveTo>
                  <a:cubicBezTo>
                    <a:pt x="43758" y="1444"/>
                    <a:pt x="39086" y="296"/>
                    <a:pt x="34442" y="87"/>
                  </a:cubicBezTo>
                  <a:cubicBezTo>
                    <a:pt x="33948" y="65"/>
                    <a:pt x="33455" y="0"/>
                    <a:pt x="32963" y="0"/>
                  </a:cubicBezTo>
                  <a:cubicBezTo>
                    <a:pt x="21074" y="0"/>
                    <a:pt x="9593" y="6456"/>
                    <a:pt x="3721" y="17728"/>
                  </a:cubicBezTo>
                  <a:cubicBezTo>
                    <a:pt x="-1678" y="28094"/>
                    <a:pt x="-997" y="39996"/>
                    <a:pt x="4440" y="49421"/>
                  </a:cubicBezTo>
                  <a:cubicBezTo>
                    <a:pt x="7466" y="54667"/>
                    <a:pt x="11947" y="59156"/>
                    <a:pt x="17716" y="62161"/>
                  </a:cubicBezTo>
                  <a:cubicBezTo>
                    <a:pt x="22578" y="64694"/>
                    <a:pt x="27780" y="65895"/>
                    <a:pt x="32907" y="65895"/>
                  </a:cubicBezTo>
                  <a:cubicBezTo>
                    <a:pt x="44795" y="65895"/>
                    <a:pt x="56276" y="59439"/>
                    <a:pt x="62149" y="48166"/>
                  </a:cubicBezTo>
                  <a:cubicBezTo>
                    <a:pt x="70554" y="32032"/>
                    <a:pt x="64288" y="12138"/>
                    <a:pt x="48154" y="3733"/>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38"/>
            <p:cNvSpPr/>
            <p:nvPr/>
          </p:nvSpPr>
          <p:spPr>
            <a:xfrm>
              <a:off x="3485228" y="4381766"/>
              <a:ext cx="108181" cy="136003"/>
            </a:xfrm>
            <a:custGeom>
              <a:avLst/>
              <a:gdLst/>
              <a:ahLst/>
              <a:cxnLst/>
              <a:rect l="l" t="t" r="r" b="b"/>
              <a:pathLst>
                <a:path w="108181" h="136003" extrusionOk="0">
                  <a:moveTo>
                    <a:pt x="64943" y="19682"/>
                  </a:moveTo>
                  <a:cubicBezTo>
                    <a:pt x="46220" y="19682"/>
                    <a:pt x="30440" y="31542"/>
                    <a:pt x="24374" y="47959"/>
                  </a:cubicBezTo>
                  <a:lnTo>
                    <a:pt x="8667" y="0"/>
                  </a:lnTo>
                  <a:lnTo>
                    <a:pt x="4336" y="0"/>
                  </a:lnTo>
                  <a:lnTo>
                    <a:pt x="0" y="0"/>
                  </a:lnTo>
                  <a:lnTo>
                    <a:pt x="21871" y="66781"/>
                  </a:lnTo>
                  <a:lnTo>
                    <a:pt x="33660" y="102776"/>
                  </a:lnTo>
                  <a:lnTo>
                    <a:pt x="37766" y="102075"/>
                  </a:lnTo>
                  <a:lnTo>
                    <a:pt x="41868" y="101374"/>
                  </a:lnTo>
                  <a:lnTo>
                    <a:pt x="61800" y="97969"/>
                  </a:lnTo>
                  <a:cubicBezTo>
                    <a:pt x="63783" y="97631"/>
                    <a:pt x="65223" y="95924"/>
                    <a:pt x="65223" y="93911"/>
                  </a:cubicBezTo>
                  <a:lnTo>
                    <a:pt x="65223" y="70013"/>
                  </a:lnTo>
                  <a:cubicBezTo>
                    <a:pt x="65223" y="67739"/>
                    <a:pt x="67065" y="65895"/>
                    <a:pt x="69341" y="65895"/>
                  </a:cubicBezTo>
                  <a:cubicBezTo>
                    <a:pt x="71618" y="65895"/>
                    <a:pt x="73460" y="67739"/>
                    <a:pt x="73460" y="70013"/>
                  </a:cubicBezTo>
                  <a:lnTo>
                    <a:pt x="73460" y="93911"/>
                  </a:lnTo>
                  <a:cubicBezTo>
                    <a:pt x="73460" y="99259"/>
                    <a:pt x="70068" y="103872"/>
                    <a:pt x="65159" y="105569"/>
                  </a:cubicBezTo>
                  <a:cubicBezTo>
                    <a:pt x="64522" y="105788"/>
                    <a:pt x="63867" y="105973"/>
                    <a:pt x="63184" y="106089"/>
                  </a:cubicBezTo>
                  <a:lnTo>
                    <a:pt x="44460" y="109288"/>
                  </a:lnTo>
                  <a:lnTo>
                    <a:pt x="40358" y="109988"/>
                  </a:lnTo>
                  <a:lnTo>
                    <a:pt x="36251" y="110690"/>
                  </a:lnTo>
                  <a:lnTo>
                    <a:pt x="25118" y="112591"/>
                  </a:lnTo>
                  <a:lnTo>
                    <a:pt x="23367" y="112890"/>
                  </a:lnTo>
                  <a:cubicBezTo>
                    <a:pt x="15525" y="114229"/>
                    <a:pt x="9556" y="120176"/>
                    <a:pt x="7916" y="127671"/>
                  </a:cubicBezTo>
                  <a:cubicBezTo>
                    <a:pt x="7624" y="129006"/>
                    <a:pt x="7424" y="130372"/>
                    <a:pt x="7424" y="131789"/>
                  </a:cubicBezTo>
                  <a:cubicBezTo>
                    <a:pt x="7424" y="134060"/>
                    <a:pt x="9270" y="135908"/>
                    <a:pt x="11543" y="135908"/>
                  </a:cubicBezTo>
                  <a:lnTo>
                    <a:pt x="26770" y="135908"/>
                  </a:lnTo>
                  <a:lnTo>
                    <a:pt x="41813" y="135908"/>
                  </a:lnTo>
                  <a:lnTo>
                    <a:pt x="61105" y="135908"/>
                  </a:lnTo>
                  <a:cubicBezTo>
                    <a:pt x="61272" y="135908"/>
                    <a:pt x="61415" y="135984"/>
                    <a:pt x="61578" y="136003"/>
                  </a:cubicBezTo>
                  <a:lnTo>
                    <a:pt x="61589" y="135908"/>
                  </a:lnTo>
                  <a:lnTo>
                    <a:pt x="65872" y="135908"/>
                  </a:lnTo>
                  <a:cubicBezTo>
                    <a:pt x="88049" y="135908"/>
                    <a:pt x="106244" y="118346"/>
                    <a:pt x="107030" y="96182"/>
                  </a:cubicBezTo>
                  <a:lnTo>
                    <a:pt x="108154" y="64451"/>
                  </a:lnTo>
                  <a:cubicBezTo>
                    <a:pt x="109021" y="39987"/>
                    <a:pt x="89424" y="19682"/>
                    <a:pt x="64943" y="19682"/>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38"/>
            <p:cNvSpPr/>
            <p:nvPr/>
          </p:nvSpPr>
          <p:spPr>
            <a:xfrm>
              <a:off x="3436427" y="4249067"/>
              <a:ext cx="116557" cy="124462"/>
            </a:xfrm>
            <a:custGeom>
              <a:avLst/>
              <a:gdLst/>
              <a:ahLst/>
              <a:cxnLst/>
              <a:rect l="l" t="t" r="r" b="b"/>
              <a:pathLst>
                <a:path w="116557" h="124462" extrusionOk="0">
                  <a:moveTo>
                    <a:pt x="505" y="58567"/>
                  </a:moveTo>
                  <a:lnTo>
                    <a:pt x="24522" y="58567"/>
                  </a:lnTo>
                  <a:lnTo>
                    <a:pt x="32246" y="82151"/>
                  </a:lnTo>
                  <a:lnTo>
                    <a:pt x="36261" y="94413"/>
                  </a:lnTo>
                  <a:lnTo>
                    <a:pt x="40371" y="93722"/>
                  </a:lnTo>
                  <a:lnTo>
                    <a:pt x="44476" y="93031"/>
                  </a:lnTo>
                  <a:lnTo>
                    <a:pt x="50417" y="92032"/>
                  </a:lnTo>
                  <a:cubicBezTo>
                    <a:pt x="52682" y="91650"/>
                    <a:pt x="54785" y="93170"/>
                    <a:pt x="55163" y="95410"/>
                  </a:cubicBezTo>
                  <a:cubicBezTo>
                    <a:pt x="55514" y="97492"/>
                    <a:pt x="54205" y="99410"/>
                    <a:pt x="52226" y="99987"/>
                  </a:cubicBezTo>
                  <a:cubicBezTo>
                    <a:pt x="52072" y="100032"/>
                    <a:pt x="51947" y="100128"/>
                    <a:pt x="51785" y="100156"/>
                  </a:cubicBezTo>
                  <a:lnTo>
                    <a:pt x="47069" y="100949"/>
                  </a:lnTo>
                  <a:lnTo>
                    <a:pt x="42964" y="101640"/>
                  </a:lnTo>
                  <a:lnTo>
                    <a:pt x="38854" y="102331"/>
                  </a:lnTo>
                  <a:lnTo>
                    <a:pt x="33639" y="103208"/>
                  </a:lnTo>
                  <a:lnTo>
                    <a:pt x="15278" y="106297"/>
                  </a:lnTo>
                  <a:cubicBezTo>
                    <a:pt x="8393" y="107454"/>
                    <a:pt x="3397" y="113362"/>
                    <a:pt x="3397" y="120344"/>
                  </a:cubicBezTo>
                  <a:cubicBezTo>
                    <a:pt x="3397" y="122614"/>
                    <a:pt x="5244" y="124462"/>
                    <a:pt x="7516" y="124462"/>
                  </a:cubicBezTo>
                  <a:lnTo>
                    <a:pt x="35046" y="124462"/>
                  </a:lnTo>
                  <a:lnTo>
                    <a:pt x="46103" y="124462"/>
                  </a:lnTo>
                  <a:lnTo>
                    <a:pt x="50439" y="124462"/>
                  </a:lnTo>
                  <a:lnTo>
                    <a:pt x="54770" y="124462"/>
                  </a:lnTo>
                  <a:lnTo>
                    <a:pt x="59295" y="124462"/>
                  </a:lnTo>
                  <a:lnTo>
                    <a:pt x="60484" y="124462"/>
                  </a:lnTo>
                  <a:lnTo>
                    <a:pt x="76324" y="124462"/>
                  </a:lnTo>
                  <a:cubicBezTo>
                    <a:pt x="71521" y="113442"/>
                    <a:pt x="71530" y="100432"/>
                    <a:pt x="77504" y="88964"/>
                  </a:cubicBezTo>
                  <a:cubicBezTo>
                    <a:pt x="84625" y="75296"/>
                    <a:pt x="98629" y="66805"/>
                    <a:pt x="114052" y="66804"/>
                  </a:cubicBezTo>
                  <a:cubicBezTo>
                    <a:pt x="114052" y="66804"/>
                    <a:pt x="114052" y="66804"/>
                    <a:pt x="114052" y="66804"/>
                  </a:cubicBezTo>
                  <a:cubicBezTo>
                    <a:pt x="114637" y="66804"/>
                    <a:pt x="115218" y="66886"/>
                    <a:pt x="115802" y="66911"/>
                  </a:cubicBezTo>
                  <a:lnTo>
                    <a:pt x="116533" y="44826"/>
                  </a:lnTo>
                  <a:cubicBezTo>
                    <a:pt x="117344" y="20313"/>
                    <a:pt x="97693" y="0"/>
                    <a:pt x="73166" y="0"/>
                  </a:cubicBezTo>
                  <a:cubicBezTo>
                    <a:pt x="48075" y="0"/>
                    <a:pt x="28214" y="21219"/>
                    <a:pt x="29871" y="46256"/>
                  </a:cubicBezTo>
                  <a:lnTo>
                    <a:pt x="30306" y="52842"/>
                  </a:lnTo>
                  <a:cubicBezTo>
                    <a:pt x="28794" y="51316"/>
                    <a:pt x="26772" y="50331"/>
                    <a:pt x="24522" y="50331"/>
                  </a:cubicBezTo>
                  <a:lnTo>
                    <a:pt x="0" y="50331"/>
                  </a:lnTo>
                  <a:lnTo>
                    <a:pt x="252" y="54449"/>
                  </a:lnTo>
                  <a:lnTo>
                    <a:pt x="505" y="58567"/>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38"/>
            <p:cNvSpPr/>
            <p:nvPr/>
          </p:nvSpPr>
          <p:spPr>
            <a:xfrm>
              <a:off x="3245070" y="4509437"/>
              <a:ext cx="240104" cy="8236"/>
            </a:xfrm>
            <a:custGeom>
              <a:avLst/>
              <a:gdLst/>
              <a:ahLst/>
              <a:cxnLst/>
              <a:rect l="l" t="t" r="r" b="b"/>
              <a:pathLst>
                <a:path w="240104" h="8236" extrusionOk="0">
                  <a:moveTo>
                    <a:pt x="239713" y="0"/>
                  </a:moveTo>
                  <a:lnTo>
                    <a:pt x="392" y="0"/>
                  </a:lnTo>
                  <a:cubicBezTo>
                    <a:pt x="596" y="1351"/>
                    <a:pt x="759" y="2715"/>
                    <a:pt x="759" y="4118"/>
                  </a:cubicBezTo>
                  <a:cubicBezTo>
                    <a:pt x="759" y="5570"/>
                    <a:pt x="462" y="6942"/>
                    <a:pt x="0" y="8237"/>
                  </a:cubicBezTo>
                  <a:lnTo>
                    <a:pt x="240105" y="8237"/>
                  </a:lnTo>
                  <a:cubicBezTo>
                    <a:pt x="239643" y="6942"/>
                    <a:pt x="239346" y="5570"/>
                    <a:pt x="239346" y="4118"/>
                  </a:cubicBezTo>
                  <a:cubicBezTo>
                    <a:pt x="239346" y="2715"/>
                    <a:pt x="239509" y="1351"/>
                    <a:pt x="239713" y="0"/>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38"/>
            <p:cNvSpPr/>
            <p:nvPr/>
          </p:nvSpPr>
          <p:spPr>
            <a:xfrm>
              <a:off x="3174791" y="4249067"/>
              <a:ext cx="113163" cy="124462"/>
            </a:xfrm>
            <a:custGeom>
              <a:avLst/>
              <a:gdLst/>
              <a:ahLst/>
              <a:cxnLst/>
              <a:rect l="l" t="t" r="r" b="b"/>
              <a:pathLst>
                <a:path w="113163" h="124462" extrusionOk="0">
                  <a:moveTo>
                    <a:pt x="109045" y="124462"/>
                  </a:moveTo>
                  <a:cubicBezTo>
                    <a:pt x="111317" y="124462"/>
                    <a:pt x="113163" y="122614"/>
                    <a:pt x="113163" y="120344"/>
                  </a:cubicBezTo>
                  <a:cubicBezTo>
                    <a:pt x="113163" y="113362"/>
                    <a:pt x="108164" y="107454"/>
                    <a:pt x="101278" y="106297"/>
                  </a:cubicBezTo>
                  <a:lnTo>
                    <a:pt x="82918" y="103208"/>
                  </a:lnTo>
                  <a:lnTo>
                    <a:pt x="76499" y="102129"/>
                  </a:lnTo>
                  <a:lnTo>
                    <a:pt x="72391" y="101438"/>
                  </a:lnTo>
                  <a:lnTo>
                    <a:pt x="68284" y="100747"/>
                  </a:lnTo>
                  <a:lnTo>
                    <a:pt x="64772" y="100156"/>
                  </a:lnTo>
                  <a:cubicBezTo>
                    <a:pt x="64545" y="100118"/>
                    <a:pt x="64366" y="99992"/>
                    <a:pt x="64156" y="99920"/>
                  </a:cubicBezTo>
                  <a:cubicBezTo>
                    <a:pt x="62281" y="99279"/>
                    <a:pt x="61053" y="97428"/>
                    <a:pt x="61393" y="95410"/>
                  </a:cubicBezTo>
                  <a:cubicBezTo>
                    <a:pt x="61767" y="93170"/>
                    <a:pt x="63855" y="91652"/>
                    <a:pt x="66139" y="92032"/>
                  </a:cubicBezTo>
                  <a:lnTo>
                    <a:pt x="70877" y="92829"/>
                  </a:lnTo>
                  <a:lnTo>
                    <a:pt x="74985" y="93520"/>
                  </a:lnTo>
                  <a:lnTo>
                    <a:pt x="79092" y="94211"/>
                  </a:lnTo>
                  <a:lnTo>
                    <a:pt x="84633" y="77293"/>
                  </a:lnTo>
                  <a:lnTo>
                    <a:pt x="90766" y="58567"/>
                  </a:lnTo>
                  <a:lnTo>
                    <a:pt x="112528" y="58567"/>
                  </a:lnTo>
                  <a:lnTo>
                    <a:pt x="112780" y="54449"/>
                  </a:lnTo>
                  <a:lnTo>
                    <a:pt x="113033" y="50331"/>
                  </a:lnTo>
                  <a:lnTo>
                    <a:pt x="90766" y="50331"/>
                  </a:lnTo>
                  <a:cubicBezTo>
                    <a:pt x="89140" y="50331"/>
                    <a:pt x="87628" y="50856"/>
                    <a:pt x="86327" y="51696"/>
                  </a:cubicBezTo>
                  <a:lnTo>
                    <a:pt x="86687" y="46256"/>
                  </a:lnTo>
                  <a:cubicBezTo>
                    <a:pt x="88344" y="21219"/>
                    <a:pt x="68483" y="0"/>
                    <a:pt x="43391" y="0"/>
                  </a:cubicBezTo>
                  <a:cubicBezTo>
                    <a:pt x="18865" y="0"/>
                    <a:pt x="-787" y="20313"/>
                    <a:pt x="24" y="44826"/>
                  </a:cubicBezTo>
                  <a:lnTo>
                    <a:pt x="760" y="67061"/>
                  </a:lnTo>
                  <a:cubicBezTo>
                    <a:pt x="2161" y="66915"/>
                    <a:pt x="3567" y="66804"/>
                    <a:pt x="4975" y="66804"/>
                  </a:cubicBezTo>
                  <a:cubicBezTo>
                    <a:pt x="20397" y="66804"/>
                    <a:pt x="34401" y="75296"/>
                    <a:pt x="41522" y="88964"/>
                  </a:cubicBezTo>
                  <a:cubicBezTo>
                    <a:pt x="47496" y="100432"/>
                    <a:pt x="47505" y="113442"/>
                    <a:pt x="42702" y="124462"/>
                  </a:cubicBezTo>
                  <a:lnTo>
                    <a:pt x="54423" y="124462"/>
                  </a:lnTo>
                  <a:lnTo>
                    <a:pt x="55822" y="124462"/>
                  </a:lnTo>
                  <a:lnTo>
                    <a:pt x="60517" y="124462"/>
                  </a:lnTo>
                  <a:lnTo>
                    <a:pt x="64851" y="124462"/>
                  </a:lnTo>
                  <a:lnTo>
                    <a:pt x="69185" y="124462"/>
                  </a:lnTo>
                  <a:lnTo>
                    <a:pt x="81511" y="124462"/>
                  </a:lnTo>
                  <a:lnTo>
                    <a:pt x="109045" y="124462"/>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38"/>
            <p:cNvSpPr/>
            <p:nvPr/>
          </p:nvSpPr>
          <p:spPr>
            <a:xfrm>
              <a:off x="3295186" y="4171727"/>
              <a:ext cx="133880" cy="153638"/>
            </a:xfrm>
            <a:custGeom>
              <a:avLst/>
              <a:gdLst/>
              <a:ahLst/>
              <a:cxnLst/>
              <a:rect l="l" t="t" r="r" b="b"/>
              <a:pathLst>
                <a:path w="133880" h="153638" extrusionOk="0">
                  <a:moveTo>
                    <a:pt x="11112" y="153638"/>
                  </a:moveTo>
                  <a:cubicBezTo>
                    <a:pt x="16643" y="153638"/>
                    <a:pt x="21207" y="149747"/>
                    <a:pt x="22068" y="144386"/>
                  </a:cubicBezTo>
                  <a:lnTo>
                    <a:pt x="23430" y="135908"/>
                  </a:lnTo>
                  <a:lnTo>
                    <a:pt x="23926" y="132812"/>
                  </a:lnTo>
                  <a:cubicBezTo>
                    <a:pt x="23926" y="132811"/>
                    <a:pt x="23926" y="132810"/>
                    <a:pt x="23926" y="132809"/>
                  </a:cubicBezTo>
                  <a:lnTo>
                    <a:pt x="24039" y="131789"/>
                  </a:lnTo>
                  <a:lnTo>
                    <a:pt x="24494" y="127671"/>
                  </a:lnTo>
                  <a:lnTo>
                    <a:pt x="28752" y="89169"/>
                  </a:lnTo>
                  <a:cubicBezTo>
                    <a:pt x="28994" y="86985"/>
                    <a:pt x="28648" y="84769"/>
                    <a:pt x="27747" y="82764"/>
                  </a:cubicBezTo>
                  <a:lnTo>
                    <a:pt x="27337" y="81843"/>
                  </a:lnTo>
                  <a:cubicBezTo>
                    <a:pt x="24960" y="76524"/>
                    <a:pt x="23749" y="70864"/>
                    <a:pt x="23749" y="65026"/>
                  </a:cubicBezTo>
                  <a:lnTo>
                    <a:pt x="23749" y="53539"/>
                  </a:lnTo>
                  <a:cubicBezTo>
                    <a:pt x="23749" y="51265"/>
                    <a:pt x="25591" y="49421"/>
                    <a:pt x="27868" y="49421"/>
                  </a:cubicBezTo>
                  <a:cubicBezTo>
                    <a:pt x="30144" y="49421"/>
                    <a:pt x="31986" y="51265"/>
                    <a:pt x="31986" y="53539"/>
                  </a:cubicBezTo>
                  <a:lnTo>
                    <a:pt x="31986" y="65026"/>
                  </a:lnTo>
                  <a:cubicBezTo>
                    <a:pt x="31986" y="69697"/>
                    <a:pt x="32951" y="74226"/>
                    <a:pt x="34862" y="78485"/>
                  </a:cubicBezTo>
                  <a:lnTo>
                    <a:pt x="35272" y="79406"/>
                  </a:lnTo>
                  <a:cubicBezTo>
                    <a:pt x="36764" y="82740"/>
                    <a:pt x="37343" y="86432"/>
                    <a:pt x="36941" y="90074"/>
                  </a:cubicBezTo>
                  <a:lnTo>
                    <a:pt x="32783" y="127671"/>
                  </a:lnTo>
                  <a:lnTo>
                    <a:pt x="100776" y="127671"/>
                  </a:lnTo>
                  <a:lnTo>
                    <a:pt x="96622" y="90074"/>
                  </a:lnTo>
                  <a:cubicBezTo>
                    <a:pt x="96216" y="86438"/>
                    <a:pt x="96795" y="82746"/>
                    <a:pt x="98291" y="79398"/>
                  </a:cubicBezTo>
                  <a:lnTo>
                    <a:pt x="98705" y="78481"/>
                  </a:lnTo>
                  <a:cubicBezTo>
                    <a:pt x="100612" y="74226"/>
                    <a:pt x="101577" y="69697"/>
                    <a:pt x="101577" y="65026"/>
                  </a:cubicBezTo>
                  <a:lnTo>
                    <a:pt x="101577" y="53539"/>
                  </a:lnTo>
                  <a:cubicBezTo>
                    <a:pt x="101577" y="51265"/>
                    <a:pt x="103419" y="49421"/>
                    <a:pt x="105695" y="49421"/>
                  </a:cubicBezTo>
                  <a:cubicBezTo>
                    <a:pt x="107972" y="49421"/>
                    <a:pt x="109814" y="51265"/>
                    <a:pt x="109814" y="53539"/>
                  </a:cubicBezTo>
                  <a:lnTo>
                    <a:pt x="109814" y="65026"/>
                  </a:lnTo>
                  <a:cubicBezTo>
                    <a:pt x="109814" y="70864"/>
                    <a:pt x="108603" y="76524"/>
                    <a:pt x="106222" y="81851"/>
                  </a:cubicBezTo>
                  <a:lnTo>
                    <a:pt x="105808" y="82768"/>
                  </a:lnTo>
                  <a:cubicBezTo>
                    <a:pt x="104911" y="84771"/>
                    <a:pt x="104565" y="86983"/>
                    <a:pt x="104810" y="89165"/>
                  </a:cubicBezTo>
                  <a:lnTo>
                    <a:pt x="109065" y="127671"/>
                  </a:lnTo>
                  <a:lnTo>
                    <a:pt x="109339" y="130152"/>
                  </a:lnTo>
                  <a:cubicBezTo>
                    <a:pt x="109478" y="130468"/>
                    <a:pt x="109628" y="130781"/>
                    <a:pt x="109685" y="131136"/>
                  </a:cubicBezTo>
                  <a:lnTo>
                    <a:pt x="109790" y="131789"/>
                  </a:lnTo>
                  <a:lnTo>
                    <a:pt x="110451" y="135908"/>
                  </a:lnTo>
                  <a:lnTo>
                    <a:pt x="111813" y="144384"/>
                  </a:lnTo>
                  <a:cubicBezTo>
                    <a:pt x="112673" y="149747"/>
                    <a:pt x="117242" y="153638"/>
                    <a:pt x="122672" y="153638"/>
                  </a:cubicBezTo>
                  <a:cubicBezTo>
                    <a:pt x="125873" y="153638"/>
                    <a:pt x="128753" y="152391"/>
                    <a:pt x="130876" y="150125"/>
                  </a:cubicBezTo>
                  <a:cubicBezTo>
                    <a:pt x="133000" y="147861"/>
                    <a:pt x="134058" y="144909"/>
                    <a:pt x="133856" y="141812"/>
                  </a:cubicBezTo>
                  <a:lnTo>
                    <a:pt x="133495" y="135908"/>
                  </a:lnTo>
                  <a:lnTo>
                    <a:pt x="133242" y="131789"/>
                  </a:lnTo>
                  <a:lnTo>
                    <a:pt x="132989" y="127671"/>
                  </a:lnTo>
                  <a:lnTo>
                    <a:pt x="127619" y="40086"/>
                  </a:lnTo>
                  <a:cubicBezTo>
                    <a:pt x="126999" y="30482"/>
                    <a:pt x="123098" y="21252"/>
                    <a:pt x="116635" y="14107"/>
                  </a:cubicBezTo>
                  <a:cubicBezTo>
                    <a:pt x="108486" y="5100"/>
                    <a:pt x="96996" y="0"/>
                    <a:pt x="85003" y="0"/>
                  </a:cubicBezTo>
                  <a:lnTo>
                    <a:pt x="48878" y="0"/>
                  </a:lnTo>
                  <a:cubicBezTo>
                    <a:pt x="36885" y="0"/>
                    <a:pt x="25394" y="5100"/>
                    <a:pt x="17358" y="13990"/>
                  </a:cubicBezTo>
                  <a:cubicBezTo>
                    <a:pt x="10783" y="21256"/>
                    <a:pt x="6881" y="30486"/>
                    <a:pt x="6266" y="40098"/>
                  </a:cubicBezTo>
                  <a:lnTo>
                    <a:pt x="891" y="127671"/>
                  </a:lnTo>
                  <a:lnTo>
                    <a:pt x="638" y="131789"/>
                  </a:lnTo>
                  <a:lnTo>
                    <a:pt x="386" y="135908"/>
                  </a:lnTo>
                  <a:lnTo>
                    <a:pt x="24" y="141798"/>
                  </a:lnTo>
                  <a:cubicBezTo>
                    <a:pt x="-177" y="144909"/>
                    <a:pt x="885" y="147865"/>
                    <a:pt x="3008" y="150129"/>
                  </a:cubicBezTo>
                  <a:cubicBezTo>
                    <a:pt x="5132" y="152391"/>
                    <a:pt x="8012" y="153638"/>
                    <a:pt x="11112" y="153638"/>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4" name="Google Shape;26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Lessons Learned…</a:t>
            </a:r>
            <a:endParaRPr sz="2420" b="1">
              <a:latin typeface="Work Sans"/>
              <a:ea typeface="Work Sans"/>
              <a:cs typeface="Work Sans"/>
              <a:sym typeface="Work Sans"/>
            </a:endParaRPr>
          </a:p>
        </p:txBody>
      </p:sp>
      <p:sp>
        <p:nvSpPr>
          <p:cNvPr id="265" name="Google Shape;265;p38"/>
          <p:cNvSpPr txBox="1">
            <a:spLocks noGrp="1"/>
          </p:cNvSpPr>
          <p:nvPr>
            <p:ph type="body" idx="1"/>
          </p:nvPr>
        </p:nvSpPr>
        <p:spPr>
          <a:xfrm>
            <a:off x="1761975" y="1086600"/>
            <a:ext cx="6919800" cy="40569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
              <a:t>Team members are significant assets for group skill development</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
              <a:t>Well-defined deliverables enhance personal outcomes</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
              <a:t>Actionable assessments improve planning and implementation</a:t>
            </a:r>
            <a:endParaRPr/>
          </a:p>
        </p:txBody>
      </p:sp>
      <p:sp>
        <p:nvSpPr>
          <p:cNvPr id="282" name="Google Shape;28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latin typeface="Work Sans"/>
                <a:ea typeface="Work Sans"/>
                <a:cs typeface="Work Sans"/>
                <a:sym typeface="Work Sans"/>
              </a:rPr>
              <a:t>Team Members are Significant Assets for Groups</a:t>
            </a:r>
            <a:endParaRPr sz="2420" b="1">
              <a:latin typeface="Work Sans"/>
              <a:ea typeface="Work Sans"/>
              <a:cs typeface="Work Sans"/>
              <a:sym typeface="Work Sans"/>
            </a:endParaRPr>
          </a:p>
        </p:txBody>
      </p:sp>
      <p:sp>
        <p:nvSpPr>
          <p:cNvPr id="296" name="Google Shape;296;p39"/>
          <p:cNvSpPr txBox="1">
            <a:spLocks noGrp="1"/>
          </p:cNvSpPr>
          <p:nvPr>
            <p:ph type="body" idx="1"/>
          </p:nvPr>
        </p:nvSpPr>
        <p:spPr>
          <a:xfrm>
            <a:off x="311700" y="1060625"/>
            <a:ext cx="4260300" cy="3883800"/>
          </a:xfrm>
          <a:prstGeom prst="rect">
            <a:avLst/>
          </a:prstGeom>
        </p:spPr>
        <p:txBody>
          <a:bodyPr spcFirstLastPara="1" wrap="square" lIns="91425" tIns="91425" rIns="91425" bIns="91425" anchor="t" anchorCtr="0">
            <a:noAutofit/>
          </a:bodyPr>
          <a:lstStyle/>
          <a:p>
            <a:pPr marL="457200" lvl="0" indent="-334327" algn="l" rtl="0">
              <a:lnSpc>
                <a:spcPct val="100000"/>
              </a:lnSpc>
              <a:spcBef>
                <a:spcPts val="0"/>
              </a:spcBef>
              <a:spcAft>
                <a:spcPts val="0"/>
              </a:spcAft>
              <a:buSzPct val="100000"/>
              <a:buChar char="●"/>
            </a:pPr>
            <a:r>
              <a:rPr lang="en" sz="1650" dirty="0"/>
              <a:t>Involving a team member with experience applying a technical skill created an efficient learning environment </a:t>
            </a:r>
            <a:r>
              <a:rPr lang="en-US" sz="1650" dirty="0"/>
              <a:t>that was beneficial to the overall initiative</a:t>
            </a:r>
          </a:p>
          <a:p>
            <a:pPr marL="457200" lvl="0" indent="-334327" algn="l" rtl="0">
              <a:lnSpc>
                <a:spcPct val="100000"/>
              </a:lnSpc>
              <a:spcBef>
                <a:spcPts val="1000"/>
              </a:spcBef>
              <a:spcAft>
                <a:spcPts val="0"/>
              </a:spcAft>
              <a:buSzPct val="100000"/>
              <a:buChar char="●"/>
            </a:pPr>
            <a:r>
              <a:rPr lang="en-US" sz="1650" dirty="0"/>
              <a:t>Team members do not need to have technical expertise to contribute to a group’s skill development</a:t>
            </a:r>
          </a:p>
          <a:p>
            <a:pPr marL="457200" lvl="0" indent="-334327" algn="l" rtl="0">
              <a:lnSpc>
                <a:spcPct val="100000"/>
              </a:lnSpc>
              <a:spcBef>
                <a:spcPts val="1000"/>
              </a:spcBef>
              <a:spcAft>
                <a:spcPts val="1000"/>
              </a:spcAft>
              <a:buSzPct val="100000"/>
              <a:buChar char="●"/>
            </a:pPr>
            <a:r>
              <a:rPr lang="en" sz="1650" dirty="0"/>
              <a:t>Involving individuals not only increases their engagement but gives them an opportunity for professional development and peer recognition</a:t>
            </a:r>
            <a:endParaRPr sz="1650" dirty="0"/>
          </a:p>
        </p:txBody>
      </p:sp>
      <p:grpSp>
        <p:nvGrpSpPr>
          <p:cNvPr id="298" name="Google Shape;298;p39" descr="Icon of two figures high-fiving"/>
          <p:cNvGrpSpPr/>
          <p:nvPr/>
        </p:nvGrpSpPr>
        <p:grpSpPr>
          <a:xfrm>
            <a:off x="5712537" y="1549470"/>
            <a:ext cx="2290935" cy="2136563"/>
            <a:chOff x="4833058" y="5767203"/>
            <a:chExt cx="439238" cy="409641"/>
          </a:xfrm>
        </p:grpSpPr>
        <p:sp>
          <p:nvSpPr>
            <p:cNvPr id="299" name="Google Shape;299;p39"/>
            <p:cNvSpPr/>
            <p:nvPr/>
          </p:nvSpPr>
          <p:spPr>
            <a:xfrm>
              <a:off x="5143363" y="5852710"/>
              <a:ext cx="109718" cy="101739"/>
            </a:xfrm>
            <a:custGeom>
              <a:avLst/>
              <a:gdLst/>
              <a:ahLst/>
              <a:cxnLst/>
              <a:rect l="l" t="t" r="r" b="b"/>
              <a:pathLst>
                <a:path w="109718" h="101739" extrusionOk="0">
                  <a:moveTo>
                    <a:pt x="41184" y="101740"/>
                  </a:moveTo>
                  <a:cubicBezTo>
                    <a:pt x="63930" y="101740"/>
                    <a:pt x="82368" y="83301"/>
                    <a:pt x="82368" y="60556"/>
                  </a:cubicBezTo>
                  <a:cubicBezTo>
                    <a:pt x="82368" y="59100"/>
                    <a:pt x="82286" y="57663"/>
                    <a:pt x="82142" y="56246"/>
                  </a:cubicBezTo>
                  <a:cubicBezTo>
                    <a:pt x="90177" y="58743"/>
                    <a:pt x="99756" y="58314"/>
                    <a:pt x="106935" y="57314"/>
                  </a:cubicBezTo>
                  <a:cubicBezTo>
                    <a:pt x="109702" y="56929"/>
                    <a:pt x="110666" y="53551"/>
                    <a:pt x="108631" y="51639"/>
                  </a:cubicBezTo>
                  <a:cubicBezTo>
                    <a:pt x="101025" y="44499"/>
                    <a:pt x="98661" y="30510"/>
                    <a:pt x="98661" y="18691"/>
                  </a:cubicBezTo>
                  <a:cubicBezTo>
                    <a:pt x="98661" y="-952"/>
                    <a:pt x="78151" y="8"/>
                    <a:pt x="78151" y="8"/>
                  </a:cubicBezTo>
                  <a:cubicBezTo>
                    <a:pt x="62427" y="8"/>
                    <a:pt x="58296" y="16911"/>
                    <a:pt x="58185" y="23074"/>
                  </a:cubicBezTo>
                  <a:cubicBezTo>
                    <a:pt x="52996" y="20717"/>
                    <a:pt x="47253" y="19372"/>
                    <a:pt x="41184" y="19372"/>
                  </a:cubicBezTo>
                  <a:cubicBezTo>
                    <a:pt x="18439" y="19372"/>
                    <a:pt x="0" y="37810"/>
                    <a:pt x="0" y="60556"/>
                  </a:cubicBezTo>
                  <a:cubicBezTo>
                    <a:pt x="0" y="83301"/>
                    <a:pt x="18439" y="101740"/>
                    <a:pt x="41184" y="101740"/>
                  </a:cubicBezTo>
                  <a:close/>
                  <a:moveTo>
                    <a:pt x="21228" y="34400"/>
                  </a:moveTo>
                  <a:cubicBezTo>
                    <a:pt x="23995" y="42805"/>
                    <a:pt x="31688" y="54724"/>
                    <a:pt x="53254" y="54724"/>
                  </a:cubicBezTo>
                  <a:cubicBezTo>
                    <a:pt x="53254" y="54724"/>
                    <a:pt x="54260" y="74507"/>
                    <a:pt x="67670" y="80071"/>
                  </a:cubicBezTo>
                  <a:cubicBezTo>
                    <a:pt x="61665" y="88199"/>
                    <a:pt x="52044" y="93503"/>
                    <a:pt x="41184" y="93503"/>
                  </a:cubicBezTo>
                  <a:cubicBezTo>
                    <a:pt x="23017" y="93503"/>
                    <a:pt x="8237" y="78723"/>
                    <a:pt x="8237" y="60556"/>
                  </a:cubicBezTo>
                  <a:cubicBezTo>
                    <a:pt x="8237" y="49894"/>
                    <a:pt x="13350" y="40427"/>
                    <a:pt x="21228" y="34400"/>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39"/>
            <p:cNvSpPr/>
            <p:nvPr/>
          </p:nvSpPr>
          <p:spPr>
            <a:xfrm>
              <a:off x="5058812" y="5841733"/>
              <a:ext cx="213484" cy="335111"/>
            </a:xfrm>
            <a:custGeom>
              <a:avLst/>
              <a:gdLst/>
              <a:ahLst/>
              <a:cxnLst/>
              <a:rect l="l" t="t" r="r" b="b"/>
              <a:pathLst>
                <a:path w="213484" h="335111" extrusionOk="0">
                  <a:moveTo>
                    <a:pt x="212711" y="289409"/>
                  </a:moveTo>
                  <a:lnTo>
                    <a:pt x="167289" y="154085"/>
                  </a:lnTo>
                  <a:cubicBezTo>
                    <a:pt x="161808" y="137760"/>
                    <a:pt x="148250" y="125448"/>
                    <a:pt x="131473" y="121565"/>
                  </a:cubicBezTo>
                  <a:lnTo>
                    <a:pt x="102774" y="114924"/>
                  </a:lnTo>
                  <a:cubicBezTo>
                    <a:pt x="90600" y="112106"/>
                    <a:pt x="80053" y="104547"/>
                    <a:pt x="73473" y="93922"/>
                  </a:cubicBezTo>
                  <a:lnTo>
                    <a:pt x="15305" y="0"/>
                  </a:lnTo>
                  <a:cubicBezTo>
                    <a:pt x="15123" y="2333"/>
                    <a:pt x="14612" y="4673"/>
                    <a:pt x="13625" y="6931"/>
                  </a:cubicBezTo>
                  <a:lnTo>
                    <a:pt x="0" y="38116"/>
                  </a:lnTo>
                  <a:lnTo>
                    <a:pt x="46640" y="137815"/>
                  </a:lnTo>
                  <a:cubicBezTo>
                    <a:pt x="53623" y="152741"/>
                    <a:pt x="55807" y="169441"/>
                    <a:pt x="52904" y="185662"/>
                  </a:cubicBezTo>
                  <a:cubicBezTo>
                    <a:pt x="48885" y="208123"/>
                    <a:pt x="43778" y="242098"/>
                    <a:pt x="43778" y="269695"/>
                  </a:cubicBezTo>
                  <a:cubicBezTo>
                    <a:pt x="43778" y="301937"/>
                    <a:pt x="49405" y="321335"/>
                    <a:pt x="52684" y="329897"/>
                  </a:cubicBezTo>
                  <a:cubicBezTo>
                    <a:pt x="53894" y="333056"/>
                    <a:pt x="56964" y="335111"/>
                    <a:pt x="60346" y="335111"/>
                  </a:cubicBezTo>
                  <a:lnTo>
                    <a:pt x="168006" y="335111"/>
                  </a:lnTo>
                  <a:cubicBezTo>
                    <a:pt x="172491" y="335111"/>
                    <a:pt x="176152" y="331520"/>
                    <a:pt x="176238" y="327035"/>
                  </a:cubicBezTo>
                  <a:lnTo>
                    <a:pt x="176700" y="303482"/>
                  </a:lnTo>
                  <a:lnTo>
                    <a:pt x="135393" y="202427"/>
                  </a:lnTo>
                  <a:cubicBezTo>
                    <a:pt x="134532" y="200322"/>
                    <a:pt x="135542" y="197917"/>
                    <a:pt x="137647" y="197056"/>
                  </a:cubicBezTo>
                  <a:cubicBezTo>
                    <a:pt x="139762" y="196203"/>
                    <a:pt x="142159" y="197207"/>
                    <a:pt x="143019" y="199310"/>
                  </a:cubicBezTo>
                  <a:lnTo>
                    <a:pt x="177103" y="282695"/>
                  </a:lnTo>
                  <a:lnTo>
                    <a:pt x="177103" y="282615"/>
                  </a:lnTo>
                  <a:lnTo>
                    <a:pt x="185221" y="300298"/>
                  </a:lnTo>
                  <a:cubicBezTo>
                    <a:pt x="188660" y="307790"/>
                    <a:pt x="197560" y="311031"/>
                    <a:pt x="205014" y="307501"/>
                  </a:cubicBezTo>
                  <a:cubicBezTo>
                    <a:pt x="211793" y="304289"/>
                    <a:pt x="215100" y="296518"/>
                    <a:pt x="212711" y="289409"/>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39"/>
            <p:cNvSpPr/>
            <p:nvPr/>
          </p:nvSpPr>
          <p:spPr>
            <a:xfrm>
              <a:off x="4833058" y="5826918"/>
              <a:ext cx="232910" cy="349925"/>
            </a:xfrm>
            <a:custGeom>
              <a:avLst/>
              <a:gdLst/>
              <a:ahLst/>
              <a:cxnLst/>
              <a:rect l="l" t="t" r="r" b="b"/>
              <a:pathLst>
                <a:path w="232910" h="349925" extrusionOk="0">
                  <a:moveTo>
                    <a:pt x="221106" y="42995"/>
                  </a:moveTo>
                  <a:lnTo>
                    <a:pt x="231832" y="18448"/>
                  </a:lnTo>
                  <a:cubicBezTo>
                    <a:pt x="233093" y="15561"/>
                    <a:pt x="233201" y="12456"/>
                    <a:pt x="232402" y="9617"/>
                  </a:cubicBezTo>
                  <a:cubicBezTo>
                    <a:pt x="231491" y="6383"/>
                    <a:pt x="229390" y="3496"/>
                    <a:pt x="226269" y="1722"/>
                  </a:cubicBezTo>
                  <a:lnTo>
                    <a:pt x="226269" y="1722"/>
                  </a:lnTo>
                  <a:cubicBezTo>
                    <a:pt x="224213" y="554"/>
                    <a:pt x="221978" y="0"/>
                    <a:pt x="219774" y="0"/>
                  </a:cubicBezTo>
                  <a:cubicBezTo>
                    <a:pt x="215130" y="0"/>
                    <a:pt x="210622" y="2460"/>
                    <a:pt x="208221" y="6824"/>
                  </a:cubicBezTo>
                  <a:lnTo>
                    <a:pt x="159073" y="96754"/>
                  </a:lnTo>
                  <a:cubicBezTo>
                    <a:pt x="147954" y="117101"/>
                    <a:pt x="128341" y="131267"/>
                    <a:pt x="105626" y="135920"/>
                  </a:cubicBezTo>
                  <a:cubicBezTo>
                    <a:pt x="84261" y="140296"/>
                    <a:pt x="58591" y="151441"/>
                    <a:pt x="47695" y="179196"/>
                  </a:cubicBezTo>
                  <a:cubicBezTo>
                    <a:pt x="28213" y="228823"/>
                    <a:pt x="8898" y="280758"/>
                    <a:pt x="787" y="304500"/>
                  </a:cubicBezTo>
                  <a:cubicBezTo>
                    <a:pt x="-1718" y="311835"/>
                    <a:pt x="1943" y="319825"/>
                    <a:pt x="9123" y="322740"/>
                  </a:cubicBezTo>
                  <a:cubicBezTo>
                    <a:pt x="10917" y="323469"/>
                    <a:pt x="12780" y="323815"/>
                    <a:pt x="14618" y="323815"/>
                  </a:cubicBezTo>
                  <a:cubicBezTo>
                    <a:pt x="19695" y="323815"/>
                    <a:pt x="24579" y="321163"/>
                    <a:pt x="27263" y="316534"/>
                  </a:cubicBezTo>
                  <a:lnTo>
                    <a:pt x="49280" y="281209"/>
                  </a:lnTo>
                  <a:lnTo>
                    <a:pt x="81242" y="206137"/>
                  </a:lnTo>
                  <a:cubicBezTo>
                    <a:pt x="82131" y="204044"/>
                    <a:pt x="84550" y="203069"/>
                    <a:pt x="86643" y="203962"/>
                  </a:cubicBezTo>
                  <a:cubicBezTo>
                    <a:pt x="88737" y="204852"/>
                    <a:pt x="89710" y="207272"/>
                    <a:pt x="88819" y="209363"/>
                  </a:cubicBezTo>
                  <a:lnTo>
                    <a:pt x="59081" y="279212"/>
                  </a:lnTo>
                  <a:lnTo>
                    <a:pt x="59081" y="341689"/>
                  </a:lnTo>
                  <a:cubicBezTo>
                    <a:pt x="59081" y="346240"/>
                    <a:pt x="62752" y="349926"/>
                    <a:pt x="67301" y="349926"/>
                  </a:cubicBezTo>
                  <a:cubicBezTo>
                    <a:pt x="85566" y="349926"/>
                    <a:pt x="129344" y="349926"/>
                    <a:pt x="147534" y="349926"/>
                  </a:cubicBezTo>
                  <a:cubicBezTo>
                    <a:pt x="152025" y="349926"/>
                    <a:pt x="155683" y="346339"/>
                    <a:pt x="155755" y="341846"/>
                  </a:cubicBezTo>
                  <a:cubicBezTo>
                    <a:pt x="156183" y="315138"/>
                    <a:pt x="158175" y="272528"/>
                    <a:pt x="159297" y="249617"/>
                  </a:cubicBezTo>
                  <a:cubicBezTo>
                    <a:pt x="159754" y="240288"/>
                    <a:pt x="162173" y="231144"/>
                    <a:pt x="166680" y="222963"/>
                  </a:cubicBezTo>
                  <a:cubicBezTo>
                    <a:pt x="175100" y="207681"/>
                    <a:pt x="178291" y="196525"/>
                    <a:pt x="173191" y="181223"/>
                  </a:cubicBezTo>
                  <a:cubicBezTo>
                    <a:pt x="166916" y="162398"/>
                    <a:pt x="171601" y="156298"/>
                    <a:pt x="171601" y="156298"/>
                  </a:cubicBezTo>
                  <a:lnTo>
                    <a:pt x="221106" y="42995"/>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39"/>
            <p:cNvSpPr/>
            <p:nvPr/>
          </p:nvSpPr>
          <p:spPr>
            <a:xfrm>
              <a:off x="4841761" y="5817013"/>
              <a:ext cx="144919" cy="137436"/>
            </a:xfrm>
            <a:custGeom>
              <a:avLst/>
              <a:gdLst/>
              <a:ahLst/>
              <a:cxnLst/>
              <a:rect l="l" t="t" r="r" b="b"/>
              <a:pathLst>
                <a:path w="144919" h="137436" extrusionOk="0">
                  <a:moveTo>
                    <a:pt x="18801" y="111957"/>
                  </a:moveTo>
                  <a:cubicBezTo>
                    <a:pt x="20938" y="111957"/>
                    <a:pt x="22957" y="111523"/>
                    <a:pt x="24871" y="110866"/>
                  </a:cubicBezTo>
                  <a:cubicBezTo>
                    <a:pt x="24850" y="111235"/>
                    <a:pt x="24761" y="111583"/>
                    <a:pt x="24761" y="111957"/>
                  </a:cubicBezTo>
                  <a:cubicBezTo>
                    <a:pt x="24761" y="122340"/>
                    <a:pt x="33179" y="130758"/>
                    <a:pt x="43563" y="130758"/>
                  </a:cubicBezTo>
                  <a:cubicBezTo>
                    <a:pt x="49118" y="130758"/>
                    <a:pt x="54059" y="128302"/>
                    <a:pt x="57501" y="124470"/>
                  </a:cubicBezTo>
                  <a:cubicBezTo>
                    <a:pt x="65011" y="132436"/>
                    <a:pt x="75632" y="137437"/>
                    <a:pt x="87444" y="137437"/>
                  </a:cubicBezTo>
                  <a:cubicBezTo>
                    <a:pt x="110190" y="137437"/>
                    <a:pt x="128628" y="118998"/>
                    <a:pt x="128628" y="96253"/>
                  </a:cubicBezTo>
                  <a:cubicBezTo>
                    <a:pt x="128628" y="94063"/>
                    <a:pt x="128408" y="91930"/>
                    <a:pt x="128079" y="89833"/>
                  </a:cubicBezTo>
                  <a:cubicBezTo>
                    <a:pt x="136472" y="89632"/>
                    <a:pt x="143224" y="82797"/>
                    <a:pt x="143224" y="74355"/>
                  </a:cubicBezTo>
                  <a:cubicBezTo>
                    <a:pt x="143224" y="70980"/>
                    <a:pt x="142118" y="67880"/>
                    <a:pt x="140288" y="65333"/>
                  </a:cubicBezTo>
                  <a:cubicBezTo>
                    <a:pt x="143142" y="62519"/>
                    <a:pt x="144919" y="58615"/>
                    <a:pt x="144919" y="54290"/>
                  </a:cubicBezTo>
                  <a:cubicBezTo>
                    <a:pt x="144919" y="46617"/>
                    <a:pt x="139336" y="40287"/>
                    <a:pt x="132018" y="39038"/>
                  </a:cubicBezTo>
                  <a:cubicBezTo>
                    <a:pt x="132413" y="37521"/>
                    <a:pt x="132690" y="35957"/>
                    <a:pt x="132690" y="34316"/>
                  </a:cubicBezTo>
                  <a:cubicBezTo>
                    <a:pt x="132690" y="25094"/>
                    <a:pt x="126040" y="17458"/>
                    <a:pt x="117280" y="15857"/>
                  </a:cubicBezTo>
                  <a:cubicBezTo>
                    <a:pt x="117283" y="15740"/>
                    <a:pt x="117315" y="15632"/>
                    <a:pt x="117315" y="15515"/>
                  </a:cubicBezTo>
                  <a:cubicBezTo>
                    <a:pt x="117315" y="6947"/>
                    <a:pt x="110369" y="0"/>
                    <a:pt x="101800" y="0"/>
                  </a:cubicBezTo>
                  <a:cubicBezTo>
                    <a:pt x="95545" y="0"/>
                    <a:pt x="90189" y="3722"/>
                    <a:pt x="87734" y="9054"/>
                  </a:cubicBezTo>
                  <a:cubicBezTo>
                    <a:pt x="85259" y="7855"/>
                    <a:pt x="82518" y="7125"/>
                    <a:pt x="79584" y="7125"/>
                  </a:cubicBezTo>
                  <a:cubicBezTo>
                    <a:pt x="76230" y="7125"/>
                    <a:pt x="73127" y="8076"/>
                    <a:pt x="70400" y="9615"/>
                  </a:cubicBezTo>
                  <a:cubicBezTo>
                    <a:pt x="67574" y="5795"/>
                    <a:pt x="63074" y="3286"/>
                    <a:pt x="57956" y="3286"/>
                  </a:cubicBezTo>
                  <a:cubicBezTo>
                    <a:pt x="50694" y="3286"/>
                    <a:pt x="44644" y="8297"/>
                    <a:pt x="42955" y="15036"/>
                  </a:cubicBezTo>
                  <a:cubicBezTo>
                    <a:pt x="34442" y="16830"/>
                    <a:pt x="28047" y="24375"/>
                    <a:pt x="28047" y="33422"/>
                  </a:cubicBezTo>
                  <a:cubicBezTo>
                    <a:pt x="28047" y="35408"/>
                    <a:pt x="28439" y="37285"/>
                    <a:pt x="29010" y="39082"/>
                  </a:cubicBezTo>
                  <a:cubicBezTo>
                    <a:pt x="19616" y="40126"/>
                    <a:pt x="12282" y="48001"/>
                    <a:pt x="12282" y="57674"/>
                  </a:cubicBezTo>
                  <a:cubicBezTo>
                    <a:pt x="12282" y="58485"/>
                    <a:pt x="12421" y="59257"/>
                    <a:pt x="12520" y="60040"/>
                  </a:cubicBezTo>
                  <a:cubicBezTo>
                    <a:pt x="6682" y="63230"/>
                    <a:pt x="2675" y="69352"/>
                    <a:pt x="2675" y="76475"/>
                  </a:cubicBezTo>
                  <a:cubicBezTo>
                    <a:pt x="2675" y="78459"/>
                    <a:pt x="3066" y="80333"/>
                    <a:pt x="3636" y="82129"/>
                  </a:cubicBezTo>
                  <a:cubicBezTo>
                    <a:pt x="1374" y="85233"/>
                    <a:pt x="0" y="89022"/>
                    <a:pt x="0" y="93156"/>
                  </a:cubicBezTo>
                  <a:cubicBezTo>
                    <a:pt x="0" y="103539"/>
                    <a:pt x="8417" y="111957"/>
                    <a:pt x="18801" y="111957"/>
                  </a:cubicBezTo>
                  <a:close/>
                  <a:moveTo>
                    <a:pt x="87444" y="129200"/>
                  </a:moveTo>
                  <a:cubicBezTo>
                    <a:pt x="78324" y="129200"/>
                    <a:pt x="70060" y="125471"/>
                    <a:pt x="64088" y="119462"/>
                  </a:cubicBezTo>
                  <a:cubicBezTo>
                    <a:pt x="71834" y="118594"/>
                    <a:pt x="77878" y="112099"/>
                    <a:pt x="77878" y="104121"/>
                  </a:cubicBezTo>
                  <a:cubicBezTo>
                    <a:pt x="77878" y="102629"/>
                    <a:pt x="77601" y="101215"/>
                    <a:pt x="77208" y="99849"/>
                  </a:cubicBezTo>
                  <a:cubicBezTo>
                    <a:pt x="83159" y="97679"/>
                    <a:pt x="87432" y="92022"/>
                    <a:pt x="87432" y="85320"/>
                  </a:cubicBezTo>
                  <a:cubicBezTo>
                    <a:pt x="87432" y="85281"/>
                    <a:pt x="87421" y="85245"/>
                    <a:pt x="87421" y="85206"/>
                  </a:cubicBezTo>
                  <a:cubicBezTo>
                    <a:pt x="95450" y="84614"/>
                    <a:pt x="101800" y="77985"/>
                    <a:pt x="101800" y="69805"/>
                  </a:cubicBezTo>
                  <a:cubicBezTo>
                    <a:pt x="101800" y="68653"/>
                    <a:pt x="101655" y="67539"/>
                    <a:pt x="101416" y="66458"/>
                  </a:cubicBezTo>
                  <a:cubicBezTo>
                    <a:pt x="105563" y="68411"/>
                    <a:pt x="109234" y="71192"/>
                    <a:pt x="112219" y="74604"/>
                  </a:cubicBezTo>
                  <a:cubicBezTo>
                    <a:pt x="115383" y="78219"/>
                    <a:pt x="117764" y="82520"/>
                    <a:pt x="119113" y="87263"/>
                  </a:cubicBezTo>
                  <a:cubicBezTo>
                    <a:pt x="119927" y="90125"/>
                    <a:pt x="120392" y="93133"/>
                    <a:pt x="120392" y="96253"/>
                  </a:cubicBezTo>
                  <a:cubicBezTo>
                    <a:pt x="120392" y="114420"/>
                    <a:pt x="105612" y="129200"/>
                    <a:pt x="87444" y="129200"/>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39"/>
            <p:cNvSpPr/>
            <p:nvPr/>
          </p:nvSpPr>
          <p:spPr>
            <a:xfrm>
              <a:off x="5046017" y="5767203"/>
              <a:ext cx="16473" cy="47546"/>
            </a:xfrm>
            <a:custGeom>
              <a:avLst/>
              <a:gdLst/>
              <a:ahLst/>
              <a:cxnLst/>
              <a:rect l="l" t="t" r="r" b="b"/>
              <a:pathLst>
                <a:path w="16473" h="47546" extrusionOk="0">
                  <a:moveTo>
                    <a:pt x="8237" y="47547"/>
                  </a:moveTo>
                  <a:cubicBezTo>
                    <a:pt x="12786" y="47547"/>
                    <a:pt x="16474" y="43859"/>
                    <a:pt x="16474" y="39310"/>
                  </a:cubicBezTo>
                  <a:lnTo>
                    <a:pt x="16474" y="8237"/>
                  </a:lnTo>
                  <a:cubicBezTo>
                    <a:pt x="16474" y="3688"/>
                    <a:pt x="12786" y="0"/>
                    <a:pt x="8237" y="0"/>
                  </a:cubicBezTo>
                  <a:cubicBezTo>
                    <a:pt x="3688" y="0"/>
                    <a:pt x="0" y="3688"/>
                    <a:pt x="0" y="8237"/>
                  </a:cubicBezTo>
                  <a:lnTo>
                    <a:pt x="0" y="39310"/>
                  </a:lnTo>
                  <a:cubicBezTo>
                    <a:pt x="0" y="43859"/>
                    <a:pt x="3688" y="47547"/>
                    <a:pt x="8237" y="47547"/>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39"/>
            <p:cNvSpPr/>
            <p:nvPr/>
          </p:nvSpPr>
          <p:spPr>
            <a:xfrm>
              <a:off x="5068376" y="5787290"/>
              <a:ext cx="38445" cy="38445"/>
            </a:xfrm>
            <a:custGeom>
              <a:avLst/>
              <a:gdLst/>
              <a:ahLst/>
              <a:cxnLst/>
              <a:rect l="l" t="t" r="r" b="b"/>
              <a:pathLst>
                <a:path w="38445" h="38445" extrusionOk="0">
                  <a:moveTo>
                    <a:pt x="8237" y="38445"/>
                  </a:moveTo>
                  <a:cubicBezTo>
                    <a:pt x="10344" y="38445"/>
                    <a:pt x="12454" y="37641"/>
                    <a:pt x="14060" y="36032"/>
                  </a:cubicBezTo>
                  <a:lnTo>
                    <a:pt x="36032" y="14061"/>
                  </a:lnTo>
                  <a:cubicBezTo>
                    <a:pt x="39250" y="10845"/>
                    <a:pt x="39250" y="5629"/>
                    <a:pt x="36032" y="2413"/>
                  </a:cubicBezTo>
                  <a:cubicBezTo>
                    <a:pt x="32818" y="-804"/>
                    <a:pt x="27598" y="-804"/>
                    <a:pt x="24385" y="2413"/>
                  </a:cubicBezTo>
                  <a:lnTo>
                    <a:pt x="2413" y="24385"/>
                  </a:lnTo>
                  <a:cubicBezTo>
                    <a:pt x="-804" y="27600"/>
                    <a:pt x="-804" y="32817"/>
                    <a:pt x="2413" y="36032"/>
                  </a:cubicBezTo>
                  <a:cubicBezTo>
                    <a:pt x="4020" y="37641"/>
                    <a:pt x="6129" y="38445"/>
                    <a:pt x="8237" y="38445"/>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39"/>
            <p:cNvSpPr/>
            <p:nvPr/>
          </p:nvSpPr>
          <p:spPr>
            <a:xfrm>
              <a:off x="5000463" y="5787290"/>
              <a:ext cx="38445" cy="38445"/>
            </a:xfrm>
            <a:custGeom>
              <a:avLst/>
              <a:gdLst/>
              <a:ahLst/>
              <a:cxnLst/>
              <a:rect l="l" t="t" r="r" b="b"/>
              <a:pathLst>
                <a:path w="38445" h="38445" extrusionOk="0">
                  <a:moveTo>
                    <a:pt x="24385" y="36032"/>
                  </a:moveTo>
                  <a:cubicBezTo>
                    <a:pt x="25992" y="37641"/>
                    <a:pt x="28101" y="38445"/>
                    <a:pt x="30208" y="38445"/>
                  </a:cubicBezTo>
                  <a:cubicBezTo>
                    <a:pt x="32316" y="38445"/>
                    <a:pt x="34425" y="37641"/>
                    <a:pt x="36032" y="36032"/>
                  </a:cubicBezTo>
                  <a:cubicBezTo>
                    <a:pt x="39250" y="32817"/>
                    <a:pt x="39250" y="27600"/>
                    <a:pt x="36032" y="24385"/>
                  </a:cubicBezTo>
                  <a:lnTo>
                    <a:pt x="14061" y="2413"/>
                  </a:lnTo>
                  <a:cubicBezTo>
                    <a:pt x="10847" y="-804"/>
                    <a:pt x="5627" y="-804"/>
                    <a:pt x="2413" y="2413"/>
                  </a:cubicBezTo>
                  <a:cubicBezTo>
                    <a:pt x="-804" y="5629"/>
                    <a:pt x="-804" y="10845"/>
                    <a:pt x="2413" y="14061"/>
                  </a:cubicBezTo>
                  <a:lnTo>
                    <a:pt x="24385" y="36032"/>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6" name="Google Shape;306;p39"/>
          <p:cNvSpPr txBox="1">
            <a:spLocks noGrp="1"/>
          </p:cNvSpPr>
          <p:nvPr>
            <p:ph type="body" idx="1"/>
          </p:nvPr>
        </p:nvSpPr>
        <p:spPr>
          <a:xfrm>
            <a:off x="5414700" y="3959075"/>
            <a:ext cx="2886600" cy="5727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Clr>
                <a:schemeClr val="dk1"/>
              </a:buClr>
              <a:buSzPts val="1100"/>
              <a:buFont typeface="Arial"/>
              <a:buNone/>
            </a:pPr>
            <a:r>
              <a:rPr lang="en" sz="1400" dirty="0">
                <a:solidFill>
                  <a:schemeClr val="dk1"/>
                </a:solidFill>
                <a:latin typeface="Work Sans"/>
                <a:ea typeface="Work Sans"/>
                <a:cs typeface="Work Sans"/>
                <a:sym typeface="Work Sans"/>
              </a:rPr>
              <a:t>Successful Teamwork</a:t>
            </a:r>
            <a:endParaRPr sz="1400" dirty="0">
              <a:solidFill>
                <a:schemeClr val="dk1"/>
              </a:solidFill>
              <a:latin typeface="Work Sans"/>
              <a:ea typeface="Work Sans"/>
              <a:cs typeface="Work Sans"/>
              <a:sym typeface="Work Sans"/>
            </a:endParaRPr>
          </a:p>
        </p:txBody>
      </p:sp>
      <p:sp>
        <p:nvSpPr>
          <p:cNvPr id="307" name="Google Shape;30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0">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20" b="1">
                <a:latin typeface="Work Sans"/>
                <a:ea typeface="Work Sans"/>
                <a:cs typeface="Work Sans"/>
                <a:sym typeface="Work Sans"/>
              </a:rPr>
              <a:t>Well-Defined Deliverables Enhance Personal Outcomes</a:t>
            </a:r>
            <a:endParaRPr sz="2320" b="1">
              <a:latin typeface="Work Sans"/>
              <a:ea typeface="Work Sans"/>
              <a:cs typeface="Work Sans"/>
              <a:sym typeface="Work Sans"/>
            </a:endParaRPr>
          </a:p>
        </p:txBody>
      </p:sp>
      <p:sp>
        <p:nvSpPr>
          <p:cNvPr id="314" name="Google Shape;314;p40"/>
          <p:cNvSpPr txBox="1">
            <a:spLocks noGrp="1"/>
          </p:cNvSpPr>
          <p:nvPr>
            <p:ph type="body" idx="1"/>
          </p:nvPr>
        </p:nvSpPr>
        <p:spPr>
          <a:xfrm>
            <a:off x="311700" y="1152475"/>
            <a:ext cx="4260300" cy="3661800"/>
          </a:xfrm>
          <a:prstGeom prst="rect">
            <a:avLst/>
          </a:prstGeom>
        </p:spPr>
        <p:txBody>
          <a:bodyPr spcFirstLastPara="1" wrap="square" lIns="91425" tIns="91425" rIns="91425" bIns="91425" anchor="t" anchorCtr="0">
            <a:noAutofit/>
          </a:bodyPr>
          <a:lstStyle/>
          <a:p>
            <a:pPr marL="457200" lvl="0" indent="-334327" algn="l" rtl="0">
              <a:lnSpc>
                <a:spcPct val="100000"/>
              </a:lnSpc>
              <a:spcBef>
                <a:spcPts val="0"/>
              </a:spcBef>
              <a:spcAft>
                <a:spcPts val="0"/>
              </a:spcAft>
              <a:buSzPts val="1665"/>
              <a:buChar char="●"/>
            </a:pPr>
            <a:r>
              <a:rPr lang="en" sz="1650" dirty="0"/>
              <a:t>Social aspects of initiatives and professional development opportunities are important motivating factors for participation and positive outcomes</a:t>
            </a:r>
            <a:endParaRPr sz="1650" dirty="0"/>
          </a:p>
          <a:p>
            <a:pPr marL="457200" lvl="0" indent="-334327" algn="l" rtl="0">
              <a:lnSpc>
                <a:spcPct val="100000"/>
              </a:lnSpc>
              <a:spcBef>
                <a:spcPts val="1000"/>
              </a:spcBef>
              <a:spcAft>
                <a:spcPts val="0"/>
              </a:spcAft>
              <a:buSzPts val="1665"/>
              <a:buChar char="●"/>
            </a:pPr>
            <a:r>
              <a:rPr lang="en" sz="1650" dirty="0"/>
              <a:t>But an even more important factor was having a well-defined and practical deliverable associated with the learning opportunity</a:t>
            </a:r>
            <a:endParaRPr sz="1650" dirty="0"/>
          </a:p>
          <a:p>
            <a:pPr marL="457200" lvl="0" indent="-334327" algn="l" rtl="0">
              <a:lnSpc>
                <a:spcPct val="100000"/>
              </a:lnSpc>
              <a:spcBef>
                <a:spcPts val="1000"/>
              </a:spcBef>
              <a:spcAft>
                <a:spcPts val="1000"/>
              </a:spcAft>
              <a:buSzPts val="1665"/>
              <a:buChar char="●"/>
            </a:pPr>
            <a:r>
              <a:rPr lang="en" sz="1650" dirty="0"/>
              <a:t>While raising awareness of workflows and tools is important, the absence of relevant deliverables may limit individuals’ overall engagement</a:t>
            </a:r>
            <a:endParaRPr sz="1650" dirty="0"/>
          </a:p>
        </p:txBody>
      </p:sp>
      <p:grpSp>
        <p:nvGrpSpPr>
          <p:cNvPr id="315" name="Google Shape;315;p40" descr="Icon of a software engineer pointing to a &quot;&lt;/&gt;&quot; symbol"/>
          <p:cNvGrpSpPr/>
          <p:nvPr/>
        </p:nvGrpSpPr>
        <p:grpSpPr>
          <a:xfrm>
            <a:off x="5710735" y="1494270"/>
            <a:ext cx="2294530" cy="2335695"/>
            <a:chOff x="2320229" y="5760884"/>
            <a:chExt cx="440671" cy="448577"/>
          </a:xfrm>
        </p:grpSpPr>
        <p:sp>
          <p:nvSpPr>
            <p:cNvPr id="316" name="Google Shape;316;p40"/>
            <p:cNvSpPr/>
            <p:nvPr/>
          </p:nvSpPr>
          <p:spPr>
            <a:xfrm>
              <a:off x="2320229" y="5760884"/>
              <a:ext cx="267696" cy="160618"/>
            </a:xfrm>
            <a:custGeom>
              <a:avLst/>
              <a:gdLst/>
              <a:ahLst/>
              <a:cxnLst/>
              <a:rect l="l" t="t" r="r" b="b"/>
              <a:pathLst>
                <a:path w="267696" h="160618" extrusionOk="0">
                  <a:moveTo>
                    <a:pt x="238837" y="117117"/>
                  </a:moveTo>
                  <a:cubicBezTo>
                    <a:pt x="240751" y="94864"/>
                    <a:pt x="251651" y="75245"/>
                    <a:pt x="267697" y="61595"/>
                  </a:cubicBezTo>
                  <a:lnTo>
                    <a:pt x="267697" y="8262"/>
                  </a:lnTo>
                  <a:cubicBezTo>
                    <a:pt x="267697" y="3699"/>
                    <a:pt x="263998" y="0"/>
                    <a:pt x="259435" y="0"/>
                  </a:cubicBezTo>
                  <a:lnTo>
                    <a:pt x="8262" y="0"/>
                  </a:lnTo>
                  <a:cubicBezTo>
                    <a:pt x="3699" y="0"/>
                    <a:pt x="0" y="3699"/>
                    <a:pt x="0" y="8262"/>
                  </a:cubicBezTo>
                  <a:lnTo>
                    <a:pt x="0" y="152357"/>
                  </a:lnTo>
                  <a:cubicBezTo>
                    <a:pt x="0" y="156919"/>
                    <a:pt x="3699" y="160618"/>
                    <a:pt x="8262" y="160618"/>
                  </a:cubicBezTo>
                  <a:lnTo>
                    <a:pt x="221565" y="160618"/>
                  </a:lnTo>
                  <a:cubicBezTo>
                    <a:pt x="228440" y="149482"/>
                    <a:pt x="234773" y="131769"/>
                    <a:pt x="238837" y="117117"/>
                  </a:cubicBezTo>
                  <a:close/>
                  <a:moveTo>
                    <a:pt x="84186" y="122969"/>
                  </a:moveTo>
                  <a:cubicBezTo>
                    <a:pt x="82578" y="124578"/>
                    <a:pt x="80470" y="125382"/>
                    <a:pt x="78362" y="125382"/>
                  </a:cubicBezTo>
                  <a:cubicBezTo>
                    <a:pt x="76255" y="125382"/>
                    <a:pt x="74148" y="124578"/>
                    <a:pt x="72539" y="122969"/>
                  </a:cubicBezTo>
                  <a:lnTo>
                    <a:pt x="39016" y="89449"/>
                  </a:lnTo>
                  <a:cubicBezTo>
                    <a:pt x="33482" y="83909"/>
                    <a:pt x="33482" y="74900"/>
                    <a:pt x="39013" y="69362"/>
                  </a:cubicBezTo>
                  <a:lnTo>
                    <a:pt x="71517" y="36859"/>
                  </a:lnTo>
                  <a:cubicBezTo>
                    <a:pt x="74735" y="33641"/>
                    <a:pt x="79947" y="33641"/>
                    <a:pt x="83165" y="36859"/>
                  </a:cubicBezTo>
                  <a:cubicBezTo>
                    <a:pt x="86382" y="40074"/>
                    <a:pt x="86382" y="45291"/>
                    <a:pt x="83165" y="48506"/>
                  </a:cubicBezTo>
                  <a:lnTo>
                    <a:pt x="52268" y="79404"/>
                  </a:lnTo>
                  <a:lnTo>
                    <a:pt x="84186" y="111322"/>
                  </a:lnTo>
                  <a:cubicBezTo>
                    <a:pt x="87404" y="114537"/>
                    <a:pt x="87404" y="119754"/>
                    <a:pt x="84186" y="122969"/>
                  </a:cubicBezTo>
                  <a:close/>
                  <a:moveTo>
                    <a:pt x="153045" y="46451"/>
                  </a:moveTo>
                  <a:lnTo>
                    <a:pt x="114737" y="120914"/>
                  </a:lnTo>
                  <a:cubicBezTo>
                    <a:pt x="113277" y="123753"/>
                    <a:pt x="110393" y="125384"/>
                    <a:pt x="107405" y="125384"/>
                  </a:cubicBezTo>
                  <a:cubicBezTo>
                    <a:pt x="106138" y="125384"/>
                    <a:pt x="104851" y="125091"/>
                    <a:pt x="103644" y="124470"/>
                  </a:cubicBezTo>
                  <a:cubicBezTo>
                    <a:pt x="99598" y="122388"/>
                    <a:pt x="98005" y="117423"/>
                    <a:pt x="100089" y="113377"/>
                  </a:cubicBezTo>
                  <a:lnTo>
                    <a:pt x="138397" y="38914"/>
                  </a:lnTo>
                  <a:cubicBezTo>
                    <a:pt x="140477" y="34874"/>
                    <a:pt x="145443" y="33277"/>
                    <a:pt x="149490" y="35358"/>
                  </a:cubicBezTo>
                  <a:cubicBezTo>
                    <a:pt x="153536" y="37440"/>
                    <a:pt x="155128" y="42405"/>
                    <a:pt x="153045" y="46451"/>
                  </a:cubicBezTo>
                  <a:close/>
                  <a:moveTo>
                    <a:pt x="181613" y="122969"/>
                  </a:moveTo>
                  <a:cubicBezTo>
                    <a:pt x="180004" y="124578"/>
                    <a:pt x="177896" y="125382"/>
                    <a:pt x="175789" y="125382"/>
                  </a:cubicBezTo>
                  <a:cubicBezTo>
                    <a:pt x="173681" y="125382"/>
                    <a:pt x="171574" y="124578"/>
                    <a:pt x="169965" y="122969"/>
                  </a:cubicBezTo>
                  <a:cubicBezTo>
                    <a:pt x="166748" y="119754"/>
                    <a:pt x="166748" y="114537"/>
                    <a:pt x="169965" y="111322"/>
                  </a:cubicBezTo>
                  <a:lnTo>
                    <a:pt x="200861" y="80424"/>
                  </a:lnTo>
                  <a:lnTo>
                    <a:pt x="168948" y="48506"/>
                  </a:lnTo>
                  <a:cubicBezTo>
                    <a:pt x="165730" y="45291"/>
                    <a:pt x="165730" y="40074"/>
                    <a:pt x="168948" y="36859"/>
                  </a:cubicBezTo>
                  <a:cubicBezTo>
                    <a:pt x="172165" y="33641"/>
                    <a:pt x="177377" y="33641"/>
                    <a:pt x="180595" y="36859"/>
                  </a:cubicBezTo>
                  <a:lnTo>
                    <a:pt x="214113" y="70379"/>
                  </a:lnTo>
                  <a:cubicBezTo>
                    <a:pt x="216796" y="73059"/>
                    <a:pt x="218276" y="76627"/>
                    <a:pt x="218276" y="80424"/>
                  </a:cubicBezTo>
                  <a:cubicBezTo>
                    <a:pt x="218276" y="84220"/>
                    <a:pt x="216796" y="87788"/>
                    <a:pt x="214113" y="90473"/>
                  </a:cubicBezTo>
                  <a:lnTo>
                    <a:pt x="181613" y="122969"/>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40"/>
            <p:cNvSpPr/>
            <p:nvPr/>
          </p:nvSpPr>
          <p:spPr>
            <a:xfrm>
              <a:off x="2540108" y="5810305"/>
              <a:ext cx="202596" cy="152077"/>
            </a:xfrm>
            <a:custGeom>
              <a:avLst/>
              <a:gdLst/>
              <a:ahLst/>
              <a:cxnLst/>
              <a:rect l="l" t="t" r="r" b="b"/>
              <a:pathLst>
                <a:path w="202596" h="152077" extrusionOk="0">
                  <a:moveTo>
                    <a:pt x="37993" y="35802"/>
                  </a:moveTo>
                  <a:cubicBezTo>
                    <a:pt x="37784" y="36145"/>
                    <a:pt x="37570" y="36483"/>
                    <a:pt x="37368" y="36830"/>
                  </a:cubicBezTo>
                  <a:cubicBezTo>
                    <a:pt x="36630" y="38065"/>
                    <a:pt x="35960" y="39344"/>
                    <a:pt x="35292" y="40625"/>
                  </a:cubicBezTo>
                  <a:cubicBezTo>
                    <a:pt x="34649" y="41891"/>
                    <a:pt x="34013" y="43162"/>
                    <a:pt x="33441" y="44469"/>
                  </a:cubicBezTo>
                  <a:cubicBezTo>
                    <a:pt x="33230" y="44938"/>
                    <a:pt x="33030" y="45413"/>
                    <a:pt x="32829" y="45887"/>
                  </a:cubicBezTo>
                  <a:cubicBezTo>
                    <a:pt x="29784" y="53061"/>
                    <a:pt x="27777" y="60781"/>
                    <a:pt x="27134" y="68902"/>
                  </a:cubicBezTo>
                  <a:cubicBezTo>
                    <a:pt x="25051" y="76514"/>
                    <a:pt x="19210" y="96313"/>
                    <a:pt x="11131" y="111197"/>
                  </a:cubicBezTo>
                  <a:cubicBezTo>
                    <a:pt x="8891" y="115324"/>
                    <a:pt x="6486" y="119081"/>
                    <a:pt x="3937" y="122071"/>
                  </a:cubicBezTo>
                  <a:cubicBezTo>
                    <a:pt x="1357" y="125097"/>
                    <a:pt x="38" y="128934"/>
                    <a:pt x="1" y="132853"/>
                  </a:cubicBezTo>
                  <a:cubicBezTo>
                    <a:pt x="-11" y="134128"/>
                    <a:pt x="106" y="135412"/>
                    <a:pt x="368" y="136679"/>
                  </a:cubicBezTo>
                  <a:lnTo>
                    <a:pt x="421" y="136934"/>
                  </a:lnTo>
                  <a:cubicBezTo>
                    <a:pt x="1978" y="144458"/>
                    <a:pt x="7990" y="150222"/>
                    <a:pt x="15547" y="151302"/>
                  </a:cubicBezTo>
                  <a:cubicBezTo>
                    <a:pt x="17356" y="151561"/>
                    <a:pt x="19397" y="151787"/>
                    <a:pt x="21694" y="151962"/>
                  </a:cubicBezTo>
                  <a:cubicBezTo>
                    <a:pt x="32688" y="152794"/>
                    <a:pt x="43801" y="149148"/>
                    <a:pt x="51445" y="141202"/>
                  </a:cubicBezTo>
                  <a:cubicBezTo>
                    <a:pt x="52625" y="139975"/>
                    <a:pt x="53735" y="138595"/>
                    <a:pt x="54772" y="137109"/>
                  </a:cubicBezTo>
                  <a:cubicBezTo>
                    <a:pt x="55132" y="136588"/>
                    <a:pt x="55482" y="136055"/>
                    <a:pt x="55819" y="135501"/>
                  </a:cubicBezTo>
                  <a:cubicBezTo>
                    <a:pt x="56230" y="134829"/>
                    <a:pt x="56643" y="134159"/>
                    <a:pt x="57014" y="133437"/>
                  </a:cubicBezTo>
                  <a:cubicBezTo>
                    <a:pt x="69287" y="142629"/>
                    <a:pt x="84457" y="148152"/>
                    <a:pt x="100950" y="148242"/>
                  </a:cubicBezTo>
                  <a:cubicBezTo>
                    <a:pt x="101087" y="148243"/>
                    <a:pt x="101220" y="148263"/>
                    <a:pt x="101357" y="148263"/>
                  </a:cubicBezTo>
                  <a:cubicBezTo>
                    <a:pt x="104003" y="148263"/>
                    <a:pt x="106613" y="148112"/>
                    <a:pt x="109187" y="147842"/>
                  </a:cubicBezTo>
                  <a:cubicBezTo>
                    <a:pt x="123792" y="146308"/>
                    <a:pt x="137117" y="140522"/>
                    <a:pt x="147941" y="131761"/>
                  </a:cubicBezTo>
                  <a:cubicBezTo>
                    <a:pt x="153455" y="143745"/>
                    <a:pt x="162001" y="151962"/>
                    <a:pt x="174904" y="151962"/>
                  </a:cubicBezTo>
                  <a:cubicBezTo>
                    <a:pt x="178240" y="151962"/>
                    <a:pt x="181181" y="151820"/>
                    <a:pt x="183767" y="151574"/>
                  </a:cubicBezTo>
                  <a:cubicBezTo>
                    <a:pt x="194495" y="150553"/>
                    <a:pt x="202596" y="141366"/>
                    <a:pt x="202596" y="130533"/>
                  </a:cubicBezTo>
                  <a:lnTo>
                    <a:pt x="202596" y="130230"/>
                  </a:lnTo>
                  <a:cubicBezTo>
                    <a:pt x="202596" y="124208"/>
                    <a:pt x="199940" y="118560"/>
                    <a:pt x="195500" y="114488"/>
                  </a:cubicBezTo>
                  <a:cubicBezTo>
                    <a:pt x="178257" y="98667"/>
                    <a:pt x="178314" y="71774"/>
                    <a:pt x="172742" y="54358"/>
                  </a:cubicBezTo>
                  <a:cubicBezTo>
                    <a:pt x="164748" y="25454"/>
                    <a:pt x="139759" y="3619"/>
                    <a:pt x="109160" y="417"/>
                  </a:cubicBezTo>
                  <a:cubicBezTo>
                    <a:pt x="106595" y="148"/>
                    <a:pt x="103994" y="0"/>
                    <a:pt x="101357" y="0"/>
                  </a:cubicBezTo>
                  <a:cubicBezTo>
                    <a:pt x="80287" y="0"/>
                    <a:pt x="61315" y="8832"/>
                    <a:pt x="47818" y="22946"/>
                  </a:cubicBezTo>
                  <a:cubicBezTo>
                    <a:pt x="44088" y="26847"/>
                    <a:pt x="40806" y="31161"/>
                    <a:pt x="37993" y="35802"/>
                  </a:cubicBezTo>
                  <a:close/>
                  <a:moveTo>
                    <a:pt x="109187" y="139517"/>
                  </a:moveTo>
                  <a:cubicBezTo>
                    <a:pt x="106614" y="139823"/>
                    <a:pt x="104011" y="140026"/>
                    <a:pt x="101357" y="140026"/>
                  </a:cubicBezTo>
                  <a:cubicBezTo>
                    <a:pt x="101220" y="140026"/>
                    <a:pt x="101087" y="140006"/>
                    <a:pt x="100950" y="140005"/>
                  </a:cubicBezTo>
                  <a:cubicBezTo>
                    <a:pt x="77501" y="139861"/>
                    <a:pt x="56973" y="127383"/>
                    <a:pt x="45406" y="108768"/>
                  </a:cubicBezTo>
                  <a:cubicBezTo>
                    <a:pt x="40466" y="100818"/>
                    <a:pt x="37158" y="91771"/>
                    <a:pt x="35987" y="82052"/>
                  </a:cubicBezTo>
                  <a:cubicBezTo>
                    <a:pt x="40146" y="81899"/>
                    <a:pt x="44098" y="81309"/>
                    <a:pt x="47818" y="80329"/>
                  </a:cubicBezTo>
                  <a:cubicBezTo>
                    <a:pt x="78149" y="72339"/>
                    <a:pt x="93824" y="40313"/>
                    <a:pt x="93824" y="40313"/>
                  </a:cubicBezTo>
                  <a:cubicBezTo>
                    <a:pt x="95906" y="45245"/>
                    <a:pt x="98337" y="49591"/>
                    <a:pt x="100950" y="53471"/>
                  </a:cubicBezTo>
                  <a:cubicBezTo>
                    <a:pt x="103549" y="57331"/>
                    <a:pt x="106335" y="60689"/>
                    <a:pt x="109187" y="63622"/>
                  </a:cubicBezTo>
                  <a:cubicBezTo>
                    <a:pt x="119890" y="74634"/>
                    <a:pt x="131392" y="79555"/>
                    <a:pt x="136464" y="81304"/>
                  </a:cubicBezTo>
                  <a:cubicBezTo>
                    <a:pt x="138062" y="81854"/>
                    <a:pt x="139117" y="83318"/>
                    <a:pt x="139158" y="85008"/>
                  </a:cubicBezTo>
                  <a:cubicBezTo>
                    <a:pt x="139475" y="98129"/>
                    <a:pt x="141099" y="111908"/>
                    <a:pt x="144794" y="123555"/>
                  </a:cubicBezTo>
                  <a:cubicBezTo>
                    <a:pt x="135034" y="132144"/>
                    <a:pt x="122751" y="137901"/>
                    <a:pt x="109187" y="139517"/>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40"/>
            <p:cNvSpPr/>
            <p:nvPr/>
          </p:nvSpPr>
          <p:spPr>
            <a:xfrm>
              <a:off x="2353084" y="5966933"/>
              <a:ext cx="407816" cy="242528"/>
            </a:xfrm>
            <a:custGeom>
              <a:avLst/>
              <a:gdLst/>
              <a:ahLst/>
              <a:cxnLst/>
              <a:rect l="l" t="t" r="r" b="b"/>
              <a:pathLst>
                <a:path w="407816" h="242528" extrusionOk="0">
                  <a:moveTo>
                    <a:pt x="329225" y="12417"/>
                  </a:moveTo>
                  <a:lnTo>
                    <a:pt x="329225" y="8237"/>
                  </a:lnTo>
                  <a:cubicBezTo>
                    <a:pt x="329225" y="3688"/>
                    <a:pt x="325537" y="0"/>
                    <a:pt x="320988" y="0"/>
                  </a:cubicBezTo>
                  <a:lnTo>
                    <a:pt x="290869" y="0"/>
                  </a:lnTo>
                  <a:lnTo>
                    <a:pt x="278798" y="0"/>
                  </a:lnTo>
                  <a:lnTo>
                    <a:pt x="263696" y="0"/>
                  </a:lnTo>
                  <a:cubicBezTo>
                    <a:pt x="259146" y="0"/>
                    <a:pt x="255459" y="3688"/>
                    <a:pt x="255459" y="8237"/>
                  </a:cubicBezTo>
                  <a:lnTo>
                    <a:pt x="255459" y="12227"/>
                  </a:lnTo>
                  <a:lnTo>
                    <a:pt x="255334" y="12227"/>
                  </a:lnTo>
                  <a:cubicBezTo>
                    <a:pt x="235956" y="12227"/>
                    <a:pt x="217560" y="20757"/>
                    <a:pt x="205039" y="35547"/>
                  </a:cubicBezTo>
                  <a:lnTo>
                    <a:pt x="158535" y="90486"/>
                  </a:lnTo>
                  <a:lnTo>
                    <a:pt x="158507" y="90454"/>
                  </a:lnTo>
                  <a:lnTo>
                    <a:pt x="133274" y="119754"/>
                  </a:lnTo>
                  <a:cubicBezTo>
                    <a:pt x="131647" y="121644"/>
                    <a:pt x="129345" y="122616"/>
                    <a:pt x="127028" y="122616"/>
                  </a:cubicBezTo>
                  <a:cubicBezTo>
                    <a:pt x="125180" y="122616"/>
                    <a:pt x="123321" y="121997"/>
                    <a:pt x="121787" y="120730"/>
                  </a:cubicBezTo>
                  <a:lnTo>
                    <a:pt x="74359" y="81551"/>
                  </a:lnTo>
                  <a:lnTo>
                    <a:pt x="63852" y="68344"/>
                  </a:lnTo>
                  <a:cubicBezTo>
                    <a:pt x="57243" y="60037"/>
                    <a:pt x="49822" y="52412"/>
                    <a:pt x="41698" y="45581"/>
                  </a:cubicBezTo>
                  <a:lnTo>
                    <a:pt x="21282" y="28413"/>
                  </a:lnTo>
                  <a:cubicBezTo>
                    <a:pt x="18861" y="26377"/>
                    <a:pt x="15901" y="25374"/>
                    <a:pt x="12952" y="25374"/>
                  </a:cubicBezTo>
                  <a:cubicBezTo>
                    <a:pt x="9530" y="25374"/>
                    <a:pt x="6123" y="26724"/>
                    <a:pt x="3588" y="29376"/>
                  </a:cubicBezTo>
                  <a:cubicBezTo>
                    <a:pt x="-817" y="33985"/>
                    <a:pt x="-1212" y="41115"/>
                    <a:pt x="2658" y="46181"/>
                  </a:cubicBezTo>
                  <a:lnTo>
                    <a:pt x="10625" y="56613"/>
                  </a:lnTo>
                  <a:cubicBezTo>
                    <a:pt x="12258" y="58751"/>
                    <a:pt x="12744" y="61552"/>
                    <a:pt x="11927" y="64115"/>
                  </a:cubicBezTo>
                  <a:lnTo>
                    <a:pt x="9223" y="72590"/>
                  </a:lnTo>
                  <a:cubicBezTo>
                    <a:pt x="6537" y="81014"/>
                    <a:pt x="8556" y="90232"/>
                    <a:pt x="14518" y="96761"/>
                  </a:cubicBezTo>
                  <a:lnTo>
                    <a:pt x="15024" y="97315"/>
                  </a:lnTo>
                  <a:cubicBezTo>
                    <a:pt x="21646" y="104566"/>
                    <a:pt x="29213" y="110894"/>
                    <a:pt x="37521" y="116128"/>
                  </a:cubicBezTo>
                  <a:lnTo>
                    <a:pt x="37659" y="116012"/>
                  </a:lnTo>
                  <a:lnTo>
                    <a:pt x="102969" y="183553"/>
                  </a:lnTo>
                  <a:cubicBezTo>
                    <a:pt x="111022" y="191880"/>
                    <a:pt x="121785" y="196110"/>
                    <a:pt x="132586" y="196110"/>
                  </a:cubicBezTo>
                  <a:cubicBezTo>
                    <a:pt x="142074" y="196110"/>
                    <a:pt x="151591" y="192848"/>
                    <a:pt x="159328" y="186234"/>
                  </a:cubicBezTo>
                  <a:lnTo>
                    <a:pt x="200903" y="150715"/>
                  </a:lnTo>
                  <a:cubicBezTo>
                    <a:pt x="200828" y="150431"/>
                    <a:pt x="200763" y="150144"/>
                    <a:pt x="200692" y="149859"/>
                  </a:cubicBezTo>
                  <a:cubicBezTo>
                    <a:pt x="199690" y="145825"/>
                    <a:pt x="199122" y="141671"/>
                    <a:pt x="199096" y="137430"/>
                  </a:cubicBezTo>
                  <a:cubicBezTo>
                    <a:pt x="199095" y="137319"/>
                    <a:pt x="199080" y="137211"/>
                    <a:pt x="199080" y="137100"/>
                  </a:cubicBezTo>
                  <a:lnTo>
                    <a:pt x="199080" y="102106"/>
                  </a:lnTo>
                  <a:cubicBezTo>
                    <a:pt x="199080" y="99832"/>
                    <a:pt x="200922" y="97987"/>
                    <a:pt x="203198" y="97987"/>
                  </a:cubicBezTo>
                  <a:cubicBezTo>
                    <a:pt x="205475" y="97987"/>
                    <a:pt x="207317" y="99832"/>
                    <a:pt x="207317" y="102106"/>
                  </a:cubicBezTo>
                  <a:lnTo>
                    <a:pt x="207317" y="137100"/>
                  </a:lnTo>
                  <a:cubicBezTo>
                    <a:pt x="207317" y="148832"/>
                    <a:pt x="211825" y="159918"/>
                    <a:pt x="220010" y="168319"/>
                  </a:cubicBezTo>
                  <a:lnTo>
                    <a:pt x="221052" y="169192"/>
                  </a:lnTo>
                  <a:cubicBezTo>
                    <a:pt x="221964" y="169974"/>
                    <a:pt x="222488" y="171115"/>
                    <a:pt x="222488" y="172318"/>
                  </a:cubicBezTo>
                  <a:lnTo>
                    <a:pt x="222488" y="173203"/>
                  </a:lnTo>
                  <a:lnTo>
                    <a:pt x="222560" y="173306"/>
                  </a:lnTo>
                  <a:lnTo>
                    <a:pt x="222560" y="234292"/>
                  </a:lnTo>
                  <a:cubicBezTo>
                    <a:pt x="222560" y="238842"/>
                    <a:pt x="226248" y="242528"/>
                    <a:pt x="230797" y="242528"/>
                  </a:cubicBezTo>
                  <a:lnTo>
                    <a:pt x="356130" y="242528"/>
                  </a:lnTo>
                  <a:cubicBezTo>
                    <a:pt x="356497" y="242528"/>
                    <a:pt x="356843" y="242463"/>
                    <a:pt x="357193" y="242417"/>
                  </a:cubicBezTo>
                  <a:cubicBezTo>
                    <a:pt x="357584" y="242475"/>
                    <a:pt x="357975" y="242528"/>
                    <a:pt x="358379" y="242528"/>
                  </a:cubicBezTo>
                  <a:lnTo>
                    <a:pt x="399579" y="242528"/>
                  </a:lnTo>
                  <a:cubicBezTo>
                    <a:pt x="404130" y="242528"/>
                    <a:pt x="407816" y="238842"/>
                    <a:pt x="407816" y="234292"/>
                  </a:cubicBezTo>
                  <a:lnTo>
                    <a:pt x="407816" y="135677"/>
                  </a:lnTo>
                  <a:lnTo>
                    <a:pt x="407816" y="106037"/>
                  </a:lnTo>
                  <a:lnTo>
                    <a:pt x="407816" y="94595"/>
                  </a:lnTo>
                  <a:cubicBezTo>
                    <a:pt x="407816" y="50379"/>
                    <a:pt x="372950" y="14405"/>
                    <a:pt x="329225" y="12417"/>
                  </a:cubicBezTo>
                  <a:close/>
                  <a:moveTo>
                    <a:pt x="53777" y="120831"/>
                  </a:moveTo>
                  <a:lnTo>
                    <a:pt x="43580" y="110286"/>
                  </a:lnTo>
                  <a:cubicBezTo>
                    <a:pt x="42753" y="109431"/>
                    <a:pt x="41772" y="108800"/>
                    <a:pt x="40716" y="108394"/>
                  </a:cubicBezTo>
                  <a:cubicBezTo>
                    <a:pt x="33503" y="103707"/>
                    <a:pt x="26911" y="98116"/>
                    <a:pt x="21106" y="91760"/>
                  </a:cubicBezTo>
                  <a:lnTo>
                    <a:pt x="20601" y="91207"/>
                  </a:lnTo>
                  <a:cubicBezTo>
                    <a:pt x="16638" y="86867"/>
                    <a:pt x="15285" y="80692"/>
                    <a:pt x="17070" y="75093"/>
                  </a:cubicBezTo>
                  <a:lnTo>
                    <a:pt x="19774" y="66618"/>
                  </a:lnTo>
                  <a:cubicBezTo>
                    <a:pt x="21408" y="61496"/>
                    <a:pt x="20434" y="55886"/>
                    <a:pt x="17171" y="51614"/>
                  </a:cubicBezTo>
                  <a:lnTo>
                    <a:pt x="9204" y="41182"/>
                  </a:lnTo>
                  <a:cubicBezTo>
                    <a:pt x="7787" y="39326"/>
                    <a:pt x="7929" y="36755"/>
                    <a:pt x="9542" y="35067"/>
                  </a:cubicBezTo>
                  <a:cubicBezTo>
                    <a:pt x="10440" y="34128"/>
                    <a:pt x="11651" y="33611"/>
                    <a:pt x="12951" y="33611"/>
                  </a:cubicBezTo>
                  <a:cubicBezTo>
                    <a:pt x="13733" y="33611"/>
                    <a:pt x="14894" y="33803"/>
                    <a:pt x="15980" y="34717"/>
                  </a:cubicBezTo>
                  <a:lnTo>
                    <a:pt x="36397" y="51885"/>
                  </a:lnTo>
                  <a:cubicBezTo>
                    <a:pt x="44084" y="58349"/>
                    <a:pt x="51152" y="65612"/>
                    <a:pt x="57406" y="73472"/>
                  </a:cubicBezTo>
                  <a:lnTo>
                    <a:pt x="67914" y="86679"/>
                  </a:lnTo>
                  <a:cubicBezTo>
                    <a:pt x="68270" y="87128"/>
                    <a:pt x="68673" y="87537"/>
                    <a:pt x="69114" y="87902"/>
                  </a:cubicBezTo>
                  <a:lnTo>
                    <a:pt x="78747" y="95860"/>
                  </a:lnTo>
                  <a:lnTo>
                    <a:pt x="74959" y="99648"/>
                  </a:lnTo>
                  <a:cubicBezTo>
                    <a:pt x="73364" y="98897"/>
                    <a:pt x="71601" y="98445"/>
                    <a:pt x="69721" y="98445"/>
                  </a:cubicBezTo>
                  <a:cubicBezTo>
                    <a:pt x="62897" y="98445"/>
                    <a:pt x="57366" y="103976"/>
                    <a:pt x="57366" y="110800"/>
                  </a:cubicBezTo>
                  <a:cubicBezTo>
                    <a:pt x="57366" y="112680"/>
                    <a:pt x="57818" y="114443"/>
                    <a:pt x="58571" y="116038"/>
                  </a:cubicBezTo>
                  <a:lnTo>
                    <a:pt x="53777" y="120831"/>
                  </a:lnTo>
                  <a:close/>
                  <a:moveTo>
                    <a:pt x="153977" y="179974"/>
                  </a:moveTo>
                  <a:cubicBezTo>
                    <a:pt x="148016" y="185068"/>
                    <a:pt x="140419" y="187873"/>
                    <a:pt x="132586" y="187873"/>
                  </a:cubicBezTo>
                  <a:cubicBezTo>
                    <a:pt x="123569" y="187873"/>
                    <a:pt x="115154" y="184302"/>
                    <a:pt x="108891" y="177828"/>
                  </a:cubicBezTo>
                  <a:lnTo>
                    <a:pt x="59503" y="126753"/>
                  </a:lnTo>
                  <a:lnTo>
                    <a:pt x="64368" y="121889"/>
                  </a:lnTo>
                  <a:cubicBezTo>
                    <a:pt x="65993" y="122676"/>
                    <a:pt x="67794" y="123155"/>
                    <a:pt x="69721" y="123155"/>
                  </a:cubicBezTo>
                  <a:cubicBezTo>
                    <a:pt x="76545" y="123155"/>
                    <a:pt x="82076" y="117624"/>
                    <a:pt x="82076" y="110800"/>
                  </a:cubicBezTo>
                  <a:cubicBezTo>
                    <a:pt x="82076" y="108872"/>
                    <a:pt x="81597" y="107071"/>
                    <a:pt x="80810" y="105445"/>
                  </a:cubicBezTo>
                  <a:lnTo>
                    <a:pt x="85126" y="101129"/>
                  </a:lnTo>
                  <a:lnTo>
                    <a:pt x="116541" y="127080"/>
                  </a:lnTo>
                  <a:cubicBezTo>
                    <a:pt x="119486" y="129513"/>
                    <a:pt x="123211" y="130853"/>
                    <a:pt x="127029" y="130853"/>
                  </a:cubicBezTo>
                  <a:cubicBezTo>
                    <a:pt x="131832" y="130853"/>
                    <a:pt x="136383" y="128767"/>
                    <a:pt x="139515" y="125129"/>
                  </a:cubicBezTo>
                  <a:lnTo>
                    <a:pt x="155265" y="106841"/>
                  </a:lnTo>
                  <a:lnTo>
                    <a:pt x="194232" y="145581"/>
                  </a:lnTo>
                  <a:lnTo>
                    <a:pt x="153977" y="179974"/>
                  </a:lnTo>
                  <a:close/>
                  <a:moveTo>
                    <a:pt x="267790" y="127542"/>
                  </a:moveTo>
                  <a:lnTo>
                    <a:pt x="238961" y="127542"/>
                  </a:lnTo>
                  <a:cubicBezTo>
                    <a:pt x="236685" y="127542"/>
                    <a:pt x="234843" y="125698"/>
                    <a:pt x="234843" y="123424"/>
                  </a:cubicBezTo>
                  <a:cubicBezTo>
                    <a:pt x="234843" y="121150"/>
                    <a:pt x="236685" y="119306"/>
                    <a:pt x="238961" y="119306"/>
                  </a:cubicBezTo>
                  <a:lnTo>
                    <a:pt x="267790" y="119306"/>
                  </a:lnTo>
                  <a:cubicBezTo>
                    <a:pt x="270066" y="119306"/>
                    <a:pt x="271908" y="121150"/>
                    <a:pt x="271908" y="123424"/>
                  </a:cubicBezTo>
                  <a:cubicBezTo>
                    <a:pt x="271908" y="125698"/>
                    <a:pt x="270066" y="127542"/>
                    <a:pt x="267790" y="127542"/>
                  </a:cubicBezTo>
                  <a:close/>
                  <a:moveTo>
                    <a:pt x="308064" y="103335"/>
                  </a:moveTo>
                  <a:cubicBezTo>
                    <a:pt x="303516" y="103335"/>
                    <a:pt x="299828" y="99647"/>
                    <a:pt x="299828" y="95098"/>
                  </a:cubicBezTo>
                  <a:cubicBezTo>
                    <a:pt x="299828" y="90549"/>
                    <a:pt x="303516" y="86861"/>
                    <a:pt x="308064" y="86861"/>
                  </a:cubicBezTo>
                  <a:cubicBezTo>
                    <a:pt x="312614" y="86861"/>
                    <a:pt x="316301" y="90549"/>
                    <a:pt x="316301" y="95098"/>
                  </a:cubicBezTo>
                  <a:cubicBezTo>
                    <a:pt x="316301" y="99647"/>
                    <a:pt x="312614" y="103335"/>
                    <a:pt x="308064" y="103335"/>
                  </a:cubicBezTo>
                  <a:close/>
                  <a:moveTo>
                    <a:pt x="308064" y="70716"/>
                  </a:moveTo>
                  <a:cubicBezTo>
                    <a:pt x="303516" y="70716"/>
                    <a:pt x="299828" y="67028"/>
                    <a:pt x="299828" y="62480"/>
                  </a:cubicBezTo>
                  <a:cubicBezTo>
                    <a:pt x="299828" y="57930"/>
                    <a:pt x="303516" y="54243"/>
                    <a:pt x="308064" y="54243"/>
                  </a:cubicBezTo>
                  <a:cubicBezTo>
                    <a:pt x="312614" y="54243"/>
                    <a:pt x="316301" y="57930"/>
                    <a:pt x="316301" y="62480"/>
                  </a:cubicBezTo>
                  <a:cubicBezTo>
                    <a:pt x="316301" y="67028"/>
                    <a:pt x="312614" y="70716"/>
                    <a:pt x="308064" y="70716"/>
                  </a:cubicBezTo>
                  <a:close/>
                  <a:moveTo>
                    <a:pt x="332330" y="31584"/>
                  </a:moveTo>
                  <a:cubicBezTo>
                    <a:pt x="320231" y="37056"/>
                    <a:pt x="306585" y="39604"/>
                    <a:pt x="289380" y="39604"/>
                  </a:cubicBezTo>
                  <a:cubicBezTo>
                    <a:pt x="261415" y="39604"/>
                    <a:pt x="246768" y="31779"/>
                    <a:pt x="246156" y="31445"/>
                  </a:cubicBezTo>
                  <a:cubicBezTo>
                    <a:pt x="244161" y="30356"/>
                    <a:pt x="243426" y="27854"/>
                    <a:pt x="244515" y="25857"/>
                  </a:cubicBezTo>
                  <a:cubicBezTo>
                    <a:pt x="245610" y="23866"/>
                    <a:pt x="248095" y="23136"/>
                    <a:pt x="250098" y="24212"/>
                  </a:cubicBezTo>
                  <a:cubicBezTo>
                    <a:pt x="250387" y="24367"/>
                    <a:pt x="263877" y="31367"/>
                    <a:pt x="289380" y="31367"/>
                  </a:cubicBezTo>
                  <a:cubicBezTo>
                    <a:pt x="305375" y="31367"/>
                    <a:pt x="317943" y="29050"/>
                    <a:pt x="328935" y="24079"/>
                  </a:cubicBezTo>
                  <a:cubicBezTo>
                    <a:pt x="331008" y="23140"/>
                    <a:pt x="333446" y="24061"/>
                    <a:pt x="334385" y="26135"/>
                  </a:cubicBezTo>
                  <a:cubicBezTo>
                    <a:pt x="335320" y="28208"/>
                    <a:pt x="334401" y="30647"/>
                    <a:pt x="332330" y="31584"/>
                  </a:cubicBezTo>
                  <a:close/>
                  <a:moveTo>
                    <a:pt x="399579" y="234654"/>
                  </a:moveTo>
                  <a:lnTo>
                    <a:pt x="364334" y="234654"/>
                  </a:lnTo>
                  <a:cubicBezTo>
                    <a:pt x="364334" y="234152"/>
                    <a:pt x="364363" y="234020"/>
                    <a:pt x="364359" y="233880"/>
                  </a:cubicBezTo>
                  <a:lnTo>
                    <a:pt x="359882" y="144318"/>
                  </a:lnTo>
                  <a:cubicBezTo>
                    <a:pt x="359647" y="139616"/>
                    <a:pt x="363399" y="135677"/>
                    <a:pt x="368106" y="135677"/>
                  </a:cubicBezTo>
                  <a:lnTo>
                    <a:pt x="399579" y="135677"/>
                  </a:lnTo>
                  <a:lnTo>
                    <a:pt x="399579" y="234654"/>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9" name="Google Shape;319;p40"/>
          <p:cNvSpPr txBox="1">
            <a:spLocks noGrp="1"/>
          </p:cNvSpPr>
          <p:nvPr>
            <p:ph type="body" idx="1"/>
          </p:nvPr>
        </p:nvSpPr>
        <p:spPr>
          <a:xfrm>
            <a:off x="5414700" y="3975975"/>
            <a:ext cx="2886600" cy="5727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Clr>
                <a:schemeClr val="dk1"/>
              </a:buClr>
              <a:buSzPts val="1100"/>
              <a:buFont typeface="Arial"/>
              <a:buNone/>
            </a:pPr>
            <a:r>
              <a:rPr lang="en" sz="1400">
                <a:solidFill>
                  <a:schemeClr val="dk1"/>
                </a:solidFill>
                <a:latin typeface="Work Sans"/>
                <a:ea typeface="Work Sans"/>
                <a:cs typeface="Work Sans"/>
                <a:sym typeface="Work Sans"/>
              </a:rPr>
              <a:t>Defined Deliverable</a:t>
            </a:r>
            <a:endParaRPr sz="1400">
              <a:solidFill>
                <a:schemeClr val="dk1"/>
              </a:solidFill>
              <a:latin typeface="Work Sans"/>
              <a:ea typeface="Work Sans"/>
              <a:cs typeface="Work Sans"/>
              <a:sym typeface="Work Sans"/>
            </a:endParaRPr>
          </a:p>
        </p:txBody>
      </p:sp>
      <p:sp>
        <p:nvSpPr>
          <p:cNvPr id="320" name="Google Shape;320;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1">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20" b="1">
                <a:latin typeface="Work Sans"/>
                <a:ea typeface="Work Sans"/>
                <a:cs typeface="Work Sans"/>
                <a:sym typeface="Work Sans"/>
              </a:rPr>
              <a:t>Assessments Improve Planning and Implementation</a:t>
            </a:r>
            <a:endParaRPr sz="2520" b="1">
              <a:latin typeface="Work Sans"/>
              <a:ea typeface="Work Sans"/>
              <a:cs typeface="Work Sans"/>
              <a:sym typeface="Work Sans"/>
            </a:endParaRPr>
          </a:p>
        </p:txBody>
      </p:sp>
      <p:sp>
        <p:nvSpPr>
          <p:cNvPr id="327" name="Google Shape;327;p41"/>
          <p:cNvSpPr txBox="1">
            <a:spLocks noGrp="1"/>
          </p:cNvSpPr>
          <p:nvPr>
            <p:ph type="body" idx="1"/>
          </p:nvPr>
        </p:nvSpPr>
        <p:spPr>
          <a:xfrm>
            <a:off x="311700" y="1152475"/>
            <a:ext cx="4260300" cy="37998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650" dirty="0"/>
              <a:t>Regular and actionable assessments help tailor learning initiatives to the actual needs of individual team members and their daily work responsibilities</a:t>
            </a:r>
            <a:endParaRPr sz="1650" dirty="0"/>
          </a:p>
          <a:p>
            <a:pPr marL="457200" lvl="0" indent="-342900" algn="l" rtl="0">
              <a:lnSpc>
                <a:spcPct val="100000"/>
              </a:lnSpc>
              <a:spcBef>
                <a:spcPts val="1000"/>
              </a:spcBef>
              <a:spcAft>
                <a:spcPts val="0"/>
              </a:spcAft>
              <a:buSzPts val="1800"/>
              <a:buChar char="●"/>
            </a:pPr>
            <a:r>
              <a:rPr lang="en" sz="1650" dirty="0"/>
              <a:t>Assessment helps demonstrate the outcomes and impacts of initiatives in a clear manner</a:t>
            </a:r>
            <a:endParaRPr sz="1650" dirty="0"/>
          </a:p>
          <a:p>
            <a:pPr marL="457200" lvl="0" indent="-342900" algn="l" rtl="0">
              <a:lnSpc>
                <a:spcPct val="100000"/>
              </a:lnSpc>
              <a:spcBef>
                <a:spcPts val="1000"/>
              </a:spcBef>
              <a:spcAft>
                <a:spcPts val="1000"/>
              </a:spcAft>
              <a:buSzPts val="1800"/>
              <a:buChar char="●"/>
            </a:pPr>
            <a:r>
              <a:rPr lang="en" sz="1650" dirty="0"/>
              <a:t>Utilizing a variety of assessment methods can also accommodate differences in individual communication preferences</a:t>
            </a:r>
            <a:endParaRPr sz="1650" dirty="0"/>
          </a:p>
        </p:txBody>
      </p:sp>
      <p:grpSp>
        <p:nvGrpSpPr>
          <p:cNvPr id="328" name="Google Shape;328;p41" descr="Icon of a figure standing at the head of a table with four seated figures"/>
          <p:cNvGrpSpPr/>
          <p:nvPr/>
        </p:nvGrpSpPr>
        <p:grpSpPr>
          <a:xfrm>
            <a:off x="5711979" y="1606898"/>
            <a:ext cx="2292029" cy="2161229"/>
            <a:chOff x="5711979" y="1807536"/>
            <a:chExt cx="2292029" cy="2161229"/>
          </a:xfrm>
        </p:grpSpPr>
        <p:sp>
          <p:nvSpPr>
            <p:cNvPr id="329" name="Google Shape;329;p41"/>
            <p:cNvSpPr/>
            <p:nvPr/>
          </p:nvSpPr>
          <p:spPr>
            <a:xfrm>
              <a:off x="6547811" y="1807536"/>
              <a:ext cx="631966" cy="407689"/>
            </a:xfrm>
            <a:custGeom>
              <a:avLst/>
              <a:gdLst/>
              <a:ahLst/>
              <a:cxnLst/>
              <a:rect l="l" t="t" r="r" b="b"/>
              <a:pathLst>
                <a:path w="127670" h="82368" extrusionOk="0">
                  <a:moveTo>
                    <a:pt x="16474" y="61776"/>
                  </a:moveTo>
                  <a:cubicBezTo>
                    <a:pt x="19564" y="61776"/>
                    <a:pt x="22422" y="60873"/>
                    <a:pt x="24893" y="59392"/>
                  </a:cubicBezTo>
                  <a:cubicBezTo>
                    <a:pt x="28628" y="66975"/>
                    <a:pt x="34682" y="73498"/>
                    <a:pt x="42753" y="77702"/>
                  </a:cubicBezTo>
                  <a:cubicBezTo>
                    <a:pt x="48830" y="80868"/>
                    <a:pt x="55333" y="82368"/>
                    <a:pt x="61742" y="82368"/>
                  </a:cubicBezTo>
                  <a:cubicBezTo>
                    <a:pt x="76602" y="82368"/>
                    <a:pt x="90954" y="74299"/>
                    <a:pt x="98294" y="60208"/>
                  </a:cubicBezTo>
                  <a:cubicBezTo>
                    <a:pt x="98828" y="59183"/>
                    <a:pt x="99281" y="58140"/>
                    <a:pt x="99722" y="57094"/>
                  </a:cubicBezTo>
                  <a:cubicBezTo>
                    <a:pt x="102689" y="59982"/>
                    <a:pt x="106729" y="61776"/>
                    <a:pt x="111197" y="61776"/>
                  </a:cubicBezTo>
                  <a:cubicBezTo>
                    <a:pt x="120296" y="61776"/>
                    <a:pt x="127671" y="54401"/>
                    <a:pt x="127671" y="45303"/>
                  </a:cubicBezTo>
                  <a:cubicBezTo>
                    <a:pt x="127671" y="38112"/>
                    <a:pt x="123035" y="32062"/>
                    <a:pt x="116612" y="29814"/>
                  </a:cubicBezTo>
                  <a:cubicBezTo>
                    <a:pt x="118393" y="27182"/>
                    <a:pt x="119434" y="24009"/>
                    <a:pt x="119434" y="20592"/>
                  </a:cubicBezTo>
                  <a:cubicBezTo>
                    <a:pt x="119434" y="11494"/>
                    <a:pt x="112059" y="4118"/>
                    <a:pt x="102960" y="4118"/>
                  </a:cubicBezTo>
                  <a:cubicBezTo>
                    <a:pt x="97480" y="4118"/>
                    <a:pt x="92658" y="6823"/>
                    <a:pt x="89663" y="10941"/>
                  </a:cubicBezTo>
                  <a:cubicBezTo>
                    <a:pt x="87046" y="8529"/>
                    <a:pt x="84107" y="6389"/>
                    <a:pt x="80800" y="4666"/>
                  </a:cubicBezTo>
                  <a:cubicBezTo>
                    <a:pt x="74723" y="1501"/>
                    <a:pt x="68220" y="0"/>
                    <a:pt x="61810" y="0"/>
                  </a:cubicBezTo>
                  <a:cubicBezTo>
                    <a:pt x="53486" y="0"/>
                    <a:pt x="45370" y="2613"/>
                    <a:pt x="38508" y="7318"/>
                  </a:cubicBezTo>
                  <a:cubicBezTo>
                    <a:pt x="35785" y="5329"/>
                    <a:pt x="32459" y="4118"/>
                    <a:pt x="28829" y="4118"/>
                  </a:cubicBezTo>
                  <a:cubicBezTo>
                    <a:pt x="19730" y="4118"/>
                    <a:pt x="12355" y="11494"/>
                    <a:pt x="12355" y="20592"/>
                  </a:cubicBezTo>
                  <a:cubicBezTo>
                    <a:pt x="12355" y="23679"/>
                    <a:pt x="13258" y="26534"/>
                    <a:pt x="14735" y="29004"/>
                  </a:cubicBezTo>
                  <a:cubicBezTo>
                    <a:pt x="6466" y="29884"/>
                    <a:pt x="0" y="36800"/>
                    <a:pt x="0" y="45303"/>
                  </a:cubicBezTo>
                  <a:cubicBezTo>
                    <a:pt x="0" y="54401"/>
                    <a:pt x="7375" y="61776"/>
                    <a:pt x="16474" y="61776"/>
                  </a:cubicBezTo>
                  <a:close/>
                  <a:moveTo>
                    <a:pt x="90989" y="56402"/>
                  </a:moveTo>
                  <a:cubicBezTo>
                    <a:pt x="85292" y="67338"/>
                    <a:pt x="74085" y="74131"/>
                    <a:pt x="61742" y="74131"/>
                  </a:cubicBezTo>
                  <a:cubicBezTo>
                    <a:pt x="56424" y="74131"/>
                    <a:pt x="51315" y="72875"/>
                    <a:pt x="46558" y="70397"/>
                  </a:cubicBezTo>
                  <a:cubicBezTo>
                    <a:pt x="39110" y="66517"/>
                    <a:pt x="33797" y="60157"/>
                    <a:pt x="31031" y="52861"/>
                  </a:cubicBezTo>
                  <a:cubicBezTo>
                    <a:pt x="29989" y="50114"/>
                    <a:pt x="29302" y="47242"/>
                    <a:pt x="29018" y="44307"/>
                  </a:cubicBezTo>
                  <a:cubicBezTo>
                    <a:pt x="30318" y="44120"/>
                    <a:pt x="31561" y="43865"/>
                    <a:pt x="32773" y="43576"/>
                  </a:cubicBezTo>
                  <a:cubicBezTo>
                    <a:pt x="48494" y="39827"/>
                    <a:pt x="56963" y="27864"/>
                    <a:pt x="61388" y="17865"/>
                  </a:cubicBezTo>
                  <a:cubicBezTo>
                    <a:pt x="63536" y="24372"/>
                    <a:pt x="68308" y="30541"/>
                    <a:pt x="78809" y="30541"/>
                  </a:cubicBezTo>
                  <a:cubicBezTo>
                    <a:pt x="78809" y="30541"/>
                    <a:pt x="77902" y="46020"/>
                    <a:pt x="93646" y="49399"/>
                  </a:cubicBezTo>
                  <a:cubicBezTo>
                    <a:pt x="93032" y="51780"/>
                    <a:pt x="92172" y="54131"/>
                    <a:pt x="90989" y="56402"/>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41"/>
            <p:cNvSpPr/>
            <p:nvPr/>
          </p:nvSpPr>
          <p:spPr>
            <a:xfrm>
              <a:off x="5997386" y="2255994"/>
              <a:ext cx="326175" cy="326149"/>
            </a:xfrm>
            <a:custGeom>
              <a:avLst/>
              <a:gdLst/>
              <a:ahLst/>
              <a:cxnLst/>
              <a:rect l="l" t="t" r="r" b="b"/>
              <a:pathLst>
                <a:path w="65894" h="65894" extrusionOk="0">
                  <a:moveTo>
                    <a:pt x="48166" y="62162"/>
                  </a:moveTo>
                  <a:cubicBezTo>
                    <a:pt x="64301" y="53756"/>
                    <a:pt x="70567" y="33863"/>
                    <a:pt x="62161" y="17729"/>
                  </a:cubicBezTo>
                  <a:cubicBezTo>
                    <a:pt x="53757" y="1594"/>
                    <a:pt x="33863" y="-4672"/>
                    <a:pt x="17728" y="3733"/>
                  </a:cubicBezTo>
                  <a:cubicBezTo>
                    <a:pt x="1594" y="12138"/>
                    <a:pt x="-4672" y="32032"/>
                    <a:pt x="3733" y="48166"/>
                  </a:cubicBezTo>
                  <a:cubicBezTo>
                    <a:pt x="12138" y="64301"/>
                    <a:pt x="32031" y="70567"/>
                    <a:pt x="48166" y="62162"/>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41"/>
            <p:cNvSpPr/>
            <p:nvPr/>
          </p:nvSpPr>
          <p:spPr>
            <a:xfrm>
              <a:off x="5731744" y="3295604"/>
              <a:ext cx="529214" cy="673160"/>
            </a:xfrm>
            <a:custGeom>
              <a:avLst/>
              <a:gdLst/>
              <a:ahLst/>
              <a:cxnLst/>
              <a:rect l="l" t="t" r="r" b="b"/>
              <a:pathLst>
                <a:path w="106912" h="136003" extrusionOk="0">
                  <a:moveTo>
                    <a:pt x="48850" y="97969"/>
                  </a:moveTo>
                  <a:lnTo>
                    <a:pt x="65242" y="100769"/>
                  </a:lnTo>
                  <a:lnTo>
                    <a:pt x="69347" y="101470"/>
                  </a:lnTo>
                  <a:lnTo>
                    <a:pt x="73450" y="102171"/>
                  </a:lnTo>
                  <a:lnTo>
                    <a:pt x="86430" y="62541"/>
                  </a:lnTo>
                  <a:lnTo>
                    <a:pt x="106912" y="0"/>
                  </a:lnTo>
                  <a:lnTo>
                    <a:pt x="102579" y="0"/>
                  </a:lnTo>
                  <a:lnTo>
                    <a:pt x="98245" y="0"/>
                  </a:lnTo>
                  <a:lnTo>
                    <a:pt x="83093" y="46264"/>
                  </a:lnTo>
                  <a:cubicBezTo>
                    <a:pt x="76588" y="30742"/>
                    <a:pt x="61303" y="19682"/>
                    <a:pt x="43238" y="19682"/>
                  </a:cubicBezTo>
                  <a:cubicBezTo>
                    <a:pt x="18759" y="19682"/>
                    <a:pt x="-839" y="39987"/>
                    <a:pt x="28" y="64451"/>
                  </a:cubicBezTo>
                  <a:lnTo>
                    <a:pt x="1152" y="96182"/>
                  </a:lnTo>
                  <a:cubicBezTo>
                    <a:pt x="1938" y="118346"/>
                    <a:pt x="20133" y="135908"/>
                    <a:pt x="42311" y="135908"/>
                  </a:cubicBezTo>
                  <a:lnTo>
                    <a:pt x="49062" y="135908"/>
                  </a:lnTo>
                  <a:lnTo>
                    <a:pt x="49073" y="136003"/>
                  </a:lnTo>
                  <a:cubicBezTo>
                    <a:pt x="49235" y="135984"/>
                    <a:pt x="49378" y="135908"/>
                    <a:pt x="49546" y="135908"/>
                  </a:cubicBezTo>
                  <a:lnTo>
                    <a:pt x="65099" y="135908"/>
                  </a:lnTo>
                  <a:lnTo>
                    <a:pt x="81412" y="135908"/>
                  </a:lnTo>
                  <a:lnTo>
                    <a:pt x="99108" y="135908"/>
                  </a:lnTo>
                  <a:cubicBezTo>
                    <a:pt x="101380" y="135908"/>
                    <a:pt x="103226" y="134060"/>
                    <a:pt x="103226" y="131789"/>
                  </a:cubicBezTo>
                  <a:cubicBezTo>
                    <a:pt x="103226" y="130372"/>
                    <a:pt x="103027" y="129006"/>
                    <a:pt x="102735" y="127671"/>
                  </a:cubicBezTo>
                  <a:cubicBezTo>
                    <a:pt x="101095" y="120176"/>
                    <a:pt x="95125" y="114229"/>
                    <a:pt x="87284" y="112890"/>
                  </a:cubicBezTo>
                  <a:lnTo>
                    <a:pt x="83094" y="112175"/>
                  </a:lnTo>
                  <a:lnTo>
                    <a:pt x="70858" y="110085"/>
                  </a:lnTo>
                  <a:lnTo>
                    <a:pt x="66755" y="109384"/>
                  </a:lnTo>
                  <a:lnTo>
                    <a:pt x="62651" y="108683"/>
                  </a:lnTo>
                  <a:lnTo>
                    <a:pt x="47467" y="106089"/>
                  </a:lnTo>
                  <a:cubicBezTo>
                    <a:pt x="46784" y="105973"/>
                    <a:pt x="46129" y="105788"/>
                    <a:pt x="45492" y="105569"/>
                  </a:cubicBezTo>
                  <a:cubicBezTo>
                    <a:pt x="40583" y="103872"/>
                    <a:pt x="37191" y="99259"/>
                    <a:pt x="37191" y="93911"/>
                  </a:cubicBezTo>
                  <a:lnTo>
                    <a:pt x="37191" y="70013"/>
                  </a:lnTo>
                  <a:cubicBezTo>
                    <a:pt x="37191" y="67739"/>
                    <a:pt x="39033" y="65895"/>
                    <a:pt x="41309" y="65895"/>
                  </a:cubicBezTo>
                  <a:cubicBezTo>
                    <a:pt x="43586" y="65895"/>
                    <a:pt x="45428" y="67739"/>
                    <a:pt x="45428" y="70013"/>
                  </a:cubicBezTo>
                  <a:lnTo>
                    <a:pt x="45428" y="93911"/>
                  </a:lnTo>
                  <a:cubicBezTo>
                    <a:pt x="45428" y="95924"/>
                    <a:pt x="46868" y="97631"/>
                    <a:pt x="48850" y="97969"/>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41"/>
            <p:cNvSpPr/>
            <p:nvPr/>
          </p:nvSpPr>
          <p:spPr>
            <a:xfrm>
              <a:off x="5711979" y="2928680"/>
              <a:ext cx="407657" cy="407689"/>
            </a:xfrm>
            <a:custGeom>
              <a:avLst/>
              <a:gdLst/>
              <a:ahLst/>
              <a:cxnLst/>
              <a:rect l="l" t="t" r="r" b="b"/>
              <a:pathLst>
                <a:path w="82355" h="82368" extrusionOk="0">
                  <a:moveTo>
                    <a:pt x="12048" y="32269"/>
                  </a:moveTo>
                  <a:cubicBezTo>
                    <a:pt x="13402" y="32649"/>
                    <a:pt x="14803" y="32909"/>
                    <a:pt x="16274" y="32927"/>
                  </a:cubicBezTo>
                  <a:cubicBezTo>
                    <a:pt x="16342" y="32928"/>
                    <a:pt x="16405" y="32947"/>
                    <a:pt x="16474" y="32947"/>
                  </a:cubicBezTo>
                  <a:cubicBezTo>
                    <a:pt x="18216" y="32947"/>
                    <a:pt x="19862" y="32603"/>
                    <a:pt x="21439" y="32102"/>
                  </a:cubicBezTo>
                  <a:cubicBezTo>
                    <a:pt x="15541" y="41653"/>
                    <a:pt x="14644" y="53961"/>
                    <a:pt x="20207" y="64640"/>
                  </a:cubicBezTo>
                  <a:cubicBezTo>
                    <a:pt x="26079" y="75912"/>
                    <a:pt x="37560" y="82368"/>
                    <a:pt x="49449" y="82368"/>
                  </a:cubicBezTo>
                  <a:cubicBezTo>
                    <a:pt x="54576" y="82368"/>
                    <a:pt x="59778" y="81168"/>
                    <a:pt x="64640" y="78635"/>
                  </a:cubicBezTo>
                  <a:cubicBezTo>
                    <a:pt x="70409" y="75630"/>
                    <a:pt x="74890" y="71141"/>
                    <a:pt x="77916" y="65895"/>
                  </a:cubicBezTo>
                  <a:cubicBezTo>
                    <a:pt x="83353" y="56469"/>
                    <a:pt x="84034" y="44567"/>
                    <a:pt x="78635" y="34202"/>
                  </a:cubicBezTo>
                  <a:cubicBezTo>
                    <a:pt x="72763" y="22930"/>
                    <a:pt x="61282" y="16474"/>
                    <a:pt x="49393" y="16474"/>
                  </a:cubicBezTo>
                  <a:cubicBezTo>
                    <a:pt x="48082" y="16474"/>
                    <a:pt x="46766" y="16558"/>
                    <a:pt x="45450" y="16717"/>
                  </a:cubicBezTo>
                  <a:cubicBezTo>
                    <a:pt x="41627" y="17181"/>
                    <a:pt x="37820" y="18322"/>
                    <a:pt x="34202" y="20207"/>
                  </a:cubicBezTo>
                  <a:cubicBezTo>
                    <a:pt x="33474" y="20586"/>
                    <a:pt x="32789" y="21014"/>
                    <a:pt x="32102" y="21439"/>
                  </a:cubicBezTo>
                  <a:cubicBezTo>
                    <a:pt x="32603" y="19863"/>
                    <a:pt x="32947" y="18216"/>
                    <a:pt x="32947" y="16474"/>
                  </a:cubicBezTo>
                  <a:cubicBezTo>
                    <a:pt x="32947" y="16405"/>
                    <a:pt x="32928" y="16342"/>
                    <a:pt x="32927" y="16274"/>
                  </a:cubicBezTo>
                  <a:cubicBezTo>
                    <a:pt x="32909" y="14808"/>
                    <a:pt x="32651" y="13413"/>
                    <a:pt x="32274" y="12063"/>
                  </a:cubicBezTo>
                  <a:cubicBezTo>
                    <a:pt x="30336" y="5122"/>
                    <a:pt x="24034" y="0"/>
                    <a:pt x="16474" y="0"/>
                  </a:cubicBezTo>
                  <a:cubicBezTo>
                    <a:pt x="7375" y="0"/>
                    <a:pt x="0" y="7375"/>
                    <a:pt x="0" y="16474"/>
                  </a:cubicBezTo>
                  <a:cubicBezTo>
                    <a:pt x="0" y="24028"/>
                    <a:pt x="5114" y="30326"/>
                    <a:pt x="12048" y="32269"/>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41"/>
            <p:cNvSpPr/>
            <p:nvPr/>
          </p:nvSpPr>
          <p:spPr>
            <a:xfrm>
              <a:off x="7424416" y="2227391"/>
              <a:ext cx="513553" cy="354753"/>
            </a:xfrm>
            <a:custGeom>
              <a:avLst/>
              <a:gdLst/>
              <a:ahLst/>
              <a:cxnLst/>
              <a:rect l="l" t="t" r="r" b="b"/>
              <a:pathLst>
                <a:path w="103748" h="71673" extrusionOk="0">
                  <a:moveTo>
                    <a:pt x="17728" y="67940"/>
                  </a:moveTo>
                  <a:cubicBezTo>
                    <a:pt x="33863" y="76345"/>
                    <a:pt x="53757" y="70080"/>
                    <a:pt x="62161" y="53945"/>
                  </a:cubicBezTo>
                  <a:cubicBezTo>
                    <a:pt x="64402" y="49643"/>
                    <a:pt x="65570" y="45075"/>
                    <a:pt x="65816" y="40528"/>
                  </a:cubicBezTo>
                  <a:cubicBezTo>
                    <a:pt x="68115" y="41761"/>
                    <a:pt x="70748" y="42889"/>
                    <a:pt x="73772" y="43779"/>
                  </a:cubicBezTo>
                  <a:cubicBezTo>
                    <a:pt x="84006" y="46788"/>
                    <a:pt x="94514" y="42384"/>
                    <a:pt x="101842" y="37867"/>
                  </a:cubicBezTo>
                  <a:cubicBezTo>
                    <a:pt x="104758" y="36069"/>
                    <a:pt x="104207" y="31775"/>
                    <a:pt x="101015" y="30536"/>
                  </a:cubicBezTo>
                  <a:cubicBezTo>
                    <a:pt x="92204" y="27116"/>
                    <a:pt x="83591" y="16499"/>
                    <a:pt x="78537" y="8095"/>
                  </a:cubicBezTo>
                  <a:cubicBezTo>
                    <a:pt x="70626" y="-5062"/>
                    <a:pt x="57445" y="1777"/>
                    <a:pt x="57445" y="1777"/>
                  </a:cubicBezTo>
                  <a:cubicBezTo>
                    <a:pt x="52947" y="3867"/>
                    <a:pt x="50718" y="7028"/>
                    <a:pt x="49758" y="10446"/>
                  </a:cubicBezTo>
                  <a:cubicBezTo>
                    <a:pt x="49229" y="10132"/>
                    <a:pt x="48718" y="9799"/>
                    <a:pt x="48166" y="9512"/>
                  </a:cubicBezTo>
                  <a:cubicBezTo>
                    <a:pt x="32031" y="1107"/>
                    <a:pt x="12138" y="7373"/>
                    <a:pt x="3733" y="23507"/>
                  </a:cubicBezTo>
                  <a:cubicBezTo>
                    <a:pt x="-4672" y="39642"/>
                    <a:pt x="1594" y="59535"/>
                    <a:pt x="17728" y="67940"/>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41"/>
            <p:cNvSpPr/>
            <p:nvPr/>
          </p:nvSpPr>
          <p:spPr>
            <a:xfrm>
              <a:off x="7628336" y="3010219"/>
              <a:ext cx="326116" cy="326149"/>
            </a:xfrm>
            <a:custGeom>
              <a:avLst/>
              <a:gdLst/>
              <a:ahLst/>
              <a:cxnLst/>
              <a:rect l="l" t="t" r="r" b="b"/>
              <a:pathLst>
                <a:path w="65882" h="65894" extrusionOk="0">
                  <a:moveTo>
                    <a:pt x="48154" y="3733"/>
                  </a:moveTo>
                  <a:cubicBezTo>
                    <a:pt x="43758" y="1444"/>
                    <a:pt x="39086" y="296"/>
                    <a:pt x="34442" y="87"/>
                  </a:cubicBezTo>
                  <a:cubicBezTo>
                    <a:pt x="33948" y="65"/>
                    <a:pt x="33455" y="0"/>
                    <a:pt x="32963" y="0"/>
                  </a:cubicBezTo>
                  <a:cubicBezTo>
                    <a:pt x="21074" y="0"/>
                    <a:pt x="9593" y="6456"/>
                    <a:pt x="3721" y="17728"/>
                  </a:cubicBezTo>
                  <a:cubicBezTo>
                    <a:pt x="-1678" y="28094"/>
                    <a:pt x="-997" y="39996"/>
                    <a:pt x="4440" y="49421"/>
                  </a:cubicBezTo>
                  <a:cubicBezTo>
                    <a:pt x="7466" y="54667"/>
                    <a:pt x="11947" y="59156"/>
                    <a:pt x="17716" y="62161"/>
                  </a:cubicBezTo>
                  <a:cubicBezTo>
                    <a:pt x="22578" y="64694"/>
                    <a:pt x="27780" y="65895"/>
                    <a:pt x="32907" y="65895"/>
                  </a:cubicBezTo>
                  <a:cubicBezTo>
                    <a:pt x="44795" y="65895"/>
                    <a:pt x="56276" y="59439"/>
                    <a:pt x="62149" y="48166"/>
                  </a:cubicBezTo>
                  <a:cubicBezTo>
                    <a:pt x="70554" y="32032"/>
                    <a:pt x="64288" y="12138"/>
                    <a:pt x="48154" y="3733"/>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41"/>
            <p:cNvSpPr/>
            <p:nvPr/>
          </p:nvSpPr>
          <p:spPr>
            <a:xfrm>
              <a:off x="7468511" y="3295604"/>
              <a:ext cx="535496" cy="673160"/>
            </a:xfrm>
            <a:custGeom>
              <a:avLst/>
              <a:gdLst/>
              <a:ahLst/>
              <a:cxnLst/>
              <a:rect l="l" t="t" r="r" b="b"/>
              <a:pathLst>
                <a:path w="108181" h="136003" extrusionOk="0">
                  <a:moveTo>
                    <a:pt x="64943" y="19682"/>
                  </a:moveTo>
                  <a:cubicBezTo>
                    <a:pt x="46220" y="19682"/>
                    <a:pt x="30440" y="31542"/>
                    <a:pt x="24374" y="47959"/>
                  </a:cubicBezTo>
                  <a:lnTo>
                    <a:pt x="8667" y="0"/>
                  </a:lnTo>
                  <a:lnTo>
                    <a:pt x="4336" y="0"/>
                  </a:lnTo>
                  <a:lnTo>
                    <a:pt x="0" y="0"/>
                  </a:lnTo>
                  <a:lnTo>
                    <a:pt x="21871" y="66781"/>
                  </a:lnTo>
                  <a:lnTo>
                    <a:pt x="33660" y="102776"/>
                  </a:lnTo>
                  <a:lnTo>
                    <a:pt x="37766" y="102075"/>
                  </a:lnTo>
                  <a:lnTo>
                    <a:pt x="41868" y="101374"/>
                  </a:lnTo>
                  <a:lnTo>
                    <a:pt x="61800" y="97969"/>
                  </a:lnTo>
                  <a:cubicBezTo>
                    <a:pt x="63783" y="97631"/>
                    <a:pt x="65223" y="95924"/>
                    <a:pt x="65223" y="93911"/>
                  </a:cubicBezTo>
                  <a:lnTo>
                    <a:pt x="65223" y="70013"/>
                  </a:lnTo>
                  <a:cubicBezTo>
                    <a:pt x="65223" y="67739"/>
                    <a:pt x="67065" y="65895"/>
                    <a:pt x="69341" y="65895"/>
                  </a:cubicBezTo>
                  <a:cubicBezTo>
                    <a:pt x="71618" y="65895"/>
                    <a:pt x="73460" y="67739"/>
                    <a:pt x="73460" y="70013"/>
                  </a:cubicBezTo>
                  <a:lnTo>
                    <a:pt x="73460" y="93911"/>
                  </a:lnTo>
                  <a:cubicBezTo>
                    <a:pt x="73460" y="99259"/>
                    <a:pt x="70068" y="103872"/>
                    <a:pt x="65159" y="105569"/>
                  </a:cubicBezTo>
                  <a:cubicBezTo>
                    <a:pt x="64522" y="105788"/>
                    <a:pt x="63867" y="105973"/>
                    <a:pt x="63184" y="106089"/>
                  </a:cubicBezTo>
                  <a:lnTo>
                    <a:pt x="44460" y="109288"/>
                  </a:lnTo>
                  <a:lnTo>
                    <a:pt x="40358" y="109988"/>
                  </a:lnTo>
                  <a:lnTo>
                    <a:pt x="36251" y="110690"/>
                  </a:lnTo>
                  <a:lnTo>
                    <a:pt x="25118" y="112591"/>
                  </a:lnTo>
                  <a:lnTo>
                    <a:pt x="23367" y="112890"/>
                  </a:lnTo>
                  <a:cubicBezTo>
                    <a:pt x="15525" y="114229"/>
                    <a:pt x="9556" y="120176"/>
                    <a:pt x="7916" y="127671"/>
                  </a:cubicBezTo>
                  <a:cubicBezTo>
                    <a:pt x="7624" y="129006"/>
                    <a:pt x="7424" y="130372"/>
                    <a:pt x="7424" y="131789"/>
                  </a:cubicBezTo>
                  <a:cubicBezTo>
                    <a:pt x="7424" y="134060"/>
                    <a:pt x="9270" y="135908"/>
                    <a:pt x="11543" y="135908"/>
                  </a:cubicBezTo>
                  <a:lnTo>
                    <a:pt x="26770" y="135908"/>
                  </a:lnTo>
                  <a:lnTo>
                    <a:pt x="41813" y="135908"/>
                  </a:lnTo>
                  <a:lnTo>
                    <a:pt x="61105" y="135908"/>
                  </a:lnTo>
                  <a:cubicBezTo>
                    <a:pt x="61272" y="135908"/>
                    <a:pt x="61415" y="135984"/>
                    <a:pt x="61578" y="136003"/>
                  </a:cubicBezTo>
                  <a:lnTo>
                    <a:pt x="61589" y="135908"/>
                  </a:lnTo>
                  <a:lnTo>
                    <a:pt x="65872" y="135908"/>
                  </a:lnTo>
                  <a:cubicBezTo>
                    <a:pt x="88049" y="135908"/>
                    <a:pt x="106244" y="118346"/>
                    <a:pt x="107030" y="96182"/>
                  </a:cubicBezTo>
                  <a:lnTo>
                    <a:pt x="108154" y="64451"/>
                  </a:lnTo>
                  <a:cubicBezTo>
                    <a:pt x="109021" y="39987"/>
                    <a:pt x="89424" y="19682"/>
                    <a:pt x="64943" y="19682"/>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41"/>
            <p:cNvSpPr/>
            <p:nvPr/>
          </p:nvSpPr>
          <p:spPr>
            <a:xfrm>
              <a:off x="7226946" y="2638798"/>
              <a:ext cx="576957" cy="616037"/>
            </a:xfrm>
            <a:custGeom>
              <a:avLst/>
              <a:gdLst/>
              <a:ahLst/>
              <a:cxnLst/>
              <a:rect l="l" t="t" r="r" b="b"/>
              <a:pathLst>
                <a:path w="116557" h="124462" extrusionOk="0">
                  <a:moveTo>
                    <a:pt x="505" y="58567"/>
                  </a:moveTo>
                  <a:lnTo>
                    <a:pt x="24522" y="58567"/>
                  </a:lnTo>
                  <a:lnTo>
                    <a:pt x="32246" y="82151"/>
                  </a:lnTo>
                  <a:lnTo>
                    <a:pt x="36261" y="94413"/>
                  </a:lnTo>
                  <a:lnTo>
                    <a:pt x="40371" y="93722"/>
                  </a:lnTo>
                  <a:lnTo>
                    <a:pt x="44476" y="93031"/>
                  </a:lnTo>
                  <a:lnTo>
                    <a:pt x="50417" y="92032"/>
                  </a:lnTo>
                  <a:cubicBezTo>
                    <a:pt x="52682" y="91650"/>
                    <a:pt x="54785" y="93170"/>
                    <a:pt x="55163" y="95410"/>
                  </a:cubicBezTo>
                  <a:cubicBezTo>
                    <a:pt x="55514" y="97492"/>
                    <a:pt x="54205" y="99410"/>
                    <a:pt x="52226" y="99987"/>
                  </a:cubicBezTo>
                  <a:cubicBezTo>
                    <a:pt x="52072" y="100032"/>
                    <a:pt x="51947" y="100128"/>
                    <a:pt x="51785" y="100156"/>
                  </a:cubicBezTo>
                  <a:lnTo>
                    <a:pt x="47069" y="100949"/>
                  </a:lnTo>
                  <a:lnTo>
                    <a:pt x="42964" y="101640"/>
                  </a:lnTo>
                  <a:lnTo>
                    <a:pt x="38854" y="102331"/>
                  </a:lnTo>
                  <a:lnTo>
                    <a:pt x="33639" y="103208"/>
                  </a:lnTo>
                  <a:lnTo>
                    <a:pt x="15278" y="106297"/>
                  </a:lnTo>
                  <a:cubicBezTo>
                    <a:pt x="8393" y="107454"/>
                    <a:pt x="3397" y="113362"/>
                    <a:pt x="3397" y="120344"/>
                  </a:cubicBezTo>
                  <a:cubicBezTo>
                    <a:pt x="3397" y="122614"/>
                    <a:pt x="5244" y="124462"/>
                    <a:pt x="7516" y="124462"/>
                  </a:cubicBezTo>
                  <a:lnTo>
                    <a:pt x="35046" y="124462"/>
                  </a:lnTo>
                  <a:lnTo>
                    <a:pt x="46103" y="124462"/>
                  </a:lnTo>
                  <a:lnTo>
                    <a:pt x="50439" y="124462"/>
                  </a:lnTo>
                  <a:lnTo>
                    <a:pt x="54770" y="124462"/>
                  </a:lnTo>
                  <a:lnTo>
                    <a:pt x="59295" y="124462"/>
                  </a:lnTo>
                  <a:lnTo>
                    <a:pt x="60484" y="124462"/>
                  </a:lnTo>
                  <a:lnTo>
                    <a:pt x="76324" y="124462"/>
                  </a:lnTo>
                  <a:cubicBezTo>
                    <a:pt x="71521" y="113442"/>
                    <a:pt x="71530" y="100432"/>
                    <a:pt x="77504" y="88964"/>
                  </a:cubicBezTo>
                  <a:cubicBezTo>
                    <a:pt x="84625" y="75296"/>
                    <a:pt x="98629" y="66805"/>
                    <a:pt x="114052" y="66804"/>
                  </a:cubicBezTo>
                  <a:cubicBezTo>
                    <a:pt x="114052" y="66804"/>
                    <a:pt x="114052" y="66804"/>
                    <a:pt x="114052" y="66804"/>
                  </a:cubicBezTo>
                  <a:cubicBezTo>
                    <a:pt x="114637" y="66804"/>
                    <a:pt x="115218" y="66886"/>
                    <a:pt x="115802" y="66911"/>
                  </a:cubicBezTo>
                  <a:lnTo>
                    <a:pt x="116533" y="44826"/>
                  </a:lnTo>
                  <a:cubicBezTo>
                    <a:pt x="117344" y="20313"/>
                    <a:pt x="97693" y="0"/>
                    <a:pt x="73166" y="0"/>
                  </a:cubicBezTo>
                  <a:cubicBezTo>
                    <a:pt x="48075" y="0"/>
                    <a:pt x="28214" y="21219"/>
                    <a:pt x="29871" y="46256"/>
                  </a:cubicBezTo>
                  <a:lnTo>
                    <a:pt x="30306" y="52842"/>
                  </a:lnTo>
                  <a:cubicBezTo>
                    <a:pt x="28794" y="51316"/>
                    <a:pt x="26772" y="50331"/>
                    <a:pt x="24522" y="50331"/>
                  </a:cubicBezTo>
                  <a:lnTo>
                    <a:pt x="0" y="50331"/>
                  </a:lnTo>
                  <a:lnTo>
                    <a:pt x="252" y="54449"/>
                  </a:lnTo>
                  <a:lnTo>
                    <a:pt x="505" y="58567"/>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41"/>
            <p:cNvSpPr/>
            <p:nvPr/>
          </p:nvSpPr>
          <p:spPr>
            <a:xfrm>
              <a:off x="6279728" y="3927525"/>
              <a:ext cx="1188515" cy="40765"/>
            </a:xfrm>
            <a:custGeom>
              <a:avLst/>
              <a:gdLst/>
              <a:ahLst/>
              <a:cxnLst/>
              <a:rect l="l" t="t" r="r" b="b"/>
              <a:pathLst>
                <a:path w="240104" h="8236" extrusionOk="0">
                  <a:moveTo>
                    <a:pt x="239713" y="0"/>
                  </a:moveTo>
                  <a:lnTo>
                    <a:pt x="392" y="0"/>
                  </a:lnTo>
                  <a:cubicBezTo>
                    <a:pt x="596" y="1351"/>
                    <a:pt x="759" y="2715"/>
                    <a:pt x="759" y="4118"/>
                  </a:cubicBezTo>
                  <a:cubicBezTo>
                    <a:pt x="759" y="5570"/>
                    <a:pt x="462" y="6942"/>
                    <a:pt x="0" y="8237"/>
                  </a:cubicBezTo>
                  <a:lnTo>
                    <a:pt x="240105" y="8237"/>
                  </a:lnTo>
                  <a:cubicBezTo>
                    <a:pt x="239643" y="6942"/>
                    <a:pt x="239346" y="5570"/>
                    <a:pt x="239346" y="4118"/>
                  </a:cubicBezTo>
                  <a:cubicBezTo>
                    <a:pt x="239346" y="2715"/>
                    <a:pt x="239509" y="1351"/>
                    <a:pt x="239713" y="0"/>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41" descr="Icon of a figure standing at the head of table with four seated figures" title="Assessment"/>
            <p:cNvSpPr/>
            <p:nvPr/>
          </p:nvSpPr>
          <p:spPr>
            <a:xfrm>
              <a:off x="5931848" y="2638798"/>
              <a:ext cx="560157" cy="616037"/>
            </a:xfrm>
            <a:custGeom>
              <a:avLst/>
              <a:gdLst/>
              <a:ahLst/>
              <a:cxnLst/>
              <a:rect l="l" t="t" r="r" b="b"/>
              <a:pathLst>
                <a:path w="113163" h="124462" extrusionOk="0">
                  <a:moveTo>
                    <a:pt x="109045" y="124462"/>
                  </a:moveTo>
                  <a:cubicBezTo>
                    <a:pt x="111317" y="124462"/>
                    <a:pt x="113163" y="122614"/>
                    <a:pt x="113163" y="120344"/>
                  </a:cubicBezTo>
                  <a:cubicBezTo>
                    <a:pt x="113163" y="113362"/>
                    <a:pt x="108164" y="107454"/>
                    <a:pt x="101278" y="106297"/>
                  </a:cubicBezTo>
                  <a:lnTo>
                    <a:pt x="82918" y="103208"/>
                  </a:lnTo>
                  <a:lnTo>
                    <a:pt x="76499" y="102129"/>
                  </a:lnTo>
                  <a:lnTo>
                    <a:pt x="72391" y="101438"/>
                  </a:lnTo>
                  <a:lnTo>
                    <a:pt x="68284" y="100747"/>
                  </a:lnTo>
                  <a:lnTo>
                    <a:pt x="64772" y="100156"/>
                  </a:lnTo>
                  <a:cubicBezTo>
                    <a:pt x="64545" y="100118"/>
                    <a:pt x="64366" y="99992"/>
                    <a:pt x="64156" y="99920"/>
                  </a:cubicBezTo>
                  <a:cubicBezTo>
                    <a:pt x="62281" y="99279"/>
                    <a:pt x="61053" y="97428"/>
                    <a:pt x="61393" y="95410"/>
                  </a:cubicBezTo>
                  <a:cubicBezTo>
                    <a:pt x="61767" y="93170"/>
                    <a:pt x="63855" y="91652"/>
                    <a:pt x="66139" y="92032"/>
                  </a:cubicBezTo>
                  <a:lnTo>
                    <a:pt x="70877" y="92829"/>
                  </a:lnTo>
                  <a:lnTo>
                    <a:pt x="74985" y="93520"/>
                  </a:lnTo>
                  <a:lnTo>
                    <a:pt x="79092" y="94211"/>
                  </a:lnTo>
                  <a:lnTo>
                    <a:pt x="84633" y="77293"/>
                  </a:lnTo>
                  <a:lnTo>
                    <a:pt x="90766" y="58567"/>
                  </a:lnTo>
                  <a:lnTo>
                    <a:pt x="112528" y="58567"/>
                  </a:lnTo>
                  <a:lnTo>
                    <a:pt x="112780" y="54449"/>
                  </a:lnTo>
                  <a:lnTo>
                    <a:pt x="113033" y="50331"/>
                  </a:lnTo>
                  <a:lnTo>
                    <a:pt x="90766" y="50331"/>
                  </a:lnTo>
                  <a:cubicBezTo>
                    <a:pt x="89140" y="50331"/>
                    <a:pt x="87628" y="50856"/>
                    <a:pt x="86327" y="51696"/>
                  </a:cubicBezTo>
                  <a:lnTo>
                    <a:pt x="86687" y="46256"/>
                  </a:lnTo>
                  <a:cubicBezTo>
                    <a:pt x="88344" y="21219"/>
                    <a:pt x="68483" y="0"/>
                    <a:pt x="43391" y="0"/>
                  </a:cubicBezTo>
                  <a:cubicBezTo>
                    <a:pt x="18865" y="0"/>
                    <a:pt x="-787" y="20313"/>
                    <a:pt x="24" y="44826"/>
                  </a:cubicBezTo>
                  <a:lnTo>
                    <a:pt x="760" y="67061"/>
                  </a:lnTo>
                  <a:cubicBezTo>
                    <a:pt x="2161" y="66915"/>
                    <a:pt x="3567" y="66804"/>
                    <a:pt x="4975" y="66804"/>
                  </a:cubicBezTo>
                  <a:cubicBezTo>
                    <a:pt x="20397" y="66804"/>
                    <a:pt x="34401" y="75296"/>
                    <a:pt x="41522" y="88964"/>
                  </a:cubicBezTo>
                  <a:cubicBezTo>
                    <a:pt x="47496" y="100432"/>
                    <a:pt x="47505" y="113442"/>
                    <a:pt x="42702" y="124462"/>
                  </a:cubicBezTo>
                  <a:lnTo>
                    <a:pt x="54423" y="124462"/>
                  </a:lnTo>
                  <a:lnTo>
                    <a:pt x="55822" y="124462"/>
                  </a:lnTo>
                  <a:lnTo>
                    <a:pt x="60517" y="124462"/>
                  </a:lnTo>
                  <a:lnTo>
                    <a:pt x="64851" y="124462"/>
                  </a:lnTo>
                  <a:lnTo>
                    <a:pt x="69185" y="124462"/>
                  </a:lnTo>
                  <a:lnTo>
                    <a:pt x="81511" y="124462"/>
                  </a:lnTo>
                  <a:lnTo>
                    <a:pt x="109045" y="124462"/>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41"/>
            <p:cNvSpPr/>
            <p:nvPr/>
          </p:nvSpPr>
          <p:spPr>
            <a:xfrm>
              <a:off x="6527803" y="2255994"/>
              <a:ext cx="662706" cy="760447"/>
            </a:xfrm>
            <a:custGeom>
              <a:avLst/>
              <a:gdLst/>
              <a:ahLst/>
              <a:cxnLst/>
              <a:rect l="l" t="t" r="r" b="b"/>
              <a:pathLst>
                <a:path w="133880" h="153638" extrusionOk="0">
                  <a:moveTo>
                    <a:pt x="11112" y="153638"/>
                  </a:moveTo>
                  <a:cubicBezTo>
                    <a:pt x="16643" y="153638"/>
                    <a:pt x="21207" y="149747"/>
                    <a:pt x="22068" y="144386"/>
                  </a:cubicBezTo>
                  <a:lnTo>
                    <a:pt x="23430" y="135908"/>
                  </a:lnTo>
                  <a:lnTo>
                    <a:pt x="23926" y="132812"/>
                  </a:lnTo>
                  <a:cubicBezTo>
                    <a:pt x="23926" y="132811"/>
                    <a:pt x="23926" y="132810"/>
                    <a:pt x="23926" y="132809"/>
                  </a:cubicBezTo>
                  <a:lnTo>
                    <a:pt x="24039" y="131789"/>
                  </a:lnTo>
                  <a:lnTo>
                    <a:pt x="24494" y="127671"/>
                  </a:lnTo>
                  <a:lnTo>
                    <a:pt x="28752" y="89169"/>
                  </a:lnTo>
                  <a:cubicBezTo>
                    <a:pt x="28994" y="86985"/>
                    <a:pt x="28648" y="84769"/>
                    <a:pt x="27747" y="82764"/>
                  </a:cubicBezTo>
                  <a:lnTo>
                    <a:pt x="27337" y="81843"/>
                  </a:lnTo>
                  <a:cubicBezTo>
                    <a:pt x="24960" y="76524"/>
                    <a:pt x="23749" y="70864"/>
                    <a:pt x="23749" y="65026"/>
                  </a:cubicBezTo>
                  <a:lnTo>
                    <a:pt x="23749" y="53539"/>
                  </a:lnTo>
                  <a:cubicBezTo>
                    <a:pt x="23749" y="51265"/>
                    <a:pt x="25591" y="49421"/>
                    <a:pt x="27868" y="49421"/>
                  </a:cubicBezTo>
                  <a:cubicBezTo>
                    <a:pt x="30144" y="49421"/>
                    <a:pt x="31986" y="51265"/>
                    <a:pt x="31986" y="53539"/>
                  </a:cubicBezTo>
                  <a:lnTo>
                    <a:pt x="31986" y="65026"/>
                  </a:lnTo>
                  <a:cubicBezTo>
                    <a:pt x="31986" y="69697"/>
                    <a:pt x="32951" y="74226"/>
                    <a:pt x="34862" y="78485"/>
                  </a:cubicBezTo>
                  <a:lnTo>
                    <a:pt x="35272" y="79406"/>
                  </a:lnTo>
                  <a:cubicBezTo>
                    <a:pt x="36764" y="82740"/>
                    <a:pt x="37343" y="86432"/>
                    <a:pt x="36941" y="90074"/>
                  </a:cubicBezTo>
                  <a:lnTo>
                    <a:pt x="32783" y="127671"/>
                  </a:lnTo>
                  <a:lnTo>
                    <a:pt x="100776" y="127671"/>
                  </a:lnTo>
                  <a:lnTo>
                    <a:pt x="96622" y="90074"/>
                  </a:lnTo>
                  <a:cubicBezTo>
                    <a:pt x="96216" y="86438"/>
                    <a:pt x="96795" y="82746"/>
                    <a:pt x="98291" y="79398"/>
                  </a:cubicBezTo>
                  <a:lnTo>
                    <a:pt x="98705" y="78481"/>
                  </a:lnTo>
                  <a:cubicBezTo>
                    <a:pt x="100612" y="74226"/>
                    <a:pt x="101577" y="69697"/>
                    <a:pt x="101577" y="65026"/>
                  </a:cubicBezTo>
                  <a:lnTo>
                    <a:pt x="101577" y="53539"/>
                  </a:lnTo>
                  <a:cubicBezTo>
                    <a:pt x="101577" y="51265"/>
                    <a:pt x="103419" y="49421"/>
                    <a:pt x="105695" y="49421"/>
                  </a:cubicBezTo>
                  <a:cubicBezTo>
                    <a:pt x="107972" y="49421"/>
                    <a:pt x="109814" y="51265"/>
                    <a:pt x="109814" y="53539"/>
                  </a:cubicBezTo>
                  <a:lnTo>
                    <a:pt x="109814" y="65026"/>
                  </a:lnTo>
                  <a:cubicBezTo>
                    <a:pt x="109814" y="70864"/>
                    <a:pt x="108603" y="76524"/>
                    <a:pt x="106222" y="81851"/>
                  </a:cubicBezTo>
                  <a:lnTo>
                    <a:pt x="105808" y="82768"/>
                  </a:lnTo>
                  <a:cubicBezTo>
                    <a:pt x="104911" y="84771"/>
                    <a:pt x="104565" y="86983"/>
                    <a:pt x="104810" y="89165"/>
                  </a:cubicBezTo>
                  <a:lnTo>
                    <a:pt x="109065" y="127671"/>
                  </a:lnTo>
                  <a:lnTo>
                    <a:pt x="109339" y="130152"/>
                  </a:lnTo>
                  <a:cubicBezTo>
                    <a:pt x="109478" y="130468"/>
                    <a:pt x="109628" y="130781"/>
                    <a:pt x="109685" y="131136"/>
                  </a:cubicBezTo>
                  <a:lnTo>
                    <a:pt x="109790" y="131789"/>
                  </a:lnTo>
                  <a:lnTo>
                    <a:pt x="110451" y="135908"/>
                  </a:lnTo>
                  <a:lnTo>
                    <a:pt x="111813" y="144384"/>
                  </a:lnTo>
                  <a:cubicBezTo>
                    <a:pt x="112673" y="149747"/>
                    <a:pt x="117242" y="153638"/>
                    <a:pt x="122672" y="153638"/>
                  </a:cubicBezTo>
                  <a:cubicBezTo>
                    <a:pt x="125873" y="153638"/>
                    <a:pt x="128753" y="152391"/>
                    <a:pt x="130876" y="150125"/>
                  </a:cubicBezTo>
                  <a:cubicBezTo>
                    <a:pt x="133000" y="147861"/>
                    <a:pt x="134058" y="144909"/>
                    <a:pt x="133856" y="141812"/>
                  </a:cubicBezTo>
                  <a:lnTo>
                    <a:pt x="133495" y="135908"/>
                  </a:lnTo>
                  <a:lnTo>
                    <a:pt x="133242" y="131789"/>
                  </a:lnTo>
                  <a:lnTo>
                    <a:pt x="132989" y="127671"/>
                  </a:lnTo>
                  <a:lnTo>
                    <a:pt x="127619" y="40086"/>
                  </a:lnTo>
                  <a:cubicBezTo>
                    <a:pt x="126999" y="30482"/>
                    <a:pt x="123098" y="21252"/>
                    <a:pt x="116635" y="14107"/>
                  </a:cubicBezTo>
                  <a:cubicBezTo>
                    <a:pt x="108486" y="5100"/>
                    <a:pt x="96996" y="0"/>
                    <a:pt x="85003" y="0"/>
                  </a:cubicBezTo>
                  <a:lnTo>
                    <a:pt x="48878" y="0"/>
                  </a:lnTo>
                  <a:cubicBezTo>
                    <a:pt x="36885" y="0"/>
                    <a:pt x="25394" y="5100"/>
                    <a:pt x="17358" y="13990"/>
                  </a:cubicBezTo>
                  <a:cubicBezTo>
                    <a:pt x="10783" y="21256"/>
                    <a:pt x="6881" y="30486"/>
                    <a:pt x="6266" y="40098"/>
                  </a:cubicBezTo>
                  <a:lnTo>
                    <a:pt x="891" y="127671"/>
                  </a:lnTo>
                  <a:lnTo>
                    <a:pt x="638" y="131789"/>
                  </a:lnTo>
                  <a:lnTo>
                    <a:pt x="386" y="135908"/>
                  </a:lnTo>
                  <a:lnTo>
                    <a:pt x="24" y="141798"/>
                  </a:lnTo>
                  <a:cubicBezTo>
                    <a:pt x="-177" y="144909"/>
                    <a:pt x="885" y="147865"/>
                    <a:pt x="3008" y="150129"/>
                  </a:cubicBezTo>
                  <a:cubicBezTo>
                    <a:pt x="5132" y="152391"/>
                    <a:pt x="8012" y="153638"/>
                    <a:pt x="11112" y="153638"/>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1" name="Google Shape;341;p41"/>
          <p:cNvSpPr txBox="1">
            <a:spLocks noGrp="1"/>
          </p:cNvSpPr>
          <p:nvPr>
            <p:ph type="body" idx="1"/>
          </p:nvPr>
        </p:nvSpPr>
        <p:spPr>
          <a:xfrm>
            <a:off x="5414700" y="4001363"/>
            <a:ext cx="2886600" cy="5727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Clr>
                <a:schemeClr val="dk1"/>
              </a:buClr>
              <a:buSzPts val="1100"/>
              <a:buFont typeface="Arial"/>
              <a:buNone/>
            </a:pPr>
            <a:r>
              <a:rPr lang="en" sz="1400">
                <a:solidFill>
                  <a:schemeClr val="dk1"/>
                </a:solidFill>
                <a:latin typeface="Work Sans"/>
                <a:ea typeface="Work Sans"/>
                <a:cs typeface="Work Sans"/>
                <a:sym typeface="Work Sans"/>
              </a:rPr>
              <a:t>Team Meeting</a:t>
            </a:r>
            <a:endParaRPr sz="1400">
              <a:solidFill>
                <a:schemeClr val="dk1"/>
              </a:solidFill>
              <a:latin typeface="Work Sans"/>
              <a:ea typeface="Work Sans"/>
              <a:cs typeface="Work Sans"/>
              <a:sym typeface="Work Sans"/>
            </a:endParaRPr>
          </a:p>
        </p:txBody>
      </p:sp>
      <p:sp>
        <p:nvSpPr>
          <p:cNvPr id="340" name="Google Shape;340;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Presenters</a:t>
            </a:r>
            <a:endParaRPr sz="2420" b="1">
              <a:latin typeface="Work Sans"/>
              <a:ea typeface="Work Sans"/>
              <a:cs typeface="Work Sans"/>
              <a:sym typeface="Work Sans"/>
            </a:endParaRPr>
          </a:p>
        </p:txBody>
      </p:sp>
      <p:pic>
        <p:nvPicPr>
          <p:cNvPr id="69" name="Google Shape;69;p15" descr="Headshot of Max Eckar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0075" y="1122292"/>
            <a:ext cx="1837998" cy="240543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72" name="Google Shape;72;p15"/>
          <p:cNvSpPr txBox="1"/>
          <p:nvPr/>
        </p:nvSpPr>
        <p:spPr>
          <a:xfrm>
            <a:off x="322125" y="3632300"/>
            <a:ext cx="2673900" cy="100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solidFill>
                  <a:schemeClr val="dk2"/>
                </a:solidFill>
                <a:latin typeface="Work Sans"/>
                <a:ea typeface="Work Sans"/>
                <a:cs typeface="Work Sans"/>
                <a:sym typeface="Work Sans"/>
              </a:rPr>
              <a:t>Max Eckard</a:t>
            </a:r>
            <a:endParaRPr b="1">
              <a:solidFill>
                <a:schemeClr val="dk2"/>
              </a:solidFill>
              <a:latin typeface="Work Sans"/>
              <a:ea typeface="Work Sans"/>
              <a:cs typeface="Work Sans"/>
              <a:sym typeface="Work Sans"/>
            </a:endParaRPr>
          </a:p>
          <a:p>
            <a:pPr marL="0" lvl="0" indent="0" algn="ctr" rtl="0">
              <a:spcBef>
                <a:spcPts val="0"/>
              </a:spcBef>
              <a:spcAft>
                <a:spcPts val="0"/>
              </a:spcAft>
              <a:buNone/>
            </a:pPr>
            <a:r>
              <a:rPr lang="en" sz="1300">
                <a:solidFill>
                  <a:schemeClr val="dk2"/>
                </a:solidFill>
                <a:latin typeface="Work Sans"/>
                <a:ea typeface="Work Sans"/>
                <a:cs typeface="Work Sans"/>
                <a:sym typeface="Work Sans"/>
              </a:rPr>
              <a:t>Assistant Director for Curation Bentley Historical Library</a:t>
            </a:r>
            <a:endParaRPr sz="1300">
              <a:solidFill>
                <a:schemeClr val="dk2"/>
              </a:solidFill>
              <a:latin typeface="Work Sans"/>
              <a:ea typeface="Work Sans"/>
              <a:cs typeface="Work Sans"/>
              <a:sym typeface="Work Sans"/>
            </a:endParaRPr>
          </a:p>
          <a:p>
            <a:pPr marL="0" lvl="0" indent="0" algn="ctr" rtl="0">
              <a:spcBef>
                <a:spcPts val="0"/>
              </a:spcBef>
              <a:spcAft>
                <a:spcPts val="0"/>
              </a:spcAft>
              <a:buClr>
                <a:schemeClr val="dk1"/>
              </a:buClr>
              <a:buSzPts val="1100"/>
              <a:buFont typeface="Arial"/>
              <a:buNone/>
            </a:pPr>
            <a:r>
              <a:rPr lang="en" sz="1300">
                <a:solidFill>
                  <a:schemeClr val="dk2"/>
                </a:solidFill>
                <a:latin typeface="Work Sans"/>
                <a:ea typeface="Work Sans"/>
                <a:cs typeface="Work Sans"/>
                <a:sym typeface="Work Sans"/>
              </a:rPr>
              <a:t>(he/him/his)</a:t>
            </a:r>
            <a:endParaRPr sz="1300">
              <a:solidFill>
                <a:schemeClr val="dk2"/>
              </a:solidFill>
              <a:latin typeface="Work Sans"/>
              <a:ea typeface="Work Sans"/>
              <a:cs typeface="Work Sans"/>
              <a:sym typeface="Work Sans"/>
            </a:endParaRPr>
          </a:p>
        </p:txBody>
      </p:sp>
      <p:pic>
        <p:nvPicPr>
          <p:cNvPr id="70" name="Google Shape;70;p15" descr="Headshot of Mike Shallcross"/>
          <p:cNvPicPr preferRelativeResize="0"/>
          <p:nvPr/>
        </p:nvPicPr>
        <p:blipFill>
          <a:blip r:embed="rId4">
            <a:alphaModFix/>
          </a:blip>
          <a:stretch>
            <a:fillRect/>
          </a:stretch>
        </p:blipFill>
        <p:spPr>
          <a:xfrm>
            <a:off x="3720696" y="1122300"/>
            <a:ext cx="1800642" cy="240543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73" name="Google Shape;73;p15"/>
          <p:cNvSpPr txBox="1"/>
          <p:nvPr/>
        </p:nvSpPr>
        <p:spPr>
          <a:xfrm>
            <a:off x="3210000" y="3632300"/>
            <a:ext cx="27240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2"/>
                </a:solidFill>
                <a:latin typeface="Work Sans"/>
                <a:ea typeface="Work Sans"/>
                <a:cs typeface="Work Sans"/>
                <a:sym typeface="Work Sans"/>
              </a:rPr>
              <a:t>Mike Shallcross</a:t>
            </a:r>
            <a:endParaRPr b="1">
              <a:solidFill>
                <a:schemeClr val="dk2"/>
              </a:solidFill>
              <a:latin typeface="Work Sans"/>
              <a:ea typeface="Work Sans"/>
              <a:cs typeface="Work Sans"/>
              <a:sym typeface="Work Sans"/>
            </a:endParaRPr>
          </a:p>
          <a:p>
            <a:pPr marL="0" lvl="0" indent="0" algn="ctr" rtl="0">
              <a:spcBef>
                <a:spcPts val="0"/>
              </a:spcBef>
              <a:spcAft>
                <a:spcPts val="0"/>
              </a:spcAft>
              <a:buNone/>
            </a:pPr>
            <a:r>
              <a:rPr lang="en" sz="1300">
                <a:solidFill>
                  <a:schemeClr val="dk2"/>
                </a:solidFill>
                <a:latin typeface="Work Sans"/>
                <a:ea typeface="Work Sans"/>
                <a:cs typeface="Work Sans"/>
                <a:sym typeface="Work Sans"/>
              </a:rPr>
              <a:t>Associate Archivist</a:t>
            </a:r>
            <a:endParaRPr sz="1300">
              <a:solidFill>
                <a:schemeClr val="dk2"/>
              </a:solidFill>
              <a:latin typeface="Work Sans"/>
              <a:ea typeface="Work Sans"/>
              <a:cs typeface="Work Sans"/>
              <a:sym typeface="Work Sans"/>
            </a:endParaRPr>
          </a:p>
          <a:p>
            <a:pPr marL="0" lvl="0" indent="0" algn="ctr" rtl="0">
              <a:spcBef>
                <a:spcPts val="0"/>
              </a:spcBef>
              <a:spcAft>
                <a:spcPts val="0"/>
              </a:spcAft>
              <a:buNone/>
            </a:pPr>
            <a:r>
              <a:rPr lang="en" sz="1300">
                <a:solidFill>
                  <a:schemeClr val="dk2"/>
                </a:solidFill>
                <a:latin typeface="Work Sans"/>
                <a:ea typeface="Work Sans"/>
                <a:cs typeface="Work Sans"/>
                <a:sym typeface="Work Sans"/>
              </a:rPr>
              <a:t>Inter-university Consortium for </a:t>
            </a:r>
            <a:endParaRPr sz="1300">
              <a:solidFill>
                <a:schemeClr val="dk2"/>
              </a:solidFill>
              <a:latin typeface="Work Sans"/>
              <a:ea typeface="Work Sans"/>
              <a:cs typeface="Work Sans"/>
              <a:sym typeface="Work Sans"/>
            </a:endParaRPr>
          </a:p>
          <a:p>
            <a:pPr marL="0" lvl="0" indent="0" algn="ctr" rtl="0">
              <a:spcBef>
                <a:spcPts val="0"/>
              </a:spcBef>
              <a:spcAft>
                <a:spcPts val="0"/>
              </a:spcAft>
              <a:buNone/>
            </a:pPr>
            <a:r>
              <a:rPr lang="en" sz="1300">
                <a:solidFill>
                  <a:schemeClr val="dk2"/>
                </a:solidFill>
                <a:latin typeface="Work Sans"/>
                <a:ea typeface="Work Sans"/>
                <a:cs typeface="Work Sans"/>
                <a:sym typeface="Work Sans"/>
              </a:rPr>
              <a:t>Political and Social Research</a:t>
            </a:r>
            <a:endParaRPr sz="1300">
              <a:solidFill>
                <a:schemeClr val="dk2"/>
              </a:solidFill>
              <a:latin typeface="Work Sans"/>
              <a:ea typeface="Work Sans"/>
              <a:cs typeface="Work Sans"/>
              <a:sym typeface="Work Sans"/>
            </a:endParaRPr>
          </a:p>
          <a:p>
            <a:pPr marL="0" lvl="0" indent="0" algn="ctr" rtl="0">
              <a:spcBef>
                <a:spcPts val="0"/>
              </a:spcBef>
              <a:spcAft>
                <a:spcPts val="0"/>
              </a:spcAft>
              <a:buNone/>
            </a:pPr>
            <a:r>
              <a:rPr lang="en" sz="1300">
                <a:solidFill>
                  <a:schemeClr val="dk2"/>
                </a:solidFill>
                <a:latin typeface="Work Sans"/>
                <a:ea typeface="Work Sans"/>
                <a:cs typeface="Work Sans"/>
                <a:sym typeface="Work Sans"/>
              </a:rPr>
              <a:t>(he/him/his)</a:t>
            </a:r>
            <a:endParaRPr sz="1300">
              <a:solidFill>
                <a:schemeClr val="dk2"/>
              </a:solidFill>
              <a:latin typeface="Work Sans"/>
              <a:ea typeface="Work Sans"/>
              <a:cs typeface="Work Sans"/>
              <a:sym typeface="Work Sans"/>
            </a:endParaRPr>
          </a:p>
        </p:txBody>
      </p:sp>
      <p:pic>
        <p:nvPicPr>
          <p:cNvPr id="71" name="Google Shape;71;p15" descr="Headshot of Elizabeth Gadelha"/>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663957" y="1122296"/>
            <a:ext cx="1718330" cy="2405432"/>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74" name="Google Shape;74;p15"/>
          <p:cNvSpPr txBox="1"/>
          <p:nvPr/>
        </p:nvSpPr>
        <p:spPr>
          <a:xfrm>
            <a:off x="6076213" y="3632300"/>
            <a:ext cx="2893800" cy="100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2"/>
                </a:solidFill>
                <a:latin typeface="Work Sans"/>
                <a:ea typeface="Work Sans"/>
                <a:cs typeface="Work Sans"/>
                <a:sym typeface="Work Sans"/>
              </a:rPr>
              <a:t>Elizabeth Gadelha</a:t>
            </a:r>
            <a:endParaRPr b="1">
              <a:solidFill>
                <a:schemeClr val="dk2"/>
              </a:solidFill>
              <a:latin typeface="Work Sans"/>
              <a:ea typeface="Work Sans"/>
              <a:cs typeface="Work Sans"/>
              <a:sym typeface="Work Sans"/>
            </a:endParaRPr>
          </a:p>
          <a:p>
            <a:pPr marL="0" lvl="0" indent="0" algn="ctr" rtl="0">
              <a:spcBef>
                <a:spcPts val="0"/>
              </a:spcBef>
              <a:spcAft>
                <a:spcPts val="0"/>
              </a:spcAft>
              <a:buNone/>
            </a:pPr>
            <a:r>
              <a:rPr lang="en" sz="1300">
                <a:solidFill>
                  <a:schemeClr val="dk2"/>
                </a:solidFill>
                <a:latin typeface="Work Sans"/>
                <a:ea typeface="Work Sans"/>
                <a:cs typeface="Work Sans"/>
                <a:sym typeface="Work Sans"/>
              </a:rPr>
              <a:t>Archivist for Digitization Services Bentley Historical Library</a:t>
            </a:r>
            <a:endParaRPr sz="1300">
              <a:solidFill>
                <a:schemeClr val="dk2"/>
              </a:solidFill>
              <a:latin typeface="Work Sans"/>
              <a:ea typeface="Work Sans"/>
              <a:cs typeface="Work Sans"/>
              <a:sym typeface="Work Sans"/>
            </a:endParaRPr>
          </a:p>
          <a:p>
            <a:pPr marL="0" lvl="0" indent="0" algn="ctr" rtl="0">
              <a:spcBef>
                <a:spcPts val="0"/>
              </a:spcBef>
              <a:spcAft>
                <a:spcPts val="0"/>
              </a:spcAft>
              <a:buNone/>
            </a:pPr>
            <a:r>
              <a:rPr lang="en" sz="1300">
                <a:solidFill>
                  <a:schemeClr val="dk2"/>
                </a:solidFill>
                <a:latin typeface="Work Sans"/>
                <a:ea typeface="Work Sans"/>
                <a:cs typeface="Work Sans"/>
                <a:sym typeface="Work Sans"/>
              </a:rPr>
              <a:t>(she/her/hers)</a:t>
            </a:r>
            <a:endParaRPr sz="1300">
              <a:solidFill>
                <a:schemeClr val="dk2"/>
              </a:solidFill>
              <a:latin typeface="Work Sans"/>
              <a:ea typeface="Work Sans"/>
              <a:cs typeface="Work Sans"/>
              <a:sym typeface="Work Sans"/>
            </a:endParaRPr>
          </a:p>
        </p:txBody>
      </p:sp>
      <p:sp>
        <p:nvSpPr>
          <p:cNvPr id="75" name="Google Shape;7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42">
            <a:extLst>
              <a:ext uri="{C183D7F6-B498-43B3-948B-1728B52AA6E4}">
                <adec:decorative xmlns:adec="http://schemas.microsoft.com/office/drawing/2017/decorative" val="1"/>
              </a:ext>
            </a:extLst>
          </p:cNvPr>
          <p:cNvSpPr/>
          <p:nvPr/>
        </p:nvSpPr>
        <p:spPr>
          <a:xfrm>
            <a:off x="458825" y="451450"/>
            <a:ext cx="8222100" cy="42405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a:latin typeface="Work Sans"/>
                <a:ea typeface="Work Sans"/>
                <a:cs typeface="Work Sans"/>
                <a:sym typeface="Work Sans"/>
              </a:rPr>
              <a:t>Things to Consider When Exploring Technical Upskilling Projects</a:t>
            </a:r>
            <a:endParaRPr b="1">
              <a:latin typeface="Work Sans"/>
              <a:ea typeface="Work Sans"/>
              <a:cs typeface="Work Sans"/>
              <a:sym typeface="Work Sans"/>
            </a:endParaRPr>
          </a:p>
        </p:txBody>
      </p:sp>
      <p:sp>
        <p:nvSpPr>
          <p:cNvPr id="348" name="Google Shape;34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Google Shape;355;p43">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Things to Consider…</a:t>
            </a:r>
            <a:endParaRPr sz="2420" b="1">
              <a:latin typeface="Work Sans"/>
              <a:ea typeface="Work Sans"/>
              <a:cs typeface="Work Sans"/>
              <a:sym typeface="Work Sans"/>
            </a:endParaRPr>
          </a:p>
        </p:txBody>
      </p:sp>
      <p:sp>
        <p:nvSpPr>
          <p:cNvPr id="354" name="Google Shape;354;p43"/>
          <p:cNvSpPr txBox="1">
            <a:spLocks noGrp="1"/>
          </p:cNvSpPr>
          <p:nvPr>
            <p:ph type="body" idx="1"/>
          </p:nvPr>
        </p:nvSpPr>
        <p:spPr>
          <a:xfrm>
            <a:off x="311700" y="1152475"/>
            <a:ext cx="40041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
              <a:t>Making the Case for Initiatives</a:t>
            </a:r>
            <a:endParaRPr/>
          </a:p>
          <a:p>
            <a:pPr marL="4572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
              <a:t>Time and Resource Constraints</a:t>
            </a:r>
            <a:endParaRPr/>
          </a:p>
          <a:p>
            <a:pPr marL="4572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
              <a:t>Approaches to Team Inclusivity and Equity</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
              <a:t>Building a Culture that Values Technical Upskilling</a:t>
            </a:r>
            <a:endParaRPr/>
          </a:p>
          <a:p>
            <a:pPr marL="457200" lvl="0" indent="0" algn="l" rtl="0">
              <a:lnSpc>
                <a:spcPct val="115000"/>
              </a:lnSpc>
              <a:spcBef>
                <a:spcPts val="0"/>
              </a:spcBef>
              <a:spcAft>
                <a:spcPts val="0"/>
              </a:spcAft>
              <a:buNone/>
            </a:pPr>
            <a:endParaRPr/>
          </a:p>
        </p:txBody>
      </p:sp>
      <p:grpSp>
        <p:nvGrpSpPr>
          <p:cNvPr id="356" name="Google Shape;356;p43" descr="Icon of a figure with their arms raised and money, a clock, a laptop, and a pencil arching over their head"/>
          <p:cNvGrpSpPr/>
          <p:nvPr/>
        </p:nvGrpSpPr>
        <p:grpSpPr>
          <a:xfrm>
            <a:off x="5542306" y="1126600"/>
            <a:ext cx="2760710" cy="2753374"/>
            <a:chOff x="3968465" y="3237094"/>
            <a:chExt cx="474675" cy="473430"/>
          </a:xfrm>
        </p:grpSpPr>
        <p:sp>
          <p:nvSpPr>
            <p:cNvPr id="357" name="Google Shape;357;p43"/>
            <p:cNvSpPr/>
            <p:nvPr/>
          </p:nvSpPr>
          <p:spPr>
            <a:xfrm>
              <a:off x="3974641" y="3359005"/>
              <a:ext cx="82368" cy="52698"/>
            </a:xfrm>
            <a:custGeom>
              <a:avLst/>
              <a:gdLst/>
              <a:ahLst/>
              <a:cxnLst/>
              <a:rect l="l" t="t" r="r" b="b"/>
              <a:pathLst>
                <a:path w="82368" h="52698" extrusionOk="0">
                  <a:moveTo>
                    <a:pt x="1999" y="50929"/>
                  </a:moveTo>
                  <a:cubicBezTo>
                    <a:pt x="3238" y="51669"/>
                    <a:pt x="4774" y="51713"/>
                    <a:pt x="6057" y="51030"/>
                  </a:cubicBezTo>
                  <a:cubicBezTo>
                    <a:pt x="15549" y="45966"/>
                    <a:pt x="21799" y="44904"/>
                    <a:pt x="25370" y="44904"/>
                  </a:cubicBezTo>
                  <a:cubicBezTo>
                    <a:pt x="33366" y="44904"/>
                    <a:pt x="37066" y="46750"/>
                    <a:pt x="40983" y="48705"/>
                  </a:cubicBezTo>
                  <a:cubicBezTo>
                    <a:pt x="44739" y="50575"/>
                    <a:pt x="48995" y="52699"/>
                    <a:pt x="56314" y="52699"/>
                  </a:cubicBezTo>
                  <a:cubicBezTo>
                    <a:pt x="70938" y="52699"/>
                    <a:pt x="80253" y="46163"/>
                    <a:pt x="80643" y="45886"/>
                  </a:cubicBezTo>
                  <a:cubicBezTo>
                    <a:pt x="81725" y="45114"/>
                    <a:pt x="82368" y="43867"/>
                    <a:pt x="82368" y="42535"/>
                  </a:cubicBezTo>
                  <a:lnTo>
                    <a:pt x="82368" y="5868"/>
                  </a:lnTo>
                  <a:cubicBezTo>
                    <a:pt x="82368" y="4332"/>
                    <a:pt x="81508" y="2932"/>
                    <a:pt x="80144" y="2220"/>
                  </a:cubicBezTo>
                  <a:cubicBezTo>
                    <a:pt x="78789" y="1516"/>
                    <a:pt x="77136" y="1625"/>
                    <a:pt x="75873" y="2506"/>
                  </a:cubicBezTo>
                  <a:cubicBezTo>
                    <a:pt x="75797" y="2558"/>
                    <a:pt x="68175" y="7794"/>
                    <a:pt x="56314" y="7794"/>
                  </a:cubicBezTo>
                  <a:cubicBezTo>
                    <a:pt x="50933" y="7794"/>
                    <a:pt x="48166" y="6415"/>
                    <a:pt x="44659" y="4665"/>
                  </a:cubicBezTo>
                  <a:cubicBezTo>
                    <a:pt x="40275" y="2477"/>
                    <a:pt x="35304" y="0"/>
                    <a:pt x="25370" y="0"/>
                  </a:cubicBezTo>
                  <a:cubicBezTo>
                    <a:pt x="18806" y="0"/>
                    <a:pt x="11004" y="2389"/>
                    <a:pt x="2180" y="7099"/>
                  </a:cubicBezTo>
                  <a:cubicBezTo>
                    <a:pt x="837" y="7815"/>
                    <a:pt x="0" y="9210"/>
                    <a:pt x="0" y="10730"/>
                  </a:cubicBezTo>
                  <a:lnTo>
                    <a:pt x="0" y="47398"/>
                  </a:lnTo>
                  <a:cubicBezTo>
                    <a:pt x="0" y="48846"/>
                    <a:pt x="760" y="50185"/>
                    <a:pt x="1999" y="50929"/>
                  </a:cubicBezTo>
                  <a:close/>
                  <a:moveTo>
                    <a:pt x="8237" y="13240"/>
                  </a:moveTo>
                  <a:cubicBezTo>
                    <a:pt x="16514" y="9138"/>
                    <a:pt x="22080" y="8237"/>
                    <a:pt x="25370" y="8237"/>
                  </a:cubicBezTo>
                  <a:cubicBezTo>
                    <a:pt x="33366" y="8237"/>
                    <a:pt x="37066" y="10083"/>
                    <a:pt x="40983" y="12038"/>
                  </a:cubicBezTo>
                  <a:cubicBezTo>
                    <a:pt x="44739" y="13908"/>
                    <a:pt x="48995" y="16031"/>
                    <a:pt x="56314" y="16031"/>
                  </a:cubicBezTo>
                  <a:cubicBezTo>
                    <a:pt x="63811" y="16031"/>
                    <a:pt x="69912" y="14314"/>
                    <a:pt x="74131" y="12605"/>
                  </a:cubicBezTo>
                  <a:lnTo>
                    <a:pt x="74131" y="40195"/>
                  </a:lnTo>
                  <a:cubicBezTo>
                    <a:pt x="71232" y="41731"/>
                    <a:pt x="64877" y="44462"/>
                    <a:pt x="56314" y="44462"/>
                  </a:cubicBezTo>
                  <a:cubicBezTo>
                    <a:pt x="50933" y="44462"/>
                    <a:pt x="48166" y="43082"/>
                    <a:pt x="44659" y="41333"/>
                  </a:cubicBezTo>
                  <a:cubicBezTo>
                    <a:pt x="40275" y="39145"/>
                    <a:pt x="35304" y="36668"/>
                    <a:pt x="25370" y="36668"/>
                  </a:cubicBezTo>
                  <a:cubicBezTo>
                    <a:pt x="20351" y="36668"/>
                    <a:pt x="14608" y="38063"/>
                    <a:pt x="8237" y="40826"/>
                  </a:cubicBezTo>
                  <a:lnTo>
                    <a:pt x="8237" y="13240"/>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43"/>
            <p:cNvSpPr/>
            <p:nvPr/>
          </p:nvSpPr>
          <p:spPr>
            <a:xfrm>
              <a:off x="4007588" y="3377120"/>
              <a:ext cx="16473" cy="16473"/>
            </a:xfrm>
            <a:custGeom>
              <a:avLst/>
              <a:gdLst/>
              <a:ahLst/>
              <a:cxnLst/>
              <a:rect l="l" t="t" r="r" b="b"/>
              <a:pathLst>
                <a:path w="16473" h="16473" extrusionOk="0">
                  <a:moveTo>
                    <a:pt x="16474" y="8237"/>
                  </a:moveTo>
                  <a:cubicBezTo>
                    <a:pt x="16474" y="12786"/>
                    <a:pt x="12786" y="16474"/>
                    <a:pt x="8237" y="16474"/>
                  </a:cubicBezTo>
                  <a:cubicBezTo>
                    <a:pt x="3688" y="16474"/>
                    <a:pt x="0" y="12786"/>
                    <a:pt x="0" y="8237"/>
                  </a:cubicBezTo>
                  <a:cubicBezTo>
                    <a:pt x="0" y="3688"/>
                    <a:pt x="3688" y="0"/>
                    <a:pt x="8237" y="0"/>
                  </a:cubicBezTo>
                  <a:cubicBezTo>
                    <a:pt x="12786" y="0"/>
                    <a:pt x="16474" y="3688"/>
                    <a:pt x="16474" y="8237"/>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43"/>
            <p:cNvSpPr/>
            <p:nvPr/>
          </p:nvSpPr>
          <p:spPr>
            <a:xfrm>
              <a:off x="4085838" y="3241212"/>
              <a:ext cx="78249" cy="78249"/>
            </a:xfrm>
            <a:custGeom>
              <a:avLst/>
              <a:gdLst/>
              <a:ahLst/>
              <a:cxnLst/>
              <a:rect l="l" t="t" r="r" b="b"/>
              <a:pathLst>
                <a:path w="78249" h="78249" extrusionOk="0">
                  <a:moveTo>
                    <a:pt x="39125" y="78250"/>
                  </a:moveTo>
                  <a:cubicBezTo>
                    <a:pt x="60698" y="78250"/>
                    <a:pt x="78250" y="60698"/>
                    <a:pt x="78250" y="39125"/>
                  </a:cubicBezTo>
                  <a:cubicBezTo>
                    <a:pt x="78250" y="17552"/>
                    <a:pt x="60698" y="0"/>
                    <a:pt x="39125" y="0"/>
                  </a:cubicBezTo>
                  <a:cubicBezTo>
                    <a:pt x="17552" y="0"/>
                    <a:pt x="0" y="17552"/>
                    <a:pt x="0" y="39125"/>
                  </a:cubicBezTo>
                  <a:cubicBezTo>
                    <a:pt x="0" y="60698"/>
                    <a:pt x="17552" y="78250"/>
                    <a:pt x="39125" y="78250"/>
                  </a:cubicBezTo>
                  <a:close/>
                  <a:moveTo>
                    <a:pt x="39125" y="8237"/>
                  </a:moveTo>
                  <a:cubicBezTo>
                    <a:pt x="56158" y="8237"/>
                    <a:pt x="70013" y="22092"/>
                    <a:pt x="70013" y="39125"/>
                  </a:cubicBezTo>
                  <a:cubicBezTo>
                    <a:pt x="70013" y="56158"/>
                    <a:pt x="56158" y="70013"/>
                    <a:pt x="39125" y="70013"/>
                  </a:cubicBezTo>
                  <a:cubicBezTo>
                    <a:pt x="22092" y="70013"/>
                    <a:pt x="8237" y="56158"/>
                    <a:pt x="8237" y="39125"/>
                  </a:cubicBezTo>
                  <a:cubicBezTo>
                    <a:pt x="8237" y="22092"/>
                    <a:pt x="22092" y="8237"/>
                    <a:pt x="39125" y="8237"/>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43"/>
            <p:cNvSpPr/>
            <p:nvPr/>
          </p:nvSpPr>
          <p:spPr>
            <a:xfrm>
              <a:off x="4110854" y="3257686"/>
              <a:ext cx="20286" cy="35099"/>
            </a:xfrm>
            <a:custGeom>
              <a:avLst/>
              <a:gdLst/>
              <a:ahLst/>
              <a:cxnLst/>
              <a:rect l="l" t="t" r="r" b="b"/>
              <a:pathLst>
                <a:path w="20286" h="35099" extrusionOk="0">
                  <a:moveTo>
                    <a:pt x="4123" y="35099"/>
                  </a:moveTo>
                  <a:cubicBezTo>
                    <a:pt x="5000" y="35099"/>
                    <a:pt x="5880" y="34822"/>
                    <a:pt x="6632" y="34246"/>
                  </a:cubicBezTo>
                  <a:lnTo>
                    <a:pt x="18449" y="25153"/>
                  </a:lnTo>
                  <a:cubicBezTo>
                    <a:pt x="19459" y="24375"/>
                    <a:pt x="19952" y="23220"/>
                    <a:pt x="19995" y="22038"/>
                  </a:cubicBezTo>
                  <a:cubicBezTo>
                    <a:pt x="20166" y="21585"/>
                    <a:pt x="20287" y="21105"/>
                    <a:pt x="20287" y="20592"/>
                  </a:cubicBezTo>
                  <a:lnTo>
                    <a:pt x="20287" y="4118"/>
                  </a:lnTo>
                  <a:cubicBezTo>
                    <a:pt x="20287" y="1842"/>
                    <a:pt x="18445" y="0"/>
                    <a:pt x="16168" y="0"/>
                  </a:cubicBezTo>
                  <a:cubicBezTo>
                    <a:pt x="13892" y="0"/>
                    <a:pt x="12050" y="1842"/>
                    <a:pt x="12050" y="4118"/>
                  </a:cubicBezTo>
                  <a:lnTo>
                    <a:pt x="12050" y="19677"/>
                  </a:lnTo>
                  <a:lnTo>
                    <a:pt x="1605" y="27715"/>
                  </a:lnTo>
                  <a:cubicBezTo>
                    <a:pt x="-197" y="29102"/>
                    <a:pt x="-531" y="31688"/>
                    <a:pt x="853" y="33494"/>
                  </a:cubicBezTo>
                  <a:cubicBezTo>
                    <a:pt x="1665" y="34548"/>
                    <a:pt x="2888" y="35099"/>
                    <a:pt x="4123" y="35099"/>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43"/>
            <p:cNvSpPr/>
            <p:nvPr/>
          </p:nvSpPr>
          <p:spPr>
            <a:xfrm>
              <a:off x="4361454" y="3356302"/>
              <a:ext cx="78475" cy="77924"/>
            </a:xfrm>
            <a:custGeom>
              <a:avLst/>
              <a:gdLst/>
              <a:ahLst/>
              <a:cxnLst/>
              <a:rect l="l" t="t" r="r" b="b"/>
              <a:pathLst>
                <a:path w="78475" h="77924" extrusionOk="0">
                  <a:moveTo>
                    <a:pt x="1207" y="60964"/>
                  </a:moveTo>
                  <a:lnTo>
                    <a:pt x="16960" y="76718"/>
                  </a:lnTo>
                  <a:cubicBezTo>
                    <a:pt x="17765" y="77522"/>
                    <a:pt x="18818" y="77925"/>
                    <a:pt x="19872" y="77925"/>
                  </a:cubicBezTo>
                  <a:cubicBezTo>
                    <a:pt x="20926" y="77925"/>
                    <a:pt x="21980" y="77522"/>
                    <a:pt x="22784" y="76718"/>
                  </a:cubicBezTo>
                  <a:lnTo>
                    <a:pt x="69257" y="30245"/>
                  </a:lnTo>
                  <a:cubicBezTo>
                    <a:pt x="69699" y="29803"/>
                    <a:pt x="70033" y="29268"/>
                    <a:pt x="70238" y="28677"/>
                  </a:cubicBezTo>
                  <a:lnTo>
                    <a:pt x="78250" y="5462"/>
                  </a:lnTo>
                  <a:cubicBezTo>
                    <a:pt x="78757" y="3994"/>
                    <a:pt x="78395" y="2361"/>
                    <a:pt x="77309" y="1247"/>
                  </a:cubicBezTo>
                  <a:cubicBezTo>
                    <a:pt x="76223" y="133"/>
                    <a:pt x="74602" y="-277"/>
                    <a:pt x="73122" y="190"/>
                  </a:cubicBezTo>
                  <a:lnTo>
                    <a:pt x="49357" y="7650"/>
                  </a:lnTo>
                  <a:cubicBezTo>
                    <a:pt x="48725" y="7847"/>
                    <a:pt x="48150" y="8197"/>
                    <a:pt x="47679" y="8668"/>
                  </a:cubicBezTo>
                  <a:lnTo>
                    <a:pt x="1207" y="55141"/>
                  </a:lnTo>
                  <a:cubicBezTo>
                    <a:pt x="-402" y="56749"/>
                    <a:pt x="-402" y="59356"/>
                    <a:pt x="1207" y="60964"/>
                  </a:cubicBezTo>
                  <a:close/>
                  <a:moveTo>
                    <a:pt x="52787" y="15207"/>
                  </a:moveTo>
                  <a:lnTo>
                    <a:pt x="67801" y="10494"/>
                  </a:lnTo>
                  <a:lnTo>
                    <a:pt x="62762" y="25093"/>
                  </a:lnTo>
                  <a:lnTo>
                    <a:pt x="19872" y="67983"/>
                  </a:lnTo>
                  <a:lnTo>
                    <a:pt x="9942" y="58052"/>
                  </a:lnTo>
                  <a:lnTo>
                    <a:pt x="52787" y="15207"/>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3"/>
            <p:cNvSpPr/>
            <p:nvPr/>
          </p:nvSpPr>
          <p:spPr>
            <a:xfrm>
              <a:off x="3968465" y="3477465"/>
              <a:ext cx="232688" cy="233059"/>
            </a:xfrm>
            <a:custGeom>
              <a:avLst/>
              <a:gdLst/>
              <a:ahLst/>
              <a:cxnLst/>
              <a:rect l="l" t="t" r="r" b="b"/>
              <a:pathLst>
                <a:path w="232688" h="233059" extrusionOk="0">
                  <a:moveTo>
                    <a:pt x="217356" y="59323"/>
                  </a:moveTo>
                  <a:lnTo>
                    <a:pt x="199950" y="38124"/>
                  </a:lnTo>
                  <a:cubicBezTo>
                    <a:pt x="198126" y="35902"/>
                    <a:pt x="195317" y="34764"/>
                    <a:pt x="192450" y="34983"/>
                  </a:cubicBezTo>
                  <a:cubicBezTo>
                    <a:pt x="175812" y="36258"/>
                    <a:pt x="160303" y="44179"/>
                    <a:pt x="149501" y="57071"/>
                  </a:cubicBezTo>
                  <a:lnTo>
                    <a:pt x="116794" y="96109"/>
                  </a:lnTo>
                  <a:cubicBezTo>
                    <a:pt x="113241" y="100349"/>
                    <a:pt x="106602" y="99952"/>
                    <a:pt x="103580" y="95318"/>
                  </a:cubicBezTo>
                  <a:lnTo>
                    <a:pt x="71686" y="46408"/>
                  </a:lnTo>
                  <a:lnTo>
                    <a:pt x="71625" y="46436"/>
                  </a:lnTo>
                  <a:lnTo>
                    <a:pt x="61682" y="28918"/>
                  </a:lnTo>
                  <a:cubicBezTo>
                    <a:pt x="58343" y="23036"/>
                    <a:pt x="52328" y="19168"/>
                    <a:pt x="45590" y="18571"/>
                  </a:cubicBezTo>
                  <a:lnTo>
                    <a:pt x="33484" y="17499"/>
                  </a:lnTo>
                  <a:cubicBezTo>
                    <a:pt x="30824" y="17264"/>
                    <a:pt x="28443" y="15754"/>
                    <a:pt x="27097" y="13448"/>
                  </a:cubicBezTo>
                  <a:lnTo>
                    <a:pt x="22786" y="6064"/>
                  </a:lnTo>
                  <a:cubicBezTo>
                    <a:pt x="20518" y="2179"/>
                    <a:pt x="16428" y="0"/>
                    <a:pt x="12218" y="0"/>
                  </a:cubicBezTo>
                  <a:cubicBezTo>
                    <a:pt x="10236" y="0"/>
                    <a:pt x="8227" y="482"/>
                    <a:pt x="6369" y="1497"/>
                  </a:cubicBezTo>
                  <a:cubicBezTo>
                    <a:pt x="473" y="4717"/>
                    <a:pt x="-1721" y="12090"/>
                    <a:pt x="1456" y="18009"/>
                  </a:cubicBezTo>
                  <a:lnTo>
                    <a:pt x="27590" y="66702"/>
                  </a:lnTo>
                  <a:lnTo>
                    <a:pt x="81006" y="165615"/>
                  </a:lnTo>
                  <a:cubicBezTo>
                    <a:pt x="86252" y="175329"/>
                    <a:pt x="96403" y="181383"/>
                    <a:pt x="107443" y="181383"/>
                  </a:cubicBezTo>
                  <a:cubicBezTo>
                    <a:pt x="115312" y="181383"/>
                    <a:pt x="122866" y="178297"/>
                    <a:pt x="128483" y="172787"/>
                  </a:cubicBezTo>
                  <a:lnTo>
                    <a:pt x="143334" y="158219"/>
                  </a:lnTo>
                  <a:cubicBezTo>
                    <a:pt x="139111" y="131266"/>
                    <a:pt x="144881" y="109675"/>
                    <a:pt x="145153" y="108689"/>
                  </a:cubicBezTo>
                  <a:cubicBezTo>
                    <a:pt x="145756" y="106497"/>
                    <a:pt x="148016" y="105214"/>
                    <a:pt x="150212" y="105813"/>
                  </a:cubicBezTo>
                  <a:cubicBezTo>
                    <a:pt x="152404" y="106416"/>
                    <a:pt x="153695" y="108680"/>
                    <a:pt x="153092" y="110872"/>
                  </a:cubicBezTo>
                  <a:cubicBezTo>
                    <a:pt x="153036" y="111086"/>
                    <a:pt x="148228" y="129208"/>
                    <a:pt x="150836" y="152215"/>
                  </a:cubicBezTo>
                  <a:cubicBezTo>
                    <a:pt x="152694" y="158057"/>
                    <a:pt x="162260" y="190276"/>
                    <a:pt x="158387" y="223221"/>
                  </a:cubicBezTo>
                  <a:cubicBezTo>
                    <a:pt x="157774" y="228434"/>
                    <a:pt x="161704" y="233059"/>
                    <a:pt x="166953" y="233059"/>
                  </a:cubicBezTo>
                  <a:lnTo>
                    <a:pt x="232689" y="233059"/>
                  </a:lnTo>
                  <a:lnTo>
                    <a:pt x="232689" y="68344"/>
                  </a:lnTo>
                  <a:cubicBezTo>
                    <a:pt x="226920" y="67285"/>
                    <a:pt x="221442" y="64299"/>
                    <a:pt x="217356" y="59323"/>
                  </a:cubicBezTo>
                  <a:close/>
                  <a:moveTo>
                    <a:pt x="10317" y="8726"/>
                  </a:moveTo>
                  <a:cubicBezTo>
                    <a:pt x="10912" y="8401"/>
                    <a:pt x="11551" y="8237"/>
                    <a:pt x="12218" y="8237"/>
                  </a:cubicBezTo>
                  <a:cubicBezTo>
                    <a:pt x="13657" y="8237"/>
                    <a:pt x="14949" y="8977"/>
                    <a:pt x="15673" y="10216"/>
                  </a:cubicBezTo>
                  <a:lnTo>
                    <a:pt x="19984" y="17601"/>
                  </a:lnTo>
                  <a:cubicBezTo>
                    <a:pt x="22671" y="22205"/>
                    <a:pt x="27447" y="25234"/>
                    <a:pt x="32757" y="25704"/>
                  </a:cubicBezTo>
                  <a:lnTo>
                    <a:pt x="44864" y="26776"/>
                  </a:lnTo>
                  <a:cubicBezTo>
                    <a:pt x="48906" y="27134"/>
                    <a:pt x="52515" y="29455"/>
                    <a:pt x="54519" y="32984"/>
                  </a:cubicBezTo>
                  <a:lnTo>
                    <a:pt x="60151" y="42906"/>
                  </a:lnTo>
                  <a:lnTo>
                    <a:pt x="31206" y="56021"/>
                  </a:lnTo>
                  <a:lnTo>
                    <a:pt x="8713" y="14114"/>
                  </a:lnTo>
                  <a:cubicBezTo>
                    <a:pt x="7681" y="12190"/>
                    <a:pt x="8400" y="9773"/>
                    <a:pt x="10317" y="8726"/>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3"/>
            <p:cNvSpPr/>
            <p:nvPr/>
          </p:nvSpPr>
          <p:spPr>
            <a:xfrm>
              <a:off x="4092222" y="3360646"/>
              <a:ext cx="212388" cy="153690"/>
            </a:xfrm>
            <a:custGeom>
              <a:avLst/>
              <a:gdLst/>
              <a:ahLst/>
              <a:cxnLst/>
              <a:rect l="l" t="t" r="r" b="b"/>
              <a:pathLst>
                <a:path w="212388" h="153690" extrusionOk="0">
                  <a:moveTo>
                    <a:pt x="187174" y="149609"/>
                  </a:moveTo>
                  <a:cubicBezTo>
                    <a:pt x="200406" y="149609"/>
                    <a:pt x="203962" y="138955"/>
                    <a:pt x="204912" y="133654"/>
                  </a:cubicBezTo>
                  <a:cubicBezTo>
                    <a:pt x="205224" y="131915"/>
                    <a:pt x="205967" y="130247"/>
                    <a:pt x="207243" y="129024"/>
                  </a:cubicBezTo>
                  <a:cubicBezTo>
                    <a:pt x="216034" y="120599"/>
                    <a:pt x="211588" y="111064"/>
                    <a:pt x="208326" y="106300"/>
                  </a:cubicBezTo>
                  <a:cubicBezTo>
                    <a:pt x="206917" y="104243"/>
                    <a:pt x="206466" y="101681"/>
                    <a:pt x="207125" y="99277"/>
                  </a:cubicBezTo>
                  <a:cubicBezTo>
                    <a:pt x="210835" y="85741"/>
                    <a:pt x="209532" y="72769"/>
                    <a:pt x="198262" y="66140"/>
                  </a:cubicBezTo>
                  <a:cubicBezTo>
                    <a:pt x="188305" y="60282"/>
                    <a:pt x="183275" y="49987"/>
                    <a:pt x="181690" y="46190"/>
                  </a:cubicBezTo>
                  <a:cubicBezTo>
                    <a:pt x="181525" y="45784"/>
                    <a:pt x="181379" y="45369"/>
                    <a:pt x="181207" y="44967"/>
                  </a:cubicBezTo>
                  <a:cubicBezTo>
                    <a:pt x="181153" y="44820"/>
                    <a:pt x="181118" y="44720"/>
                    <a:pt x="181118" y="44720"/>
                  </a:cubicBezTo>
                  <a:cubicBezTo>
                    <a:pt x="181118" y="44720"/>
                    <a:pt x="181114" y="44742"/>
                    <a:pt x="181109" y="44765"/>
                  </a:cubicBezTo>
                  <a:cubicBezTo>
                    <a:pt x="169733" y="18437"/>
                    <a:pt x="143555" y="0"/>
                    <a:pt x="113050" y="0"/>
                  </a:cubicBezTo>
                  <a:cubicBezTo>
                    <a:pt x="86657" y="0"/>
                    <a:pt x="63578" y="13849"/>
                    <a:pt x="50455" y="34626"/>
                  </a:cubicBezTo>
                  <a:lnTo>
                    <a:pt x="50448" y="34617"/>
                  </a:lnTo>
                  <a:cubicBezTo>
                    <a:pt x="50391" y="34714"/>
                    <a:pt x="50348" y="34797"/>
                    <a:pt x="50291" y="34894"/>
                  </a:cubicBezTo>
                  <a:cubicBezTo>
                    <a:pt x="48802" y="37273"/>
                    <a:pt x="47410" y="39720"/>
                    <a:pt x="46192" y="42270"/>
                  </a:cubicBezTo>
                  <a:cubicBezTo>
                    <a:pt x="42743" y="48619"/>
                    <a:pt x="39933" y="53466"/>
                    <a:pt x="33494" y="58366"/>
                  </a:cubicBezTo>
                  <a:lnTo>
                    <a:pt x="33501" y="58377"/>
                  </a:lnTo>
                  <a:cubicBezTo>
                    <a:pt x="26501" y="64083"/>
                    <a:pt x="18585" y="73935"/>
                    <a:pt x="17266" y="89903"/>
                  </a:cubicBezTo>
                  <a:cubicBezTo>
                    <a:pt x="17097" y="91943"/>
                    <a:pt x="16148" y="93811"/>
                    <a:pt x="14505" y="95032"/>
                  </a:cubicBezTo>
                  <a:cubicBezTo>
                    <a:pt x="8448" y="99534"/>
                    <a:pt x="-5566" y="112388"/>
                    <a:pt x="2375" y="130344"/>
                  </a:cubicBezTo>
                  <a:cubicBezTo>
                    <a:pt x="3050" y="131870"/>
                    <a:pt x="3310" y="133522"/>
                    <a:pt x="2968" y="135155"/>
                  </a:cubicBezTo>
                  <a:cubicBezTo>
                    <a:pt x="2126" y="139178"/>
                    <a:pt x="1901" y="147579"/>
                    <a:pt x="12770" y="152362"/>
                  </a:cubicBezTo>
                  <a:cubicBezTo>
                    <a:pt x="22150" y="156489"/>
                    <a:pt x="33791" y="149948"/>
                    <a:pt x="38270" y="147016"/>
                  </a:cubicBezTo>
                  <a:cubicBezTo>
                    <a:pt x="39492" y="146216"/>
                    <a:pt x="40910" y="145805"/>
                    <a:pt x="42370" y="145844"/>
                  </a:cubicBezTo>
                  <a:cubicBezTo>
                    <a:pt x="48244" y="146002"/>
                    <a:pt x="63497" y="146983"/>
                    <a:pt x="69472" y="134009"/>
                  </a:cubicBezTo>
                  <a:cubicBezTo>
                    <a:pt x="81712" y="142934"/>
                    <a:pt x="96741" y="148263"/>
                    <a:pt x="113050" y="148263"/>
                  </a:cubicBezTo>
                  <a:cubicBezTo>
                    <a:pt x="128375" y="148263"/>
                    <a:pt x="142612" y="143610"/>
                    <a:pt x="154431" y="135643"/>
                  </a:cubicBezTo>
                  <a:cubicBezTo>
                    <a:pt x="160735" y="143406"/>
                    <a:pt x="171940" y="149609"/>
                    <a:pt x="187174" y="149609"/>
                  </a:cubicBezTo>
                  <a:close/>
                  <a:moveTo>
                    <a:pt x="48839" y="88723"/>
                  </a:moveTo>
                  <a:cubicBezTo>
                    <a:pt x="97648" y="85386"/>
                    <a:pt x="118884" y="63566"/>
                    <a:pt x="128113" y="45188"/>
                  </a:cubicBezTo>
                  <a:cubicBezTo>
                    <a:pt x="135832" y="55175"/>
                    <a:pt x="150533" y="65395"/>
                    <a:pt x="178349" y="65744"/>
                  </a:cubicBezTo>
                  <a:cubicBezTo>
                    <a:pt x="178702" y="68497"/>
                    <a:pt x="178945" y="71284"/>
                    <a:pt x="178945" y="74131"/>
                  </a:cubicBezTo>
                  <a:cubicBezTo>
                    <a:pt x="178945" y="110466"/>
                    <a:pt x="149384" y="140026"/>
                    <a:pt x="113050" y="140026"/>
                  </a:cubicBezTo>
                  <a:cubicBezTo>
                    <a:pt x="81736" y="140026"/>
                    <a:pt x="55503" y="118050"/>
                    <a:pt x="48839" y="88723"/>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43"/>
            <p:cNvSpPr/>
            <p:nvPr/>
          </p:nvSpPr>
          <p:spPr>
            <a:xfrm>
              <a:off x="4252863" y="3237094"/>
              <a:ext cx="106737" cy="86486"/>
            </a:xfrm>
            <a:custGeom>
              <a:avLst/>
              <a:gdLst/>
              <a:ahLst/>
              <a:cxnLst/>
              <a:rect l="l" t="t" r="r" b="b"/>
              <a:pathLst>
                <a:path w="106737" h="86486" extrusionOk="0">
                  <a:moveTo>
                    <a:pt x="619" y="84540"/>
                  </a:moveTo>
                  <a:cubicBezTo>
                    <a:pt x="1368" y="85751"/>
                    <a:pt x="2695" y="86487"/>
                    <a:pt x="4119" y="86487"/>
                  </a:cubicBezTo>
                  <a:lnTo>
                    <a:pt x="102619" y="86487"/>
                  </a:lnTo>
                  <a:cubicBezTo>
                    <a:pt x="104042" y="86487"/>
                    <a:pt x="105370" y="85751"/>
                    <a:pt x="106118" y="84540"/>
                  </a:cubicBezTo>
                  <a:cubicBezTo>
                    <a:pt x="106870" y="83325"/>
                    <a:pt x="106942" y="81813"/>
                    <a:pt x="106307" y="80538"/>
                  </a:cubicBezTo>
                  <a:lnTo>
                    <a:pt x="92435" y="52601"/>
                  </a:lnTo>
                  <a:lnTo>
                    <a:pt x="92435" y="4118"/>
                  </a:lnTo>
                  <a:cubicBezTo>
                    <a:pt x="92435" y="1842"/>
                    <a:pt x="90593" y="0"/>
                    <a:pt x="88317" y="0"/>
                  </a:cubicBezTo>
                  <a:lnTo>
                    <a:pt x="18304" y="0"/>
                  </a:lnTo>
                  <a:cubicBezTo>
                    <a:pt x="16027" y="0"/>
                    <a:pt x="14185" y="1842"/>
                    <a:pt x="14185" y="4118"/>
                  </a:cubicBezTo>
                  <a:lnTo>
                    <a:pt x="14185" y="52835"/>
                  </a:lnTo>
                  <a:lnTo>
                    <a:pt x="430" y="80538"/>
                  </a:lnTo>
                  <a:cubicBezTo>
                    <a:pt x="-205" y="81813"/>
                    <a:pt x="-133" y="83325"/>
                    <a:pt x="619" y="84540"/>
                  </a:cubicBezTo>
                  <a:close/>
                  <a:moveTo>
                    <a:pt x="22422" y="8237"/>
                  </a:moveTo>
                  <a:lnTo>
                    <a:pt x="84198" y="8237"/>
                  </a:lnTo>
                  <a:lnTo>
                    <a:pt x="84198" y="49421"/>
                  </a:lnTo>
                  <a:lnTo>
                    <a:pt x="22422" y="49421"/>
                  </a:lnTo>
                  <a:lnTo>
                    <a:pt x="22422" y="8237"/>
                  </a:lnTo>
                  <a:close/>
                  <a:moveTo>
                    <a:pt x="20986" y="57658"/>
                  </a:moveTo>
                  <a:lnTo>
                    <a:pt x="85751" y="57658"/>
                  </a:lnTo>
                  <a:lnTo>
                    <a:pt x="95974" y="78250"/>
                  </a:lnTo>
                  <a:lnTo>
                    <a:pt x="10763" y="78250"/>
                  </a:lnTo>
                  <a:lnTo>
                    <a:pt x="20986" y="57658"/>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43"/>
            <p:cNvSpPr/>
            <p:nvPr/>
          </p:nvSpPr>
          <p:spPr>
            <a:xfrm>
              <a:off x="4283522" y="3298870"/>
              <a:ext cx="45302" cy="8236"/>
            </a:xfrm>
            <a:custGeom>
              <a:avLst/>
              <a:gdLst/>
              <a:ahLst/>
              <a:cxnLst/>
              <a:rect l="l" t="t" r="r" b="b"/>
              <a:pathLst>
                <a:path w="45302" h="8236" extrusionOk="0">
                  <a:moveTo>
                    <a:pt x="41184" y="0"/>
                  </a:moveTo>
                  <a:lnTo>
                    <a:pt x="4118" y="0"/>
                  </a:lnTo>
                  <a:cubicBezTo>
                    <a:pt x="1842" y="0"/>
                    <a:pt x="0" y="1842"/>
                    <a:pt x="0" y="4118"/>
                  </a:cubicBezTo>
                  <a:cubicBezTo>
                    <a:pt x="0" y="6395"/>
                    <a:pt x="1842" y="8237"/>
                    <a:pt x="4118" y="8237"/>
                  </a:cubicBezTo>
                  <a:lnTo>
                    <a:pt x="41184" y="8237"/>
                  </a:lnTo>
                  <a:cubicBezTo>
                    <a:pt x="43461" y="8237"/>
                    <a:pt x="45303" y="6395"/>
                    <a:pt x="45303" y="4118"/>
                  </a:cubicBezTo>
                  <a:cubicBezTo>
                    <a:pt x="45303" y="1842"/>
                    <a:pt x="43461" y="0"/>
                    <a:pt x="41184" y="0"/>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43"/>
            <p:cNvSpPr/>
            <p:nvPr/>
          </p:nvSpPr>
          <p:spPr>
            <a:xfrm>
              <a:off x="4209390" y="3477465"/>
              <a:ext cx="233750" cy="233059"/>
            </a:xfrm>
            <a:custGeom>
              <a:avLst/>
              <a:gdLst/>
              <a:ahLst/>
              <a:cxnLst/>
              <a:rect l="l" t="t" r="r" b="b"/>
              <a:pathLst>
                <a:path w="233750" h="233059" extrusionOk="0">
                  <a:moveTo>
                    <a:pt x="227382" y="1497"/>
                  </a:moveTo>
                  <a:cubicBezTo>
                    <a:pt x="225523" y="482"/>
                    <a:pt x="223515" y="0"/>
                    <a:pt x="221533" y="0"/>
                  </a:cubicBezTo>
                  <a:cubicBezTo>
                    <a:pt x="217323" y="0"/>
                    <a:pt x="213233" y="2179"/>
                    <a:pt x="210965" y="6064"/>
                  </a:cubicBezTo>
                  <a:lnTo>
                    <a:pt x="206654" y="13448"/>
                  </a:lnTo>
                  <a:cubicBezTo>
                    <a:pt x="205307" y="15754"/>
                    <a:pt x="202927" y="17264"/>
                    <a:pt x="200267" y="17499"/>
                  </a:cubicBezTo>
                  <a:lnTo>
                    <a:pt x="188161" y="18571"/>
                  </a:lnTo>
                  <a:cubicBezTo>
                    <a:pt x="181423" y="19168"/>
                    <a:pt x="175408" y="23036"/>
                    <a:pt x="172068" y="28918"/>
                  </a:cubicBezTo>
                  <a:lnTo>
                    <a:pt x="161984" y="46686"/>
                  </a:lnTo>
                  <a:lnTo>
                    <a:pt x="162002" y="46694"/>
                  </a:lnTo>
                  <a:lnTo>
                    <a:pt x="130292" y="95318"/>
                  </a:lnTo>
                  <a:cubicBezTo>
                    <a:pt x="127271" y="99952"/>
                    <a:pt x="120632" y="100349"/>
                    <a:pt x="117079" y="96109"/>
                  </a:cubicBezTo>
                  <a:lnTo>
                    <a:pt x="84372" y="57071"/>
                  </a:lnTo>
                  <a:cubicBezTo>
                    <a:pt x="73570" y="44179"/>
                    <a:pt x="58062" y="36259"/>
                    <a:pt x="41425" y="34983"/>
                  </a:cubicBezTo>
                  <a:cubicBezTo>
                    <a:pt x="38557" y="34764"/>
                    <a:pt x="35747" y="35904"/>
                    <a:pt x="33923" y="38128"/>
                  </a:cubicBezTo>
                  <a:lnTo>
                    <a:pt x="16542" y="59315"/>
                  </a:lnTo>
                  <a:cubicBezTo>
                    <a:pt x="12174" y="64640"/>
                    <a:pt x="6211" y="67695"/>
                    <a:pt x="0" y="68538"/>
                  </a:cubicBezTo>
                  <a:lnTo>
                    <a:pt x="0" y="233059"/>
                  </a:lnTo>
                  <a:lnTo>
                    <a:pt x="66920" y="233059"/>
                  </a:lnTo>
                  <a:cubicBezTo>
                    <a:pt x="72169" y="233059"/>
                    <a:pt x="76099" y="228434"/>
                    <a:pt x="75486" y="223221"/>
                  </a:cubicBezTo>
                  <a:cubicBezTo>
                    <a:pt x="72105" y="194454"/>
                    <a:pt x="78974" y="166246"/>
                    <a:pt x="82011" y="155644"/>
                  </a:cubicBezTo>
                  <a:cubicBezTo>
                    <a:pt x="85549" y="131031"/>
                    <a:pt x="80258" y="111096"/>
                    <a:pt x="80200" y="110872"/>
                  </a:cubicBezTo>
                  <a:cubicBezTo>
                    <a:pt x="79597" y="108680"/>
                    <a:pt x="80888" y="106416"/>
                    <a:pt x="83080" y="105813"/>
                  </a:cubicBezTo>
                  <a:cubicBezTo>
                    <a:pt x="85268" y="105210"/>
                    <a:pt x="87536" y="106497"/>
                    <a:pt x="88140" y="108689"/>
                  </a:cubicBezTo>
                  <a:cubicBezTo>
                    <a:pt x="88409" y="109669"/>
                    <a:pt x="94109" y="131002"/>
                    <a:pt x="90034" y="157723"/>
                  </a:cubicBezTo>
                  <a:lnTo>
                    <a:pt x="105395" y="172791"/>
                  </a:lnTo>
                  <a:cubicBezTo>
                    <a:pt x="111009" y="178299"/>
                    <a:pt x="118559" y="181383"/>
                    <a:pt x="126423" y="181383"/>
                  </a:cubicBezTo>
                  <a:cubicBezTo>
                    <a:pt x="137466" y="181383"/>
                    <a:pt x="147618" y="175322"/>
                    <a:pt x="152857" y="165602"/>
                  </a:cubicBezTo>
                  <a:lnTo>
                    <a:pt x="206161" y="66702"/>
                  </a:lnTo>
                  <a:lnTo>
                    <a:pt x="232295" y="18009"/>
                  </a:lnTo>
                  <a:cubicBezTo>
                    <a:pt x="235472" y="12090"/>
                    <a:pt x="233278" y="4717"/>
                    <a:pt x="227382" y="1497"/>
                  </a:cubicBezTo>
                  <a:close/>
                  <a:moveTo>
                    <a:pt x="53539" y="130286"/>
                  </a:moveTo>
                  <a:lnTo>
                    <a:pt x="28829" y="130286"/>
                  </a:lnTo>
                  <a:cubicBezTo>
                    <a:pt x="26553" y="130286"/>
                    <a:pt x="24710" y="128444"/>
                    <a:pt x="24710" y="126168"/>
                  </a:cubicBezTo>
                  <a:cubicBezTo>
                    <a:pt x="24710" y="123891"/>
                    <a:pt x="26553" y="122049"/>
                    <a:pt x="28829" y="122049"/>
                  </a:cubicBezTo>
                  <a:lnTo>
                    <a:pt x="53539" y="122049"/>
                  </a:lnTo>
                  <a:cubicBezTo>
                    <a:pt x="55816" y="122049"/>
                    <a:pt x="57658" y="123891"/>
                    <a:pt x="57658" y="126168"/>
                  </a:cubicBezTo>
                  <a:cubicBezTo>
                    <a:pt x="57658" y="128444"/>
                    <a:pt x="55816" y="130286"/>
                    <a:pt x="53539" y="130286"/>
                  </a:cubicBezTo>
                  <a:close/>
                  <a:moveTo>
                    <a:pt x="188887" y="26776"/>
                  </a:moveTo>
                  <a:lnTo>
                    <a:pt x="200993" y="25704"/>
                  </a:lnTo>
                  <a:cubicBezTo>
                    <a:pt x="206304" y="25234"/>
                    <a:pt x="211079" y="22205"/>
                    <a:pt x="213767" y="17601"/>
                  </a:cubicBezTo>
                  <a:lnTo>
                    <a:pt x="218078" y="10216"/>
                  </a:lnTo>
                  <a:cubicBezTo>
                    <a:pt x="218802" y="8977"/>
                    <a:pt x="220094" y="8237"/>
                    <a:pt x="221534" y="8237"/>
                  </a:cubicBezTo>
                  <a:cubicBezTo>
                    <a:pt x="222200" y="8237"/>
                    <a:pt x="222839" y="8401"/>
                    <a:pt x="223434" y="8726"/>
                  </a:cubicBezTo>
                  <a:cubicBezTo>
                    <a:pt x="225351" y="9773"/>
                    <a:pt x="226070" y="12190"/>
                    <a:pt x="225038" y="14114"/>
                  </a:cubicBezTo>
                  <a:lnTo>
                    <a:pt x="202545" y="56021"/>
                  </a:lnTo>
                  <a:lnTo>
                    <a:pt x="173600" y="42906"/>
                  </a:lnTo>
                  <a:lnTo>
                    <a:pt x="179232" y="32985"/>
                  </a:lnTo>
                  <a:cubicBezTo>
                    <a:pt x="181235" y="29455"/>
                    <a:pt x="184845" y="27134"/>
                    <a:pt x="188887" y="26776"/>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43"/>
            <p:cNvSpPr/>
            <p:nvPr/>
          </p:nvSpPr>
          <p:spPr>
            <a:xfrm>
              <a:off x="4407767" y="3414756"/>
              <a:ext cx="9402" cy="12191"/>
            </a:xfrm>
            <a:custGeom>
              <a:avLst/>
              <a:gdLst/>
              <a:ahLst/>
              <a:cxnLst/>
              <a:rect l="l" t="t" r="r" b="b"/>
              <a:pathLst>
                <a:path w="9402" h="12191" extrusionOk="0">
                  <a:moveTo>
                    <a:pt x="9241" y="6939"/>
                  </a:moveTo>
                  <a:cubicBezTo>
                    <a:pt x="8839" y="5531"/>
                    <a:pt x="8445" y="4192"/>
                    <a:pt x="8067" y="2933"/>
                  </a:cubicBezTo>
                  <a:cubicBezTo>
                    <a:pt x="7407" y="757"/>
                    <a:pt x="5115" y="-478"/>
                    <a:pt x="2935" y="174"/>
                  </a:cubicBezTo>
                  <a:cubicBezTo>
                    <a:pt x="755" y="830"/>
                    <a:pt x="-480" y="3130"/>
                    <a:pt x="176" y="5306"/>
                  </a:cubicBezTo>
                  <a:cubicBezTo>
                    <a:pt x="546" y="6533"/>
                    <a:pt x="932" y="7840"/>
                    <a:pt x="1326" y="9207"/>
                  </a:cubicBezTo>
                  <a:cubicBezTo>
                    <a:pt x="1845" y="11017"/>
                    <a:pt x="3490" y="12191"/>
                    <a:pt x="5280" y="12191"/>
                  </a:cubicBezTo>
                  <a:cubicBezTo>
                    <a:pt x="5658" y="12191"/>
                    <a:pt x="6040" y="12139"/>
                    <a:pt x="6418" y="12031"/>
                  </a:cubicBezTo>
                  <a:cubicBezTo>
                    <a:pt x="8606" y="11403"/>
                    <a:pt x="9869" y="9123"/>
                    <a:pt x="9241" y="6939"/>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43"/>
            <p:cNvSpPr/>
            <p:nvPr/>
          </p:nvSpPr>
          <p:spPr>
            <a:xfrm>
              <a:off x="4416780" y="3454909"/>
              <a:ext cx="8665" cy="12341"/>
            </a:xfrm>
            <a:custGeom>
              <a:avLst/>
              <a:gdLst/>
              <a:ahLst/>
              <a:cxnLst/>
              <a:rect l="l" t="t" r="r" b="b"/>
              <a:pathLst>
                <a:path w="8665" h="12341" extrusionOk="0">
                  <a:moveTo>
                    <a:pt x="4544" y="12342"/>
                  </a:moveTo>
                  <a:cubicBezTo>
                    <a:pt x="4660" y="12342"/>
                    <a:pt x="4781" y="12338"/>
                    <a:pt x="4902" y="12326"/>
                  </a:cubicBezTo>
                  <a:cubicBezTo>
                    <a:pt x="7170" y="12129"/>
                    <a:pt x="8847" y="10134"/>
                    <a:pt x="8650" y="7869"/>
                  </a:cubicBezTo>
                  <a:cubicBezTo>
                    <a:pt x="8529" y="6474"/>
                    <a:pt x="8381" y="5058"/>
                    <a:pt x="8204" y="3630"/>
                  </a:cubicBezTo>
                  <a:cubicBezTo>
                    <a:pt x="7930" y="1370"/>
                    <a:pt x="5891" y="-291"/>
                    <a:pt x="3619" y="43"/>
                  </a:cubicBezTo>
                  <a:cubicBezTo>
                    <a:pt x="1358" y="316"/>
                    <a:pt x="-246" y="2371"/>
                    <a:pt x="31" y="4628"/>
                  </a:cubicBezTo>
                  <a:cubicBezTo>
                    <a:pt x="192" y="5959"/>
                    <a:pt x="333" y="7278"/>
                    <a:pt x="445" y="8577"/>
                  </a:cubicBezTo>
                  <a:cubicBezTo>
                    <a:pt x="630" y="10725"/>
                    <a:pt x="2428" y="12342"/>
                    <a:pt x="4544" y="12342"/>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43"/>
            <p:cNvSpPr/>
            <p:nvPr/>
          </p:nvSpPr>
          <p:spPr>
            <a:xfrm>
              <a:off x="4413090" y="3434660"/>
              <a:ext cx="9137" cy="12260"/>
            </a:xfrm>
            <a:custGeom>
              <a:avLst/>
              <a:gdLst/>
              <a:ahLst/>
              <a:cxnLst/>
              <a:rect l="l" t="t" r="r" b="b"/>
              <a:pathLst>
                <a:path w="9137" h="12260" extrusionOk="0">
                  <a:moveTo>
                    <a:pt x="991" y="9015"/>
                  </a:moveTo>
                  <a:cubicBezTo>
                    <a:pt x="1413" y="10945"/>
                    <a:pt x="3118" y="12260"/>
                    <a:pt x="5013" y="12260"/>
                  </a:cubicBezTo>
                  <a:cubicBezTo>
                    <a:pt x="5302" y="12260"/>
                    <a:pt x="5596" y="12232"/>
                    <a:pt x="5890" y="12168"/>
                  </a:cubicBezTo>
                  <a:cubicBezTo>
                    <a:pt x="8114" y="11685"/>
                    <a:pt x="9525" y="9489"/>
                    <a:pt x="9043" y="7269"/>
                  </a:cubicBezTo>
                  <a:cubicBezTo>
                    <a:pt x="8745" y="5898"/>
                    <a:pt x="8443" y="4538"/>
                    <a:pt x="8134" y="3195"/>
                  </a:cubicBezTo>
                  <a:cubicBezTo>
                    <a:pt x="7623" y="979"/>
                    <a:pt x="5411" y="-405"/>
                    <a:pt x="3195" y="106"/>
                  </a:cubicBezTo>
                  <a:cubicBezTo>
                    <a:pt x="979" y="617"/>
                    <a:pt x="-405" y="2829"/>
                    <a:pt x="106" y="5045"/>
                  </a:cubicBezTo>
                  <a:cubicBezTo>
                    <a:pt x="408" y="6356"/>
                    <a:pt x="701" y="7683"/>
                    <a:pt x="991" y="9015"/>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43"/>
            <p:cNvSpPr/>
            <p:nvPr/>
          </p:nvSpPr>
          <p:spPr>
            <a:xfrm>
              <a:off x="4359082" y="3324734"/>
              <a:ext cx="10999" cy="11290"/>
            </a:xfrm>
            <a:custGeom>
              <a:avLst/>
              <a:gdLst/>
              <a:ahLst/>
              <a:cxnLst/>
              <a:rect l="l" t="t" r="r" b="b"/>
              <a:pathLst>
                <a:path w="10999" h="11290" extrusionOk="0">
                  <a:moveTo>
                    <a:pt x="1089" y="6907"/>
                  </a:moveTo>
                  <a:cubicBezTo>
                    <a:pt x="2002" y="7900"/>
                    <a:pt x="2907" y="8901"/>
                    <a:pt x="3804" y="9911"/>
                  </a:cubicBezTo>
                  <a:cubicBezTo>
                    <a:pt x="4617" y="10824"/>
                    <a:pt x="5747" y="11290"/>
                    <a:pt x="6881" y="11290"/>
                  </a:cubicBezTo>
                  <a:cubicBezTo>
                    <a:pt x="7858" y="11290"/>
                    <a:pt x="8836" y="10949"/>
                    <a:pt x="9620" y="10249"/>
                  </a:cubicBezTo>
                  <a:cubicBezTo>
                    <a:pt x="11317" y="8737"/>
                    <a:pt x="11470" y="6134"/>
                    <a:pt x="9958" y="4433"/>
                  </a:cubicBezTo>
                  <a:cubicBezTo>
                    <a:pt x="9029" y="3391"/>
                    <a:pt x="8092" y="2358"/>
                    <a:pt x="7146" y="1332"/>
                  </a:cubicBezTo>
                  <a:cubicBezTo>
                    <a:pt x="5610" y="-345"/>
                    <a:pt x="2996" y="-453"/>
                    <a:pt x="1331" y="1091"/>
                  </a:cubicBezTo>
                  <a:cubicBezTo>
                    <a:pt x="-346" y="2627"/>
                    <a:pt x="-451" y="5234"/>
                    <a:pt x="1089" y="6907"/>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43"/>
            <p:cNvSpPr/>
            <p:nvPr/>
          </p:nvSpPr>
          <p:spPr>
            <a:xfrm>
              <a:off x="4372305" y="3340507"/>
              <a:ext cx="10694" cy="11540"/>
            </a:xfrm>
            <a:custGeom>
              <a:avLst/>
              <a:gdLst/>
              <a:ahLst/>
              <a:cxnLst/>
              <a:rect l="l" t="t" r="r" b="b"/>
              <a:pathLst>
                <a:path w="10694" h="11540" extrusionOk="0">
                  <a:moveTo>
                    <a:pt x="3250" y="9852"/>
                  </a:moveTo>
                  <a:cubicBezTo>
                    <a:pt x="4058" y="10958"/>
                    <a:pt x="5309" y="11541"/>
                    <a:pt x="6580" y="11541"/>
                  </a:cubicBezTo>
                  <a:cubicBezTo>
                    <a:pt x="7421" y="11541"/>
                    <a:pt x="8273" y="11283"/>
                    <a:pt x="9005" y="10748"/>
                  </a:cubicBezTo>
                  <a:cubicBezTo>
                    <a:pt x="10843" y="9405"/>
                    <a:pt x="11241" y="6827"/>
                    <a:pt x="9902" y="4993"/>
                  </a:cubicBezTo>
                  <a:cubicBezTo>
                    <a:pt x="9078" y="3867"/>
                    <a:pt x="8245" y="2745"/>
                    <a:pt x="7401" y="1635"/>
                  </a:cubicBezTo>
                  <a:cubicBezTo>
                    <a:pt x="6029" y="-179"/>
                    <a:pt x="3447" y="-541"/>
                    <a:pt x="1633" y="839"/>
                  </a:cubicBezTo>
                  <a:cubicBezTo>
                    <a:pt x="-181" y="2210"/>
                    <a:pt x="-539" y="4792"/>
                    <a:pt x="837" y="6606"/>
                  </a:cubicBezTo>
                  <a:cubicBezTo>
                    <a:pt x="1649" y="7684"/>
                    <a:pt x="2458" y="8766"/>
                    <a:pt x="3250" y="9852"/>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43"/>
            <p:cNvSpPr/>
            <p:nvPr/>
          </p:nvSpPr>
          <p:spPr>
            <a:xfrm>
              <a:off x="4383961" y="3357474"/>
              <a:ext cx="9643" cy="10552"/>
            </a:xfrm>
            <a:custGeom>
              <a:avLst/>
              <a:gdLst/>
              <a:ahLst/>
              <a:cxnLst/>
              <a:rect l="l" t="t" r="r" b="b"/>
              <a:pathLst>
                <a:path w="9643" h="10552" extrusionOk="0">
                  <a:moveTo>
                    <a:pt x="1994" y="8550"/>
                  </a:moveTo>
                  <a:cubicBezTo>
                    <a:pt x="2762" y="9841"/>
                    <a:pt x="4130" y="10552"/>
                    <a:pt x="5529" y="10552"/>
                  </a:cubicBezTo>
                  <a:cubicBezTo>
                    <a:pt x="6249" y="10552"/>
                    <a:pt x="6977" y="10363"/>
                    <a:pt x="7641" y="9965"/>
                  </a:cubicBezTo>
                  <a:cubicBezTo>
                    <a:pt x="9592" y="8799"/>
                    <a:pt x="10227" y="6269"/>
                    <a:pt x="9057" y="4319"/>
                  </a:cubicBezTo>
                  <a:lnTo>
                    <a:pt x="7621" y="1958"/>
                  </a:lnTo>
                  <a:cubicBezTo>
                    <a:pt x="6430" y="15"/>
                    <a:pt x="3876" y="-580"/>
                    <a:pt x="1954" y="618"/>
                  </a:cubicBezTo>
                  <a:cubicBezTo>
                    <a:pt x="19" y="1813"/>
                    <a:pt x="-580" y="4351"/>
                    <a:pt x="615" y="6285"/>
                  </a:cubicBezTo>
                  <a:lnTo>
                    <a:pt x="1994" y="8550"/>
                  </a:ln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43"/>
            <p:cNvSpPr/>
            <p:nvPr/>
          </p:nvSpPr>
          <p:spPr>
            <a:xfrm>
              <a:off x="4229069" y="3257586"/>
              <a:ext cx="12320" cy="8786"/>
            </a:xfrm>
            <a:custGeom>
              <a:avLst/>
              <a:gdLst/>
              <a:ahLst/>
              <a:cxnLst/>
              <a:rect l="l" t="t" r="r" b="b"/>
              <a:pathLst>
                <a:path w="12320" h="8786" extrusionOk="0">
                  <a:moveTo>
                    <a:pt x="3600" y="8196"/>
                  </a:moveTo>
                  <a:cubicBezTo>
                    <a:pt x="4936" y="8365"/>
                    <a:pt x="6267" y="8546"/>
                    <a:pt x="7598" y="8743"/>
                  </a:cubicBezTo>
                  <a:cubicBezTo>
                    <a:pt x="7803" y="8771"/>
                    <a:pt x="8004" y="8787"/>
                    <a:pt x="8206" y="8787"/>
                  </a:cubicBezTo>
                  <a:cubicBezTo>
                    <a:pt x="10216" y="8787"/>
                    <a:pt x="11974" y="7315"/>
                    <a:pt x="12276" y="5272"/>
                  </a:cubicBezTo>
                  <a:cubicBezTo>
                    <a:pt x="12609" y="3020"/>
                    <a:pt x="11053" y="928"/>
                    <a:pt x="8805" y="594"/>
                  </a:cubicBezTo>
                  <a:cubicBezTo>
                    <a:pt x="7417" y="389"/>
                    <a:pt x="6030" y="200"/>
                    <a:pt x="4638" y="23"/>
                  </a:cubicBezTo>
                  <a:cubicBezTo>
                    <a:pt x="2366" y="-210"/>
                    <a:pt x="323" y="1338"/>
                    <a:pt x="33" y="3591"/>
                  </a:cubicBezTo>
                  <a:cubicBezTo>
                    <a:pt x="-253" y="5847"/>
                    <a:pt x="1344" y="7910"/>
                    <a:pt x="3600" y="8196"/>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43"/>
            <p:cNvSpPr/>
            <p:nvPr/>
          </p:nvSpPr>
          <p:spPr>
            <a:xfrm>
              <a:off x="4187965" y="3256067"/>
              <a:ext cx="12351" cy="8468"/>
            </a:xfrm>
            <a:custGeom>
              <a:avLst/>
              <a:gdLst/>
              <a:ahLst/>
              <a:cxnLst/>
              <a:rect l="l" t="t" r="r" b="b"/>
              <a:pathLst>
                <a:path w="12351" h="8468" extrusionOk="0">
                  <a:moveTo>
                    <a:pt x="4115" y="8468"/>
                  </a:moveTo>
                  <a:cubicBezTo>
                    <a:pt x="4203" y="8468"/>
                    <a:pt x="4296" y="8464"/>
                    <a:pt x="4384" y="8460"/>
                  </a:cubicBezTo>
                  <a:cubicBezTo>
                    <a:pt x="5724" y="8372"/>
                    <a:pt x="7067" y="8303"/>
                    <a:pt x="8414" y="8243"/>
                  </a:cubicBezTo>
                  <a:cubicBezTo>
                    <a:pt x="10687" y="8143"/>
                    <a:pt x="12448" y="6220"/>
                    <a:pt x="12348" y="3948"/>
                  </a:cubicBezTo>
                  <a:cubicBezTo>
                    <a:pt x="12251" y="1675"/>
                    <a:pt x="10377" y="-183"/>
                    <a:pt x="8052" y="14"/>
                  </a:cubicBezTo>
                  <a:cubicBezTo>
                    <a:pt x="6649" y="75"/>
                    <a:pt x="5249" y="151"/>
                    <a:pt x="3853" y="240"/>
                  </a:cubicBezTo>
                  <a:cubicBezTo>
                    <a:pt x="1585" y="388"/>
                    <a:pt x="-136" y="2347"/>
                    <a:pt x="9" y="4615"/>
                  </a:cubicBezTo>
                  <a:cubicBezTo>
                    <a:pt x="149" y="6795"/>
                    <a:pt x="1963" y="8468"/>
                    <a:pt x="4115" y="8468"/>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3"/>
            <p:cNvSpPr/>
            <p:nvPr/>
          </p:nvSpPr>
          <p:spPr>
            <a:xfrm>
              <a:off x="4249344" y="3261154"/>
              <a:ext cx="10868" cy="8854"/>
            </a:xfrm>
            <a:custGeom>
              <a:avLst/>
              <a:gdLst/>
              <a:ahLst/>
              <a:cxnLst/>
              <a:rect l="l" t="t" r="r" b="b"/>
              <a:pathLst>
                <a:path w="10868" h="8854" extrusionOk="0">
                  <a:moveTo>
                    <a:pt x="3201" y="8135"/>
                  </a:moveTo>
                  <a:lnTo>
                    <a:pt x="5787" y="8742"/>
                  </a:lnTo>
                  <a:cubicBezTo>
                    <a:pt x="6113" y="8818"/>
                    <a:pt x="6435" y="8855"/>
                    <a:pt x="6753" y="8855"/>
                  </a:cubicBezTo>
                  <a:cubicBezTo>
                    <a:pt x="8615" y="8855"/>
                    <a:pt x="10300" y="7584"/>
                    <a:pt x="10754" y="5698"/>
                  </a:cubicBezTo>
                  <a:cubicBezTo>
                    <a:pt x="11285" y="3485"/>
                    <a:pt x="9922" y="1261"/>
                    <a:pt x="7710" y="730"/>
                  </a:cubicBezTo>
                  <a:lnTo>
                    <a:pt x="5035" y="107"/>
                  </a:lnTo>
                  <a:cubicBezTo>
                    <a:pt x="2827" y="-408"/>
                    <a:pt x="611" y="984"/>
                    <a:pt x="104" y="3204"/>
                  </a:cubicBezTo>
                  <a:cubicBezTo>
                    <a:pt x="-402" y="5420"/>
                    <a:pt x="985" y="7628"/>
                    <a:pt x="3201" y="8135"/>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3"/>
            <p:cNvSpPr/>
            <p:nvPr/>
          </p:nvSpPr>
          <p:spPr>
            <a:xfrm>
              <a:off x="4167510" y="3257959"/>
              <a:ext cx="12306" cy="8865"/>
            </a:xfrm>
            <a:custGeom>
              <a:avLst/>
              <a:gdLst/>
              <a:ahLst/>
              <a:cxnLst/>
              <a:rect l="l" t="t" r="r" b="b"/>
              <a:pathLst>
                <a:path w="12306" h="8865" extrusionOk="0">
                  <a:moveTo>
                    <a:pt x="4115" y="8865"/>
                  </a:moveTo>
                  <a:cubicBezTo>
                    <a:pt x="4332" y="8865"/>
                    <a:pt x="4550" y="8849"/>
                    <a:pt x="4771" y="8813"/>
                  </a:cubicBezTo>
                  <a:cubicBezTo>
                    <a:pt x="6102" y="8600"/>
                    <a:pt x="7437" y="8399"/>
                    <a:pt x="8777" y="8201"/>
                  </a:cubicBezTo>
                  <a:cubicBezTo>
                    <a:pt x="11029" y="7880"/>
                    <a:pt x="12589" y="5788"/>
                    <a:pt x="12264" y="3540"/>
                  </a:cubicBezTo>
                  <a:cubicBezTo>
                    <a:pt x="11942" y="1288"/>
                    <a:pt x="9838" y="-317"/>
                    <a:pt x="7602" y="53"/>
                  </a:cubicBezTo>
                  <a:cubicBezTo>
                    <a:pt x="6215" y="250"/>
                    <a:pt x="4839" y="459"/>
                    <a:pt x="3468" y="681"/>
                  </a:cubicBezTo>
                  <a:cubicBezTo>
                    <a:pt x="1219" y="1043"/>
                    <a:pt x="-309" y="3154"/>
                    <a:pt x="53" y="5398"/>
                  </a:cubicBezTo>
                  <a:cubicBezTo>
                    <a:pt x="379" y="7425"/>
                    <a:pt x="2128" y="8865"/>
                    <a:pt x="4115" y="8865"/>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43"/>
            <p:cNvSpPr/>
            <p:nvPr/>
          </p:nvSpPr>
          <p:spPr>
            <a:xfrm>
              <a:off x="4208551" y="3255951"/>
              <a:ext cx="12354" cy="8415"/>
            </a:xfrm>
            <a:custGeom>
              <a:avLst/>
              <a:gdLst/>
              <a:ahLst/>
              <a:cxnLst/>
              <a:rect l="l" t="t" r="r" b="b"/>
              <a:pathLst>
                <a:path w="12354" h="8415" extrusionOk="0">
                  <a:moveTo>
                    <a:pt x="3984" y="8242"/>
                  </a:moveTo>
                  <a:cubicBezTo>
                    <a:pt x="5335" y="8287"/>
                    <a:pt x="6683" y="8343"/>
                    <a:pt x="8030" y="8411"/>
                  </a:cubicBezTo>
                  <a:cubicBezTo>
                    <a:pt x="8098" y="8415"/>
                    <a:pt x="8171" y="8415"/>
                    <a:pt x="8239" y="8415"/>
                  </a:cubicBezTo>
                  <a:cubicBezTo>
                    <a:pt x="10419" y="8415"/>
                    <a:pt x="12237" y="6702"/>
                    <a:pt x="12350" y="4502"/>
                  </a:cubicBezTo>
                  <a:cubicBezTo>
                    <a:pt x="12462" y="2230"/>
                    <a:pt x="10713" y="295"/>
                    <a:pt x="8440" y="182"/>
                  </a:cubicBezTo>
                  <a:cubicBezTo>
                    <a:pt x="7045" y="114"/>
                    <a:pt x="5649" y="58"/>
                    <a:pt x="4249" y="14"/>
                  </a:cubicBezTo>
                  <a:cubicBezTo>
                    <a:pt x="2130" y="-180"/>
                    <a:pt x="71" y="1719"/>
                    <a:pt x="2" y="3995"/>
                  </a:cubicBezTo>
                  <a:cubicBezTo>
                    <a:pt x="-74" y="6268"/>
                    <a:pt x="1712" y="8170"/>
                    <a:pt x="3984" y="8242"/>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43"/>
            <p:cNvSpPr/>
            <p:nvPr/>
          </p:nvSpPr>
          <p:spPr>
            <a:xfrm>
              <a:off x="4037639" y="3329403"/>
              <a:ext cx="10912" cy="11367"/>
            </a:xfrm>
            <a:custGeom>
              <a:avLst/>
              <a:gdLst/>
              <a:ahLst/>
              <a:cxnLst/>
              <a:rect l="l" t="t" r="r" b="b"/>
              <a:pathLst>
                <a:path w="10912" h="11367" extrusionOk="0">
                  <a:moveTo>
                    <a:pt x="4115" y="11367"/>
                  </a:moveTo>
                  <a:cubicBezTo>
                    <a:pt x="5293" y="11367"/>
                    <a:pt x="6463" y="10865"/>
                    <a:pt x="7280" y="9891"/>
                  </a:cubicBezTo>
                  <a:cubicBezTo>
                    <a:pt x="8141" y="8858"/>
                    <a:pt x="9017" y="7836"/>
                    <a:pt x="9898" y="6823"/>
                  </a:cubicBezTo>
                  <a:cubicBezTo>
                    <a:pt x="11394" y="5105"/>
                    <a:pt x="11213" y="2507"/>
                    <a:pt x="9500" y="1011"/>
                  </a:cubicBezTo>
                  <a:cubicBezTo>
                    <a:pt x="7795" y="-477"/>
                    <a:pt x="5193" y="-304"/>
                    <a:pt x="3688" y="1409"/>
                  </a:cubicBezTo>
                  <a:cubicBezTo>
                    <a:pt x="2767" y="2463"/>
                    <a:pt x="1858" y="3533"/>
                    <a:pt x="957" y="4607"/>
                  </a:cubicBezTo>
                  <a:cubicBezTo>
                    <a:pt x="-498" y="6352"/>
                    <a:pt x="-269" y="8950"/>
                    <a:pt x="1476" y="10410"/>
                  </a:cubicBezTo>
                  <a:cubicBezTo>
                    <a:pt x="2249" y="11054"/>
                    <a:pt x="3186" y="11367"/>
                    <a:pt x="4115" y="11367"/>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43"/>
            <p:cNvSpPr/>
            <p:nvPr/>
          </p:nvSpPr>
          <p:spPr>
            <a:xfrm>
              <a:off x="4051599" y="3314540"/>
              <a:ext cx="11196" cy="11099"/>
            </a:xfrm>
            <a:custGeom>
              <a:avLst/>
              <a:gdLst/>
              <a:ahLst/>
              <a:cxnLst/>
              <a:rect l="l" t="t" r="r" b="b"/>
              <a:pathLst>
                <a:path w="11196" h="11099" extrusionOk="0">
                  <a:moveTo>
                    <a:pt x="4119" y="11100"/>
                  </a:moveTo>
                  <a:cubicBezTo>
                    <a:pt x="5165" y="11100"/>
                    <a:pt x="6210" y="10706"/>
                    <a:pt x="7015" y="9913"/>
                  </a:cubicBezTo>
                  <a:cubicBezTo>
                    <a:pt x="7972" y="8968"/>
                    <a:pt x="8933" y="8031"/>
                    <a:pt x="9911" y="7106"/>
                  </a:cubicBezTo>
                  <a:cubicBezTo>
                    <a:pt x="11564" y="5542"/>
                    <a:pt x="11632" y="2935"/>
                    <a:pt x="10067" y="1286"/>
                  </a:cubicBezTo>
                  <a:cubicBezTo>
                    <a:pt x="8507" y="-367"/>
                    <a:pt x="5901" y="-435"/>
                    <a:pt x="4248" y="1130"/>
                  </a:cubicBezTo>
                  <a:cubicBezTo>
                    <a:pt x="3230" y="2095"/>
                    <a:pt x="2221" y="3064"/>
                    <a:pt x="1223" y="4050"/>
                  </a:cubicBezTo>
                  <a:cubicBezTo>
                    <a:pt x="-394" y="5650"/>
                    <a:pt x="-410" y="8256"/>
                    <a:pt x="1187" y="9877"/>
                  </a:cubicBezTo>
                  <a:cubicBezTo>
                    <a:pt x="1995" y="10690"/>
                    <a:pt x="3057" y="11100"/>
                    <a:pt x="4119" y="11100"/>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43"/>
            <p:cNvSpPr/>
            <p:nvPr/>
          </p:nvSpPr>
          <p:spPr>
            <a:xfrm>
              <a:off x="4025197" y="3345552"/>
              <a:ext cx="10602" cy="11615"/>
            </a:xfrm>
            <a:custGeom>
              <a:avLst/>
              <a:gdLst/>
              <a:ahLst/>
              <a:cxnLst/>
              <a:rect l="l" t="t" r="r" b="b"/>
              <a:pathLst>
                <a:path w="10602" h="11615" extrusionOk="0">
                  <a:moveTo>
                    <a:pt x="4114" y="11616"/>
                  </a:moveTo>
                  <a:cubicBezTo>
                    <a:pt x="5429" y="11616"/>
                    <a:pt x="6720" y="10988"/>
                    <a:pt x="7516" y="9822"/>
                  </a:cubicBezTo>
                  <a:cubicBezTo>
                    <a:pt x="8276" y="8716"/>
                    <a:pt x="9045" y="7614"/>
                    <a:pt x="9829" y="6524"/>
                  </a:cubicBezTo>
                  <a:cubicBezTo>
                    <a:pt x="11156" y="4678"/>
                    <a:pt x="10734" y="2104"/>
                    <a:pt x="8884" y="777"/>
                  </a:cubicBezTo>
                  <a:cubicBezTo>
                    <a:pt x="7042" y="-555"/>
                    <a:pt x="4460" y="-132"/>
                    <a:pt x="3137" y="1722"/>
                  </a:cubicBezTo>
                  <a:cubicBezTo>
                    <a:pt x="2320" y="2860"/>
                    <a:pt x="1512" y="4010"/>
                    <a:pt x="719" y="5172"/>
                  </a:cubicBezTo>
                  <a:cubicBezTo>
                    <a:pt x="-564" y="7047"/>
                    <a:pt x="-85" y="9613"/>
                    <a:pt x="1793" y="10896"/>
                  </a:cubicBezTo>
                  <a:cubicBezTo>
                    <a:pt x="2505" y="11382"/>
                    <a:pt x="3313" y="11616"/>
                    <a:pt x="4114" y="11616"/>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43"/>
            <p:cNvSpPr/>
            <p:nvPr/>
          </p:nvSpPr>
          <p:spPr>
            <a:xfrm>
              <a:off x="4066935" y="3301108"/>
              <a:ext cx="11459" cy="10809"/>
            </a:xfrm>
            <a:custGeom>
              <a:avLst/>
              <a:gdLst/>
              <a:ahLst/>
              <a:cxnLst/>
              <a:rect l="l" t="t" r="r" b="b"/>
              <a:pathLst>
                <a:path w="11459" h="10809" extrusionOk="0">
                  <a:moveTo>
                    <a:pt x="4123" y="10809"/>
                  </a:moveTo>
                  <a:cubicBezTo>
                    <a:pt x="5032" y="10809"/>
                    <a:pt x="5949" y="10508"/>
                    <a:pt x="6713" y="9888"/>
                  </a:cubicBezTo>
                  <a:cubicBezTo>
                    <a:pt x="7763" y="9040"/>
                    <a:pt x="8816" y="8195"/>
                    <a:pt x="9882" y="7363"/>
                  </a:cubicBezTo>
                  <a:cubicBezTo>
                    <a:pt x="11672" y="5959"/>
                    <a:pt x="11986" y="3369"/>
                    <a:pt x="10582" y="1579"/>
                  </a:cubicBezTo>
                  <a:cubicBezTo>
                    <a:pt x="9178" y="-211"/>
                    <a:pt x="6588" y="-528"/>
                    <a:pt x="4798" y="879"/>
                  </a:cubicBezTo>
                  <a:cubicBezTo>
                    <a:pt x="3700" y="1744"/>
                    <a:pt x="2607" y="2613"/>
                    <a:pt x="1525" y="3494"/>
                  </a:cubicBezTo>
                  <a:cubicBezTo>
                    <a:pt x="-241" y="4925"/>
                    <a:pt x="-514" y="7519"/>
                    <a:pt x="921" y="9285"/>
                  </a:cubicBezTo>
                  <a:cubicBezTo>
                    <a:pt x="1734" y="10291"/>
                    <a:pt x="2924" y="10809"/>
                    <a:pt x="4123" y="10809"/>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43"/>
            <p:cNvSpPr/>
            <p:nvPr/>
          </p:nvSpPr>
          <p:spPr>
            <a:xfrm>
              <a:off x="3987724" y="3453312"/>
              <a:ext cx="8585" cy="12346"/>
            </a:xfrm>
            <a:custGeom>
              <a:avLst/>
              <a:gdLst/>
              <a:ahLst/>
              <a:cxnLst/>
              <a:rect l="l" t="t" r="r" b="b"/>
              <a:pathLst>
                <a:path w="8585" h="12346" extrusionOk="0">
                  <a:moveTo>
                    <a:pt x="370" y="3739"/>
                  </a:moveTo>
                  <a:cubicBezTo>
                    <a:pt x="237" y="5127"/>
                    <a:pt x="117" y="6518"/>
                    <a:pt x="12" y="7914"/>
                  </a:cubicBezTo>
                  <a:cubicBezTo>
                    <a:pt x="-161" y="10182"/>
                    <a:pt x="1536" y="12161"/>
                    <a:pt x="3805" y="12334"/>
                  </a:cubicBezTo>
                  <a:cubicBezTo>
                    <a:pt x="3913" y="12342"/>
                    <a:pt x="4018" y="12346"/>
                    <a:pt x="4122" y="12346"/>
                  </a:cubicBezTo>
                  <a:cubicBezTo>
                    <a:pt x="6254" y="12346"/>
                    <a:pt x="8060" y="10701"/>
                    <a:pt x="8225" y="8541"/>
                  </a:cubicBezTo>
                  <a:cubicBezTo>
                    <a:pt x="8329" y="7194"/>
                    <a:pt x="8442" y="5851"/>
                    <a:pt x="8567" y="4512"/>
                  </a:cubicBezTo>
                  <a:cubicBezTo>
                    <a:pt x="8784" y="2247"/>
                    <a:pt x="7119" y="240"/>
                    <a:pt x="4854" y="27"/>
                  </a:cubicBezTo>
                  <a:cubicBezTo>
                    <a:pt x="2566" y="-238"/>
                    <a:pt x="587" y="1475"/>
                    <a:pt x="370" y="3739"/>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43"/>
            <p:cNvSpPr/>
            <p:nvPr/>
          </p:nvSpPr>
          <p:spPr>
            <a:xfrm>
              <a:off x="3994750" y="3412941"/>
              <a:ext cx="9369" cy="12200"/>
            </a:xfrm>
            <a:custGeom>
              <a:avLst/>
              <a:gdLst/>
              <a:ahLst/>
              <a:cxnLst/>
              <a:rect l="l" t="t" r="r" b="b"/>
              <a:pathLst>
                <a:path w="9369" h="12200" extrusionOk="0">
                  <a:moveTo>
                    <a:pt x="8088" y="9176"/>
                  </a:moveTo>
                  <a:cubicBezTo>
                    <a:pt x="8450" y="7873"/>
                    <a:pt x="8820" y="6574"/>
                    <a:pt x="9202" y="5279"/>
                  </a:cubicBezTo>
                  <a:cubicBezTo>
                    <a:pt x="9841" y="3099"/>
                    <a:pt x="8591" y="810"/>
                    <a:pt x="6407" y="167"/>
                  </a:cubicBezTo>
                  <a:cubicBezTo>
                    <a:pt x="4223" y="-473"/>
                    <a:pt x="1938" y="782"/>
                    <a:pt x="1295" y="2962"/>
                  </a:cubicBezTo>
                  <a:cubicBezTo>
                    <a:pt x="905" y="4297"/>
                    <a:pt x="519" y="5637"/>
                    <a:pt x="149" y="6988"/>
                  </a:cubicBezTo>
                  <a:cubicBezTo>
                    <a:pt x="-455" y="9180"/>
                    <a:pt x="832" y="11448"/>
                    <a:pt x="3024" y="12052"/>
                  </a:cubicBezTo>
                  <a:cubicBezTo>
                    <a:pt x="3390" y="12152"/>
                    <a:pt x="3756" y="12200"/>
                    <a:pt x="4122" y="12200"/>
                  </a:cubicBezTo>
                  <a:cubicBezTo>
                    <a:pt x="5928" y="12200"/>
                    <a:pt x="7585" y="11002"/>
                    <a:pt x="8088" y="9176"/>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43"/>
            <p:cNvSpPr/>
            <p:nvPr/>
          </p:nvSpPr>
          <p:spPr>
            <a:xfrm>
              <a:off x="3990258" y="3432935"/>
              <a:ext cx="8981" cy="12292"/>
            </a:xfrm>
            <a:custGeom>
              <a:avLst/>
              <a:gdLst/>
              <a:ahLst/>
              <a:cxnLst/>
              <a:rect l="l" t="t" r="r" b="b"/>
              <a:pathLst>
                <a:path w="8981" h="12292" extrusionOk="0">
                  <a:moveTo>
                    <a:pt x="8177" y="8873"/>
                  </a:moveTo>
                  <a:cubicBezTo>
                    <a:pt x="8406" y="7546"/>
                    <a:pt x="8651" y="6223"/>
                    <a:pt x="8905" y="4904"/>
                  </a:cubicBezTo>
                  <a:cubicBezTo>
                    <a:pt x="9339" y="2672"/>
                    <a:pt x="7879" y="508"/>
                    <a:pt x="5647" y="78"/>
                  </a:cubicBezTo>
                  <a:cubicBezTo>
                    <a:pt x="3419" y="-361"/>
                    <a:pt x="1255" y="1103"/>
                    <a:pt x="821" y="3335"/>
                  </a:cubicBezTo>
                  <a:cubicBezTo>
                    <a:pt x="551" y="4711"/>
                    <a:pt x="298" y="6090"/>
                    <a:pt x="60" y="7474"/>
                  </a:cubicBezTo>
                  <a:cubicBezTo>
                    <a:pt x="-326" y="9718"/>
                    <a:pt x="1179" y="11846"/>
                    <a:pt x="3419" y="12232"/>
                  </a:cubicBezTo>
                  <a:cubicBezTo>
                    <a:pt x="3656" y="12272"/>
                    <a:pt x="3893" y="12292"/>
                    <a:pt x="4123" y="12292"/>
                  </a:cubicBezTo>
                  <a:cubicBezTo>
                    <a:pt x="6093" y="12292"/>
                    <a:pt x="7831" y="10876"/>
                    <a:pt x="8177" y="8873"/>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6" name="Google Shape;386;p43"/>
          <p:cNvSpPr txBox="1">
            <a:spLocks noGrp="1"/>
          </p:cNvSpPr>
          <p:nvPr>
            <p:ph type="body" idx="1"/>
          </p:nvPr>
        </p:nvSpPr>
        <p:spPr>
          <a:xfrm>
            <a:off x="5412975" y="4022050"/>
            <a:ext cx="2886600" cy="5727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Clr>
                <a:schemeClr val="dk1"/>
              </a:buClr>
              <a:buSzPts val="1100"/>
              <a:buFont typeface="Arial"/>
              <a:buNone/>
            </a:pPr>
            <a:r>
              <a:rPr lang="en" sz="1400">
                <a:solidFill>
                  <a:schemeClr val="dk1"/>
                </a:solidFill>
                <a:latin typeface="Work Sans"/>
                <a:ea typeface="Work Sans"/>
                <a:cs typeface="Work Sans"/>
                <a:sym typeface="Work Sans"/>
              </a:rPr>
              <a:t>Considerations</a:t>
            </a:r>
            <a:endParaRPr sz="1400">
              <a:solidFill>
                <a:schemeClr val="dk1"/>
              </a:solidFill>
              <a:latin typeface="Work Sans"/>
              <a:ea typeface="Work Sans"/>
              <a:cs typeface="Work Sans"/>
              <a:sym typeface="Work Sans"/>
            </a:endParaRPr>
          </a:p>
        </p:txBody>
      </p:sp>
      <p:sp>
        <p:nvSpPr>
          <p:cNvPr id="385" name="Google Shape;38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4">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Making the Case for Initiatives</a:t>
            </a:r>
            <a:endParaRPr sz="2420" b="1">
              <a:latin typeface="Work Sans"/>
              <a:ea typeface="Work Sans"/>
              <a:cs typeface="Work Sans"/>
              <a:sym typeface="Work Sans"/>
            </a:endParaRPr>
          </a:p>
        </p:txBody>
      </p:sp>
      <p:sp>
        <p:nvSpPr>
          <p:cNvPr id="393" name="Google Shape;393;p44"/>
          <p:cNvSpPr txBox="1">
            <a:spLocks noGrp="1"/>
          </p:cNvSpPr>
          <p:nvPr>
            <p:ph type="body" idx="1"/>
          </p:nvPr>
        </p:nvSpPr>
        <p:spPr>
          <a:xfrm>
            <a:off x="311700" y="117995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To administration…</a:t>
            </a:r>
            <a:endParaRPr sz="1800" b="1"/>
          </a:p>
          <a:p>
            <a:pPr marL="457200" lvl="0" indent="-342900" algn="l" rtl="0">
              <a:spcBef>
                <a:spcPts val="1200"/>
              </a:spcBef>
              <a:spcAft>
                <a:spcPts val="0"/>
              </a:spcAft>
              <a:buSzPts val="1800"/>
              <a:buChar char="●"/>
            </a:pPr>
            <a:r>
              <a:rPr lang="en" sz="1800"/>
              <a:t>Frame initiatives and intended outcomes with an awareness of organizational culture, structure, and values</a:t>
            </a:r>
            <a:endParaRPr sz="1800"/>
          </a:p>
          <a:p>
            <a:pPr marL="457200" lvl="0" indent="-342900" algn="l" rtl="0">
              <a:spcBef>
                <a:spcPts val="1000"/>
              </a:spcBef>
              <a:spcAft>
                <a:spcPts val="0"/>
              </a:spcAft>
              <a:buSzPts val="1800"/>
              <a:buChar char="●"/>
            </a:pPr>
            <a:r>
              <a:rPr lang="en" sz="1800"/>
              <a:t>Connect efforts with the library’s core strategic goals</a:t>
            </a:r>
            <a:endParaRPr sz="1800"/>
          </a:p>
          <a:p>
            <a:pPr marL="0" lvl="0" indent="0" algn="l" rtl="0">
              <a:spcBef>
                <a:spcPts val="1000"/>
              </a:spcBef>
              <a:spcAft>
                <a:spcPts val="1200"/>
              </a:spcAft>
              <a:buNone/>
            </a:pPr>
            <a:endParaRPr/>
          </a:p>
        </p:txBody>
      </p:sp>
      <p:sp>
        <p:nvSpPr>
          <p:cNvPr id="394" name="Google Shape;394;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To staff…</a:t>
            </a:r>
            <a:endParaRPr sz="1800" b="1">
              <a:solidFill>
                <a:schemeClr val="dk1"/>
              </a:solidFill>
            </a:endParaRPr>
          </a:p>
          <a:p>
            <a:pPr marL="457200" lvl="0" indent="-342900" algn="l" rtl="0">
              <a:spcBef>
                <a:spcPts val="1200"/>
              </a:spcBef>
              <a:spcAft>
                <a:spcPts val="0"/>
              </a:spcAft>
              <a:buClr>
                <a:schemeClr val="dk1"/>
              </a:buClr>
              <a:buSzPts val="1800"/>
              <a:buChar char="●"/>
            </a:pPr>
            <a:r>
              <a:rPr lang="en" sz="1800">
                <a:solidFill>
                  <a:schemeClr val="dk1"/>
                </a:solidFill>
              </a:rPr>
              <a:t>Align with individuals’ varied motivations for acquiring new skills and knowledge</a:t>
            </a:r>
            <a:endParaRPr sz="1800">
              <a:solidFill>
                <a:schemeClr val="dk1"/>
              </a:solidFill>
            </a:endParaRPr>
          </a:p>
          <a:p>
            <a:pPr marL="457200" lvl="0" indent="-342900" algn="l" rtl="0">
              <a:spcBef>
                <a:spcPts val="1000"/>
              </a:spcBef>
              <a:spcAft>
                <a:spcPts val="0"/>
              </a:spcAft>
              <a:buClr>
                <a:schemeClr val="dk1"/>
              </a:buClr>
              <a:buSzPts val="1800"/>
              <a:buChar char="●"/>
            </a:pPr>
            <a:r>
              <a:rPr lang="en" sz="1800">
                <a:solidFill>
                  <a:schemeClr val="dk1"/>
                </a:solidFill>
              </a:rPr>
              <a:t>Connect the acquisition of technical skills to an urgent work need or longstanding pain point</a:t>
            </a:r>
            <a:endParaRPr sz="1800">
              <a:solidFill>
                <a:schemeClr val="dk1"/>
              </a:solidFill>
            </a:endParaRPr>
          </a:p>
          <a:p>
            <a:pPr marL="457200" lvl="0" indent="-342900" algn="l" rtl="0">
              <a:spcBef>
                <a:spcPts val="1000"/>
              </a:spcBef>
              <a:spcAft>
                <a:spcPts val="1000"/>
              </a:spcAft>
              <a:buClr>
                <a:schemeClr val="dk1"/>
              </a:buClr>
              <a:buSzPts val="1800"/>
              <a:buChar char="●"/>
            </a:pPr>
            <a:r>
              <a:rPr lang="en" sz="1800">
                <a:solidFill>
                  <a:schemeClr val="dk1"/>
                </a:solidFill>
              </a:rPr>
              <a:t>Help staff take ownership of initiatives and defining expectations</a:t>
            </a:r>
            <a:endParaRPr sz="1800">
              <a:solidFill>
                <a:schemeClr val="dk1"/>
              </a:solidFill>
            </a:endParaRPr>
          </a:p>
        </p:txBody>
      </p:sp>
      <p:sp>
        <p:nvSpPr>
          <p:cNvPr id="395" name="Google Shape;39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latin typeface="Work Sans"/>
                <a:ea typeface="Work Sans"/>
                <a:cs typeface="Work Sans"/>
                <a:sym typeface="Work Sans"/>
              </a:rPr>
              <a:t>Time and Resource Constraints</a:t>
            </a:r>
            <a:endParaRPr sz="2420" b="1">
              <a:latin typeface="Work Sans"/>
              <a:ea typeface="Work Sans"/>
              <a:cs typeface="Work Sans"/>
              <a:sym typeface="Work Sans"/>
            </a:endParaRPr>
          </a:p>
          <a:p>
            <a:pPr marL="0" lvl="0" indent="0" algn="l" rtl="0">
              <a:spcBef>
                <a:spcPts val="0"/>
              </a:spcBef>
              <a:spcAft>
                <a:spcPts val="0"/>
              </a:spcAft>
              <a:buSzPts val="990"/>
              <a:buNone/>
            </a:pPr>
            <a:endParaRPr sz="2420" b="1">
              <a:latin typeface="Work Sans"/>
              <a:ea typeface="Work Sans"/>
              <a:cs typeface="Work Sans"/>
              <a:sym typeface="Work Sans"/>
            </a:endParaRPr>
          </a:p>
        </p:txBody>
      </p:sp>
      <p:sp>
        <p:nvSpPr>
          <p:cNvPr id="401" name="Google Shape;401;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Initiatives faced time and resource constraints, as participation took place in addition to existing duties and responsibilities</a:t>
            </a:r>
            <a:endParaRPr/>
          </a:p>
          <a:p>
            <a:pPr marL="457200" lvl="0" indent="-342900" algn="l" rtl="0">
              <a:spcBef>
                <a:spcPts val="1000"/>
              </a:spcBef>
              <a:spcAft>
                <a:spcPts val="0"/>
              </a:spcAft>
              <a:buSzPts val="1800"/>
              <a:buChar char="●"/>
            </a:pPr>
            <a:r>
              <a:rPr lang="en"/>
              <a:t>They are not the only constraints:</a:t>
            </a:r>
            <a:endParaRPr/>
          </a:p>
          <a:p>
            <a:pPr marL="914400" lvl="1" indent="-317500" algn="l" rtl="0">
              <a:spcBef>
                <a:spcPts val="1000"/>
              </a:spcBef>
              <a:spcAft>
                <a:spcPts val="0"/>
              </a:spcAft>
              <a:buSzPts val="1400"/>
              <a:buChar char="○"/>
            </a:pPr>
            <a:r>
              <a:rPr lang="en"/>
              <a:t>What is the scope of the project? </a:t>
            </a:r>
            <a:endParaRPr/>
          </a:p>
          <a:p>
            <a:pPr marL="914400" lvl="1" indent="-317500" algn="l" rtl="0">
              <a:spcBef>
                <a:spcPts val="1000"/>
              </a:spcBef>
              <a:spcAft>
                <a:spcPts val="0"/>
              </a:spcAft>
              <a:buSzPts val="1400"/>
              <a:buChar char="○"/>
            </a:pPr>
            <a:r>
              <a:rPr lang="en"/>
              <a:t>What is the timeline of the project?</a:t>
            </a:r>
            <a:endParaRPr/>
          </a:p>
          <a:p>
            <a:pPr marL="914400" lvl="1" indent="-317500" algn="l" rtl="0">
              <a:spcBef>
                <a:spcPts val="1000"/>
              </a:spcBef>
              <a:spcAft>
                <a:spcPts val="0"/>
              </a:spcAft>
              <a:buSzPts val="1400"/>
              <a:buChar char="○"/>
            </a:pPr>
            <a:r>
              <a:rPr lang="en"/>
              <a:t>What are the available human or financial resources to support the project?</a:t>
            </a:r>
            <a:endParaRPr/>
          </a:p>
          <a:p>
            <a:pPr marL="914400" lvl="1" indent="-317500" algn="l" rtl="0">
              <a:spcBef>
                <a:spcPts val="1000"/>
              </a:spcBef>
              <a:spcAft>
                <a:spcPts val="0"/>
              </a:spcAft>
              <a:buSzPts val="1400"/>
              <a:buChar char="○"/>
            </a:pPr>
            <a:r>
              <a:rPr lang="en"/>
              <a:t>How important is the quality of the final product?</a:t>
            </a:r>
            <a:endParaRPr/>
          </a:p>
          <a:p>
            <a:pPr marL="457200" lvl="0" indent="-342900" algn="l" rtl="0">
              <a:spcBef>
                <a:spcPts val="1000"/>
              </a:spcBef>
              <a:spcAft>
                <a:spcPts val="1000"/>
              </a:spcAft>
              <a:buSzPts val="1800"/>
              <a:buChar char="●"/>
            </a:pPr>
            <a:r>
              <a:rPr lang="en"/>
              <a:t>It can be helpful to think of these as trade-offs, as in the </a:t>
            </a:r>
            <a:r>
              <a:rPr lang="en" i="1"/>
              <a:t>Agile Samurai</a:t>
            </a:r>
            <a:endParaRPr/>
          </a:p>
        </p:txBody>
      </p:sp>
      <p:sp>
        <p:nvSpPr>
          <p:cNvPr id="402" name="Google Shape;402;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6"/>
        <p:cNvGrpSpPr/>
        <p:nvPr/>
      </p:nvGrpSpPr>
      <p:grpSpPr>
        <a:xfrm>
          <a:off x="0" y="0"/>
          <a:ext cx="0" cy="0"/>
          <a:chOff x="0" y="0"/>
          <a:chExt cx="0" cy="0"/>
        </a:xfrm>
      </p:grpSpPr>
      <p:sp>
        <p:nvSpPr>
          <p:cNvPr id="408" name="Google Shape;408;p46"/>
          <p:cNvSpPr txBox="1">
            <a:spLocks noGrp="1"/>
          </p:cNvSpPr>
          <p:nvPr>
            <p:ph type="title" idx="4294967295"/>
          </p:nvPr>
        </p:nvSpPr>
        <p:spPr>
          <a:xfrm>
            <a:off x="311700" y="4546475"/>
            <a:ext cx="8520600" cy="554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1100"/>
              <a:buNone/>
            </a:pPr>
            <a:r>
              <a:rPr lang="en" sz="1500" dirty="0">
                <a:latin typeface="Work Sans"/>
                <a:ea typeface="Work Sans"/>
                <a:cs typeface="Work Sans"/>
                <a:sym typeface="Work Sans"/>
              </a:rPr>
              <a:t>“Trade-off sliders” from the “Agile Inception Deck”</a:t>
            </a:r>
            <a:endParaRPr sz="1500" dirty="0">
              <a:latin typeface="Work Sans"/>
              <a:ea typeface="Work Sans"/>
              <a:cs typeface="Work Sans"/>
              <a:sym typeface="Work Sans"/>
            </a:endParaRPr>
          </a:p>
        </p:txBody>
      </p:sp>
      <p:pic>
        <p:nvPicPr>
          <p:cNvPr id="407" name="Google Shape;407;p46" descr="Screenshot of trade-off sliders (scope, budget, time, quality ease of use, simplicity, and audit detail) from the &quot;Agile Inception Deck&quot; "/>
          <p:cNvPicPr preferRelativeResize="0"/>
          <p:nvPr/>
        </p:nvPicPr>
        <p:blipFill>
          <a:blip r:embed="rId3">
            <a:alphaModFix/>
          </a:blip>
          <a:stretch>
            <a:fillRect/>
          </a:stretch>
        </p:blipFill>
        <p:spPr>
          <a:xfrm>
            <a:off x="2190750" y="635550"/>
            <a:ext cx="4762500" cy="3676650"/>
          </a:xfrm>
          <a:prstGeom prst="rect">
            <a:avLst/>
          </a:prstGeom>
          <a:noFill/>
          <a:ln>
            <a:noFill/>
          </a:ln>
          <a:effectLst>
            <a:outerShdw blurRad="57150" dist="19050" dir="5400000" algn="bl" rotWithShape="0">
              <a:srgbClr val="000000">
                <a:alpha val="50000"/>
              </a:srgbClr>
            </a:outerShdw>
          </a:effectLst>
        </p:spPr>
      </p:pic>
      <p:sp>
        <p:nvSpPr>
          <p:cNvPr id="409" name="Google Shape;409;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latin typeface="Work Sans"/>
                <a:ea typeface="Work Sans"/>
                <a:cs typeface="Work Sans"/>
                <a:sym typeface="Work Sans"/>
              </a:rPr>
              <a:t>Approaches to Team Inclusivity and Equity</a:t>
            </a:r>
            <a:endParaRPr sz="2420" b="1">
              <a:latin typeface="Work Sans"/>
              <a:ea typeface="Work Sans"/>
              <a:cs typeface="Work Sans"/>
              <a:sym typeface="Work Sans"/>
            </a:endParaRPr>
          </a:p>
          <a:p>
            <a:pPr marL="0" lvl="0" indent="0" algn="l" rtl="0">
              <a:spcBef>
                <a:spcPts val="0"/>
              </a:spcBef>
              <a:spcAft>
                <a:spcPts val="0"/>
              </a:spcAft>
              <a:buSzPts val="990"/>
              <a:buNone/>
            </a:pPr>
            <a:endParaRPr sz="2420" b="1">
              <a:latin typeface="Work Sans"/>
              <a:ea typeface="Work Sans"/>
              <a:cs typeface="Work Sans"/>
              <a:sym typeface="Work Sans"/>
            </a:endParaRPr>
          </a:p>
          <a:p>
            <a:pPr marL="0" lvl="0" indent="0" algn="l" rtl="0">
              <a:spcBef>
                <a:spcPts val="0"/>
              </a:spcBef>
              <a:spcAft>
                <a:spcPts val="0"/>
              </a:spcAft>
              <a:buSzPts val="990"/>
              <a:buNone/>
            </a:pPr>
            <a:endParaRPr sz="2420" b="1">
              <a:latin typeface="Work Sans"/>
              <a:ea typeface="Work Sans"/>
              <a:cs typeface="Work Sans"/>
              <a:sym typeface="Work Sans"/>
            </a:endParaRPr>
          </a:p>
        </p:txBody>
      </p:sp>
      <p:sp>
        <p:nvSpPr>
          <p:cNvPr id="415" name="Google Shape;415;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Seek to involve people who might otherwise have been excluded from these conversations</a:t>
            </a:r>
            <a:endParaRPr/>
          </a:p>
          <a:p>
            <a:pPr marL="4572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
              <a:t>Consider “multi-level” or “differentiated” instruction to accommodate diverse learning styles</a:t>
            </a:r>
            <a:endParaRPr/>
          </a:p>
          <a:p>
            <a:pPr marL="4572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
              <a:t>Mandatory “inclusion” is not useful; nor should staff feel that lack of participation will negatively impact performance reviews, etc.</a:t>
            </a:r>
            <a:endParaRPr/>
          </a:p>
        </p:txBody>
      </p:sp>
      <p:sp>
        <p:nvSpPr>
          <p:cNvPr id="416" name="Google Shape;416;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420" b="1">
                <a:latin typeface="Work Sans"/>
                <a:ea typeface="Work Sans"/>
                <a:cs typeface="Work Sans"/>
                <a:sym typeface="Work Sans"/>
              </a:rPr>
              <a:t>Building a Culture that Values Technical Upskilling</a:t>
            </a:r>
            <a:endParaRPr sz="2420" b="1">
              <a:latin typeface="Work Sans"/>
              <a:ea typeface="Work Sans"/>
              <a:cs typeface="Work Sans"/>
              <a:sym typeface="Work Sans"/>
            </a:endParaRPr>
          </a:p>
          <a:p>
            <a:pPr marL="0" lvl="0" indent="0" algn="l" rtl="0">
              <a:spcBef>
                <a:spcPts val="0"/>
              </a:spcBef>
              <a:spcAft>
                <a:spcPts val="0"/>
              </a:spcAft>
              <a:buClr>
                <a:schemeClr val="dk1"/>
              </a:buClr>
              <a:buSzPts val="990"/>
              <a:buFont typeface="Arial"/>
              <a:buNone/>
            </a:pPr>
            <a:endParaRPr sz="2420" b="1">
              <a:latin typeface="Work Sans"/>
              <a:ea typeface="Work Sans"/>
              <a:cs typeface="Work Sans"/>
              <a:sym typeface="Work Sans"/>
            </a:endParaRPr>
          </a:p>
          <a:p>
            <a:pPr marL="0" lvl="0" indent="0" algn="l" rtl="0">
              <a:spcBef>
                <a:spcPts val="0"/>
              </a:spcBef>
              <a:spcAft>
                <a:spcPts val="0"/>
              </a:spcAft>
              <a:buSzPts val="990"/>
              <a:buNone/>
            </a:pPr>
            <a:endParaRPr sz="2420" b="1">
              <a:latin typeface="Work Sans"/>
              <a:ea typeface="Work Sans"/>
              <a:cs typeface="Work Sans"/>
              <a:sym typeface="Work Sans"/>
            </a:endParaRPr>
          </a:p>
        </p:txBody>
      </p:sp>
      <p:sp>
        <p:nvSpPr>
          <p:cNvPr id="422" name="Google Shape;422;p48"/>
          <p:cNvSpPr txBox="1">
            <a:spLocks noGrp="1"/>
          </p:cNvSpPr>
          <p:nvPr>
            <p:ph type="body" idx="1"/>
          </p:nvPr>
        </p:nvSpPr>
        <p:spPr>
          <a:xfrm>
            <a:off x="311700" y="1152475"/>
            <a:ext cx="8520600" cy="35109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Adam Grant: Conflict is “one of the ways that a team of people can be creative and make good decisions.”</a:t>
            </a:r>
            <a:endParaRPr/>
          </a:p>
          <a:p>
            <a:pPr marL="914400" lvl="1" indent="-317500" algn="l" rtl="0">
              <a:spcBef>
                <a:spcPts val="1000"/>
              </a:spcBef>
              <a:spcAft>
                <a:spcPts val="0"/>
              </a:spcAft>
              <a:buSzPts val="1400"/>
              <a:buChar char="○"/>
            </a:pPr>
            <a:r>
              <a:rPr lang="en"/>
              <a:t>“...failed groups tended to have much more </a:t>
            </a:r>
            <a:r>
              <a:rPr lang="en" i="1"/>
              <a:t>relationship conflict</a:t>
            </a:r>
            <a:r>
              <a:rPr lang="en"/>
              <a:t>…”</a:t>
            </a:r>
            <a:endParaRPr/>
          </a:p>
          <a:p>
            <a:pPr marL="914400" lvl="1" indent="-317500" algn="l" rtl="0">
              <a:spcBef>
                <a:spcPts val="1000"/>
              </a:spcBef>
              <a:spcAft>
                <a:spcPts val="0"/>
              </a:spcAft>
              <a:buSzPts val="1400"/>
              <a:buChar char="○"/>
            </a:pPr>
            <a:r>
              <a:rPr lang="en"/>
              <a:t>“In contrast, high performing groups experienced more on </a:t>
            </a:r>
            <a:r>
              <a:rPr lang="en" i="1"/>
              <a:t>task conflict</a:t>
            </a:r>
            <a:r>
              <a:rPr lang="en"/>
              <a:t>…”</a:t>
            </a:r>
            <a:endParaRPr/>
          </a:p>
          <a:p>
            <a:pPr marL="457200" lvl="0" indent="-342900" algn="l" rtl="0">
              <a:spcBef>
                <a:spcPts val="1000"/>
              </a:spcBef>
              <a:spcAft>
                <a:spcPts val="0"/>
              </a:spcAft>
              <a:buSzPts val="1800"/>
              <a:buChar char="●"/>
            </a:pPr>
            <a:r>
              <a:rPr lang="en"/>
              <a:t>Camille Fournier: “Understand what your company’s values are, understand what your team’s values are… write the values down if they aren’t already written, and try to be explicit.”</a:t>
            </a:r>
            <a:endParaRPr/>
          </a:p>
          <a:p>
            <a:pPr marL="457200" lvl="0" indent="-342900" algn="l" rtl="0">
              <a:spcBef>
                <a:spcPts val="1000"/>
              </a:spcBef>
              <a:spcAft>
                <a:spcPts val="1000"/>
              </a:spcAft>
              <a:buSzPts val="1800"/>
              <a:buChar char="●"/>
            </a:pPr>
            <a:r>
              <a:rPr lang="en"/>
              <a:t>Bryan Walker and Sarah A. Soule: “While a leader such as a director or dean is often in a position of authority, they are not as effective as a ‘movement maker’ in leading such a cultural movement.”</a:t>
            </a:r>
            <a:endParaRPr/>
          </a:p>
        </p:txBody>
      </p:sp>
      <p:sp>
        <p:nvSpPr>
          <p:cNvPr id="423" name="Google Shape;423;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9" name="Google Shape;429;p49">
            <a:extLst>
              <a:ext uri="{C183D7F6-B498-43B3-948B-1728B52AA6E4}">
                <adec:decorative xmlns:adec="http://schemas.microsoft.com/office/drawing/2017/decorative" val="1"/>
              </a:ext>
            </a:extLst>
          </p:cNvPr>
          <p:cNvSpPr/>
          <p:nvPr/>
        </p:nvSpPr>
        <p:spPr>
          <a:xfrm>
            <a:off x="458825" y="451450"/>
            <a:ext cx="8222100" cy="42405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Work Sans"/>
                <a:ea typeface="Work Sans"/>
                <a:cs typeface="Work Sans"/>
                <a:sym typeface="Work Sans"/>
              </a:rPr>
              <a:t>Conclusion</a:t>
            </a:r>
            <a:endParaRPr b="1">
              <a:latin typeface="Work Sans"/>
              <a:ea typeface="Work Sans"/>
              <a:cs typeface="Work Sans"/>
              <a:sym typeface="Work Sans"/>
            </a:endParaRPr>
          </a:p>
        </p:txBody>
      </p:sp>
      <p:sp>
        <p:nvSpPr>
          <p:cNvPr id="430" name="Google Shape;430;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latin typeface="Work Sans Medium"/>
                <a:ea typeface="Work Sans Medium"/>
                <a:cs typeface="Work Sans Medium"/>
                <a:sym typeface="Work Sans Medium"/>
              </a:rPr>
              <a:t>Organizational culture is more effective than project-based or individual efforts.</a:t>
            </a:r>
            <a:endParaRPr>
              <a:latin typeface="Work Sans Medium"/>
              <a:ea typeface="Work Sans Medium"/>
              <a:cs typeface="Work Sans Medium"/>
              <a:sym typeface="Work Sans Medium"/>
            </a:endParaRPr>
          </a:p>
        </p:txBody>
      </p:sp>
      <p:sp>
        <p:nvSpPr>
          <p:cNvPr id="436" name="Google Shape;436;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3" name="Google Shape;443;p51"/>
          <p:cNvSpPr txBox="1">
            <a:spLocks noGrp="1"/>
          </p:cNvSpPr>
          <p:nvPr>
            <p:ph type="title"/>
          </p:nvPr>
        </p:nvSpPr>
        <p:spPr>
          <a:xfrm>
            <a:off x="311713" y="45736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1420" i="1" dirty="0">
                <a:latin typeface="Work Sans"/>
                <a:ea typeface="Work Sans"/>
                <a:cs typeface="Work Sans"/>
                <a:sym typeface="Work Sans"/>
              </a:rPr>
              <a:t>The American Archivist </a:t>
            </a:r>
            <a:r>
              <a:rPr lang="en" sz="1420" dirty="0">
                <a:latin typeface="Work Sans"/>
                <a:ea typeface="Work Sans"/>
                <a:cs typeface="Work Sans"/>
                <a:sym typeface="Work Sans"/>
              </a:rPr>
              <a:t>nameplate</a:t>
            </a:r>
            <a:endParaRPr sz="1420" dirty="0">
              <a:latin typeface="Work Sans"/>
              <a:ea typeface="Work Sans"/>
              <a:cs typeface="Work Sans"/>
              <a:sym typeface="Work Sans"/>
            </a:endParaRPr>
          </a:p>
        </p:txBody>
      </p:sp>
      <p:pic>
        <p:nvPicPr>
          <p:cNvPr id="441" name="Google Shape;441;p51" descr="Nameplate of &quot;The American Archivist&quot;"/>
          <p:cNvPicPr preferRelativeResize="0"/>
          <p:nvPr/>
        </p:nvPicPr>
        <p:blipFill>
          <a:blip r:embed="rId3">
            <a:alphaModFix/>
          </a:blip>
          <a:stretch>
            <a:fillRect/>
          </a:stretch>
        </p:blipFill>
        <p:spPr>
          <a:xfrm>
            <a:off x="2356175" y="2008825"/>
            <a:ext cx="4431675" cy="1125850"/>
          </a:xfrm>
          <a:prstGeom prst="rect">
            <a:avLst/>
          </a:prstGeom>
          <a:noFill/>
          <a:ln>
            <a:noFill/>
          </a:ln>
        </p:spPr>
      </p:pic>
      <p:sp>
        <p:nvSpPr>
          <p:cNvPr id="442" name="Google Shape;442;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990"/>
              <a:buFont typeface="Arial"/>
              <a:buNone/>
            </a:pPr>
            <a:r>
              <a:rPr lang="en" sz="2420" b="1">
                <a:latin typeface="Work Sans"/>
                <a:ea typeface="Work Sans"/>
                <a:cs typeface="Work Sans"/>
                <a:sym typeface="Work Sans"/>
              </a:rPr>
              <a:t>Introduction</a:t>
            </a:r>
            <a:endParaRPr sz="2420"/>
          </a:p>
        </p:txBody>
      </p:sp>
      <p:sp>
        <p:nvSpPr>
          <p:cNvPr id="82" name="Google Shape;82;p16"/>
          <p:cNvSpPr txBox="1">
            <a:spLocks noGrp="1"/>
          </p:cNvSpPr>
          <p:nvPr>
            <p:ph type="body" idx="1"/>
          </p:nvPr>
        </p:nvSpPr>
        <p:spPr>
          <a:xfrm>
            <a:off x="311700" y="1152475"/>
            <a:ext cx="41658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Technical “upskilling” is the process of acquiring and expanding technical skills</a:t>
            </a:r>
            <a:endParaRPr/>
          </a:p>
          <a:p>
            <a:pPr marL="457200" lvl="0" indent="-342900" algn="l" rtl="0">
              <a:spcBef>
                <a:spcPts val="1000"/>
              </a:spcBef>
              <a:spcAft>
                <a:spcPts val="0"/>
              </a:spcAft>
              <a:buSzPts val="1800"/>
              <a:buChar char="●"/>
            </a:pPr>
            <a:r>
              <a:rPr lang="en"/>
              <a:t>Staff increasingly need general technical literacy to work efficiently with digital information</a:t>
            </a:r>
            <a:endParaRPr/>
          </a:p>
          <a:p>
            <a:pPr marL="457200" lvl="0" indent="-342900" algn="l" rtl="0">
              <a:spcBef>
                <a:spcPts val="1000"/>
              </a:spcBef>
              <a:spcAft>
                <a:spcPts val="1000"/>
              </a:spcAft>
              <a:buSzPts val="1800"/>
              <a:buChar char="●"/>
            </a:pPr>
            <a:r>
              <a:rPr lang="en"/>
              <a:t>How do we encourage staff to approach such upskilling, especially as a group?</a:t>
            </a:r>
            <a:endParaRPr/>
          </a:p>
        </p:txBody>
      </p:sp>
      <p:grpSp>
        <p:nvGrpSpPr>
          <p:cNvPr id="85" name="Google Shape;85;p16" descr="Icon of three hands that are on top of one another"/>
          <p:cNvGrpSpPr/>
          <p:nvPr/>
        </p:nvGrpSpPr>
        <p:grpSpPr>
          <a:xfrm>
            <a:off x="5492702" y="1279199"/>
            <a:ext cx="2730610" cy="2585140"/>
            <a:chOff x="3966803" y="1575530"/>
            <a:chExt cx="481589" cy="455941"/>
          </a:xfrm>
        </p:grpSpPr>
        <p:sp>
          <p:nvSpPr>
            <p:cNvPr id="86" name="Google Shape;86;p16"/>
            <p:cNvSpPr/>
            <p:nvPr/>
          </p:nvSpPr>
          <p:spPr>
            <a:xfrm>
              <a:off x="3966803" y="1575530"/>
              <a:ext cx="481589" cy="455941"/>
            </a:xfrm>
            <a:custGeom>
              <a:avLst/>
              <a:gdLst/>
              <a:ahLst/>
              <a:cxnLst/>
              <a:rect l="l" t="t" r="r" b="b"/>
              <a:pathLst>
                <a:path w="481589" h="455941" extrusionOk="0">
                  <a:moveTo>
                    <a:pt x="480916" y="79594"/>
                  </a:moveTo>
                  <a:cubicBezTo>
                    <a:pt x="475478" y="60919"/>
                    <a:pt x="462899" y="45337"/>
                    <a:pt x="455885" y="37711"/>
                  </a:cubicBezTo>
                  <a:cubicBezTo>
                    <a:pt x="439694" y="20107"/>
                    <a:pt x="425991" y="13100"/>
                    <a:pt x="417346" y="10321"/>
                  </a:cubicBezTo>
                  <a:cubicBezTo>
                    <a:pt x="415701" y="9792"/>
                    <a:pt x="413993" y="9524"/>
                    <a:pt x="412269" y="9524"/>
                  </a:cubicBezTo>
                  <a:lnTo>
                    <a:pt x="412269" y="9524"/>
                  </a:lnTo>
                  <a:cubicBezTo>
                    <a:pt x="408085" y="9524"/>
                    <a:pt x="404076" y="11092"/>
                    <a:pt x="400980" y="13939"/>
                  </a:cubicBezTo>
                  <a:lnTo>
                    <a:pt x="367656" y="44588"/>
                  </a:lnTo>
                  <a:cubicBezTo>
                    <a:pt x="357019" y="54371"/>
                    <a:pt x="344674" y="61650"/>
                    <a:pt x="330964" y="66220"/>
                  </a:cubicBezTo>
                  <a:cubicBezTo>
                    <a:pt x="315035" y="71531"/>
                    <a:pt x="300691" y="79988"/>
                    <a:pt x="288332" y="91355"/>
                  </a:cubicBezTo>
                  <a:lnTo>
                    <a:pt x="241695" y="134248"/>
                  </a:lnTo>
                  <a:cubicBezTo>
                    <a:pt x="240829" y="132806"/>
                    <a:pt x="239803" y="131487"/>
                    <a:pt x="238644" y="130280"/>
                  </a:cubicBezTo>
                  <a:lnTo>
                    <a:pt x="237961" y="122146"/>
                  </a:lnTo>
                  <a:cubicBezTo>
                    <a:pt x="237542" y="117170"/>
                    <a:pt x="234512" y="112975"/>
                    <a:pt x="230331" y="110745"/>
                  </a:cubicBezTo>
                  <a:cubicBezTo>
                    <a:pt x="233784" y="110353"/>
                    <a:pt x="237303" y="109862"/>
                    <a:pt x="240919" y="109204"/>
                  </a:cubicBezTo>
                  <a:cubicBezTo>
                    <a:pt x="253293" y="106952"/>
                    <a:pt x="261644" y="95410"/>
                    <a:pt x="259933" y="82927"/>
                  </a:cubicBezTo>
                  <a:cubicBezTo>
                    <a:pt x="258885" y="75282"/>
                    <a:pt x="252525" y="69615"/>
                    <a:pt x="244810" y="69451"/>
                  </a:cubicBezTo>
                  <a:cubicBezTo>
                    <a:pt x="219370" y="68913"/>
                    <a:pt x="189006" y="55765"/>
                    <a:pt x="188702" y="55633"/>
                  </a:cubicBezTo>
                  <a:cubicBezTo>
                    <a:pt x="173773" y="48715"/>
                    <a:pt x="137096" y="42567"/>
                    <a:pt x="122028" y="40248"/>
                  </a:cubicBezTo>
                  <a:cubicBezTo>
                    <a:pt x="120766" y="40054"/>
                    <a:pt x="119597" y="39491"/>
                    <a:pt x="118647" y="38620"/>
                  </a:cubicBezTo>
                  <a:lnTo>
                    <a:pt x="81311" y="4401"/>
                  </a:lnTo>
                  <a:cubicBezTo>
                    <a:pt x="78214" y="1563"/>
                    <a:pt x="74200" y="0"/>
                    <a:pt x="70008" y="0"/>
                  </a:cubicBezTo>
                  <a:lnTo>
                    <a:pt x="70008" y="0"/>
                  </a:lnTo>
                  <a:cubicBezTo>
                    <a:pt x="67952" y="0"/>
                    <a:pt x="65938" y="375"/>
                    <a:pt x="64023" y="1115"/>
                  </a:cubicBezTo>
                  <a:cubicBezTo>
                    <a:pt x="45878" y="8126"/>
                    <a:pt x="31425" y="21987"/>
                    <a:pt x="24424" y="29625"/>
                  </a:cubicBezTo>
                  <a:cubicBezTo>
                    <a:pt x="8265" y="47257"/>
                    <a:pt x="2451" y="61508"/>
                    <a:pt x="418" y="70358"/>
                  </a:cubicBezTo>
                  <a:cubicBezTo>
                    <a:pt x="-918" y="76175"/>
                    <a:pt x="998" y="82306"/>
                    <a:pt x="5418" y="86356"/>
                  </a:cubicBezTo>
                  <a:lnTo>
                    <a:pt x="38796" y="116947"/>
                  </a:lnTo>
                  <a:cubicBezTo>
                    <a:pt x="49450" y="126712"/>
                    <a:pt x="57753" y="138391"/>
                    <a:pt x="63476" y="151662"/>
                  </a:cubicBezTo>
                  <a:cubicBezTo>
                    <a:pt x="70125" y="167081"/>
                    <a:pt x="79773" y="180652"/>
                    <a:pt x="92153" y="191998"/>
                  </a:cubicBezTo>
                  <a:lnTo>
                    <a:pt x="140703" y="236494"/>
                  </a:lnTo>
                  <a:cubicBezTo>
                    <a:pt x="138573" y="235943"/>
                    <a:pt x="136388" y="235576"/>
                    <a:pt x="134133" y="235576"/>
                  </a:cubicBezTo>
                  <a:cubicBezTo>
                    <a:pt x="132094" y="235576"/>
                    <a:pt x="130091" y="235821"/>
                    <a:pt x="128149" y="236274"/>
                  </a:cubicBezTo>
                  <a:cubicBezTo>
                    <a:pt x="127978" y="236136"/>
                    <a:pt x="127805" y="235975"/>
                    <a:pt x="127634" y="235842"/>
                  </a:cubicBezTo>
                  <a:cubicBezTo>
                    <a:pt x="125353" y="234072"/>
                    <a:pt x="122643" y="233136"/>
                    <a:pt x="119797" y="233136"/>
                  </a:cubicBezTo>
                  <a:cubicBezTo>
                    <a:pt x="116070" y="233136"/>
                    <a:pt x="112526" y="234757"/>
                    <a:pt x="110072" y="237584"/>
                  </a:cubicBezTo>
                  <a:cubicBezTo>
                    <a:pt x="107654" y="240370"/>
                    <a:pt x="106568" y="244083"/>
                    <a:pt x="107092" y="247769"/>
                  </a:cubicBezTo>
                  <a:cubicBezTo>
                    <a:pt x="107654" y="251719"/>
                    <a:pt x="108928" y="255886"/>
                    <a:pt x="110822" y="260227"/>
                  </a:cubicBezTo>
                  <a:cubicBezTo>
                    <a:pt x="111287" y="261786"/>
                    <a:pt x="112019" y="263278"/>
                    <a:pt x="112964" y="264682"/>
                  </a:cubicBezTo>
                  <a:cubicBezTo>
                    <a:pt x="114852" y="268285"/>
                    <a:pt x="117168" y="272002"/>
                    <a:pt x="119908" y="275824"/>
                  </a:cubicBezTo>
                  <a:cubicBezTo>
                    <a:pt x="128517" y="291813"/>
                    <a:pt x="135498" y="312797"/>
                    <a:pt x="135585" y="313059"/>
                  </a:cubicBezTo>
                  <a:cubicBezTo>
                    <a:pt x="141150" y="330552"/>
                    <a:pt x="163695" y="365276"/>
                    <a:pt x="173128" y="379390"/>
                  </a:cubicBezTo>
                  <a:cubicBezTo>
                    <a:pt x="174023" y="380730"/>
                    <a:pt x="174497" y="382298"/>
                    <a:pt x="174497" y="383926"/>
                  </a:cubicBezTo>
                  <a:lnTo>
                    <a:pt x="174496" y="429849"/>
                  </a:lnTo>
                  <a:cubicBezTo>
                    <a:pt x="174496" y="436096"/>
                    <a:pt x="177972" y="441746"/>
                    <a:pt x="183567" y="444592"/>
                  </a:cubicBezTo>
                  <a:cubicBezTo>
                    <a:pt x="203701" y="454836"/>
                    <a:pt x="227777" y="455942"/>
                    <a:pt x="237193" y="455942"/>
                  </a:cubicBezTo>
                  <a:cubicBezTo>
                    <a:pt x="265961" y="455942"/>
                    <a:pt x="282222" y="448779"/>
                    <a:pt x="289355" y="444510"/>
                  </a:cubicBezTo>
                  <a:cubicBezTo>
                    <a:pt x="294223" y="441596"/>
                    <a:pt x="297248" y="436207"/>
                    <a:pt x="297248" y="430446"/>
                  </a:cubicBezTo>
                  <a:lnTo>
                    <a:pt x="297248" y="390561"/>
                  </a:lnTo>
                  <a:cubicBezTo>
                    <a:pt x="297248" y="374296"/>
                    <a:pt x="300624" y="358524"/>
                    <a:pt x="307283" y="343684"/>
                  </a:cubicBezTo>
                  <a:cubicBezTo>
                    <a:pt x="314901" y="326710"/>
                    <a:pt x="318763" y="308669"/>
                    <a:pt x="318763" y="290063"/>
                  </a:cubicBezTo>
                  <a:lnTo>
                    <a:pt x="318763" y="255856"/>
                  </a:lnTo>
                  <a:lnTo>
                    <a:pt x="358020" y="219750"/>
                  </a:lnTo>
                  <a:cubicBezTo>
                    <a:pt x="357026" y="229615"/>
                    <a:pt x="357449" y="239297"/>
                    <a:pt x="358146" y="246636"/>
                  </a:cubicBezTo>
                  <a:cubicBezTo>
                    <a:pt x="359295" y="258731"/>
                    <a:pt x="369334" y="267851"/>
                    <a:pt x="381497" y="267851"/>
                  </a:cubicBezTo>
                  <a:cubicBezTo>
                    <a:pt x="381897" y="267851"/>
                    <a:pt x="382302" y="267841"/>
                    <a:pt x="382707" y="267820"/>
                  </a:cubicBezTo>
                  <a:cubicBezTo>
                    <a:pt x="390413" y="267427"/>
                    <a:pt x="396602" y="261573"/>
                    <a:pt x="397422" y="253900"/>
                  </a:cubicBezTo>
                  <a:cubicBezTo>
                    <a:pt x="400127" y="228599"/>
                    <a:pt x="415815" y="199466"/>
                    <a:pt x="415972" y="199174"/>
                  </a:cubicBezTo>
                  <a:cubicBezTo>
                    <a:pt x="424136" y="184891"/>
                    <a:pt x="433389" y="148871"/>
                    <a:pt x="436983" y="134055"/>
                  </a:cubicBezTo>
                  <a:cubicBezTo>
                    <a:pt x="437284" y="132813"/>
                    <a:pt x="437945" y="131696"/>
                    <a:pt x="438893" y="130824"/>
                  </a:cubicBezTo>
                  <a:lnTo>
                    <a:pt x="476170" y="96540"/>
                  </a:lnTo>
                  <a:cubicBezTo>
                    <a:pt x="480880" y="92208"/>
                    <a:pt x="482699" y="85714"/>
                    <a:pt x="480916" y="79594"/>
                  </a:cubicBezTo>
                  <a:close/>
                  <a:moveTo>
                    <a:pt x="470594" y="90477"/>
                  </a:moveTo>
                  <a:lnTo>
                    <a:pt x="451859" y="107707"/>
                  </a:lnTo>
                  <a:cubicBezTo>
                    <a:pt x="448440" y="99429"/>
                    <a:pt x="444526" y="91958"/>
                    <a:pt x="440347" y="85217"/>
                  </a:cubicBezTo>
                  <a:lnTo>
                    <a:pt x="464512" y="62991"/>
                  </a:lnTo>
                  <a:cubicBezTo>
                    <a:pt x="468075" y="68989"/>
                    <a:pt x="471111" y="75383"/>
                    <a:pt x="473008" y="81897"/>
                  </a:cubicBezTo>
                  <a:cubicBezTo>
                    <a:pt x="473906" y="84979"/>
                    <a:pt x="472956" y="88305"/>
                    <a:pt x="470594" y="90477"/>
                  </a:cubicBezTo>
                  <a:close/>
                  <a:moveTo>
                    <a:pt x="382288" y="259594"/>
                  </a:moveTo>
                  <a:lnTo>
                    <a:pt x="382287" y="259594"/>
                  </a:lnTo>
                  <a:cubicBezTo>
                    <a:pt x="382023" y="259608"/>
                    <a:pt x="381758" y="259614"/>
                    <a:pt x="381497" y="259614"/>
                  </a:cubicBezTo>
                  <a:cubicBezTo>
                    <a:pt x="373696" y="259614"/>
                    <a:pt x="367091" y="253708"/>
                    <a:pt x="366346" y="245857"/>
                  </a:cubicBezTo>
                  <a:cubicBezTo>
                    <a:pt x="365354" y="235416"/>
                    <a:pt x="365010" y="220981"/>
                    <a:pt x="368368" y="208332"/>
                  </a:cubicBezTo>
                  <a:cubicBezTo>
                    <a:pt x="369063" y="205713"/>
                    <a:pt x="367020" y="203590"/>
                    <a:pt x="364797" y="203590"/>
                  </a:cubicBezTo>
                  <a:cubicBezTo>
                    <a:pt x="363958" y="203590"/>
                    <a:pt x="363094" y="203892"/>
                    <a:pt x="362341" y="204585"/>
                  </a:cubicBezTo>
                  <a:cubicBezTo>
                    <a:pt x="350796" y="215203"/>
                    <a:pt x="333901" y="230742"/>
                    <a:pt x="318763" y="244665"/>
                  </a:cubicBezTo>
                  <a:cubicBezTo>
                    <a:pt x="317371" y="245945"/>
                    <a:pt x="316002" y="247205"/>
                    <a:pt x="314645" y="248452"/>
                  </a:cubicBezTo>
                  <a:cubicBezTo>
                    <a:pt x="313246" y="249739"/>
                    <a:pt x="311875" y="251000"/>
                    <a:pt x="310526" y="252241"/>
                  </a:cubicBezTo>
                  <a:cubicBezTo>
                    <a:pt x="303966" y="258274"/>
                    <a:pt x="298041" y="263724"/>
                    <a:pt x="293497" y="267903"/>
                  </a:cubicBezTo>
                  <a:cubicBezTo>
                    <a:pt x="291067" y="270138"/>
                    <a:pt x="288002" y="271241"/>
                    <a:pt x="284946" y="271241"/>
                  </a:cubicBezTo>
                  <a:cubicBezTo>
                    <a:pt x="281523" y="271241"/>
                    <a:pt x="278111" y="269859"/>
                    <a:pt x="275608" y="267138"/>
                  </a:cubicBezTo>
                  <a:lnTo>
                    <a:pt x="275356" y="266864"/>
                  </a:lnTo>
                  <a:cubicBezTo>
                    <a:pt x="270618" y="261712"/>
                    <a:pt x="270953" y="253695"/>
                    <a:pt x="276105" y="248957"/>
                  </a:cubicBezTo>
                  <a:lnTo>
                    <a:pt x="276587" y="248513"/>
                  </a:lnTo>
                  <a:lnTo>
                    <a:pt x="282237" y="243318"/>
                  </a:lnTo>
                  <a:lnTo>
                    <a:pt x="310526" y="217299"/>
                  </a:lnTo>
                  <a:lnTo>
                    <a:pt x="314645" y="213510"/>
                  </a:lnTo>
                  <a:lnTo>
                    <a:pt x="318763" y="209723"/>
                  </a:lnTo>
                  <a:lnTo>
                    <a:pt x="328336" y="200918"/>
                  </a:lnTo>
                  <a:cubicBezTo>
                    <a:pt x="329863" y="199513"/>
                    <a:pt x="329963" y="197136"/>
                    <a:pt x="328558" y="195609"/>
                  </a:cubicBezTo>
                  <a:cubicBezTo>
                    <a:pt x="327817" y="194804"/>
                    <a:pt x="326806" y="194395"/>
                    <a:pt x="325792" y="194395"/>
                  </a:cubicBezTo>
                  <a:cubicBezTo>
                    <a:pt x="324881" y="194395"/>
                    <a:pt x="323967" y="194725"/>
                    <a:pt x="323245" y="195391"/>
                  </a:cubicBezTo>
                  <a:lnTo>
                    <a:pt x="318763" y="199526"/>
                  </a:lnTo>
                  <a:lnTo>
                    <a:pt x="314645" y="203324"/>
                  </a:lnTo>
                  <a:lnTo>
                    <a:pt x="310526" y="207124"/>
                  </a:lnTo>
                  <a:lnTo>
                    <a:pt x="282237" y="233221"/>
                  </a:lnTo>
                  <a:lnTo>
                    <a:pt x="277922" y="237201"/>
                  </a:lnTo>
                  <a:lnTo>
                    <a:pt x="277889" y="237231"/>
                  </a:lnTo>
                  <a:lnTo>
                    <a:pt x="273773" y="241028"/>
                  </a:lnTo>
                  <a:lnTo>
                    <a:pt x="261066" y="252751"/>
                  </a:lnTo>
                  <a:cubicBezTo>
                    <a:pt x="258630" y="254998"/>
                    <a:pt x="255548" y="256109"/>
                    <a:pt x="252476" y="256109"/>
                  </a:cubicBezTo>
                  <a:cubicBezTo>
                    <a:pt x="249054" y="256109"/>
                    <a:pt x="245644" y="254732"/>
                    <a:pt x="243145" y="252015"/>
                  </a:cubicBezTo>
                  <a:lnTo>
                    <a:pt x="242734" y="251568"/>
                  </a:lnTo>
                  <a:cubicBezTo>
                    <a:pt x="240852" y="249522"/>
                    <a:pt x="239805" y="247022"/>
                    <a:pt x="239507" y="244457"/>
                  </a:cubicBezTo>
                  <a:cubicBezTo>
                    <a:pt x="239149" y="241370"/>
                    <a:pt x="239893" y="238188"/>
                    <a:pt x="241778" y="235577"/>
                  </a:cubicBezTo>
                  <a:cubicBezTo>
                    <a:pt x="242271" y="234895"/>
                    <a:pt x="242839" y="234252"/>
                    <a:pt x="243483" y="233661"/>
                  </a:cubicBezTo>
                  <a:lnTo>
                    <a:pt x="244924" y="232334"/>
                  </a:lnTo>
                  <a:lnTo>
                    <a:pt x="245379" y="231916"/>
                  </a:lnTo>
                  <a:lnTo>
                    <a:pt x="250645" y="227073"/>
                  </a:lnTo>
                  <a:lnTo>
                    <a:pt x="258122" y="220196"/>
                  </a:lnTo>
                  <a:lnTo>
                    <a:pt x="263443" y="215303"/>
                  </a:lnTo>
                  <a:lnTo>
                    <a:pt x="267364" y="211696"/>
                  </a:lnTo>
                  <a:lnTo>
                    <a:pt x="273773" y="205801"/>
                  </a:lnTo>
                  <a:lnTo>
                    <a:pt x="277889" y="202015"/>
                  </a:lnTo>
                  <a:lnTo>
                    <a:pt x="278079" y="201841"/>
                  </a:lnTo>
                  <a:lnTo>
                    <a:pt x="282237" y="198017"/>
                  </a:lnTo>
                  <a:lnTo>
                    <a:pt x="301841" y="179986"/>
                  </a:lnTo>
                  <a:lnTo>
                    <a:pt x="305033" y="177050"/>
                  </a:lnTo>
                  <a:lnTo>
                    <a:pt x="306071" y="176096"/>
                  </a:lnTo>
                  <a:cubicBezTo>
                    <a:pt x="306834" y="175394"/>
                    <a:pt x="307224" y="174444"/>
                    <a:pt x="307249" y="173483"/>
                  </a:cubicBezTo>
                  <a:cubicBezTo>
                    <a:pt x="307273" y="172560"/>
                    <a:pt x="306963" y="171626"/>
                    <a:pt x="306288" y="170892"/>
                  </a:cubicBezTo>
                  <a:cubicBezTo>
                    <a:pt x="305562" y="170103"/>
                    <a:pt x="304571" y="169702"/>
                    <a:pt x="303577" y="169702"/>
                  </a:cubicBezTo>
                  <a:cubicBezTo>
                    <a:pt x="302686" y="169702"/>
                    <a:pt x="301792" y="170024"/>
                    <a:pt x="301085" y="170674"/>
                  </a:cubicBezTo>
                  <a:lnTo>
                    <a:pt x="300653" y="171071"/>
                  </a:lnTo>
                  <a:lnTo>
                    <a:pt x="296607" y="174793"/>
                  </a:lnTo>
                  <a:lnTo>
                    <a:pt x="290982" y="179967"/>
                  </a:lnTo>
                  <a:lnTo>
                    <a:pt x="283933" y="186450"/>
                  </a:lnTo>
                  <a:lnTo>
                    <a:pt x="278256" y="191671"/>
                  </a:lnTo>
                  <a:lnTo>
                    <a:pt x="277889" y="192008"/>
                  </a:lnTo>
                  <a:lnTo>
                    <a:pt x="274674" y="194966"/>
                  </a:lnTo>
                  <a:lnTo>
                    <a:pt x="273773" y="195794"/>
                  </a:lnTo>
                  <a:lnTo>
                    <a:pt x="271147" y="198210"/>
                  </a:lnTo>
                  <a:lnTo>
                    <a:pt x="264712" y="204128"/>
                  </a:lnTo>
                  <a:lnTo>
                    <a:pt x="261578" y="207011"/>
                  </a:lnTo>
                  <a:lnTo>
                    <a:pt x="258410" y="209923"/>
                  </a:lnTo>
                  <a:lnTo>
                    <a:pt x="248045" y="219457"/>
                  </a:lnTo>
                  <a:cubicBezTo>
                    <a:pt x="247095" y="220330"/>
                    <a:pt x="246030" y="220980"/>
                    <a:pt x="244924" y="221510"/>
                  </a:cubicBezTo>
                  <a:cubicBezTo>
                    <a:pt x="243195" y="222339"/>
                    <a:pt x="241339" y="222803"/>
                    <a:pt x="239469" y="222803"/>
                  </a:cubicBezTo>
                  <a:cubicBezTo>
                    <a:pt x="238539" y="222803"/>
                    <a:pt x="237614" y="222680"/>
                    <a:pt x="236704" y="222478"/>
                  </a:cubicBezTo>
                  <a:cubicBezTo>
                    <a:pt x="236079" y="222338"/>
                    <a:pt x="235469" y="222137"/>
                    <a:pt x="234867" y="221902"/>
                  </a:cubicBezTo>
                  <a:cubicBezTo>
                    <a:pt x="233122" y="221223"/>
                    <a:pt x="231491" y="220180"/>
                    <a:pt x="230138" y="218708"/>
                  </a:cubicBezTo>
                  <a:lnTo>
                    <a:pt x="229799" y="218340"/>
                  </a:lnTo>
                  <a:cubicBezTo>
                    <a:pt x="229002" y="217474"/>
                    <a:pt x="228402" y="216508"/>
                    <a:pt x="227891" y="215509"/>
                  </a:cubicBezTo>
                  <a:cubicBezTo>
                    <a:pt x="225363" y="210566"/>
                    <a:pt x="226262" y="204374"/>
                    <a:pt x="230548" y="200432"/>
                  </a:cubicBezTo>
                  <a:lnTo>
                    <a:pt x="236704" y="194771"/>
                  </a:lnTo>
                  <a:lnTo>
                    <a:pt x="240161" y="191590"/>
                  </a:lnTo>
                  <a:lnTo>
                    <a:pt x="244924" y="187209"/>
                  </a:lnTo>
                  <a:lnTo>
                    <a:pt x="245641" y="186550"/>
                  </a:lnTo>
                  <a:lnTo>
                    <a:pt x="264640" y="169076"/>
                  </a:lnTo>
                  <a:lnTo>
                    <a:pt x="267683" y="166277"/>
                  </a:lnTo>
                  <a:lnTo>
                    <a:pt x="270725" y="163479"/>
                  </a:lnTo>
                  <a:lnTo>
                    <a:pt x="273773" y="160676"/>
                  </a:lnTo>
                  <a:lnTo>
                    <a:pt x="277585" y="157170"/>
                  </a:lnTo>
                  <a:lnTo>
                    <a:pt x="281105" y="153933"/>
                  </a:lnTo>
                  <a:lnTo>
                    <a:pt x="286197" y="149250"/>
                  </a:lnTo>
                  <a:cubicBezTo>
                    <a:pt x="287738" y="147832"/>
                    <a:pt x="287839" y="145434"/>
                    <a:pt x="286421" y="143892"/>
                  </a:cubicBezTo>
                  <a:cubicBezTo>
                    <a:pt x="285673" y="143079"/>
                    <a:pt x="284653" y="142667"/>
                    <a:pt x="283629" y="142667"/>
                  </a:cubicBezTo>
                  <a:cubicBezTo>
                    <a:pt x="282712" y="142667"/>
                    <a:pt x="281792" y="142998"/>
                    <a:pt x="281063" y="143668"/>
                  </a:cubicBezTo>
                  <a:lnTo>
                    <a:pt x="277580" y="146872"/>
                  </a:lnTo>
                  <a:lnTo>
                    <a:pt x="274523" y="149684"/>
                  </a:lnTo>
                  <a:lnTo>
                    <a:pt x="271473" y="152488"/>
                  </a:lnTo>
                  <a:lnTo>
                    <a:pt x="265114" y="158337"/>
                  </a:lnTo>
                  <a:lnTo>
                    <a:pt x="262072" y="161135"/>
                  </a:lnTo>
                  <a:lnTo>
                    <a:pt x="259029" y="163933"/>
                  </a:lnTo>
                  <a:lnTo>
                    <a:pt x="247078" y="174926"/>
                  </a:lnTo>
                  <a:cubicBezTo>
                    <a:pt x="246407" y="175543"/>
                    <a:pt x="245679" y="176055"/>
                    <a:pt x="244924" y="176501"/>
                  </a:cubicBezTo>
                  <a:cubicBezTo>
                    <a:pt x="242941" y="177671"/>
                    <a:pt x="240723" y="178271"/>
                    <a:pt x="238502" y="178271"/>
                  </a:cubicBezTo>
                  <a:cubicBezTo>
                    <a:pt x="237899" y="178271"/>
                    <a:pt x="237301" y="178175"/>
                    <a:pt x="236704" y="178089"/>
                  </a:cubicBezTo>
                  <a:cubicBezTo>
                    <a:pt x="236594" y="178074"/>
                    <a:pt x="236483" y="178075"/>
                    <a:pt x="236374" y="178056"/>
                  </a:cubicBezTo>
                  <a:cubicBezTo>
                    <a:pt x="233701" y="177603"/>
                    <a:pt x="231148" y="176327"/>
                    <a:pt x="229171" y="174177"/>
                  </a:cubicBezTo>
                  <a:cubicBezTo>
                    <a:pt x="227725" y="172605"/>
                    <a:pt x="226809" y="170755"/>
                    <a:pt x="226301" y="168824"/>
                  </a:cubicBezTo>
                  <a:cubicBezTo>
                    <a:pt x="225143" y="164427"/>
                    <a:pt x="226340" y="159562"/>
                    <a:pt x="229919" y="156270"/>
                  </a:cubicBezTo>
                  <a:lnTo>
                    <a:pt x="236704" y="150030"/>
                  </a:lnTo>
                  <a:lnTo>
                    <a:pt x="240275" y="146745"/>
                  </a:lnTo>
                  <a:lnTo>
                    <a:pt x="240824" y="146241"/>
                  </a:lnTo>
                  <a:lnTo>
                    <a:pt x="243317" y="143947"/>
                  </a:lnTo>
                  <a:lnTo>
                    <a:pt x="244709" y="142667"/>
                  </a:lnTo>
                  <a:lnTo>
                    <a:pt x="246360" y="141149"/>
                  </a:lnTo>
                  <a:lnTo>
                    <a:pt x="293908" y="97418"/>
                  </a:lnTo>
                  <a:cubicBezTo>
                    <a:pt x="305330" y="86912"/>
                    <a:pt x="318847" y="78943"/>
                    <a:pt x="333569" y="74034"/>
                  </a:cubicBezTo>
                  <a:cubicBezTo>
                    <a:pt x="348292" y="69126"/>
                    <a:pt x="361809" y="61157"/>
                    <a:pt x="373232" y="50651"/>
                  </a:cubicBezTo>
                  <a:lnTo>
                    <a:pt x="383348" y="41346"/>
                  </a:lnTo>
                  <a:cubicBezTo>
                    <a:pt x="392453" y="46269"/>
                    <a:pt x="427407" y="67657"/>
                    <a:pt x="445364" y="113682"/>
                  </a:cubicBezTo>
                  <a:lnTo>
                    <a:pt x="433317" y="124761"/>
                  </a:lnTo>
                  <a:cubicBezTo>
                    <a:pt x="431171" y="126735"/>
                    <a:pt x="429666" y="129279"/>
                    <a:pt x="428979" y="132113"/>
                  </a:cubicBezTo>
                  <a:cubicBezTo>
                    <a:pt x="425923" y="144708"/>
                    <a:pt x="416601" y="181475"/>
                    <a:pt x="408733" y="195245"/>
                  </a:cubicBezTo>
                  <a:cubicBezTo>
                    <a:pt x="408733" y="195245"/>
                    <a:pt x="392141" y="225810"/>
                    <a:pt x="389232" y="253025"/>
                  </a:cubicBezTo>
                  <a:cubicBezTo>
                    <a:pt x="388846" y="256632"/>
                    <a:pt x="385910" y="259409"/>
                    <a:pt x="382288" y="259594"/>
                  </a:cubicBezTo>
                  <a:close/>
                  <a:moveTo>
                    <a:pt x="310526" y="290063"/>
                  </a:moveTo>
                  <a:cubicBezTo>
                    <a:pt x="310526" y="307384"/>
                    <a:pt x="306860" y="324509"/>
                    <a:pt x="299768" y="340312"/>
                  </a:cubicBezTo>
                  <a:cubicBezTo>
                    <a:pt x="292677" y="356115"/>
                    <a:pt x="289011" y="373240"/>
                    <a:pt x="289011" y="390561"/>
                  </a:cubicBezTo>
                  <a:lnTo>
                    <a:pt x="289011" y="398093"/>
                  </a:lnTo>
                  <a:cubicBezTo>
                    <a:pt x="286482" y="399359"/>
                    <a:pt x="274216" y="405031"/>
                    <a:pt x="254418" y="407212"/>
                  </a:cubicBezTo>
                  <a:cubicBezTo>
                    <a:pt x="252209" y="399508"/>
                    <a:pt x="245191" y="393837"/>
                    <a:pt x="236778" y="393837"/>
                  </a:cubicBezTo>
                  <a:cubicBezTo>
                    <a:pt x="228500" y="393837"/>
                    <a:pt x="221579" y="399330"/>
                    <a:pt x="219252" y="406843"/>
                  </a:cubicBezTo>
                  <a:cubicBezTo>
                    <a:pt x="208135" y="405462"/>
                    <a:pt x="195908" y="402779"/>
                    <a:pt x="182734" y="398257"/>
                  </a:cubicBezTo>
                  <a:lnTo>
                    <a:pt x="182734" y="383926"/>
                  </a:lnTo>
                  <a:cubicBezTo>
                    <a:pt x="182734" y="380675"/>
                    <a:pt x="181782" y="377516"/>
                    <a:pt x="179976" y="374813"/>
                  </a:cubicBezTo>
                  <a:cubicBezTo>
                    <a:pt x="171940" y="362790"/>
                    <a:pt x="148774" y="327347"/>
                    <a:pt x="143407" y="310478"/>
                  </a:cubicBezTo>
                  <a:cubicBezTo>
                    <a:pt x="143407" y="310478"/>
                    <a:pt x="138525" y="295712"/>
                    <a:pt x="131678" y="281010"/>
                  </a:cubicBezTo>
                  <a:cubicBezTo>
                    <a:pt x="140614" y="277438"/>
                    <a:pt x="145991" y="273218"/>
                    <a:pt x="147634" y="268460"/>
                  </a:cubicBezTo>
                  <a:cubicBezTo>
                    <a:pt x="148634" y="265563"/>
                    <a:pt x="148343" y="262530"/>
                    <a:pt x="146814" y="259921"/>
                  </a:cubicBezTo>
                  <a:cubicBezTo>
                    <a:pt x="143098" y="253578"/>
                    <a:pt x="139416" y="248265"/>
                    <a:pt x="135798" y="243947"/>
                  </a:cubicBezTo>
                  <a:cubicBezTo>
                    <a:pt x="139099" y="244254"/>
                    <a:pt x="142354" y="245417"/>
                    <a:pt x="145164" y="247594"/>
                  </a:cubicBezTo>
                  <a:cubicBezTo>
                    <a:pt x="151249" y="252310"/>
                    <a:pt x="158060" y="258743"/>
                    <a:pt x="163200" y="266787"/>
                  </a:cubicBezTo>
                  <a:cubicBezTo>
                    <a:pt x="164049" y="268115"/>
                    <a:pt x="165356" y="268712"/>
                    <a:pt x="166648" y="268712"/>
                  </a:cubicBezTo>
                  <a:cubicBezTo>
                    <a:pt x="168737" y="268712"/>
                    <a:pt x="170786" y="267150"/>
                    <a:pt x="170786" y="264600"/>
                  </a:cubicBezTo>
                  <a:lnTo>
                    <a:pt x="170786" y="256189"/>
                  </a:lnTo>
                  <a:lnTo>
                    <a:pt x="170786" y="252070"/>
                  </a:lnTo>
                  <a:lnTo>
                    <a:pt x="170786" y="247953"/>
                  </a:lnTo>
                  <a:lnTo>
                    <a:pt x="170786" y="218510"/>
                  </a:lnTo>
                  <a:lnTo>
                    <a:pt x="170786" y="208224"/>
                  </a:lnTo>
                  <a:lnTo>
                    <a:pt x="170786" y="173162"/>
                  </a:lnTo>
                  <a:lnTo>
                    <a:pt x="170786" y="166676"/>
                  </a:lnTo>
                  <a:lnTo>
                    <a:pt x="170786" y="160944"/>
                  </a:lnTo>
                  <a:cubicBezTo>
                    <a:pt x="170786" y="160834"/>
                    <a:pt x="170816" y="160732"/>
                    <a:pt x="170818" y="160621"/>
                  </a:cubicBezTo>
                  <a:cubicBezTo>
                    <a:pt x="171414" y="161777"/>
                    <a:pt x="172109" y="162882"/>
                    <a:pt x="173009" y="163846"/>
                  </a:cubicBezTo>
                  <a:cubicBezTo>
                    <a:pt x="175708" y="166736"/>
                    <a:pt x="179524" y="168393"/>
                    <a:pt x="183478" y="168393"/>
                  </a:cubicBezTo>
                  <a:lnTo>
                    <a:pt x="185983" y="168393"/>
                  </a:lnTo>
                  <a:cubicBezTo>
                    <a:pt x="189979" y="168393"/>
                    <a:pt x="193822" y="166706"/>
                    <a:pt x="196527" y="163764"/>
                  </a:cubicBezTo>
                  <a:cubicBezTo>
                    <a:pt x="197759" y="162424"/>
                    <a:pt x="198672" y="160853"/>
                    <a:pt x="199313" y="159181"/>
                  </a:cubicBezTo>
                  <a:cubicBezTo>
                    <a:pt x="199386" y="159765"/>
                    <a:pt x="199490" y="160340"/>
                    <a:pt x="199490" y="160944"/>
                  </a:cubicBezTo>
                  <a:lnTo>
                    <a:pt x="199490" y="189479"/>
                  </a:lnTo>
                  <a:lnTo>
                    <a:pt x="199490" y="199470"/>
                  </a:lnTo>
                  <a:lnTo>
                    <a:pt x="199490" y="234531"/>
                  </a:lnTo>
                  <a:lnTo>
                    <a:pt x="199490" y="240119"/>
                  </a:lnTo>
                  <a:lnTo>
                    <a:pt x="199490" y="240146"/>
                  </a:lnTo>
                  <a:cubicBezTo>
                    <a:pt x="199490" y="242462"/>
                    <a:pt x="201368" y="244340"/>
                    <a:pt x="203684" y="244340"/>
                  </a:cubicBezTo>
                  <a:cubicBezTo>
                    <a:pt x="203865" y="244340"/>
                    <a:pt x="204018" y="244259"/>
                    <a:pt x="204193" y="244237"/>
                  </a:cubicBezTo>
                  <a:cubicBezTo>
                    <a:pt x="205742" y="244040"/>
                    <a:pt x="207030" y="243059"/>
                    <a:pt x="207575" y="241649"/>
                  </a:cubicBezTo>
                  <a:cubicBezTo>
                    <a:pt x="207757" y="241178"/>
                    <a:pt x="207878" y="240675"/>
                    <a:pt x="207877" y="240140"/>
                  </a:cubicBezTo>
                  <a:lnTo>
                    <a:pt x="207828" y="207112"/>
                  </a:lnTo>
                  <a:lnTo>
                    <a:pt x="207813" y="197107"/>
                  </a:lnTo>
                  <a:lnTo>
                    <a:pt x="207761" y="161984"/>
                  </a:lnTo>
                  <a:lnTo>
                    <a:pt x="207746" y="151818"/>
                  </a:lnTo>
                  <a:lnTo>
                    <a:pt x="207737" y="145723"/>
                  </a:lnTo>
                  <a:cubicBezTo>
                    <a:pt x="207735" y="144323"/>
                    <a:pt x="207999" y="142997"/>
                    <a:pt x="208376" y="141719"/>
                  </a:cubicBezTo>
                  <a:cubicBezTo>
                    <a:pt x="208778" y="144625"/>
                    <a:pt x="210068" y="147377"/>
                    <a:pt x="212094" y="149547"/>
                  </a:cubicBezTo>
                  <a:cubicBezTo>
                    <a:pt x="214478" y="152099"/>
                    <a:pt x="217744" y="153615"/>
                    <a:pt x="221196" y="153952"/>
                  </a:cubicBezTo>
                  <a:cubicBezTo>
                    <a:pt x="219674" y="156216"/>
                    <a:pt x="218632" y="158704"/>
                    <a:pt x="218089" y="161298"/>
                  </a:cubicBezTo>
                  <a:cubicBezTo>
                    <a:pt x="217355" y="164810"/>
                    <a:pt x="217539" y="168464"/>
                    <a:pt x="218630" y="171916"/>
                  </a:cubicBezTo>
                  <a:cubicBezTo>
                    <a:pt x="219523" y="174742"/>
                    <a:pt x="220974" y="177432"/>
                    <a:pt x="223108" y="179753"/>
                  </a:cubicBezTo>
                  <a:cubicBezTo>
                    <a:pt x="226036" y="182936"/>
                    <a:pt x="229877" y="185112"/>
                    <a:pt x="234045" y="186025"/>
                  </a:cubicBezTo>
                  <a:lnTo>
                    <a:pt x="224972" y="194370"/>
                  </a:lnTo>
                  <a:cubicBezTo>
                    <a:pt x="221254" y="197789"/>
                    <a:pt x="219154" y="202265"/>
                    <a:pt x="218516" y="206917"/>
                  </a:cubicBezTo>
                  <a:cubicBezTo>
                    <a:pt x="217981" y="210823"/>
                    <a:pt x="218546" y="214817"/>
                    <a:pt x="220230" y="218478"/>
                  </a:cubicBezTo>
                  <a:cubicBezTo>
                    <a:pt x="221117" y="220409"/>
                    <a:pt x="222221" y="222268"/>
                    <a:pt x="223736" y="223915"/>
                  </a:cubicBezTo>
                  <a:lnTo>
                    <a:pt x="224077" y="224286"/>
                  </a:lnTo>
                  <a:cubicBezTo>
                    <a:pt x="224868" y="225146"/>
                    <a:pt x="225735" y="225920"/>
                    <a:pt x="226648" y="226628"/>
                  </a:cubicBezTo>
                  <a:cubicBezTo>
                    <a:pt x="228094" y="227749"/>
                    <a:pt x="229689" y="228644"/>
                    <a:pt x="231367" y="229351"/>
                  </a:cubicBezTo>
                  <a:cubicBezTo>
                    <a:pt x="232610" y="229875"/>
                    <a:pt x="233884" y="230322"/>
                    <a:pt x="235210" y="230599"/>
                  </a:cubicBezTo>
                  <a:cubicBezTo>
                    <a:pt x="232756" y="233921"/>
                    <a:pt x="231346" y="237897"/>
                    <a:pt x="231170" y="242115"/>
                  </a:cubicBezTo>
                  <a:cubicBezTo>
                    <a:pt x="231154" y="242487"/>
                    <a:pt x="231227" y="242845"/>
                    <a:pt x="231231" y="243215"/>
                  </a:cubicBezTo>
                  <a:cubicBezTo>
                    <a:pt x="231284" y="248389"/>
                    <a:pt x="233143" y="253307"/>
                    <a:pt x="236672" y="257144"/>
                  </a:cubicBezTo>
                  <a:lnTo>
                    <a:pt x="237080" y="257589"/>
                  </a:lnTo>
                  <a:cubicBezTo>
                    <a:pt x="241031" y="261884"/>
                    <a:pt x="246641" y="264346"/>
                    <a:pt x="252476" y="264346"/>
                  </a:cubicBezTo>
                  <a:cubicBezTo>
                    <a:pt x="256589" y="264346"/>
                    <a:pt x="260561" y="263146"/>
                    <a:pt x="263948" y="260918"/>
                  </a:cubicBezTo>
                  <a:cubicBezTo>
                    <a:pt x="264471" y="265080"/>
                    <a:pt x="266244" y="269124"/>
                    <a:pt x="269294" y="272440"/>
                  </a:cubicBezTo>
                  <a:lnTo>
                    <a:pt x="269550" y="272718"/>
                  </a:lnTo>
                  <a:cubicBezTo>
                    <a:pt x="273499" y="277012"/>
                    <a:pt x="279112" y="279478"/>
                    <a:pt x="284946" y="279478"/>
                  </a:cubicBezTo>
                  <a:cubicBezTo>
                    <a:pt x="290191" y="279478"/>
                    <a:pt x="295209" y="277520"/>
                    <a:pt x="299073" y="273966"/>
                  </a:cubicBezTo>
                  <a:lnTo>
                    <a:pt x="310526" y="263432"/>
                  </a:lnTo>
                  <a:lnTo>
                    <a:pt x="310526" y="290063"/>
                  </a:lnTo>
                  <a:close/>
                  <a:moveTo>
                    <a:pt x="289011" y="430446"/>
                  </a:moveTo>
                  <a:cubicBezTo>
                    <a:pt x="289011" y="433296"/>
                    <a:pt x="287570" y="435979"/>
                    <a:pt x="285125" y="437442"/>
                  </a:cubicBezTo>
                  <a:cubicBezTo>
                    <a:pt x="278748" y="441260"/>
                    <a:pt x="264009" y="447705"/>
                    <a:pt x="237193" y="447705"/>
                  </a:cubicBezTo>
                  <a:cubicBezTo>
                    <a:pt x="221830" y="447705"/>
                    <a:pt x="202569" y="445018"/>
                    <a:pt x="187302" y="437251"/>
                  </a:cubicBezTo>
                  <a:cubicBezTo>
                    <a:pt x="184510" y="435831"/>
                    <a:pt x="182733" y="432981"/>
                    <a:pt x="182733" y="429849"/>
                  </a:cubicBezTo>
                  <a:lnTo>
                    <a:pt x="182734" y="406921"/>
                  </a:lnTo>
                  <a:cubicBezTo>
                    <a:pt x="195650" y="411166"/>
                    <a:pt x="207674" y="413789"/>
                    <a:pt x="218638" y="415160"/>
                  </a:cubicBezTo>
                  <a:cubicBezTo>
                    <a:pt x="220034" y="423956"/>
                    <a:pt x="227589" y="430699"/>
                    <a:pt x="236778" y="430699"/>
                  </a:cubicBezTo>
                  <a:cubicBezTo>
                    <a:pt x="245813" y="430699"/>
                    <a:pt x="253297" y="424188"/>
                    <a:pt x="254872" y="415608"/>
                  </a:cubicBezTo>
                  <a:cubicBezTo>
                    <a:pt x="271334" y="413853"/>
                    <a:pt x="283039" y="409744"/>
                    <a:pt x="289011" y="407179"/>
                  </a:cubicBezTo>
                  <a:lnTo>
                    <a:pt x="289011" y="430446"/>
                  </a:lnTo>
                  <a:close/>
                  <a:moveTo>
                    <a:pt x="126262" y="245659"/>
                  </a:moveTo>
                  <a:cubicBezTo>
                    <a:pt x="129926" y="249357"/>
                    <a:pt x="134442" y="255100"/>
                    <a:pt x="139708" y="264086"/>
                  </a:cubicBezTo>
                  <a:cubicBezTo>
                    <a:pt x="142044" y="268073"/>
                    <a:pt x="128373" y="273468"/>
                    <a:pt x="128373" y="273468"/>
                  </a:cubicBezTo>
                  <a:cubicBezTo>
                    <a:pt x="127815" y="272732"/>
                    <a:pt x="127350" y="272047"/>
                    <a:pt x="126836" y="271335"/>
                  </a:cubicBezTo>
                  <a:cubicBezTo>
                    <a:pt x="124015" y="267425"/>
                    <a:pt x="121801" y="263853"/>
                    <a:pt x="120144" y="260660"/>
                  </a:cubicBezTo>
                  <a:cubicBezTo>
                    <a:pt x="119620" y="259652"/>
                    <a:pt x="119133" y="258669"/>
                    <a:pt x="118706" y="257731"/>
                  </a:cubicBezTo>
                  <a:cubicBezTo>
                    <a:pt x="117281" y="254599"/>
                    <a:pt x="116391" y="251887"/>
                    <a:pt x="115831" y="249546"/>
                  </a:cubicBezTo>
                  <a:cubicBezTo>
                    <a:pt x="115581" y="248498"/>
                    <a:pt x="115373" y="247500"/>
                    <a:pt x="115247" y="246609"/>
                  </a:cubicBezTo>
                  <a:cubicBezTo>
                    <a:pt x="114822" y="243624"/>
                    <a:pt x="117211" y="241373"/>
                    <a:pt x="119797" y="241373"/>
                  </a:cubicBezTo>
                  <a:cubicBezTo>
                    <a:pt x="120742" y="241373"/>
                    <a:pt x="121714" y="241674"/>
                    <a:pt x="122584" y="242349"/>
                  </a:cubicBezTo>
                  <a:cubicBezTo>
                    <a:pt x="122720" y="242455"/>
                    <a:pt x="122873" y="242593"/>
                    <a:pt x="123013" y="242705"/>
                  </a:cubicBezTo>
                  <a:cubicBezTo>
                    <a:pt x="124006" y="243505"/>
                    <a:pt x="125087" y="244472"/>
                    <a:pt x="126262" y="245659"/>
                  </a:cubicBezTo>
                  <a:close/>
                  <a:moveTo>
                    <a:pt x="44361" y="110875"/>
                  </a:moveTo>
                  <a:lnTo>
                    <a:pt x="31017" y="98645"/>
                  </a:lnTo>
                  <a:cubicBezTo>
                    <a:pt x="36202" y="87130"/>
                    <a:pt x="54793" y="52353"/>
                    <a:pt x="97763" y="30652"/>
                  </a:cubicBezTo>
                  <a:lnTo>
                    <a:pt x="113082" y="44692"/>
                  </a:lnTo>
                  <a:cubicBezTo>
                    <a:pt x="115231" y="46662"/>
                    <a:pt x="117894" y="47945"/>
                    <a:pt x="120776" y="48389"/>
                  </a:cubicBezTo>
                  <a:cubicBezTo>
                    <a:pt x="133586" y="50360"/>
                    <a:pt x="171014" y="56514"/>
                    <a:pt x="185404" y="63180"/>
                  </a:cubicBezTo>
                  <a:cubicBezTo>
                    <a:pt x="185404" y="63180"/>
                    <a:pt x="217271" y="77107"/>
                    <a:pt x="244635" y="77687"/>
                  </a:cubicBezTo>
                  <a:cubicBezTo>
                    <a:pt x="248262" y="77763"/>
                    <a:pt x="251280" y="80452"/>
                    <a:pt x="251773" y="84046"/>
                  </a:cubicBezTo>
                  <a:cubicBezTo>
                    <a:pt x="252880" y="92121"/>
                    <a:pt x="247463" y="99641"/>
                    <a:pt x="239444" y="101100"/>
                  </a:cubicBezTo>
                  <a:cubicBezTo>
                    <a:pt x="232762" y="102317"/>
                    <a:pt x="224388" y="103405"/>
                    <a:pt x="215815" y="103405"/>
                  </a:cubicBezTo>
                  <a:cubicBezTo>
                    <a:pt x="211150" y="103405"/>
                    <a:pt x="206426" y="103083"/>
                    <a:pt x="201883" y="102283"/>
                  </a:cubicBezTo>
                  <a:cubicBezTo>
                    <a:pt x="201639" y="102240"/>
                    <a:pt x="201401" y="102220"/>
                    <a:pt x="201169" y="102220"/>
                  </a:cubicBezTo>
                  <a:cubicBezTo>
                    <a:pt x="197924" y="102220"/>
                    <a:pt x="196095" y="106254"/>
                    <a:pt x="198663" y="108608"/>
                  </a:cubicBezTo>
                  <a:cubicBezTo>
                    <a:pt x="202058" y="111719"/>
                    <a:pt x="205929" y="115267"/>
                    <a:pt x="210068" y="119060"/>
                  </a:cubicBezTo>
                  <a:cubicBezTo>
                    <a:pt x="209732" y="120121"/>
                    <a:pt x="209475" y="121216"/>
                    <a:pt x="209396" y="122369"/>
                  </a:cubicBezTo>
                  <a:lnTo>
                    <a:pt x="209051" y="127412"/>
                  </a:lnTo>
                  <a:cubicBezTo>
                    <a:pt x="207996" y="128155"/>
                    <a:pt x="206974" y="128956"/>
                    <a:pt x="206043" y="129888"/>
                  </a:cubicBezTo>
                  <a:cubicBezTo>
                    <a:pt x="202300" y="133637"/>
                    <a:pt x="200049" y="138478"/>
                    <a:pt x="199588" y="143692"/>
                  </a:cubicBezTo>
                  <a:cubicBezTo>
                    <a:pt x="199554" y="143663"/>
                    <a:pt x="199513" y="143643"/>
                    <a:pt x="199478" y="143615"/>
                  </a:cubicBezTo>
                  <a:lnTo>
                    <a:pt x="198875" y="136445"/>
                  </a:lnTo>
                  <a:cubicBezTo>
                    <a:pt x="198256" y="129085"/>
                    <a:pt x="191986" y="123321"/>
                    <a:pt x="184602" y="123321"/>
                  </a:cubicBezTo>
                  <a:cubicBezTo>
                    <a:pt x="177100" y="123321"/>
                    <a:pt x="170823" y="129183"/>
                    <a:pt x="170311" y="136667"/>
                  </a:cubicBezTo>
                  <a:lnTo>
                    <a:pt x="169773" y="144524"/>
                  </a:lnTo>
                  <a:cubicBezTo>
                    <a:pt x="165344" y="148616"/>
                    <a:pt x="162549" y="154453"/>
                    <a:pt x="162549" y="160944"/>
                  </a:cubicBezTo>
                  <a:lnTo>
                    <a:pt x="162549" y="200675"/>
                  </a:lnTo>
                  <a:lnTo>
                    <a:pt x="150018" y="189191"/>
                  </a:lnTo>
                  <a:cubicBezTo>
                    <a:pt x="149291" y="188524"/>
                    <a:pt x="148373" y="188194"/>
                    <a:pt x="147458" y="188194"/>
                  </a:cubicBezTo>
                  <a:cubicBezTo>
                    <a:pt x="146432" y="188194"/>
                    <a:pt x="145409" y="188608"/>
                    <a:pt x="144661" y="189424"/>
                  </a:cubicBezTo>
                  <a:cubicBezTo>
                    <a:pt x="143247" y="190968"/>
                    <a:pt x="143351" y="193366"/>
                    <a:pt x="144895" y="194781"/>
                  </a:cubicBezTo>
                  <a:lnTo>
                    <a:pt x="162549" y="210961"/>
                  </a:lnTo>
                  <a:lnTo>
                    <a:pt x="162549" y="245224"/>
                  </a:lnTo>
                  <a:cubicBezTo>
                    <a:pt x="162305" y="245032"/>
                    <a:pt x="162042" y="244878"/>
                    <a:pt x="161809" y="244665"/>
                  </a:cubicBezTo>
                  <a:lnTo>
                    <a:pt x="97718" y="185925"/>
                  </a:lnTo>
                  <a:cubicBezTo>
                    <a:pt x="86277" y="175440"/>
                    <a:pt x="77185" y="162651"/>
                    <a:pt x="71040" y="148400"/>
                  </a:cubicBezTo>
                  <a:lnTo>
                    <a:pt x="71040" y="148400"/>
                  </a:lnTo>
                  <a:cubicBezTo>
                    <a:pt x="64894" y="134150"/>
                    <a:pt x="55802" y="121361"/>
                    <a:pt x="44361" y="110875"/>
                  </a:cubicBezTo>
                  <a:close/>
                  <a:moveTo>
                    <a:pt x="230035" y="126187"/>
                  </a:moveTo>
                  <a:lnTo>
                    <a:pt x="230289" y="129217"/>
                  </a:lnTo>
                  <a:lnTo>
                    <a:pt x="230544" y="132241"/>
                  </a:lnTo>
                  <a:lnTo>
                    <a:pt x="230706" y="134170"/>
                  </a:lnTo>
                  <a:lnTo>
                    <a:pt x="231052" y="138292"/>
                  </a:lnTo>
                  <a:lnTo>
                    <a:pt x="231133" y="139260"/>
                  </a:lnTo>
                  <a:cubicBezTo>
                    <a:pt x="231432" y="142810"/>
                    <a:pt x="228631" y="145857"/>
                    <a:pt x="225068" y="145857"/>
                  </a:cubicBezTo>
                  <a:lnTo>
                    <a:pt x="222563" y="145857"/>
                  </a:lnTo>
                  <a:cubicBezTo>
                    <a:pt x="219038" y="145857"/>
                    <a:pt x="216249" y="142872"/>
                    <a:pt x="216490" y="139354"/>
                  </a:cubicBezTo>
                  <a:lnTo>
                    <a:pt x="216960" y="132488"/>
                  </a:lnTo>
                  <a:lnTo>
                    <a:pt x="217260" y="128102"/>
                  </a:lnTo>
                  <a:lnTo>
                    <a:pt x="217418" y="125796"/>
                  </a:lnTo>
                  <a:lnTo>
                    <a:pt x="217558" y="123743"/>
                  </a:lnTo>
                  <a:lnTo>
                    <a:pt x="217614" y="122930"/>
                  </a:lnTo>
                  <a:cubicBezTo>
                    <a:pt x="217664" y="122200"/>
                    <a:pt x="217872" y="121521"/>
                    <a:pt x="218154" y="120887"/>
                  </a:cubicBezTo>
                  <a:cubicBezTo>
                    <a:pt x="218734" y="119582"/>
                    <a:pt x="219765" y="118566"/>
                    <a:pt x="221036" y="117939"/>
                  </a:cubicBezTo>
                  <a:cubicBezTo>
                    <a:pt x="221848" y="117539"/>
                    <a:pt x="222724" y="117258"/>
                    <a:pt x="223687" y="117258"/>
                  </a:cubicBezTo>
                  <a:cubicBezTo>
                    <a:pt x="226851" y="117258"/>
                    <a:pt x="229487" y="119683"/>
                    <a:pt x="229753" y="122836"/>
                  </a:cubicBezTo>
                  <a:lnTo>
                    <a:pt x="229903" y="124620"/>
                  </a:lnTo>
                  <a:lnTo>
                    <a:pt x="230035" y="126187"/>
                  </a:lnTo>
                  <a:close/>
                  <a:moveTo>
                    <a:pt x="192048" y="153559"/>
                  </a:moveTo>
                  <a:cubicBezTo>
                    <a:pt x="192347" y="157110"/>
                    <a:pt x="189546" y="160156"/>
                    <a:pt x="185983" y="160156"/>
                  </a:cubicBezTo>
                  <a:lnTo>
                    <a:pt x="183478" y="160156"/>
                  </a:lnTo>
                  <a:cubicBezTo>
                    <a:pt x="179952" y="160156"/>
                    <a:pt x="177164" y="157171"/>
                    <a:pt x="177405" y="153654"/>
                  </a:cubicBezTo>
                  <a:lnTo>
                    <a:pt x="177735" y="148828"/>
                  </a:lnTo>
                  <a:lnTo>
                    <a:pt x="178062" y="144047"/>
                  </a:lnTo>
                  <a:lnTo>
                    <a:pt x="178370" y="139548"/>
                  </a:lnTo>
                  <a:lnTo>
                    <a:pt x="178529" y="137230"/>
                  </a:lnTo>
                  <a:cubicBezTo>
                    <a:pt x="178747" y="134036"/>
                    <a:pt x="181401" y="131558"/>
                    <a:pt x="184602" y="131558"/>
                  </a:cubicBezTo>
                  <a:cubicBezTo>
                    <a:pt x="187766" y="131558"/>
                    <a:pt x="190402" y="133982"/>
                    <a:pt x="190668" y="137135"/>
                  </a:cubicBezTo>
                  <a:lnTo>
                    <a:pt x="190853" y="139332"/>
                  </a:lnTo>
                  <a:lnTo>
                    <a:pt x="191223" y="143738"/>
                  </a:lnTo>
                  <a:lnTo>
                    <a:pt x="191608" y="148321"/>
                  </a:lnTo>
                  <a:lnTo>
                    <a:pt x="192048" y="153559"/>
                  </a:lnTo>
                  <a:close/>
                  <a:moveTo>
                    <a:pt x="214789" y="112214"/>
                  </a:moveTo>
                  <a:lnTo>
                    <a:pt x="214150" y="111629"/>
                  </a:lnTo>
                  <a:cubicBezTo>
                    <a:pt x="214607" y="111636"/>
                    <a:pt x="215067" y="111638"/>
                    <a:pt x="215529" y="111639"/>
                  </a:cubicBezTo>
                  <a:cubicBezTo>
                    <a:pt x="215273" y="111819"/>
                    <a:pt x="215033" y="112019"/>
                    <a:pt x="214789" y="112214"/>
                  </a:cubicBezTo>
                  <a:close/>
                  <a:moveTo>
                    <a:pt x="412269" y="17761"/>
                  </a:moveTo>
                  <a:cubicBezTo>
                    <a:pt x="413123" y="17761"/>
                    <a:pt x="413985" y="17892"/>
                    <a:pt x="414826" y="18162"/>
                  </a:cubicBezTo>
                  <a:cubicBezTo>
                    <a:pt x="419578" y="19690"/>
                    <a:pt x="427446" y="23231"/>
                    <a:pt x="437219" y="31275"/>
                  </a:cubicBezTo>
                  <a:lnTo>
                    <a:pt x="413592" y="53005"/>
                  </a:lnTo>
                  <a:cubicBezTo>
                    <a:pt x="403862" y="44149"/>
                    <a:pt x="395071" y="38482"/>
                    <a:pt x="389760" y="35449"/>
                  </a:cubicBezTo>
                  <a:lnTo>
                    <a:pt x="406556" y="20002"/>
                  </a:lnTo>
                  <a:cubicBezTo>
                    <a:pt x="408141" y="18543"/>
                    <a:pt x="410183" y="17761"/>
                    <a:pt x="412269" y="17761"/>
                  </a:cubicBezTo>
                  <a:close/>
                  <a:moveTo>
                    <a:pt x="449823" y="43287"/>
                  </a:moveTo>
                  <a:cubicBezTo>
                    <a:pt x="453241" y="47004"/>
                    <a:pt x="456738" y="51289"/>
                    <a:pt x="460002" y="55952"/>
                  </a:cubicBezTo>
                  <a:lnTo>
                    <a:pt x="435759" y="78249"/>
                  </a:lnTo>
                  <a:cubicBezTo>
                    <a:pt x="430490" y="70708"/>
                    <a:pt x="424956" y="64224"/>
                    <a:pt x="419540" y="58722"/>
                  </a:cubicBezTo>
                  <a:lnTo>
                    <a:pt x="443410" y="36768"/>
                  </a:lnTo>
                  <a:cubicBezTo>
                    <a:pt x="445488" y="38744"/>
                    <a:pt x="447623" y="40896"/>
                    <a:pt x="449823" y="43287"/>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6"/>
            <p:cNvSpPr/>
            <p:nvPr/>
          </p:nvSpPr>
          <p:spPr>
            <a:xfrm>
              <a:off x="4247469" y="1823733"/>
              <a:ext cx="14962" cy="15589"/>
            </a:xfrm>
            <a:custGeom>
              <a:avLst/>
              <a:gdLst/>
              <a:ahLst/>
              <a:cxnLst/>
              <a:rect l="l" t="t" r="r" b="b"/>
              <a:pathLst>
                <a:path w="14962" h="15589" extrusionOk="0">
                  <a:moveTo>
                    <a:pt x="5041" y="114"/>
                  </a:moveTo>
                  <a:cubicBezTo>
                    <a:pt x="2837" y="-411"/>
                    <a:pt x="677" y="932"/>
                    <a:pt x="126" y="3112"/>
                  </a:cubicBezTo>
                  <a:cubicBezTo>
                    <a:pt x="-429" y="5292"/>
                    <a:pt x="898" y="7524"/>
                    <a:pt x="3070" y="8111"/>
                  </a:cubicBezTo>
                  <a:cubicBezTo>
                    <a:pt x="3404" y="8202"/>
                    <a:pt x="6316" y="9072"/>
                    <a:pt x="6774" y="12091"/>
                  </a:cubicBezTo>
                  <a:cubicBezTo>
                    <a:pt x="7084" y="14130"/>
                    <a:pt x="8838" y="15590"/>
                    <a:pt x="10841" y="15590"/>
                  </a:cubicBezTo>
                  <a:cubicBezTo>
                    <a:pt x="11046" y="15590"/>
                    <a:pt x="11255" y="15576"/>
                    <a:pt x="11464" y="15544"/>
                  </a:cubicBezTo>
                  <a:cubicBezTo>
                    <a:pt x="13712" y="15202"/>
                    <a:pt x="15257" y="13102"/>
                    <a:pt x="14915" y="10852"/>
                  </a:cubicBezTo>
                  <a:cubicBezTo>
                    <a:pt x="13873" y="3987"/>
                    <a:pt x="8218" y="872"/>
                    <a:pt x="5041" y="114"/>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6"/>
            <p:cNvSpPr/>
            <p:nvPr/>
          </p:nvSpPr>
          <p:spPr>
            <a:xfrm>
              <a:off x="4212102" y="1810246"/>
              <a:ext cx="15001" cy="15581"/>
            </a:xfrm>
            <a:custGeom>
              <a:avLst/>
              <a:gdLst/>
              <a:ahLst/>
              <a:cxnLst/>
              <a:rect l="l" t="t" r="r" b="b"/>
              <a:pathLst>
                <a:path w="15001" h="15581" extrusionOk="0">
                  <a:moveTo>
                    <a:pt x="6528" y="572"/>
                  </a:moveTo>
                  <a:cubicBezTo>
                    <a:pt x="6011" y="372"/>
                    <a:pt x="5517" y="210"/>
                    <a:pt x="5076" y="105"/>
                  </a:cubicBezTo>
                  <a:cubicBezTo>
                    <a:pt x="3565" y="-249"/>
                    <a:pt x="2079" y="320"/>
                    <a:pt x="1101" y="1399"/>
                  </a:cubicBezTo>
                  <a:cubicBezTo>
                    <a:pt x="652" y="1894"/>
                    <a:pt x="279" y="2460"/>
                    <a:pt x="113" y="3156"/>
                  </a:cubicBezTo>
                  <a:cubicBezTo>
                    <a:pt x="-414" y="5368"/>
                    <a:pt x="950" y="7590"/>
                    <a:pt x="3162" y="8117"/>
                  </a:cubicBezTo>
                  <a:cubicBezTo>
                    <a:pt x="3194" y="8125"/>
                    <a:pt x="6339" y="8957"/>
                    <a:pt x="6814" y="12082"/>
                  </a:cubicBezTo>
                  <a:cubicBezTo>
                    <a:pt x="7123" y="14121"/>
                    <a:pt x="8877" y="15581"/>
                    <a:pt x="10880" y="15581"/>
                  </a:cubicBezTo>
                  <a:cubicBezTo>
                    <a:pt x="11085" y="15581"/>
                    <a:pt x="11294" y="15567"/>
                    <a:pt x="11503" y="15535"/>
                  </a:cubicBezTo>
                  <a:cubicBezTo>
                    <a:pt x="13751" y="15193"/>
                    <a:pt x="15296" y="13094"/>
                    <a:pt x="14954" y="10844"/>
                  </a:cubicBezTo>
                  <a:cubicBezTo>
                    <a:pt x="14057" y="4930"/>
                    <a:pt x="9740" y="1811"/>
                    <a:pt x="6528" y="572"/>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6"/>
            <p:cNvSpPr/>
            <p:nvPr/>
          </p:nvSpPr>
          <p:spPr>
            <a:xfrm>
              <a:off x="4198850" y="1777139"/>
              <a:ext cx="15000" cy="15525"/>
            </a:xfrm>
            <a:custGeom>
              <a:avLst/>
              <a:gdLst/>
              <a:ahLst/>
              <a:cxnLst/>
              <a:rect l="l" t="t" r="r" b="b"/>
              <a:pathLst>
                <a:path w="15000" h="15525" extrusionOk="0">
                  <a:moveTo>
                    <a:pt x="5076" y="50"/>
                  </a:moveTo>
                  <a:cubicBezTo>
                    <a:pt x="4934" y="16"/>
                    <a:pt x="4798" y="54"/>
                    <a:pt x="4656" y="35"/>
                  </a:cubicBezTo>
                  <a:cubicBezTo>
                    <a:pt x="2604" y="-231"/>
                    <a:pt x="610" y="1029"/>
                    <a:pt x="113" y="3100"/>
                  </a:cubicBezTo>
                  <a:cubicBezTo>
                    <a:pt x="-414" y="5312"/>
                    <a:pt x="950" y="7534"/>
                    <a:pt x="3162" y="8061"/>
                  </a:cubicBezTo>
                  <a:cubicBezTo>
                    <a:pt x="3177" y="8065"/>
                    <a:pt x="3874" y="8262"/>
                    <a:pt x="4656" y="8773"/>
                  </a:cubicBezTo>
                  <a:cubicBezTo>
                    <a:pt x="5552" y="9358"/>
                    <a:pt x="6560" y="10359"/>
                    <a:pt x="6814" y="12027"/>
                  </a:cubicBezTo>
                  <a:cubicBezTo>
                    <a:pt x="7123" y="14066"/>
                    <a:pt x="8877" y="15526"/>
                    <a:pt x="10880" y="15526"/>
                  </a:cubicBezTo>
                  <a:cubicBezTo>
                    <a:pt x="11085" y="15526"/>
                    <a:pt x="11294" y="15512"/>
                    <a:pt x="11503" y="15480"/>
                  </a:cubicBezTo>
                  <a:cubicBezTo>
                    <a:pt x="12006" y="15403"/>
                    <a:pt x="12458" y="15212"/>
                    <a:pt x="12877" y="14978"/>
                  </a:cubicBezTo>
                  <a:cubicBezTo>
                    <a:pt x="14333" y="14164"/>
                    <a:pt x="15219" y="12535"/>
                    <a:pt x="14954" y="10788"/>
                  </a:cubicBezTo>
                  <a:cubicBezTo>
                    <a:pt x="14635" y="8688"/>
                    <a:pt x="13856" y="6977"/>
                    <a:pt x="12877" y="5539"/>
                  </a:cubicBezTo>
                  <a:cubicBezTo>
                    <a:pt x="10655" y="2276"/>
                    <a:pt x="7282" y="576"/>
                    <a:pt x="5076" y="50"/>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6"/>
            <p:cNvSpPr/>
            <p:nvPr/>
          </p:nvSpPr>
          <p:spPr>
            <a:xfrm>
              <a:off x="4199152" y="1731652"/>
              <a:ext cx="15000" cy="15505"/>
            </a:xfrm>
            <a:custGeom>
              <a:avLst/>
              <a:gdLst/>
              <a:ahLst/>
              <a:cxnLst/>
              <a:rect l="l" t="t" r="r" b="b"/>
              <a:pathLst>
                <a:path w="15000" h="15505" extrusionOk="0">
                  <a:moveTo>
                    <a:pt x="8713" y="1591"/>
                  </a:moveTo>
                  <a:cubicBezTo>
                    <a:pt x="8634" y="1543"/>
                    <a:pt x="8554" y="1497"/>
                    <a:pt x="8475" y="1451"/>
                  </a:cubicBezTo>
                  <a:cubicBezTo>
                    <a:pt x="7246" y="743"/>
                    <a:pt x="6044" y="260"/>
                    <a:pt x="5076" y="29"/>
                  </a:cubicBezTo>
                  <a:cubicBezTo>
                    <a:pt x="4833" y="-28"/>
                    <a:pt x="4597" y="19"/>
                    <a:pt x="4355" y="6"/>
                  </a:cubicBezTo>
                  <a:cubicBezTo>
                    <a:pt x="2413" y="-95"/>
                    <a:pt x="585" y="1109"/>
                    <a:pt x="113" y="3080"/>
                  </a:cubicBezTo>
                  <a:cubicBezTo>
                    <a:pt x="-414" y="5292"/>
                    <a:pt x="950" y="7514"/>
                    <a:pt x="3162" y="8041"/>
                  </a:cubicBezTo>
                  <a:cubicBezTo>
                    <a:pt x="3175" y="8044"/>
                    <a:pt x="3705" y="8195"/>
                    <a:pt x="4355" y="8567"/>
                  </a:cubicBezTo>
                  <a:cubicBezTo>
                    <a:pt x="5309" y="9112"/>
                    <a:pt x="6531" y="10147"/>
                    <a:pt x="6814" y="12006"/>
                  </a:cubicBezTo>
                  <a:cubicBezTo>
                    <a:pt x="7123" y="14045"/>
                    <a:pt x="8877" y="15505"/>
                    <a:pt x="10880" y="15505"/>
                  </a:cubicBezTo>
                  <a:cubicBezTo>
                    <a:pt x="11085" y="15505"/>
                    <a:pt x="11294" y="15491"/>
                    <a:pt x="11503" y="15459"/>
                  </a:cubicBezTo>
                  <a:cubicBezTo>
                    <a:pt x="11895" y="15400"/>
                    <a:pt x="12232" y="15226"/>
                    <a:pt x="12575" y="15068"/>
                  </a:cubicBezTo>
                  <a:cubicBezTo>
                    <a:pt x="14199" y="14319"/>
                    <a:pt x="15236" y="12625"/>
                    <a:pt x="14954" y="10768"/>
                  </a:cubicBezTo>
                  <a:cubicBezTo>
                    <a:pt x="14603" y="8454"/>
                    <a:pt x="13704" y="6598"/>
                    <a:pt x="12575" y="5083"/>
                  </a:cubicBezTo>
                  <a:cubicBezTo>
                    <a:pt x="11443" y="3562"/>
                    <a:pt x="10080" y="2415"/>
                    <a:pt x="8713" y="1591"/>
                  </a:cubicBezTo>
                  <a:close/>
                </a:path>
              </a:pathLst>
            </a:custGeom>
            <a:solidFill>
              <a:srgbClr val="43434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 name="Google Shape;83;p16"/>
          <p:cNvSpPr txBox="1">
            <a:spLocks noGrp="1"/>
          </p:cNvSpPr>
          <p:nvPr>
            <p:ph type="body" idx="1"/>
          </p:nvPr>
        </p:nvSpPr>
        <p:spPr>
          <a:xfrm>
            <a:off x="5414700" y="3996175"/>
            <a:ext cx="2886600" cy="5727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Clr>
                <a:schemeClr val="dk1"/>
              </a:buClr>
              <a:buSzPts val="1100"/>
              <a:buFont typeface="Arial"/>
              <a:buNone/>
            </a:pPr>
            <a:r>
              <a:rPr lang="en" sz="1400">
                <a:solidFill>
                  <a:schemeClr val="dk1"/>
                </a:solidFill>
                <a:latin typeface="Work Sans"/>
                <a:ea typeface="Work Sans"/>
                <a:cs typeface="Work Sans"/>
                <a:sym typeface="Work Sans"/>
              </a:rPr>
              <a:t>Collaboration</a:t>
            </a:r>
            <a:endParaRPr sz="1400">
              <a:solidFill>
                <a:schemeClr val="dk1"/>
              </a:solidFill>
              <a:latin typeface="Work Sans"/>
              <a:ea typeface="Work Sans"/>
              <a:cs typeface="Work Sans"/>
              <a:sym typeface="Work Sans"/>
            </a:endParaRPr>
          </a:p>
        </p:txBody>
      </p:sp>
      <p:sp>
        <p:nvSpPr>
          <p:cNvPr id="84" name="Google Shape;8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55" name="Google Shape;455;p52"/>
          <p:cNvSpPr txBox="1">
            <a:spLocks noGrp="1"/>
          </p:cNvSpPr>
          <p:nvPr>
            <p:ph type="title"/>
          </p:nvPr>
        </p:nvSpPr>
        <p:spPr>
          <a:xfrm>
            <a:off x="311700" y="374250"/>
            <a:ext cx="8520600" cy="9234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SzPts val="990"/>
              <a:buNone/>
            </a:pPr>
            <a:r>
              <a:rPr lang="en" sz="4800" b="1">
                <a:latin typeface="Work Sans"/>
                <a:ea typeface="Work Sans"/>
                <a:cs typeface="Work Sans"/>
                <a:sym typeface="Work Sans"/>
              </a:rPr>
              <a:t>Thank you!</a:t>
            </a:r>
            <a:endParaRPr sz="4800" b="1">
              <a:latin typeface="Work Sans"/>
              <a:ea typeface="Work Sans"/>
              <a:cs typeface="Work Sans"/>
              <a:sym typeface="Work Sans"/>
            </a:endParaRPr>
          </a:p>
        </p:txBody>
      </p:sp>
      <p:sp>
        <p:nvSpPr>
          <p:cNvPr id="456" name="Google Shape;456;p52"/>
          <p:cNvSpPr txBox="1"/>
          <p:nvPr/>
        </p:nvSpPr>
        <p:spPr>
          <a:xfrm>
            <a:off x="1590450" y="1454100"/>
            <a:ext cx="5914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dk2"/>
                </a:solidFill>
                <a:latin typeface="Work Sans"/>
                <a:ea typeface="Work Sans"/>
                <a:cs typeface="Work Sans"/>
                <a:sym typeface="Work Sans"/>
              </a:rPr>
              <a:t>Questions?</a:t>
            </a:r>
            <a:endParaRPr sz="2400">
              <a:solidFill>
                <a:schemeClr val="dk2"/>
              </a:solidFill>
              <a:latin typeface="Work Sans"/>
              <a:ea typeface="Work Sans"/>
              <a:cs typeface="Work Sans"/>
              <a:sym typeface="Work Sans"/>
            </a:endParaRPr>
          </a:p>
        </p:txBody>
      </p:sp>
      <p:pic>
        <p:nvPicPr>
          <p:cNvPr id="451" name="Google Shape;451;p52" descr="Headshot of Max Eckar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06288" y="2444603"/>
            <a:ext cx="1310868" cy="171554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448" name="Google Shape;448;p52"/>
          <p:cNvSpPr txBox="1"/>
          <p:nvPr/>
        </p:nvSpPr>
        <p:spPr>
          <a:xfrm>
            <a:off x="624775" y="4236350"/>
            <a:ext cx="2673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2"/>
                </a:solidFill>
              </a:rPr>
              <a:t>Max Eckard</a:t>
            </a:r>
            <a:endParaRPr b="1">
              <a:solidFill>
                <a:schemeClr val="dk2"/>
              </a:solidFill>
            </a:endParaRPr>
          </a:p>
          <a:p>
            <a:pPr marL="0" lvl="0" indent="0" algn="ctr" rtl="0">
              <a:spcBef>
                <a:spcPts val="0"/>
              </a:spcBef>
              <a:spcAft>
                <a:spcPts val="0"/>
              </a:spcAft>
              <a:buNone/>
            </a:pPr>
            <a:r>
              <a:rPr lang="en">
                <a:solidFill>
                  <a:schemeClr val="dk2"/>
                </a:solidFill>
              </a:rPr>
              <a:t>eckardm@umich.edu</a:t>
            </a:r>
            <a:endParaRPr>
              <a:solidFill>
                <a:schemeClr val="dk2"/>
              </a:solidFill>
            </a:endParaRPr>
          </a:p>
        </p:txBody>
      </p:sp>
      <p:pic>
        <p:nvPicPr>
          <p:cNvPr id="453" name="Google Shape;453;p52" descr="Headshot of Elizabeth Gadelha"/>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935091" y="2444606"/>
            <a:ext cx="1225519" cy="1715543"/>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450" name="Google Shape;450;p52"/>
          <p:cNvSpPr txBox="1"/>
          <p:nvPr/>
        </p:nvSpPr>
        <p:spPr>
          <a:xfrm>
            <a:off x="3161838" y="4236350"/>
            <a:ext cx="2820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2"/>
                </a:solidFill>
              </a:rPr>
              <a:t>Elizabeth Gadelha</a:t>
            </a:r>
            <a:endParaRPr b="1">
              <a:solidFill>
                <a:schemeClr val="dk2"/>
              </a:solidFill>
            </a:endParaRPr>
          </a:p>
          <a:p>
            <a:pPr marL="0" lvl="0" indent="0" algn="ctr" rtl="0">
              <a:spcBef>
                <a:spcPts val="0"/>
              </a:spcBef>
              <a:spcAft>
                <a:spcPts val="0"/>
              </a:spcAft>
              <a:buNone/>
            </a:pPr>
            <a:r>
              <a:rPr lang="en">
                <a:solidFill>
                  <a:schemeClr val="dk2"/>
                </a:solidFill>
              </a:rPr>
              <a:t>gadelha@umich.edu</a:t>
            </a:r>
            <a:endParaRPr>
              <a:solidFill>
                <a:schemeClr val="dk2"/>
              </a:solidFill>
            </a:endParaRPr>
          </a:p>
        </p:txBody>
      </p:sp>
      <p:pic>
        <p:nvPicPr>
          <p:cNvPr id="452" name="Google Shape;452;p52" descr="Headshot of Mike Shallcross"/>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585113" y="2444608"/>
            <a:ext cx="1284225" cy="171554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449" name="Google Shape;449;p52"/>
          <p:cNvSpPr txBox="1"/>
          <p:nvPr/>
        </p:nvSpPr>
        <p:spPr>
          <a:xfrm>
            <a:off x="5865225" y="4236350"/>
            <a:ext cx="2724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2"/>
                </a:solidFill>
              </a:rPr>
              <a:t>Mike Shallcross</a:t>
            </a:r>
            <a:endParaRPr b="1">
              <a:solidFill>
                <a:schemeClr val="dk2"/>
              </a:solidFill>
            </a:endParaRPr>
          </a:p>
          <a:p>
            <a:pPr marL="0" lvl="0" indent="0" algn="ctr" rtl="0">
              <a:spcBef>
                <a:spcPts val="0"/>
              </a:spcBef>
              <a:spcAft>
                <a:spcPts val="0"/>
              </a:spcAft>
              <a:buNone/>
            </a:pPr>
            <a:r>
              <a:rPr lang="en">
                <a:solidFill>
                  <a:schemeClr val="dk2"/>
                </a:solidFill>
              </a:rPr>
              <a:t>shallcro@umich.edu</a:t>
            </a:r>
            <a:endParaRPr>
              <a:solidFill>
                <a:schemeClr val="dk2"/>
              </a:solidFill>
            </a:endParaRPr>
          </a:p>
        </p:txBody>
      </p:sp>
      <p:sp>
        <p:nvSpPr>
          <p:cNvPr id="454" name="Google Shape;454;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latin typeface="Work Sans"/>
                <a:ea typeface="Work Sans"/>
                <a:cs typeface="Work Sans"/>
                <a:sym typeface="Work Sans"/>
              </a:rPr>
              <a:t>Image Credits</a:t>
            </a:r>
            <a:endParaRPr sz="2420" b="1" dirty="0">
              <a:latin typeface="Work Sans"/>
              <a:ea typeface="Work Sans"/>
              <a:cs typeface="Work Sans"/>
              <a:sym typeface="Work Sans"/>
            </a:endParaRPr>
          </a:p>
        </p:txBody>
      </p:sp>
      <p:sp>
        <p:nvSpPr>
          <p:cNvPr id="462" name="Google Shape;462;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dirty="0"/>
              <a:t>“The Agile Inception Deck,” </a:t>
            </a:r>
            <a:r>
              <a:rPr lang="en" i="1" dirty="0"/>
              <a:t>The Agile Warrior</a:t>
            </a:r>
            <a:r>
              <a:rPr lang="en" dirty="0"/>
              <a:t> (blog), last modified November 6, 2010, https://agilewarrior.wordpress.com/2010/11/06/the-agile-inception-deck/.</a:t>
            </a:r>
          </a:p>
          <a:p>
            <a:pPr marL="0" marR="0" lvl="0" indent="0" algn="l" defTabSz="914400" rtl="0" eaLnBrk="1" fontAlgn="auto" latinLnBrk="0" hangingPunct="1">
              <a:lnSpc>
                <a:spcPct val="115000"/>
              </a:lnSpc>
              <a:spcBef>
                <a:spcPts val="0"/>
              </a:spcBef>
              <a:spcAft>
                <a:spcPts val="1200"/>
              </a:spcAft>
              <a:buClr>
                <a:srgbClr val="000000"/>
              </a:buClr>
              <a:buSzPts val="1100"/>
              <a:buFont typeface="Arial"/>
              <a:buNone/>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rPr>
              <a:t>Pascal, “The Three Musketeers,” April 7, 2011, https://www.flickr.com/photos/pasukaru76/5597863793, CC0 1.0 Universal.</a:t>
            </a:r>
          </a:p>
          <a:p>
            <a:pPr marL="0" lvl="0" indent="0" algn="l" rtl="0">
              <a:spcBef>
                <a:spcPts val="0"/>
              </a:spcBef>
              <a:spcAft>
                <a:spcPts val="1200"/>
              </a:spcAft>
              <a:buClr>
                <a:schemeClr val="dk1"/>
              </a:buClr>
              <a:buSzPts val="1100"/>
              <a:buFont typeface="Arial"/>
              <a:buNone/>
            </a:pPr>
            <a:endParaRPr lang="en-US" sz="1200" dirty="0">
              <a:solidFill>
                <a:schemeClr val="dk1"/>
              </a:solidFill>
            </a:endParaRPr>
          </a:p>
        </p:txBody>
      </p:sp>
      <p:sp>
        <p:nvSpPr>
          <p:cNvPr id="463" name="Google Shape;463;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Outline</a:t>
            </a:r>
            <a:endParaRPr sz="2420" b="1">
              <a:latin typeface="Work Sans"/>
              <a:ea typeface="Work Sans"/>
              <a:cs typeface="Work Sans"/>
              <a:sym typeface="Work Sans"/>
            </a:endParaRPr>
          </a:p>
        </p:txBody>
      </p:sp>
      <p:sp>
        <p:nvSpPr>
          <p:cNvPr id="96" name="Google Shape;96;p17"/>
          <p:cNvSpPr/>
          <p:nvPr/>
        </p:nvSpPr>
        <p:spPr>
          <a:xfrm>
            <a:off x="1529739" y="1438600"/>
            <a:ext cx="3132000" cy="1325100"/>
          </a:xfrm>
          <a:prstGeom prst="chevron">
            <a:avLst>
              <a:gd name="adj" fmla="val 29853"/>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Work Sans Medium"/>
                <a:ea typeface="Work Sans Medium"/>
                <a:cs typeface="Work Sans Medium"/>
                <a:sym typeface="Work Sans Medium"/>
              </a:rPr>
              <a:t>1. Institutional </a:t>
            </a:r>
            <a:endParaRPr sz="1800">
              <a:latin typeface="Work Sans Medium"/>
              <a:ea typeface="Work Sans Medium"/>
              <a:cs typeface="Work Sans Medium"/>
              <a:sym typeface="Work Sans Medium"/>
            </a:endParaRPr>
          </a:p>
          <a:p>
            <a:pPr marL="0" lvl="0" indent="0" algn="ctr" rtl="0">
              <a:spcBef>
                <a:spcPts val="0"/>
              </a:spcBef>
              <a:spcAft>
                <a:spcPts val="0"/>
              </a:spcAft>
              <a:buNone/>
            </a:pPr>
            <a:r>
              <a:rPr lang="en" sz="1800">
                <a:latin typeface="Work Sans Medium"/>
                <a:ea typeface="Work Sans Medium"/>
                <a:cs typeface="Work Sans Medium"/>
                <a:sym typeface="Work Sans Medium"/>
              </a:rPr>
              <a:t>Context</a:t>
            </a:r>
            <a:endParaRPr sz="1800">
              <a:latin typeface="Work Sans Medium"/>
              <a:ea typeface="Work Sans Medium"/>
              <a:cs typeface="Work Sans Medium"/>
              <a:sym typeface="Work Sans Medium"/>
            </a:endParaRPr>
          </a:p>
        </p:txBody>
      </p:sp>
      <p:sp>
        <p:nvSpPr>
          <p:cNvPr id="97" name="Google Shape;97;p17"/>
          <p:cNvSpPr/>
          <p:nvPr/>
        </p:nvSpPr>
        <p:spPr>
          <a:xfrm>
            <a:off x="4482246" y="1438600"/>
            <a:ext cx="3132000" cy="1325100"/>
          </a:xfrm>
          <a:prstGeom prst="chevron">
            <a:avLst>
              <a:gd name="adj" fmla="val 29853"/>
            </a:avLst>
          </a:prstGeom>
          <a:solidFill>
            <a:srgbClr val="D9D9D9"/>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Work Sans Medium"/>
                <a:ea typeface="Work Sans Medium"/>
                <a:cs typeface="Work Sans Medium"/>
                <a:sym typeface="Work Sans Medium"/>
              </a:rPr>
              <a:t>2. Overview of Initiatives</a:t>
            </a:r>
            <a:endParaRPr sz="1800">
              <a:latin typeface="Work Sans Medium"/>
              <a:ea typeface="Work Sans Medium"/>
              <a:cs typeface="Work Sans Medium"/>
              <a:sym typeface="Work Sans Medium"/>
            </a:endParaRPr>
          </a:p>
        </p:txBody>
      </p:sp>
      <p:sp>
        <p:nvSpPr>
          <p:cNvPr id="100" name="Google Shape;100;p17"/>
          <p:cNvSpPr/>
          <p:nvPr/>
        </p:nvSpPr>
        <p:spPr>
          <a:xfrm>
            <a:off x="159600" y="3238350"/>
            <a:ext cx="3110400" cy="1325100"/>
          </a:xfrm>
          <a:prstGeom prst="chevron">
            <a:avLst>
              <a:gd name="adj" fmla="val 29853"/>
            </a:avLst>
          </a:prstGeom>
          <a:solidFill>
            <a:srgbClr val="CCCCCC"/>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Work Sans Medium"/>
                <a:ea typeface="Work Sans Medium"/>
                <a:cs typeface="Work Sans Medium"/>
                <a:sym typeface="Work Sans Medium"/>
              </a:rPr>
              <a:t>3. Outcomes of Initiatives</a:t>
            </a:r>
            <a:endParaRPr sz="1800">
              <a:latin typeface="Work Sans Medium"/>
              <a:ea typeface="Work Sans Medium"/>
              <a:cs typeface="Work Sans Medium"/>
              <a:sym typeface="Work Sans Medium"/>
            </a:endParaRPr>
          </a:p>
        </p:txBody>
      </p:sp>
      <p:sp>
        <p:nvSpPr>
          <p:cNvPr id="98" name="Google Shape;98;p17"/>
          <p:cNvSpPr/>
          <p:nvPr/>
        </p:nvSpPr>
        <p:spPr>
          <a:xfrm>
            <a:off x="3017033" y="3238350"/>
            <a:ext cx="3110400" cy="1325100"/>
          </a:xfrm>
          <a:prstGeom prst="chevron">
            <a:avLst>
              <a:gd name="adj" fmla="val 29853"/>
            </a:avLst>
          </a:prstGeom>
          <a:solidFill>
            <a:srgbClr val="B7B7B7"/>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Work Sans Medium"/>
                <a:ea typeface="Work Sans Medium"/>
                <a:cs typeface="Work Sans Medium"/>
                <a:sym typeface="Work Sans Medium"/>
              </a:rPr>
              <a:t>4. Lessons Learned</a:t>
            </a:r>
            <a:endParaRPr sz="1800">
              <a:latin typeface="Work Sans Medium"/>
              <a:ea typeface="Work Sans Medium"/>
              <a:cs typeface="Work Sans Medium"/>
              <a:sym typeface="Work Sans Medium"/>
            </a:endParaRPr>
          </a:p>
        </p:txBody>
      </p:sp>
      <p:sp>
        <p:nvSpPr>
          <p:cNvPr id="99" name="Google Shape;99;p17"/>
          <p:cNvSpPr/>
          <p:nvPr/>
        </p:nvSpPr>
        <p:spPr>
          <a:xfrm>
            <a:off x="5874643" y="3238350"/>
            <a:ext cx="3110400" cy="1325100"/>
          </a:xfrm>
          <a:prstGeom prst="chevron">
            <a:avLst>
              <a:gd name="adj" fmla="val 29853"/>
            </a:avLst>
          </a:prstGeom>
          <a:solidFill>
            <a:srgbClr val="9999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Work Sans Medium"/>
                <a:ea typeface="Work Sans Medium"/>
                <a:cs typeface="Work Sans Medium"/>
                <a:sym typeface="Work Sans Medium"/>
              </a:rPr>
              <a:t>5. Exploring Upskilling Projects </a:t>
            </a:r>
            <a:endParaRPr sz="1800">
              <a:latin typeface="Work Sans Medium"/>
              <a:ea typeface="Work Sans Medium"/>
              <a:cs typeface="Work Sans Medium"/>
              <a:sym typeface="Work Sans Medium"/>
            </a:endParaRPr>
          </a:p>
        </p:txBody>
      </p:sp>
      <p:sp>
        <p:nvSpPr>
          <p:cNvPr id="101" name="Google Shape;10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a:extLst>
              <a:ext uri="{C183D7F6-B498-43B3-948B-1728B52AA6E4}">
                <adec:decorative xmlns:adec="http://schemas.microsoft.com/office/drawing/2017/decorative" val="1"/>
              </a:ext>
            </a:extLst>
          </p:cNvPr>
          <p:cNvSpPr/>
          <p:nvPr/>
        </p:nvSpPr>
        <p:spPr>
          <a:xfrm>
            <a:off x="458825" y="451450"/>
            <a:ext cx="8222100" cy="42405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Work Sans"/>
                <a:ea typeface="Work Sans"/>
                <a:cs typeface="Work Sans"/>
                <a:sym typeface="Work Sans"/>
              </a:rPr>
              <a:t>Institutional Context</a:t>
            </a:r>
            <a:endParaRPr b="1">
              <a:latin typeface="Work Sans"/>
              <a:ea typeface="Work Sans"/>
              <a:cs typeface="Work Sans"/>
              <a:sym typeface="Work Sans"/>
            </a:endParaRPr>
          </a:p>
        </p:txBody>
      </p:sp>
      <p:sp>
        <p:nvSpPr>
          <p:cNvPr id="108" name="Google Shape;10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descr="Photograph of the exterior of the Bentley Historical Library buildi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 y="-304800"/>
            <a:ext cx="9144003" cy="6094520"/>
          </a:xfrm>
          <a:prstGeom prst="rect">
            <a:avLst/>
          </a:prstGeom>
          <a:noFill/>
          <a:ln>
            <a:noFill/>
          </a:ln>
        </p:spPr>
      </p:pic>
      <p:sp>
        <p:nvSpPr>
          <p:cNvPr id="114" name="Google Shape;114;p19"/>
          <p:cNvSpPr txBox="1">
            <a:spLocks noGrp="1"/>
          </p:cNvSpPr>
          <p:nvPr>
            <p:ph type="title"/>
          </p:nvPr>
        </p:nvSpPr>
        <p:spPr>
          <a:xfrm>
            <a:off x="1779943" y="4360630"/>
            <a:ext cx="6935042" cy="599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990"/>
              <a:buNone/>
            </a:pPr>
            <a:r>
              <a:rPr lang="en" sz="1620" dirty="0">
                <a:solidFill>
                  <a:schemeClr val="lt1"/>
                </a:solidFill>
                <a:latin typeface="Work Sans Medium"/>
                <a:ea typeface="Work Sans Medium"/>
                <a:cs typeface="Work Sans Medium"/>
                <a:sym typeface="Work Sans Medium"/>
              </a:rPr>
              <a:t>Exterior View of the </a:t>
            </a:r>
            <a:endParaRPr sz="1620" dirty="0">
              <a:solidFill>
                <a:schemeClr val="lt1"/>
              </a:solidFill>
              <a:latin typeface="Work Sans Medium"/>
              <a:ea typeface="Work Sans Medium"/>
              <a:cs typeface="Work Sans Medium"/>
              <a:sym typeface="Work Sans Medium"/>
            </a:endParaRPr>
          </a:p>
          <a:p>
            <a:pPr marL="0" lvl="0" indent="0" algn="r" rtl="0">
              <a:spcBef>
                <a:spcPts val="0"/>
              </a:spcBef>
              <a:spcAft>
                <a:spcPts val="0"/>
              </a:spcAft>
              <a:buSzPts val="990"/>
              <a:buNone/>
            </a:pPr>
            <a:r>
              <a:rPr lang="en" sz="1620" dirty="0">
                <a:solidFill>
                  <a:schemeClr val="lt1"/>
                </a:solidFill>
                <a:latin typeface="Work Sans Medium"/>
                <a:ea typeface="Work Sans Medium"/>
                <a:cs typeface="Work Sans Medium"/>
                <a:sym typeface="Work Sans Medium"/>
              </a:rPr>
              <a:t>Bentley Historical Library</a:t>
            </a:r>
            <a:endParaRPr sz="1620" dirty="0">
              <a:solidFill>
                <a:schemeClr val="lt1"/>
              </a:solidFill>
              <a:latin typeface="Work Sans Medium"/>
              <a:ea typeface="Work Sans Medium"/>
              <a:cs typeface="Work Sans Medium"/>
              <a:sym typeface="Work Sans Medium"/>
            </a:endParaRPr>
          </a:p>
        </p:txBody>
      </p:sp>
      <p:sp>
        <p:nvSpPr>
          <p:cNvPr id="4" name="Google Shape;108;p18">
            <a:extLst>
              <a:ext uri="{FF2B5EF4-FFF2-40B4-BE49-F238E27FC236}">
                <a16:creationId xmlns:a16="http://schemas.microsoft.com/office/drawing/2014/main" id="{BEE00509-0D68-4455-93E4-E0364A97FA33}"/>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7</a:t>
            </a:fld>
            <a:endParaRPr>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0">
            <a:extLst>
              <a:ext uri="{C183D7F6-B498-43B3-948B-1728B52AA6E4}">
                <adec:decorative xmlns:adec="http://schemas.microsoft.com/office/drawing/2017/decorative" val="1"/>
              </a:ext>
            </a:extLst>
          </p:cNvPr>
          <p:cNvSpPr/>
          <p:nvPr/>
        </p:nvSpPr>
        <p:spPr>
          <a:xfrm>
            <a:off x="458825" y="451450"/>
            <a:ext cx="8222100" cy="42405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Work Sans"/>
                <a:ea typeface="Work Sans"/>
                <a:cs typeface="Work Sans"/>
                <a:sym typeface="Work Sans"/>
              </a:rPr>
              <a:t>Overview of Initiatives</a:t>
            </a:r>
            <a:endParaRPr b="1">
              <a:latin typeface="Work Sans"/>
              <a:ea typeface="Work Sans"/>
              <a:cs typeface="Work Sans"/>
              <a:sym typeface="Work Sans"/>
            </a:endParaRPr>
          </a:p>
        </p:txBody>
      </p:sp>
      <p:sp>
        <p:nvSpPr>
          <p:cNvPr id="121" name="Google Shape;12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latin typeface="Work Sans"/>
                <a:ea typeface="Work Sans"/>
                <a:cs typeface="Work Sans"/>
                <a:sym typeface="Work Sans"/>
              </a:rPr>
              <a:t>Bentley Collaborative Technical Upskilling Initiatives</a:t>
            </a:r>
            <a:endParaRPr sz="2420" b="1">
              <a:latin typeface="Work Sans"/>
              <a:ea typeface="Work Sans"/>
              <a:cs typeface="Work Sans"/>
              <a:sym typeface="Work Sans"/>
            </a:endParaRPr>
          </a:p>
        </p:txBody>
      </p:sp>
      <p:pic>
        <p:nvPicPr>
          <p:cNvPr id="128" name="Google Shape;128;p21" descr="Timeline of four technical upskilling initiatives at the Bentley Historical Library from 2014 to 20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7564" y="1017725"/>
            <a:ext cx="8248873" cy="2135802"/>
          </a:xfrm>
          <a:prstGeom prst="rect">
            <a:avLst/>
          </a:prstGeom>
          <a:noFill/>
          <a:ln>
            <a:noFill/>
          </a:ln>
        </p:spPr>
      </p:pic>
      <p:sp>
        <p:nvSpPr>
          <p:cNvPr id="127" name="Google Shape;127;p21"/>
          <p:cNvSpPr txBox="1">
            <a:spLocks noGrp="1"/>
          </p:cNvSpPr>
          <p:nvPr>
            <p:ph type="body" idx="1"/>
          </p:nvPr>
        </p:nvSpPr>
        <p:spPr>
          <a:xfrm>
            <a:off x="311700" y="3177850"/>
            <a:ext cx="8520600" cy="17781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en"/>
              <a:t>2014-2016: ASpace-Archivematica-DSpace Workflow Integration Project</a:t>
            </a:r>
            <a:endParaRPr/>
          </a:p>
          <a:p>
            <a:pPr marL="457200" lvl="0" indent="-342900" algn="l" rtl="0">
              <a:spcBef>
                <a:spcPts val="1000"/>
              </a:spcBef>
              <a:spcAft>
                <a:spcPts val="0"/>
              </a:spcAft>
              <a:buSzPts val="1800"/>
              <a:buChar char="●"/>
            </a:pPr>
            <a:r>
              <a:rPr lang="en"/>
              <a:t>2015: Curation Team Workshops</a:t>
            </a:r>
            <a:endParaRPr/>
          </a:p>
          <a:p>
            <a:pPr marL="457200" lvl="0" indent="-342900" algn="l" rtl="0">
              <a:spcBef>
                <a:spcPts val="1000"/>
              </a:spcBef>
              <a:spcAft>
                <a:spcPts val="0"/>
              </a:spcAft>
              <a:buSzPts val="1800"/>
              <a:buChar char="●"/>
            </a:pPr>
            <a:r>
              <a:rPr lang="en"/>
              <a:t>2017-2018: Curation Team Technical Skills Pilot Project</a:t>
            </a:r>
            <a:endParaRPr/>
          </a:p>
          <a:p>
            <a:pPr marL="457200" lvl="0" indent="-342900" algn="l" rtl="0">
              <a:spcBef>
                <a:spcPts val="1000"/>
              </a:spcBef>
              <a:spcAft>
                <a:spcPts val="1000"/>
              </a:spcAft>
              <a:buSzPts val="1800"/>
              <a:buChar char="●"/>
            </a:pPr>
            <a:r>
              <a:rPr lang="en"/>
              <a:t>2019: </a:t>
            </a:r>
            <a:r>
              <a:rPr lang="en" u="sng"/>
              <a:t>B</a:t>
            </a:r>
            <a:r>
              <a:rPr lang="en"/>
              <a:t>entley </a:t>
            </a:r>
            <a:r>
              <a:rPr lang="en" u="sng"/>
              <a:t>A</a:t>
            </a:r>
            <a:r>
              <a:rPr lang="en"/>
              <a:t>udiovisual </a:t>
            </a:r>
            <a:r>
              <a:rPr lang="en" u="sng"/>
              <a:t>Q</a:t>
            </a:r>
            <a:r>
              <a:rPr lang="en"/>
              <a:t>uality Control </a:t>
            </a:r>
            <a:r>
              <a:rPr lang="en" u="sng"/>
              <a:t>U</a:t>
            </a:r>
            <a:r>
              <a:rPr lang="en"/>
              <a:t>tility Project (BAroQUe)</a:t>
            </a:r>
            <a:endParaRPr/>
          </a:p>
        </p:txBody>
      </p:sp>
      <p:sp>
        <p:nvSpPr>
          <p:cNvPr id="129" name="Google Shape;12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1905</Words>
  <Application>Microsoft Office PowerPoint</Application>
  <PresentationFormat>On-screen Show (16:9)</PresentationFormat>
  <Paragraphs>255</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Work Sans</vt:lpstr>
      <vt:lpstr>Arial</vt:lpstr>
      <vt:lpstr>Work Sans Light</vt:lpstr>
      <vt:lpstr>Calibri</vt:lpstr>
      <vt:lpstr>Work Sans Medium</vt:lpstr>
      <vt:lpstr>Simple Light</vt:lpstr>
      <vt:lpstr>Level Up!</vt:lpstr>
      <vt:lpstr>Land Acknowledgement</vt:lpstr>
      <vt:lpstr>Presenters</vt:lpstr>
      <vt:lpstr>Introduction</vt:lpstr>
      <vt:lpstr>Outline</vt:lpstr>
      <vt:lpstr>Institutional Context</vt:lpstr>
      <vt:lpstr>Exterior View of the  Bentley Historical Library</vt:lpstr>
      <vt:lpstr>Overview of Initiatives</vt:lpstr>
      <vt:lpstr>Bentley Collaborative Technical Upskilling Initiatives</vt:lpstr>
      <vt:lpstr>2014-2016 Workflow Integration Project Overview</vt:lpstr>
      <vt:lpstr>Workflow Integration Project Learning Opportunities</vt:lpstr>
      <vt:lpstr>2015 Curation Team Workshops</vt:lpstr>
      <vt:lpstr>2017-2018 Technical Skills Pilot Overview</vt:lpstr>
      <vt:lpstr>Technical Skills Pilot Learning Opportunities</vt:lpstr>
      <vt:lpstr>2019 Bentley Audiovisual Quality Control Project</vt:lpstr>
      <vt:lpstr>Impact-Effort Matrix</vt:lpstr>
      <vt:lpstr>“BAroQUe Project Charter,”  based on the “Project Plan Template” from The Management Center</vt:lpstr>
      <vt:lpstr>Agile Practices</vt:lpstr>
      <vt:lpstr>Other Key Learning Opportunities</vt:lpstr>
      <vt:lpstr>Specific Outcomes of Initiatives</vt:lpstr>
      <vt:lpstr>Identifying Outcomes of Upskilling Initiatives</vt:lpstr>
      <vt:lpstr>Outcome # 1: Improved Efficiency &amp; Throughput</vt:lpstr>
      <vt:lpstr>Outcome #2: Increased Team Cohesion &amp; Collaboration</vt:lpstr>
      <vt:lpstr>Outcome #3: Enhanced Professional Development</vt:lpstr>
      <vt:lpstr>Lessons Learned From Initiatives</vt:lpstr>
      <vt:lpstr>Lessons Learned…</vt:lpstr>
      <vt:lpstr>Team Members are Significant Assets for Groups</vt:lpstr>
      <vt:lpstr>Well-Defined Deliverables Enhance Personal Outcomes</vt:lpstr>
      <vt:lpstr>Assessments Improve Planning and Implementation</vt:lpstr>
      <vt:lpstr>Things to Consider When Exploring Technical Upskilling Projects</vt:lpstr>
      <vt:lpstr>Things to Consider…</vt:lpstr>
      <vt:lpstr>Making the Case for Initiatives</vt:lpstr>
      <vt:lpstr>Time and Resource Constraints </vt:lpstr>
      <vt:lpstr>“Trade-off sliders” from the “Agile Inception Deck”</vt:lpstr>
      <vt:lpstr>Approaches to Team Inclusivity and Equity  </vt:lpstr>
      <vt:lpstr>Building a Culture that Values Technical Upskilling  </vt:lpstr>
      <vt:lpstr>Conclusion</vt:lpstr>
      <vt:lpstr>Organizational culture is more effective than project-based or individual efforts.</vt:lpstr>
      <vt:lpstr>The American Archivist nameplate</vt:lpstr>
      <vt:lpstr>Thank you!</vt:lpstr>
      <vt:lpstr>Image Credits</vt:lpstr>
    </vt:vector>
  </TitlesOfParts>
  <Company>OCLC</Company>
  <LinksUpToDate>false</LinksUpToDate>
  <SharedDoc>false</SharedDoc>
  <HyperlinkBase>https://www.oclc.org/research/events/2022/lessons-collaborative-skill-development.html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up! Lessons learned from six years of collaborative technical skills development</dc:title>
  <dc:creator>Max Eckard, Mike Shallcross, Liz Gadelha</dc:creator>
  <dc:description>Works in Progress Webinar presented 26 April 2022.</dc:description>
  <cp:lastModifiedBy>McNicol,Jeanette</cp:lastModifiedBy>
  <cp:revision>19</cp:revision>
  <dcterms:modified xsi:type="dcterms:W3CDTF">2022-05-11T23:36:20Z</dcterms:modified>
</cp:coreProperties>
</file>