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0"/>
  </p:notesMasterIdLst>
  <p:sldIdLst>
    <p:sldId id="284" r:id="rId5"/>
    <p:sldId id="282" r:id="rId6"/>
    <p:sldId id="291" r:id="rId7"/>
    <p:sldId id="320" r:id="rId8"/>
    <p:sldId id="270" r:id="rId9"/>
    <p:sldId id="491" r:id="rId10"/>
    <p:sldId id="499" r:id="rId11"/>
    <p:sldId id="297" r:id="rId12"/>
    <p:sldId id="299" r:id="rId13"/>
    <p:sldId id="333" r:id="rId14"/>
    <p:sldId id="332" r:id="rId15"/>
    <p:sldId id="300" r:id="rId16"/>
    <p:sldId id="258" r:id="rId17"/>
    <p:sldId id="308" r:id="rId18"/>
    <p:sldId id="321" r:id="rId19"/>
    <p:sldId id="331" r:id="rId20"/>
    <p:sldId id="330" r:id="rId21"/>
    <p:sldId id="322" r:id="rId22"/>
    <p:sldId id="312" r:id="rId23"/>
    <p:sldId id="309" r:id="rId24"/>
    <p:sldId id="323" r:id="rId25"/>
    <p:sldId id="324" r:id="rId26"/>
    <p:sldId id="325" r:id="rId27"/>
    <p:sldId id="505" r:id="rId28"/>
    <p:sldId id="326" r:id="rId29"/>
    <p:sldId id="283" r:id="rId30"/>
    <p:sldId id="502" r:id="rId31"/>
    <p:sldId id="303" r:id="rId32"/>
    <p:sldId id="328" r:id="rId33"/>
    <p:sldId id="329" r:id="rId34"/>
    <p:sldId id="506" r:id="rId35"/>
    <p:sldId id="503" r:id="rId36"/>
    <p:sldId id="493" r:id="rId37"/>
    <p:sldId id="494" r:id="rId38"/>
    <p:sldId id="504" r:id="rId39"/>
    <p:sldId id="496" r:id="rId40"/>
    <p:sldId id="495" r:id="rId41"/>
    <p:sldId id="306" r:id="rId42"/>
    <p:sldId id="498" r:id="rId43"/>
    <p:sldId id="508" r:id="rId44"/>
    <p:sldId id="509" r:id="rId45"/>
    <p:sldId id="510" r:id="rId46"/>
    <p:sldId id="511" r:id="rId47"/>
    <p:sldId id="512" r:id="rId48"/>
    <p:sldId id="513" r:id="rId4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mer.375, Casey" initials="cC" lastIdx="1" clrIdx="0">
    <p:extLst>
      <p:ext uri="{19B8F6BF-5375-455C-9EA6-DF929625EA0E}">
        <p15:presenceInfo xmlns:p15="http://schemas.microsoft.com/office/powerpoint/2012/main" userId="S-1-5-21-1499088330-2646606663-1934901823-21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AAD"/>
    <a:srgbClr val="BA0C2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85" autoAdjust="0"/>
  </p:normalViewPr>
  <p:slideViewPr>
    <p:cSldViewPr snapToGrid="0">
      <p:cViewPr varScale="1">
        <p:scale>
          <a:sx n="68" d="100"/>
          <a:sy n="68" d="100"/>
        </p:scale>
        <p:origin x="600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99548DD-AF31-45BA-A26D-7AC4939564ED}" type="datetimeFigureOut">
              <a:rPr lang="en-US" smtClean="0"/>
              <a:t>7/31/2023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2B58C05-38F5-46EB-BECD-5394A7777B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52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4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9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6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03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66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7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60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90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37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65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63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75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07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46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35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19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90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43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431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77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6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endParaRPr dirty="0"/>
          </a:p>
        </p:txBody>
      </p:sp>
      <p:sp>
        <p:nvSpPr>
          <p:cNvPr id="167" name="Google Shape;167;p3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220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901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42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9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584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725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870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123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114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7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044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736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59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01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141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703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05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endParaRPr dirty="0"/>
          </a:p>
        </p:txBody>
      </p:sp>
      <p:sp>
        <p:nvSpPr>
          <p:cNvPr id="295" name="Google Shape;2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6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8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65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8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 descr="Seal on the Oval. Used as a background picture.">
            <a:extLst>
              <a:ext uri="{FF2B5EF4-FFF2-40B4-BE49-F238E27FC236}">
                <a16:creationId xmlns:a16="http://schemas.microsoft.com/office/drawing/2014/main" id="{C4E00CA3-028B-4946-BBB4-5C31154E3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942" b="11942"/>
          <a:stretch/>
        </p:blipFill>
        <p:spPr>
          <a:xfrm>
            <a:off x="400279" y="374573"/>
            <a:ext cx="11391441" cy="57728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F839D-17A6-464E-BE22-E9B747DF3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279" y="1912072"/>
            <a:ext cx="11390045" cy="2387600"/>
          </a:xfrm>
          <a:solidFill>
            <a:srgbClr val="FFFFFF">
              <a:alpha val="69804"/>
            </a:srgbClr>
          </a:solidFill>
        </p:spPr>
        <p:txBody>
          <a:bodyPr lIns="365760" anchor="ctr">
            <a:normAutofit/>
          </a:bodyPr>
          <a:lstStyle>
            <a:lvl1pPr algn="l">
              <a:defRPr sz="5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48FA3-A642-4E78-8E7B-809942D8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71CDF-2BA0-4B12-BAB3-F078D4D1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02ADA-344D-4C5C-97AD-978608FF7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1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and Figure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332273"/>
            <a:ext cx="3637944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761295"/>
            <a:ext cx="3637944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 descr="Title ornament - do not edit.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839789" y="2060409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B3712-421D-4D44-A208-FCFD9F142B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9938" y="2332038"/>
            <a:ext cx="6608762" cy="3814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a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375593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56551" y="3242821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C3CEE6-576D-4A25-8B6C-C2373DA1C88A}"/>
              </a:ext>
            </a:extLst>
          </p:cNvPr>
          <p:cNvCxnSpPr>
            <a:cxnSpLocks/>
          </p:cNvCxnSpPr>
          <p:nvPr userDrawn="1"/>
        </p:nvCxnSpPr>
        <p:spPr>
          <a:xfrm>
            <a:off x="5856552" y="1541935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5763" y="403767"/>
            <a:ext cx="4629150" cy="574364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78E9976-AB2A-4D33-BDD3-3DD81964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551" y="1806160"/>
            <a:ext cx="5441196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74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56551" y="3242821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C3CEE6-576D-4A25-8B6C-C2373DA1C88A}"/>
              </a:ext>
            </a:extLst>
          </p:cNvPr>
          <p:cNvCxnSpPr>
            <a:cxnSpLocks/>
          </p:cNvCxnSpPr>
          <p:nvPr userDrawn="1"/>
        </p:nvCxnSpPr>
        <p:spPr>
          <a:xfrm>
            <a:off x="5856552" y="1541935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73" y="427519"/>
            <a:ext cx="4572000" cy="296149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F2A46D0-0103-4ABC-91D6-429E065615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3" y="3389014"/>
            <a:ext cx="2286000" cy="2743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FAFE350-DAC2-4FA1-8058-2BB689DE6D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82873" y="3389014"/>
            <a:ext cx="2286000" cy="2743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9F3245-5C19-491B-A3C7-0953BE94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551" y="1806160"/>
            <a:ext cx="5441196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897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332273"/>
            <a:ext cx="3637944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761295"/>
            <a:ext cx="3637944" cy="10558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839789" y="2060409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7203" y="696457"/>
            <a:ext cx="2077591" cy="167674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204" y="2453541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057204" y="2763582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1ED6439-33AD-49C2-871A-58168B09AD8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74140" y="696457"/>
            <a:ext cx="2077591" cy="167674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724A983-E2D4-411D-8E9C-28DDCC5FAF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4141" y="2453541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42A31C1D-8F1D-4CB6-9F05-8D8BB079EB90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374141" y="2763582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E32EFC8D-798E-4678-A87B-C90DCCB5A99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91076" y="696457"/>
            <a:ext cx="2077591" cy="167674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1DD5E6-B902-4C2D-9D16-3F59B4BCBA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91077" y="2453541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52D6015B-E243-493B-AEF7-C9745236520A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9691077" y="2763582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A5B97012-2868-43C2-9206-9E4FE0F4F61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078858" y="3386275"/>
            <a:ext cx="2077591" cy="167674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8454760-D7F3-475D-A20B-0C0BCB057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8859" y="5143359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6D393514-D249-454A-BB12-08A04E74C5AB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5078859" y="5453400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D278255C-18BA-474E-96F6-62A50AF41CA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95795" y="3386275"/>
            <a:ext cx="2077591" cy="167674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4F57BC1-C0AE-424B-9367-C3705C88E5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95796" y="5143359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B8CE1909-D1B0-4CED-A8A6-86452D796376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7395796" y="5453400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7844A874-C4B9-4320-AE76-AA222CA8567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712731" y="3386275"/>
            <a:ext cx="2077591" cy="167674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FCF80027-C4C4-4FAC-8656-046DDF8D9C8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12732" y="5143359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5AC34476-3C87-41CC-8284-D6A31C7F741D}"/>
              </a:ext>
            </a:extLst>
          </p:cNvPr>
          <p:cNvSpPr>
            <a:spLocks noGrp="1"/>
          </p:cNvSpPr>
          <p:nvPr>
            <p:ph sz="half" idx="34"/>
          </p:nvPr>
        </p:nvSpPr>
        <p:spPr>
          <a:xfrm>
            <a:off x="9712732" y="5453400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9167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A03F2-9CC5-4C7D-98F8-9957C809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A53CF-A8C8-4BBA-B9A9-B09B8659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F50D38-5438-F344-9475-34794C40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08DB35-EBE4-7D47-B3CA-C94ADD2F76D2}"/>
              </a:ext>
            </a:extLst>
          </p:cNvPr>
          <p:cNvCxnSpPr>
            <a:cxnSpLocks/>
          </p:cNvCxnSpPr>
          <p:nvPr userDrawn="1"/>
        </p:nvCxnSpPr>
        <p:spPr>
          <a:xfrm>
            <a:off x="838200" y="801837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215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F5652-5F8D-4F3B-BE45-6F2FE0F5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DEF2A-FDC4-461B-A64A-242E9A04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40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Picture">
  <p:cSld name="1_Content with Pictur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ftr" idx="11"/>
          </p:nvPr>
        </p:nvSpPr>
        <p:spPr>
          <a:xfrm>
            <a:off x="7675524" y="62964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23"/>
          <p:cNvSpPr txBox="1">
            <a:spLocks noGrp="1"/>
          </p:cNvSpPr>
          <p:nvPr>
            <p:ph type="sldNum" idx="12"/>
          </p:nvPr>
        </p:nvSpPr>
        <p:spPr>
          <a:xfrm>
            <a:off x="11297749" y="5782287"/>
            <a:ext cx="4973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5856551" y="3242821"/>
            <a:ext cx="5441197" cy="242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" name="Google Shape;25;p23"/>
          <p:cNvCxnSpPr/>
          <p:nvPr/>
        </p:nvCxnSpPr>
        <p:spPr>
          <a:xfrm>
            <a:off x="5856552" y="1541935"/>
            <a:ext cx="548640" cy="0"/>
          </a:xfrm>
          <a:prstGeom prst="straightConnector1">
            <a:avLst/>
          </a:prstGeom>
          <a:noFill/>
          <a:ln w="793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23"/>
          <p:cNvSpPr>
            <a:spLocks noGrp="1"/>
          </p:cNvSpPr>
          <p:nvPr>
            <p:ph type="pic" idx="2"/>
          </p:nvPr>
        </p:nvSpPr>
        <p:spPr>
          <a:xfrm>
            <a:off x="385763" y="403767"/>
            <a:ext cx="4629150" cy="5743645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5856551" y="1806160"/>
            <a:ext cx="54411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09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ight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001C-171D-4E3E-B5D6-BCADE39B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34708-1F7D-4A7D-990D-4B0285713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9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descr="Red background with notch.">
            <a:extLst>
              <a:ext uri="{FF2B5EF4-FFF2-40B4-BE49-F238E27FC236}">
                <a16:creationId xmlns:a16="http://schemas.microsoft.com/office/drawing/2014/main" id="{221065E6-A38E-4F0C-8A91-83E3ADB9FE2D}"/>
              </a:ext>
            </a:extLst>
          </p:cNvPr>
          <p:cNvSpPr/>
          <p:nvPr userDrawn="1"/>
        </p:nvSpPr>
        <p:spPr>
          <a:xfrm>
            <a:off x="400280" y="374573"/>
            <a:ext cx="11391441" cy="5772839"/>
          </a:xfrm>
          <a:custGeom>
            <a:avLst/>
            <a:gdLst>
              <a:gd name="connsiteX0" fmla="*/ 0 w 11391441"/>
              <a:gd name="connsiteY0" fmla="*/ 11017 h 5772839"/>
              <a:gd name="connsiteX1" fmla="*/ 0 w 11391441"/>
              <a:gd name="connsiteY1" fmla="*/ 5772839 h 5772839"/>
              <a:gd name="connsiteX2" fmla="*/ 10796530 w 11391441"/>
              <a:gd name="connsiteY2" fmla="*/ 5772839 h 5772839"/>
              <a:gd name="connsiteX3" fmla="*/ 11391441 w 11391441"/>
              <a:gd name="connsiteY3" fmla="*/ 5177928 h 5772839"/>
              <a:gd name="connsiteX4" fmla="*/ 11391441 w 11391441"/>
              <a:gd name="connsiteY4" fmla="*/ 0 h 5772839"/>
              <a:gd name="connsiteX5" fmla="*/ 0 w 11391441"/>
              <a:gd name="connsiteY5" fmla="*/ 11017 h 577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1441" h="5772839">
                <a:moveTo>
                  <a:pt x="0" y="11017"/>
                </a:moveTo>
                <a:lnTo>
                  <a:pt x="0" y="5772839"/>
                </a:lnTo>
                <a:lnTo>
                  <a:pt x="10796530" y="5772839"/>
                </a:lnTo>
                <a:lnTo>
                  <a:pt x="11391441" y="5177928"/>
                </a:lnTo>
                <a:lnTo>
                  <a:pt x="11391441" y="0"/>
                </a:lnTo>
                <a:lnTo>
                  <a:pt x="0" y="11017"/>
                </a:lnTo>
                <a:close/>
              </a:path>
            </a:pathLst>
          </a:cu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AE5508-873C-8C4C-A88E-C1B4E571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83112E-B440-C046-B221-F7DBDB8A7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65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21065E6-A38E-4F0C-8A91-83E3ADB9FE2D}"/>
              </a:ext>
            </a:extLst>
          </p:cNvPr>
          <p:cNvSpPr/>
          <p:nvPr userDrawn="1"/>
        </p:nvSpPr>
        <p:spPr>
          <a:xfrm>
            <a:off x="400280" y="374573"/>
            <a:ext cx="11391441" cy="5772839"/>
          </a:xfrm>
          <a:custGeom>
            <a:avLst/>
            <a:gdLst>
              <a:gd name="connsiteX0" fmla="*/ 0 w 11391441"/>
              <a:gd name="connsiteY0" fmla="*/ 11017 h 5772839"/>
              <a:gd name="connsiteX1" fmla="*/ 0 w 11391441"/>
              <a:gd name="connsiteY1" fmla="*/ 5772839 h 5772839"/>
              <a:gd name="connsiteX2" fmla="*/ 10796530 w 11391441"/>
              <a:gd name="connsiteY2" fmla="*/ 5772839 h 5772839"/>
              <a:gd name="connsiteX3" fmla="*/ 11391441 w 11391441"/>
              <a:gd name="connsiteY3" fmla="*/ 5177928 h 5772839"/>
              <a:gd name="connsiteX4" fmla="*/ 11391441 w 11391441"/>
              <a:gd name="connsiteY4" fmla="*/ 0 h 5772839"/>
              <a:gd name="connsiteX5" fmla="*/ 0 w 11391441"/>
              <a:gd name="connsiteY5" fmla="*/ 11017 h 577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1441" h="5772839">
                <a:moveTo>
                  <a:pt x="0" y="11017"/>
                </a:moveTo>
                <a:lnTo>
                  <a:pt x="0" y="5772839"/>
                </a:lnTo>
                <a:lnTo>
                  <a:pt x="10796530" y="5772839"/>
                </a:lnTo>
                <a:lnTo>
                  <a:pt x="11391441" y="5177928"/>
                </a:lnTo>
                <a:lnTo>
                  <a:pt x="11391441" y="0"/>
                </a:lnTo>
                <a:lnTo>
                  <a:pt x="0" y="11017"/>
                </a:lnTo>
                <a:close/>
              </a:path>
            </a:pathLst>
          </a:custGeom>
          <a:solidFill>
            <a:srgbClr val="A2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94FE8C-BFE3-EA46-9F67-FCF68481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68173B2-180C-2442-AB23-1F3D56096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475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4E7D8D-3CE6-BC4E-BA91-C825C3B7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9BB5AB9-FC6F-7F4D-885C-DFDA82290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 b="1" i="0">
                <a:solidFill>
                  <a:schemeClr val="tx1"/>
                </a:solidFill>
                <a:latin typeface="Buckeye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04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AA6A-DE3E-452A-8765-F4A9FE44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2BB6-0EC3-47A0-964A-91B4EAB22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1509"/>
            <a:ext cx="10515600" cy="40154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748A89-EDD3-4E47-AFE7-62C61C34960B}"/>
              </a:ext>
            </a:extLst>
          </p:cNvPr>
          <p:cNvCxnSpPr>
            <a:cxnSpLocks/>
          </p:cNvCxnSpPr>
          <p:nvPr userDrawn="1"/>
        </p:nvCxnSpPr>
        <p:spPr>
          <a:xfrm>
            <a:off x="838200" y="801837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45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10778-4DA8-45B3-97ED-ECBE5C608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3038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06950"/>
            <a:ext cx="3200400" cy="30607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4800EDF-F600-4ABA-9A26-740C4D40C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883038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5DC47ED-65AF-468C-B064-C602467FDF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2" y="2706950"/>
            <a:ext cx="3200400" cy="30607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A0CF29B-96BC-43D9-8AB6-6FADA9A928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124" y="1894991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19B7547-6851-4E06-A147-72DEB3E2565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75124" y="2718903"/>
            <a:ext cx="3200400" cy="30607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0F89D-2F52-4A06-A26B-F81A4CCA049C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6764" y="2377658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615C9D-EE6C-4B25-8C7B-BD41495EDED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15362" y="2377658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670F325A-C820-6347-A10B-9DD63E3B7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D95B3B-5BE2-F245-A653-7ABF52BA55BB}"/>
              </a:ext>
            </a:extLst>
          </p:cNvPr>
          <p:cNvCxnSpPr>
            <a:cxnSpLocks/>
          </p:cNvCxnSpPr>
          <p:nvPr userDrawn="1"/>
        </p:nvCxnSpPr>
        <p:spPr>
          <a:xfrm>
            <a:off x="838200" y="801837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28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332273"/>
            <a:ext cx="3637944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761295"/>
            <a:ext cx="3637944" cy="10558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839789" y="2060409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233CD8-5E31-4581-814D-DA09D49C1F86}"/>
              </a:ext>
            </a:extLst>
          </p:cNvPr>
          <p:cNvCxnSpPr>
            <a:cxnSpLocks/>
          </p:cNvCxnSpPr>
          <p:nvPr userDrawn="1"/>
        </p:nvCxnSpPr>
        <p:spPr>
          <a:xfrm flipV="1">
            <a:off x="4982055" y="1355651"/>
            <a:ext cx="0" cy="470578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5829" y="1186651"/>
            <a:ext cx="914400" cy="9144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61823" y="1197473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561816" y="1494459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B784B6F-C536-4BE2-9F68-EFD22C48A7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95822" y="2625206"/>
            <a:ext cx="914400" cy="9144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8CA5EED-CA8D-41CE-A9A2-2D0FD1FFEA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1816" y="2636028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A62EE4C-12CF-4CD9-A03E-75610F65D462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6561809" y="2933014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1EDC020B-92DF-44EE-8F61-D1F5715938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95822" y="3984098"/>
            <a:ext cx="914400" cy="9144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C31054-F323-447E-A250-00C70D0332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61816" y="3994920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A0E534F-F82F-491F-A155-625F7F13DD81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561809" y="4291906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1563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C1AF12-65D7-4CCC-B876-272178DEF7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975" y="2178050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78A9C5-0FEF-4CDF-8E0D-77B2B3787EB1}"/>
              </a:ext>
            </a:extLst>
          </p:cNvPr>
          <p:cNvCxnSpPr>
            <a:cxnSpLocks/>
          </p:cNvCxnSpPr>
          <p:nvPr userDrawn="1"/>
        </p:nvCxnSpPr>
        <p:spPr>
          <a:xfrm>
            <a:off x="2117969" y="3771508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31E8251-4870-40ED-8F84-F3F4065F8B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983" y="4133426"/>
            <a:ext cx="3200400" cy="29698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921F103-A52D-4BF8-A426-261D45BC06E9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15976" y="4430412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7B445D7-04D9-4518-A91A-395D959AA5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2024" y="2178050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2A72AE-B0BA-451A-A298-6F08D46BE149}"/>
              </a:ext>
            </a:extLst>
          </p:cNvPr>
          <p:cNvCxnSpPr>
            <a:cxnSpLocks/>
          </p:cNvCxnSpPr>
          <p:nvPr userDrawn="1"/>
        </p:nvCxnSpPr>
        <p:spPr>
          <a:xfrm>
            <a:off x="5720579" y="3771508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4B66B5-8A11-414B-BD6A-3CA8D49CDA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2032" y="4133426"/>
            <a:ext cx="3200400" cy="29698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B83ED64-7985-4721-920B-54BC42A5E1D7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4362025" y="4430412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8CFB95A-0D9D-453A-9CB2-BF05EF3E7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8066" y="2178050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95B02B-287E-4902-9AF6-04C885FA6DD1}"/>
              </a:ext>
            </a:extLst>
          </p:cNvPr>
          <p:cNvCxnSpPr>
            <a:cxnSpLocks/>
          </p:cNvCxnSpPr>
          <p:nvPr userDrawn="1"/>
        </p:nvCxnSpPr>
        <p:spPr>
          <a:xfrm>
            <a:off x="9276048" y="3771508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79EC675-E9A3-4C03-B61F-A49031FA50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8074" y="4133426"/>
            <a:ext cx="3200400" cy="29698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8429F79-518E-407C-8FF2-83D7C7D801FD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7908067" y="4430412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84EC54A-1238-054A-B123-4E089148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B88219-839E-554B-B72F-F7177AF5404C}"/>
              </a:ext>
            </a:extLst>
          </p:cNvPr>
          <p:cNvCxnSpPr>
            <a:cxnSpLocks/>
          </p:cNvCxnSpPr>
          <p:nvPr userDrawn="1"/>
        </p:nvCxnSpPr>
        <p:spPr>
          <a:xfrm>
            <a:off x="838200" y="801837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9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EA513-5076-4D62-8F85-69A918D7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55A3-A75E-4A34-A5A1-1B324FA10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he Ohio State University word logo with Block O">
            <a:extLst>
              <a:ext uri="{FF2B5EF4-FFF2-40B4-BE49-F238E27FC236}">
                <a16:creationId xmlns:a16="http://schemas.microsoft.com/office/drawing/2014/main" id="{F4663FBE-A0D1-4371-8BE2-6E00A4B835A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01676" y="6331563"/>
            <a:ext cx="2382828" cy="3416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8F603-DAEE-420E-95E6-F50256758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749" y="5782287"/>
            <a:ext cx="497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501DD-FBD8-4A19-BD71-AB3CFFDE4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75524" y="62964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CFEBD4-D9EA-4080-8F7E-6DD1892FE5A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25466" y="6622112"/>
            <a:ext cx="1153438" cy="14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4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60" r:id="rId4"/>
    <p:sldLayoutId id="2147483661" r:id="rId5"/>
    <p:sldLayoutId id="2147483650" r:id="rId6"/>
    <p:sldLayoutId id="2147483676" r:id="rId7"/>
    <p:sldLayoutId id="2147483678" r:id="rId8"/>
    <p:sldLayoutId id="2147483679" r:id="rId9"/>
    <p:sldLayoutId id="2147483662" r:id="rId10"/>
    <p:sldLayoutId id="2147483663" r:id="rId11"/>
    <p:sldLayoutId id="2147483665" r:id="rId12"/>
    <p:sldLayoutId id="2147483682" r:id="rId13"/>
    <p:sldLayoutId id="2147483654" r:id="rId14"/>
    <p:sldLayoutId id="2147483655" r:id="rId15"/>
    <p:sldLayoutId id="2147483683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A0C2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l.org/list-of-arl-member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Craft-morgan.1@osu.ed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hangingtogether.org/convening-the-oclc-rlp-around-bibliometrics-and-research-impact-bri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doi.org/10.1353/pla.2022.0047" TargetMode="External"/><Relationship Id="rId4" Type="http://schemas.openxmlformats.org/officeDocument/2006/relationships/hyperlink" Target="https://doi.org/10.7710/2162-3309.221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860/acrl.1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hangingtogether.org/addressing-bias-in-research-analytics-a-call-to-action/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s11192-021-03967-2" TargetMode="External"/><Relationship Id="rId3" Type="http://schemas.openxmlformats.org/officeDocument/2006/relationships/hyperlink" Target="https://doi.org/10.1038/nature.2016.20176" TargetMode="External"/><Relationship Id="rId7" Type="http://schemas.openxmlformats.org/officeDocument/2006/relationships/hyperlink" Target="https://doi.org/10.1186/s41073-019-0088-0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038/s41586-022-04966-w" TargetMode="External"/><Relationship Id="rId5" Type="http://schemas.openxmlformats.org/officeDocument/2006/relationships/hyperlink" Target="https://doi.org/10.1038/s41562-022-01498-1" TargetMode="External"/><Relationship Id="rId10" Type="http://schemas.openxmlformats.org/officeDocument/2006/relationships/hyperlink" Target="https://theconversation.com/leading-american-medical-journal-continues-to-omit-black-research-reinforcing-a-legacy-of-racism-in-medical-knowledge-185111" TargetMode="External"/><Relationship Id="rId4" Type="http://schemas.openxmlformats.org/officeDocument/2006/relationships/hyperlink" Target="https://doi.org/10.1177/19485506211024036" TargetMode="External"/><Relationship Id="rId9" Type="http://schemas.openxmlformats.org/officeDocument/2006/relationships/hyperlink" Target="https://doi.org/10.1038/s41567-022-01770-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ernliving.com/travel/washington-dc/smithsonian-unveils-120-statues-of-women-in-stem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oi.org/10.29242/stats.2020" TargetMode="External"/><Relationship Id="rId4" Type="http://schemas.openxmlformats.org/officeDocument/2006/relationships/hyperlink" Target="https://www.arl.org/who-we-are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9242/stats.2020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pringshare.com/libguides/" TargetMode="External"/><Relationship Id="rId5" Type="http://schemas.openxmlformats.org/officeDocument/2006/relationships/hyperlink" Target="https://ncses.nsf.gov/surveys/higher-education-research-development/2021#data" TargetMode="External"/><Relationship Id="rId4" Type="http://schemas.openxmlformats.org/officeDocument/2006/relationships/hyperlink" Target="https://nces.ed.gov/ipeds/use-the-data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libraries.psu.edu/bibliometrics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crl.libguides.com/scholcomm/toolkit" TargetMode="External"/><Relationship Id="rId5" Type="http://schemas.openxmlformats.org/officeDocument/2006/relationships/hyperlink" Target="https://ucsd.libguides.com/impact/about" TargetMode="External"/><Relationship Id="rId4" Type="http://schemas.openxmlformats.org/officeDocument/2006/relationships/hyperlink" Target="https://guides.lib.byu.edu/c.php?g=1123631&amp;p=8195662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buzz.springshare.com/springynews/news-49/libguides-tricks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iviclaboratory.nl/citational-politics/" TargetMode="External"/><Relationship Id="rId4" Type="http://schemas.openxmlformats.org/officeDocument/2006/relationships/hyperlink" Target="https://www.citeblackwomencollective.org/our-praxi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9B5E5634-36AE-4A0C-9D29-500D94C2D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279" y="1912072"/>
            <a:ext cx="11390045" cy="23876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Why don't research impact LibGuides include bias-related resources?</a:t>
            </a:r>
            <a:br>
              <a:rPr lang="en-US" sz="4900" dirty="0"/>
            </a:br>
            <a:r>
              <a:rPr lang="en-US" sz="1200" dirty="0"/>
              <a:t> </a:t>
            </a:r>
            <a:br>
              <a:rPr lang="en-US" dirty="0"/>
            </a:br>
            <a:r>
              <a:rPr lang="en-US" sz="2000" dirty="0"/>
              <a:t>Sheila Craft-Morgan, JD, MLS</a:t>
            </a:r>
            <a:br>
              <a:rPr lang="en-US" sz="2000" dirty="0"/>
            </a:br>
            <a:r>
              <a:rPr lang="en-US" sz="2000" dirty="0"/>
              <a:t>Research Impact Librarian and Assistant Professor</a:t>
            </a:r>
            <a:br>
              <a:rPr lang="en-US" sz="2000" dirty="0"/>
            </a:br>
            <a:r>
              <a:rPr lang="en-US" sz="2000" dirty="0"/>
              <a:t>Ohio State University</a:t>
            </a:r>
            <a:br>
              <a:rPr lang="en-US" sz="2000" dirty="0"/>
            </a:br>
            <a:r>
              <a:rPr lang="en-US" sz="2000" dirty="0"/>
              <a:t>July 25, 2023</a:t>
            </a:r>
          </a:p>
        </p:txBody>
      </p:sp>
    </p:spTree>
    <p:extLst>
      <p:ext uri="{BB962C8B-B14F-4D97-AF65-F5344CB8AC3E}">
        <p14:creationId xmlns:p14="http://schemas.microsoft.com/office/powerpoint/2010/main" val="185424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1113-277E-431A-9F87-6107241B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Traditional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EF635-894D-4F10-9EAC-17C3632DE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761295"/>
            <a:ext cx="3637944" cy="24283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Predetermined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Developed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A53D9-6D64-4925-AFCA-42C29E03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5364" y="6296411"/>
            <a:ext cx="4204960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E4B65-0FB8-4D87-AFB2-A3868367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2CFD0D-1BD8-458D-94CD-59360030F51D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47" y="2332038"/>
            <a:ext cx="5722143" cy="3814762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CA2AB3F-4406-445C-AA10-04502201F6AB}"/>
              </a:ext>
            </a:extLst>
          </p:cNvPr>
          <p:cNvSpPr txBox="1">
            <a:spLocks/>
          </p:cNvSpPr>
          <p:nvPr/>
        </p:nvSpPr>
        <p:spPr>
          <a:xfrm>
            <a:off x="838200" y="986042"/>
            <a:ext cx="10515600" cy="8388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0C2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Peer Group Construction</a:t>
            </a:r>
          </a:p>
        </p:txBody>
      </p:sp>
    </p:spTree>
    <p:extLst>
      <p:ext uri="{BB962C8B-B14F-4D97-AF65-F5344CB8AC3E}">
        <p14:creationId xmlns:p14="http://schemas.microsoft.com/office/powerpoint/2010/main" val="1237008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C452-45AA-4D13-8AA1-AFF20BE6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Predetermined Peer Group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F98CA-B62D-499B-A211-BB1115CF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3800" y="6296411"/>
            <a:ext cx="4246524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1D57E-495A-44AA-8B2B-34294666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9EAD43-9E75-4E03-A0D5-CF3B7A101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Association of Research Libraries is a “nonprofit membership organization of research </a:t>
            </a:r>
            <a:r>
              <a:rPr lang="en-US" u="sng" dirty="0">
                <a:hlinkClick r:id="rId3"/>
              </a:rPr>
              <a:t>libraries and archives</a:t>
            </a:r>
            <a:r>
              <a:rPr lang="en-US" dirty="0"/>
              <a:t> in major public and private universities, federal government agencies, and large public institutions in Canada and the US (United States).”</a:t>
            </a:r>
          </a:p>
          <a:p>
            <a:endParaRPr lang="en-US" dirty="0"/>
          </a:p>
          <a:p>
            <a:r>
              <a:rPr lang="en-US" dirty="0"/>
              <a:t>The ARL Investment Index is a “summary measure of relative size” calculated using four variables: </a:t>
            </a:r>
          </a:p>
          <a:p>
            <a:pPr lvl="1"/>
            <a:r>
              <a:rPr lang="en-US" dirty="0"/>
              <a:t>Total expenditures</a:t>
            </a:r>
          </a:p>
          <a:p>
            <a:pPr lvl="1"/>
            <a:r>
              <a:rPr lang="en-US" dirty="0"/>
              <a:t>Salary expenditures</a:t>
            </a:r>
          </a:p>
          <a:p>
            <a:pPr lvl="1"/>
            <a:r>
              <a:rPr lang="en-US" dirty="0"/>
              <a:t>Materials expenditures</a:t>
            </a:r>
          </a:p>
          <a:p>
            <a:pPr lvl="1"/>
            <a:r>
              <a:rPr lang="en-US" dirty="0"/>
              <a:t>Professional plus support staff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9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DF5D-5B1F-43AC-B678-21754913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50 ARL Libraries by Investment Index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0B4F8-E050-492F-BEF0-96740F95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81455" y="6296411"/>
            <a:ext cx="4308869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2A834-7CF9-4644-9A04-6C6DF408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2F774C-CABD-4C06-94DC-EFBD3C0FC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164" y="1877773"/>
            <a:ext cx="7985760" cy="408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2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8255EDC-AA5E-45B3-9E65-2D3ABDDB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50 ARL Libraries by Investment Index</a:t>
            </a:r>
          </a:p>
        </p:txBody>
      </p:sp>
      <p:sp>
        <p:nvSpPr>
          <p:cNvPr id="14" name="Number 1">
            <a:extLst>
              <a:ext uri="{FF2B5EF4-FFF2-40B4-BE49-F238E27FC236}">
                <a16:creationId xmlns:a16="http://schemas.microsoft.com/office/drawing/2014/main" id="{3B83767F-BE59-4890-9F7B-FAF8BB29D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58%</a:t>
            </a:r>
          </a:p>
        </p:txBody>
      </p:sp>
      <p:sp>
        <p:nvSpPr>
          <p:cNvPr id="15" name="Number 2">
            <a:extLst>
              <a:ext uri="{FF2B5EF4-FFF2-40B4-BE49-F238E27FC236}">
                <a16:creationId xmlns:a16="http://schemas.microsoft.com/office/drawing/2014/main" id="{69FC653F-975E-4D4F-846D-101E883B9C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40%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2B6FBE5-FBD6-4631-9086-72B8E029DD9C}"/>
              </a:ext>
            </a:extLst>
          </p:cNvPr>
          <p:cNvSpPr txBox="1">
            <a:spLocks/>
          </p:cNvSpPr>
          <p:nvPr/>
        </p:nvSpPr>
        <p:spPr>
          <a:xfrm>
            <a:off x="4428284" y="3982137"/>
            <a:ext cx="3200400" cy="7547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Land Grant Institutions</a:t>
            </a:r>
          </a:p>
          <a:p>
            <a:r>
              <a:rPr lang="en-US" sz="1600" b="0" dirty="0"/>
              <a:t> </a:t>
            </a:r>
          </a:p>
        </p:txBody>
      </p:sp>
      <p:sp>
        <p:nvSpPr>
          <p:cNvPr id="16" name="Number 3">
            <a:extLst>
              <a:ext uri="{FF2B5EF4-FFF2-40B4-BE49-F238E27FC236}">
                <a16:creationId xmlns:a16="http://schemas.microsoft.com/office/drawing/2014/main" id="{D8900E12-CC77-47CC-9F43-B144A737E3E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$913M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3B64F27-C477-4163-BE43-5E72915E2B91}"/>
              </a:ext>
            </a:extLst>
          </p:cNvPr>
          <p:cNvSpPr txBox="1">
            <a:spLocks/>
          </p:cNvSpPr>
          <p:nvPr/>
        </p:nvSpPr>
        <p:spPr>
          <a:xfrm>
            <a:off x="7987578" y="3982136"/>
            <a:ext cx="3200400" cy="7547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Median NSF 2021 R&amp;D Expenditures</a:t>
            </a:r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E54CE352-71A8-4BFB-9816-D48EF584B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2424" y="6296411"/>
            <a:ext cx="4227900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  <a:p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6B70B2B-1B76-4FE5-A907-EF87CBCA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439245C-D885-4900-8D77-1578CA4AF892}"/>
              </a:ext>
            </a:extLst>
          </p:cNvPr>
          <p:cNvSpPr txBox="1">
            <a:spLocks/>
          </p:cNvSpPr>
          <p:nvPr/>
        </p:nvSpPr>
        <p:spPr>
          <a:xfrm>
            <a:off x="868990" y="3986784"/>
            <a:ext cx="3200400" cy="7547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Public Universities</a:t>
            </a:r>
          </a:p>
          <a:p>
            <a:r>
              <a:rPr lang="en-US" sz="16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5270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B80E-599D-4CBB-8D9E-9E375DB0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D79BE-65CF-4486-8A73-368283690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A2AAAD"/>
                </a:solidFill>
              </a:rPr>
              <a:t>Identify peer group</a:t>
            </a:r>
          </a:p>
          <a:p>
            <a:endParaRPr lang="en-US" dirty="0">
              <a:solidFill>
                <a:srgbClr val="A2AAAD"/>
              </a:solidFill>
            </a:endParaRPr>
          </a:p>
          <a:p>
            <a:r>
              <a:rPr lang="en-US" b="1" dirty="0">
                <a:solidFill>
                  <a:srgbClr val="BA0C2F"/>
                </a:solidFill>
              </a:rPr>
              <a:t>Compile data</a:t>
            </a:r>
          </a:p>
          <a:p>
            <a:endParaRPr lang="en-US" dirty="0"/>
          </a:p>
          <a:p>
            <a:r>
              <a:rPr lang="en-US" dirty="0">
                <a:solidFill>
                  <a:srgbClr val="A2AAAD"/>
                </a:solidFill>
              </a:rPr>
              <a:t>Visualize and analyze the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6C039-C4B5-4490-8331-30FBFC36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2236" y="6296411"/>
            <a:ext cx="4288088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B2F57-EFC0-4FC2-815A-E5F06062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57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05F41-E571-9460-B01E-8ECE41F5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5F3B3-44D9-D17D-D3C7-3B6FEA8E8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Keyword search and close review of the following resources: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Library directories and library websites</a:t>
            </a:r>
          </a:p>
          <a:p>
            <a:endParaRPr lang="en-US" dirty="0"/>
          </a:p>
          <a:p>
            <a:pPr lvl="1"/>
            <a:r>
              <a:rPr lang="en-US" sz="2800" dirty="0"/>
              <a:t>Research Guides (LibGuides or websites)</a:t>
            </a:r>
            <a:endParaRPr lang="en-US" dirty="0"/>
          </a:p>
          <a:p>
            <a:endParaRPr lang="en-US" dirty="0"/>
          </a:p>
          <a:p>
            <a:r>
              <a:rPr lang="en-US" dirty="0"/>
              <a:t>February/March 2023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ADDB7-77C2-3B84-B802-E52EBAED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2627" y="6296411"/>
            <a:ext cx="4277697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0B646-1E9E-89C6-5991-8B0F4050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23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CED8-33A0-48E1-812E-ECE7BD80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LibGuides?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7D8F-5C87-4C83-A73F-BD44F7ED3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1958"/>
            <a:ext cx="5810250" cy="4015454"/>
          </a:xfrm>
        </p:spPr>
        <p:txBody>
          <a:bodyPr>
            <a:normAutofit/>
          </a:bodyPr>
          <a:lstStyle/>
          <a:p>
            <a:r>
              <a:rPr lang="en-US" dirty="0"/>
              <a:t>Research libraries are increasingly using LibGuides to provide resources and services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Types of LibGuides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C896A-74BF-4130-B01B-950B19C2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9891" y="6296411"/>
            <a:ext cx="4350433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E35EC-8F98-4E88-BCE9-A493C870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21865D-422B-4296-BB9C-99EB7E44C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1824896"/>
            <a:ext cx="2667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3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615C71-F346-545A-7F97-3FC1DF3C4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95328"/>
            <a:ext cx="3159048" cy="823912"/>
          </a:xfrm>
        </p:spPr>
        <p:txBody>
          <a:bodyPr>
            <a:normAutofit/>
          </a:bodyPr>
          <a:lstStyle/>
          <a:p>
            <a:r>
              <a:rPr lang="en-US" dirty="0"/>
              <a:t>Research Impact Librarian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B2D59-3602-66BE-4DEF-1B1E4C109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06950"/>
            <a:ext cx="3200400" cy="30607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Research Impact</a:t>
            </a:r>
          </a:p>
          <a:p>
            <a:endParaRPr lang="en-US" dirty="0"/>
          </a:p>
          <a:p>
            <a:r>
              <a:rPr lang="en-US" dirty="0"/>
              <a:t>Impact</a:t>
            </a:r>
          </a:p>
          <a:p>
            <a:endParaRPr lang="en-US" dirty="0"/>
          </a:p>
          <a:p>
            <a:r>
              <a:rPr lang="en-US" dirty="0"/>
              <a:t>Scholarly Research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FE741-68D1-93F6-D675-04046C2B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2236" y="6296411"/>
            <a:ext cx="4288088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676B8-69AA-32B1-E3C1-82AF6078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556F20-F1EE-0EF5-8264-095B7886B3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Identifiers or Researcher Profiles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6F4A2B-46DE-4DD6-597F-DDEDB3E23B7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ORCID</a:t>
            </a:r>
          </a:p>
          <a:p>
            <a:endParaRPr lang="en-US" dirty="0"/>
          </a:p>
          <a:p>
            <a:r>
              <a:rPr lang="en-US" dirty="0"/>
              <a:t>Scopus ID</a:t>
            </a:r>
          </a:p>
          <a:p>
            <a:endParaRPr lang="en-US" dirty="0"/>
          </a:p>
          <a:p>
            <a:r>
              <a:rPr lang="en-US" dirty="0"/>
              <a:t>ResearcherID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9A47B0-9A45-1FA4-47F4-525A984250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Research Impact LibGuides or Website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4F0C82-5F7E-B436-E667-05B8C320DE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75124" y="2718903"/>
            <a:ext cx="3200400" cy="30607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Impact Factor</a:t>
            </a:r>
          </a:p>
          <a:p>
            <a:endParaRPr lang="en-US" dirty="0"/>
          </a:p>
          <a:p>
            <a:r>
              <a:rPr lang="en-US" dirty="0"/>
              <a:t>Metrics</a:t>
            </a:r>
          </a:p>
          <a:p>
            <a:endParaRPr lang="en-US" dirty="0"/>
          </a:p>
          <a:p>
            <a:r>
              <a:rPr lang="en-US" dirty="0"/>
              <a:t>Research Impact</a:t>
            </a:r>
          </a:p>
          <a:p>
            <a:endParaRPr lang="en-US" dirty="0"/>
          </a:p>
          <a:p>
            <a:r>
              <a:rPr lang="en-US" dirty="0"/>
              <a:t>Citations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FFFC04D-B121-BEBD-506E-4302B871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Analysis</a:t>
            </a:r>
          </a:p>
        </p:txBody>
      </p:sp>
    </p:spTree>
    <p:extLst>
      <p:ext uri="{BB962C8B-B14F-4D97-AF65-F5344CB8AC3E}">
        <p14:creationId xmlns:p14="http://schemas.microsoft.com/office/powerpoint/2010/main" val="1997925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615C71-F346-545A-7F97-3FC1DF3C4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95328"/>
            <a:ext cx="3159048" cy="823912"/>
          </a:xfrm>
        </p:spPr>
        <p:txBody>
          <a:bodyPr>
            <a:normAutofit/>
          </a:bodyPr>
          <a:lstStyle/>
          <a:p>
            <a:r>
              <a:rPr lang="en-US" dirty="0"/>
              <a:t>Responsible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B2D59-3602-66BE-4DEF-1B1E4C109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06950"/>
            <a:ext cx="3200400" cy="30607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Leiden Manifesto</a:t>
            </a:r>
          </a:p>
          <a:p>
            <a:endParaRPr lang="en-US" dirty="0"/>
          </a:p>
          <a:p>
            <a:r>
              <a:rPr lang="en-US" dirty="0"/>
              <a:t>DORA</a:t>
            </a:r>
          </a:p>
          <a:p>
            <a:endParaRPr lang="en-US" dirty="0"/>
          </a:p>
          <a:p>
            <a:r>
              <a:rPr lang="en-US" dirty="0"/>
              <a:t>Metric Tide</a:t>
            </a:r>
          </a:p>
          <a:p>
            <a:endParaRPr lang="en-US" dirty="0"/>
          </a:p>
          <a:p>
            <a:r>
              <a:rPr lang="en-US" dirty="0"/>
              <a:t>Responsible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FE741-68D1-93F6-D675-04046C2B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3409" y="6296411"/>
            <a:ext cx="4256915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676B8-69AA-32B1-E3C1-82AF6078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556F20-F1EE-0EF5-8264-095B7886B3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Bias/DEIJ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6F4A2B-46DE-4DD6-597F-DDEDB3E23B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1" y="2706950"/>
            <a:ext cx="3325955" cy="34404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Bias</a:t>
            </a:r>
          </a:p>
          <a:p>
            <a:endParaRPr lang="en-US" dirty="0"/>
          </a:p>
          <a:p>
            <a:r>
              <a:rPr lang="en-US" dirty="0"/>
              <a:t>Diversity or Equity</a:t>
            </a:r>
          </a:p>
          <a:p>
            <a:endParaRPr lang="en-US" dirty="0"/>
          </a:p>
          <a:p>
            <a:r>
              <a:rPr lang="en-US" dirty="0"/>
              <a:t>Citational Justice</a:t>
            </a:r>
          </a:p>
          <a:p>
            <a:endParaRPr lang="en-US" dirty="0"/>
          </a:p>
          <a:p>
            <a:r>
              <a:rPr lang="en-US" dirty="0"/>
              <a:t>Gender or Ethnicity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9A47B0-9A45-1FA4-47F4-525A984250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124" y="1883948"/>
            <a:ext cx="3399182" cy="834955"/>
          </a:xfrm>
        </p:spPr>
        <p:txBody>
          <a:bodyPr/>
          <a:lstStyle/>
          <a:p>
            <a:r>
              <a:rPr lang="en-US" dirty="0"/>
              <a:t>Article/Journal/Author Metrics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4F0C82-5F7E-B436-E667-05B8C320DE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75124" y="2718903"/>
            <a:ext cx="3200400" cy="30607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Journal Impact Factor</a:t>
            </a:r>
          </a:p>
          <a:p>
            <a:endParaRPr lang="en-US" dirty="0"/>
          </a:p>
          <a:p>
            <a:r>
              <a:rPr lang="en-US" dirty="0"/>
              <a:t>Citation Counts/Times Cited</a:t>
            </a:r>
          </a:p>
          <a:p>
            <a:endParaRPr lang="en-US" dirty="0"/>
          </a:p>
          <a:p>
            <a:r>
              <a:rPr lang="en-US" dirty="0"/>
              <a:t>h-index</a:t>
            </a:r>
          </a:p>
          <a:p>
            <a:endParaRPr lang="en-US" dirty="0"/>
          </a:p>
          <a:p>
            <a:r>
              <a:rPr lang="en-US" dirty="0"/>
              <a:t>Altmetrics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FFFC04D-B121-BEBD-506E-4302B871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Analysis</a:t>
            </a:r>
          </a:p>
        </p:txBody>
      </p:sp>
    </p:spTree>
    <p:extLst>
      <p:ext uri="{BB962C8B-B14F-4D97-AF65-F5344CB8AC3E}">
        <p14:creationId xmlns:p14="http://schemas.microsoft.com/office/powerpoint/2010/main" val="3529444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FF6B-8ABB-458D-ACCE-D9EE51908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Analysis Matrix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90FD9-3CAC-4484-A1B0-8872F611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2236" y="6296411"/>
            <a:ext cx="4288088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2D4D0-7963-4427-B3BA-572C326D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19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BB2F6AA-133E-45C1-B1BE-D621FD1CE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723018"/>
            <a:ext cx="10515600" cy="28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1F741A2D-F93B-428E-A8C3-8116B0556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">
            <a:extLst>
              <a:ext uri="{FF2B5EF4-FFF2-40B4-BE49-F238E27FC236}">
                <a16:creationId xmlns:a16="http://schemas.microsoft.com/office/drawing/2014/main" id="{E83E79FD-C9A3-4549-8314-83B39E3CB88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56551" y="3242821"/>
            <a:ext cx="5441197" cy="25394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Project 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Methodology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Implications and Next Steps</a:t>
            </a:r>
          </a:p>
        </p:txBody>
      </p:sp>
      <p:pic>
        <p:nvPicPr>
          <p:cNvPr id="8" name="The Ohio State University seal" descr="A picture containing the Ohio State seal on the Oval.">
            <a:extLst>
              <a:ext uri="{FF2B5EF4-FFF2-40B4-BE49-F238E27FC236}">
                <a16:creationId xmlns:a16="http://schemas.microsoft.com/office/drawing/2014/main" id="{0A07EBB8-0B17-4B24-907A-F532ABEF1C1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" b="842"/>
          <a:stretch/>
        </p:blipFill>
        <p:spPr/>
      </p:pic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CC55D95-8D35-45E3-A901-FBE1E4FC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4191" y="6296411"/>
            <a:ext cx="4236133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19BEFB1-276D-408E-9B2E-C6C23812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8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B80E-599D-4CBB-8D9E-9E375DB0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D79BE-65CF-4486-8A73-368283690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A2AAAD"/>
                </a:solidFill>
              </a:rPr>
              <a:t>Identify peer group</a:t>
            </a:r>
          </a:p>
          <a:p>
            <a:endParaRPr lang="en-US" dirty="0">
              <a:solidFill>
                <a:srgbClr val="A2AAAD"/>
              </a:solidFill>
            </a:endParaRPr>
          </a:p>
          <a:p>
            <a:r>
              <a:rPr lang="en-US" dirty="0">
                <a:solidFill>
                  <a:srgbClr val="A2AAAD"/>
                </a:solidFill>
              </a:rPr>
              <a:t>Compile data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BA0C2F"/>
                </a:solidFill>
              </a:rPr>
              <a:t>Visualize and analyze the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6C039-C4B5-4490-8331-30FBFC36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4191" y="6296411"/>
            <a:ext cx="4236133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B2F57-EFC0-4FC2-815A-E5F06062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48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17B80D7-D17E-4E4A-8583-60F2A9BF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3409" y="6296411"/>
            <a:ext cx="4256915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CECD462-CCF8-4D9C-AC31-421D937A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B63EDE-FAF1-4ABD-B1CF-B8A5ACF9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665" y="1405469"/>
            <a:ext cx="8369762" cy="4788853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7EA8B1D-FF2F-46C1-9A0B-29726D93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Does the Library employ a Research Impact Librarian?</a:t>
            </a:r>
          </a:p>
        </p:txBody>
      </p:sp>
    </p:spTree>
    <p:extLst>
      <p:ext uri="{BB962C8B-B14F-4D97-AF65-F5344CB8AC3E}">
        <p14:creationId xmlns:p14="http://schemas.microsoft.com/office/powerpoint/2010/main" val="4222885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17B80D7-D17E-4E4A-8583-60F2A9BF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4191" y="6296411"/>
            <a:ext cx="4236133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CECD462-CCF8-4D9C-AC31-421D937A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80C309-CAF6-465B-BEBC-724646162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009" y="1424074"/>
            <a:ext cx="8391609" cy="4797838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7EA8B1D-FF2F-46C1-9A0B-29726D93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Organizational Home of Research Impact Librarian</a:t>
            </a:r>
          </a:p>
        </p:txBody>
      </p:sp>
    </p:spTree>
    <p:extLst>
      <p:ext uri="{BB962C8B-B14F-4D97-AF65-F5344CB8AC3E}">
        <p14:creationId xmlns:p14="http://schemas.microsoft.com/office/powerpoint/2010/main" val="2485153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17B80D7-D17E-4E4A-8583-60F2A9BF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2627" y="6296411"/>
            <a:ext cx="4277697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CECD462-CCF8-4D9C-AC31-421D937A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7EA8B1D-FF2F-46C1-9A0B-29726D93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Title of Research Impact LibGuides or Website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26E397-1780-4E82-B06C-B2C4A2126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962" y="1520571"/>
            <a:ext cx="7551494" cy="46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1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17B80D7-D17E-4E4A-8583-60F2A9BF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4191" y="6296411"/>
            <a:ext cx="4236133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CECD462-CCF8-4D9C-AC31-421D937A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24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7EA8B1D-FF2F-46C1-9A0B-29726D93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Title of Research Impact LibGuides or Website Author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7882F-FF55-4124-8272-4BCBAF512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527" y="1481552"/>
            <a:ext cx="8301705" cy="47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28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17B80D7-D17E-4E4A-8583-60F2A9BF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4582" y="6296411"/>
            <a:ext cx="4225742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  <a:p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CECD462-CCF8-4D9C-AC31-421D937A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719FF2-5A35-4794-8E78-9106291AD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407" y="1496292"/>
            <a:ext cx="8265719" cy="4725862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7EA8B1D-FF2F-46C1-9A0B-29726D93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Organizational Home of Research Impact LibGuides or Website Author</a:t>
            </a:r>
          </a:p>
        </p:txBody>
      </p:sp>
    </p:spTree>
    <p:extLst>
      <p:ext uri="{BB962C8B-B14F-4D97-AF65-F5344CB8AC3E}">
        <p14:creationId xmlns:p14="http://schemas.microsoft.com/office/powerpoint/2010/main" val="352631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17B80D7-D17E-4E4A-8583-60F2A9BF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3409" y="6296411"/>
            <a:ext cx="4256915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CECD462-CCF8-4D9C-AC31-421D937A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26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7EA8B1D-FF2F-46C1-9A0B-29726D93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Research Impact LibGuides or Website Content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2C891D-F7E7-4AD8-9877-6D065830D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472" y="1550410"/>
            <a:ext cx="8170643" cy="467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54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ADA26-1DD3-E81A-4C26-C8AF1F6C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0709-0FD5-DBDD-716B-5152AAC9E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/>
            <a:r>
              <a:rPr lang="en-US" dirty="0"/>
              <a:t>Librarians from Scholarly Communications, Health Sciences, STEM, and other areas are developing research impact resources and providing services to users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There seems to be a relatively agreed upon list of information that belongs on a Research Impact or Scholarly Metrics guide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Research impact or scholarly metrics LibGuides for this group of institutions did not include discussions of bias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2FCF3-8EE9-E90B-A5F9-B12F02F8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4191" y="6296411"/>
            <a:ext cx="4236133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CC76C-8889-FD88-7267-ACCA1485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dirty="0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813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9C34-C6E2-4194-B0A2-BDE779D8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Exemplars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5E560DB-1338-411C-A488-A804C0D58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5408" y="594618"/>
            <a:ext cx="6840339" cy="570179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27A48-B4AA-42D1-AB2A-EBBC09DB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6145" y="6296411"/>
            <a:ext cx="4184179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DF090-BCB0-49F0-BAEE-AEFD18F1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dirty="0" smtClean="0"/>
              <a:t>28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A9228-FD4B-0FE1-9124-77636B96EF48}"/>
              </a:ext>
            </a:extLst>
          </p:cNvPr>
          <p:cNvSpPr txBox="1"/>
          <p:nvPr/>
        </p:nvSpPr>
        <p:spPr>
          <a:xfrm>
            <a:off x="923730" y="2197358"/>
            <a:ext cx="20574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Disclaimer about citations counts and Journal Impact Factors</a:t>
            </a:r>
          </a:p>
          <a:p>
            <a:endParaRPr lang="en-US" sz="2400" dirty="0"/>
          </a:p>
          <a:p>
            <a:r>
              <a:rPr lang="en-US" sz="2400" dirty="0"/>
              <a:t>"inherently biased"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8819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9C34-C6E2-4194-B0A2-BDE779D8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Exemplars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27A48-B4AA-42D1-AB2A-EBBC09DB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4191" y="6296411"/>
            <a:ext cx="4236133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DF090-BCB0-49F0-BAEE-AEFD18F1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29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BE4850-93BE-4C6E-825E-083590D48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42" y="113255"/>
            <a:ext cx="2473262" cy="618315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EB5DD8-A5D0-4701-A88C-70F3ED074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386" y="1405469"/>
            <a:ext cx="3978897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03F8D7-2742-9132-EB63-F263B106B0B0}"/>
              </a:ext>
            </a:extLst>
          </p:cNvPr>
          <p:cNvSpPr txBox="1"/>
          <p:nvPr/>
        </p:nvSpPr>
        <p:spPr>
          <a:xfrm>
            <a:off x="685800" y="2113383"/>
            <a:ext cx="3023118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"Pitfalls" of Metrics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Subjectivity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Discipline differences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Data differences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Inherent bias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Manipulation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971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>
            <a:spLocks noGrp="1"/>
          </p:cNvSpPr>
          <p:nvPr>
            <p:ph type="ftr" idx="11"/>
          </p:nvPr>
        </p:nvSpPr>
        <p:spPr>
          <a:xfrm>
            <a:off x="7481455" y="6296411"/>
            <a:ext cx="4308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170" name="Google Shape;170;p3"/>
          <p:cNvSpPr txBox="1">
            <a:spLocks noGrp="1"/>
          </p:cNvSpPr>
          <p:nvPr>
            <p:ph type="sldNum" idx="12"/>
          </p:nvPr>
        </p:nvSpPr>
        <p:spPr>
          <a:xfrm>
            <a:off x="11297749" y="5782287"/>
            <a:ext cx="4973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5856551" y="2944536"/>
            <a:ext cx="5441197" cy="272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/>
              <a:t>MLS from Kent State in 2000</a:t>
            </a:r>
            <a:endParaRPr dirty="0"/>
          </a:p>
          <a:p>
            <a:pPr marL="3429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/>
              <a:t>20+ years in Institutional Research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/>
              <a:t>JD from Capital University in 2010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August 2022: Research Impact Librarian and Assistant Professor in University Libraries at Ohio State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172" name="Google Shape;172;p3"/>
          <p:cNvSpPr txBox="1">
            <a:spLocks noGrp="1"/>
          </p:cNvSpPr>
          <p:nvPr>
            <p:ph type="title"/>
          </p:nvPr>
        </p:nvSpPr>
        <p:spPr>
          <a:xfrm>
            <a:off x="5856551" y="1806160"/>
            <a:ext cx="54411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Arial"/>
              <a:buNone/>
            </a:pPr>
            <a:r>
              <a:rPr lang="en-US" dirty="0"/>
              <a:t>My Background</a:t>
            </a:r>
            <a:endParaRPr dirty="0"/>
          </a:p>
        </p:txBody>
      </p:sp>
      <p:pic>
        <p:nvPicPr>
          <p:cNvPr id="173" name="Google Shape;173;p3" descr="A picture containing the Ohio State seal on the Oval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41" b="842"/>
          <a:stretch/>
        </p:blipFill>
        <p:spPr>
          <a:xfrm>
            <a:off x="385763" y="366713"/>
            <a:ext cx="4629150" cy="57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9C34-C6E2-4194-B0A2-BDE779D8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Exemplars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27A48-B4AA-42D1-AB2A-EBBC09DB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4191" y="6296411"/>
            <a:ext cx="4236133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DF090-BCB0-49F0-BAEE-AEFD18F1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18FE6F-1692-48E1-B853-B94704557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441" y="1557855"/>
            <a:ext cx="5067529" cy="4589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D12163-1042-4208-A45E-1E75AA6B3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320" y="399201"/>
            <a:ext cx="4669429" cy="556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79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2CB1-9BAF-44EF-AF4A-217FFD7F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ACRL Scholarly Communications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05043-F497-4EAC-AEF2-C8503181D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as a resource for librarians</a:t>
            </a:r>
          </a:p>
          <a:p>
            <a:endParaRPr lang="en-US" dirty="0"/>
          </a:p>
          <a:p>
            <a:r>
              <a:rPr lang="en-US" dirty="0"/>
              <a:t>Recently updated in 2016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Measuring Impact </a:t>
            </a:r>
            <a:r>
              <a:rPr lang="en-US" dirty="0"/>
              <a:t>section</a:t>
            </a:r>
            <a:r>
              <a:rPr lang="en-US" b="1" dirty="0"/>
              <a:t> </a:t>
            </a:r>
            <a:r>
              <a:rPr lang="en-US" dirty="0"/>
              <a:t>provides resources to help librarians to think “critically about traditional metrics” </a:t>
            </a:r>
            <a:r>
              <a:rPr lang="en-US" b="1" i="1" dirty="0"/>
              <a:t>but </a:t>
            </a:r>
            <a:r>
              <a:rPr lang="en-US" dirty="0"/>
              <a:t>does not address bias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0D60E0-F4A9-406E-8280-C125FE6D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3800" y="6296411"/>
            <a:ext cx="4246524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1044D-C892-45C6-AC83-75CFC1A2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65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ADA26-1DD3-E81A-4C26-C8AF1F6C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incorporate discussions of bias into RI LibGuides as a best practice?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0709-0FD5-DBDD-716B-5152AAC9E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Create educational resources (webinars, toolkits, etc.)</a:t>
            </a:r>
          </a:p>
          <a:p>
            <a:endParaRPr lang="en-US" dirty="0"/>
          </a:p>
          <a:p>
            <a:r>
              <a:rPr lang="en-US" dirty="0"/>
              <a:t>Partner with other areas (teaching and learning, scholarly communications)</a:t>
            </a:r>
          </a:p>
          <a:p>
            <a:endParaRPr lang="en-US" dirty="0"/>
          </a:p>
          <a:p>
            <a:r>
              <a:rPr lang="en-US" dirty="0"/>
              <a:t>Begin a global conversation</a:t>
            </a:r>
          </a:p>
          <a:p>
            <a:endParaRPr lang="en-US" dirty="0"/>
          </a:p>
          <a:p>
            <a:r>
              <a:rPr lang="en-US" dirty="0"/>
              <a:t>Start.....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2FCF3-8EE9-E90B-A5F9-B12F02F8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4191" y="6296411"/>
            <a:ext cx="4236133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CC76C-8889-FD88-7267-ACCA1485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73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CED8-33A0-48E1-812E-ECE7BD80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LibGuides Review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7D8F-5C87-4C83-A73F-BD44F7ED3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What information would helpful/relevant for my constituents?</a:t>
            </a:r>
          </a:p>
          <a:p>
            <a:pPr lvl="1"/>
            <a:r>
              <a:rPr lang="en-US" dirty="0"/>
              <a:t>How is your institution addressing this?</a:t>
            </a:r>
          </a:p>
          <a:p>
            <a:endParaRPr lang="en-US" dirty="0"/>
          </a:p>
          <a:p>
            <a:r>
              <a:rPr lang="en-US" dirty="0"/>
              <a:t>What structure is most appropriate? </a:t>
            </a:r>
          </a:p>
          <a:p>
            <a:pPr lvl="1"/>
            <a:r>
              <a:rPr lang="en-US" dirty="0"/>
              <a:t>Separate LibGuides, Full page or Section in a page, or Incorporated into description of resources</a:t>
            </a:r>
          </a:p>
          <a:p>
            <a:endParaRPr lang="en-US" dirty="0"/>
          </a:p>
          <a:p>
            <a:r>
              <a:rPr lang="en-US" dirty="0"/>
              <a:t>At what Level? </a:t>
            </a:r>
          </a:p>
          <a:p>
            <a:pPr lvl="1"/>
            <a:r>
              <a:rPr lang="en-US" dirty="0"/>
              <a:t>Overview or by Discipline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C896A-74BF-4130-B01B-950B19C2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3409" y="6296411"/>
            <a:ext cx="4256915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E35EC-8F98-4E88-BCE9-A493C870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61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CED8-33A0-48E1-812E-ECE7BD80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LibGuides Review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7D8F-5C87-4C83-A73F-BD44F7ED3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1509"/>
            <a:ext cx="5162550" cy="401545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Keep in mind: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Bias is systemic and institutionalized</a:t>
            </a:r>
          </a:p>
          <a:p>
            <a:endParaRPr lang="en-US" dirty="0"/>
          </a:p>
          <a:p>
            <a:r>
              <a:rPr lang="en-US" dirty="0"/>
              <a:t>Bias is present in other areas of scholarship</a:t>
            </a:r>
          </a:p>
          <a:p>
            <a:endParaRPr lang="en-US" dirty="0"/>
          </a:p>
          <a:p>
            <a:r>
              <a:rPr lang="en-US" dirty="0"/>
              <a:t>Acknowledge power and privilege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C896A-74BF-4130-B01B-950B19C2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3800" y="6296411"/>
            <a:ext cx="4246524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E35EC-8F98-4E88-BCE9-A493C870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47442926-DD5D-4F88-B577-7BB92A0CE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23" y="1718617"/>
            <a:ext cx="4477849" cy="441923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C4C8109-4F26-D54B-1017-6F35E69BBF50}"/>
              </a:ext>
            </a:extLst>
          </p:cNvPr>
          <p:cNvSpPr/>
          <p:nvPr/>
        </p:nvSpPr>
        <p:spPr>
          <a:xfrm>
            <a:off x="6419659" y="1683761"/>
            <a:ext cx="5419528" cy="457488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FA9A42-4479-4FB8-9732-7E6FF90182EC}"/>
              </a:ext>
            </a:extLst>
          </p:cNvPr>
          <p:cNvSpPr txBox="1"/>
          <p:nvPr/>
        </p:nvSpPr>
        <p:spPr>
          <a:xfrm>
            <a:off x="7421902" y="2420808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F59B9D-9816-405B-806F-303944FD87F9}"/>
              </a:ext>
            </a:extLst>
          </p:cNvPr>
          <p:cNvSpPr txBox="1"/>
          <p:nvPr/>
        </p:nvSpPr>
        <p:spPr>
          <a:xfrm>
            <a:off x="6776714" y="4352717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FA32D-2EB7-493F-8FE3-F2F091E2B31C}"/>
              </a:ext>
            </a:extLst>
          </p:cNvPr>
          <p:cNvSpPr txBox="1"/>
          <p:nvPr/>
        </p:nvSpPr>
        <p:spPr>
          <a:xfrm>
            <a:off x="8995064" y="5807631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FED3E7-9A3C-43F3-A60D-DAA1C38D9A0D}"/>
              </a:ext>
            </a:extLst>
          </p:cNvPr>
          <p:cNvSpPr txBox="1"/>
          <p:nvPr/>
        </p:nvSpPr>
        <p:spPr>
          <a:xfrm>
            <a:off x="10966543" y="4169236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9BF13D-D986-4119-809E-7911B3C7FE21}"/>
              </a:ext>
            </a:extLst>
          </p:cNvPr>
          <p:cNvSpPr txBox="1"/>
          <p:nvPr/>
        </p:nvSpPr>
        <p:spPr>
          <a:xfrm>
            <a:off x="10386881" y="245307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2126846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C896A-74BF-4130-B01B-950B19C2948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533409" y="6296411"/>
            <a:ext cx="4256915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E35EC-8F98-4E88-BCE9-A493C87034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7D8F-5C87-4C83-A73F-BD44F7ED3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rIns="0"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Citational Justice/Inclusive Citation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Ethics in Peer Review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Composition of Editorial boards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5CED8-33A0-48E1-812E-ECE7BD80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topics should be included?</a:t>
            </a:r>
          </a:p>
        </p:txBody>
      </p:sp>
      <p:pic>
        <p:nvPicPr>
          <p:cNvPr id="10" name="Picture Placeholder 21">
            <a:extLst>
              <a:ext uri="{FF2B5EF4-FFF2-40B4-BE49-F238E27FC236}">
                <a16:creationId xmlns:a16="http://schemas.microsoft.com/office/drawing/2014/main" id="{2B8DEF7D-BE9B-4BCB-A7BE-B7C3CC4F8D9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4256"/>
          <a:stretch>
            <a:fillRect/>
          </a:stretch>
        </p:blipFill>
        <p:spPr>
          <a:xfrm>
            <a:off x="385763" y="403225"/>
            <a:ext cx="462915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95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C896A-74BF-4130-B01B-950B19C2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23018" y="6296411"/>
            <a:ext cx="4267306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E35EC-8F98-4E88-BCE9-A493C870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7D8F-5C87-4C83-A73F-BD44F7ED328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Language bias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Predatory Publishing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Global North/Global South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73DEDC2-483D-4D5F-8007-FB0A5C00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topics should be included?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33EDEE7-931C-40BB-89DE-2AE341B59AC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r="7186" b="8291"/>
          <a:stretch/>
        </p:blipFill>
        <p:spPr>
          <a:xfrm>
            <a:off x="385763" y="403226"/>
            <a:ext cx="4591482" cy="526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72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CED8-33A0-48E1-812E-ECE7BD80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types of resources should be included?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7D8F-5C87-4C83-A73F-BD44F7ED3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1509"/>
            <a:ext cx="6837324" cy="4015454"/>
          </a:xfrm>
        </p:spPr>
        <p:txBody>
          <a:bodyPr>
            <a:normAutofit/>
          </a:bodyPr>
          <a:lstStyle/>
          <a:p>
            <a:r>
              <a:rPr lang="en-US" dirty="0"/>
              <a:t>Organizations that are studying these issues</a:t>
            </a:r>
          </a:p>
          <a:p>
            <a:endParaRPr lang="en-US" dirty="0"/>
          </a:p>
          <a:p>
            <a:r>
              <a:rPr lang="en-US" dirty="0"/>
              <a:t>Blogs</a:t>
            </a:r>
          </a:p>
          <a:p>
            <a:endParaRPr lang="en-US" dirty="0"/>
          </a:p>
          <a:p>
            <a:r>
              <a:rPr lang="en-US" dirty="0"/>
              <a:t>Webinars and OERs</a:t>
            </a:r>
          </a:p>
          <a:p>
            <a:endParaRPr lang="en-US" dirty="0"/>
          </a:p>
          <a:p>
            <a:r>
              <a:rPr lang="en-US" dirty="0"/>
              <a:t>Links to articles, books, websites, and other resource guides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C896A-74BF-4130-B01B-950B19C2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2236" y="6296411"/>
            <a:ext cx="4288088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E35EC-8F98-4E88-BCE9-A493C870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37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E6734C-EA81-4EF4-9C40-6A088A323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3065508"/>
            <a:ext cx="2368723" cy="15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78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AEB6-ADDF-44C2-8821-981D3E49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19C77-3DCC-4862-AB58-1FF8F3B22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Sheila Craft-Morgan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craft-morgan.1@osu.edu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17736-8FED-42F9-9238-8F0CBB41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3800" y="6296411"/>
            <a:ext cx="4246524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E6222-F3D5-4756-9B07-5AFD19FA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AEB6-ADDF-44C2-8821-981D3E49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19C77-3DCC-4862-AB58-1FF8F3B22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u="sng" dirty="0"/>
              <a:t>Slide 4</a:t>
            </a:r>
          </a:p>
          <a:p>
            <a:pPr marL="0" indent="0">
              <a:buNone/>
            </a:pPr>
            <a:r>
              <a:rPr lang="en-US" dirty="0"/>
              <a:t>Bakker, Caitlin J.; McBurney, Jenny. (2017). Big Splashes &amp; Ripple Effects: Research Impact Services Across University Libraries. Retrieved from the University of Minnesota Digital Conservancy, https://hdl.handle.net/11299/188632. </a:t>
            </a:r>
          </a:p>
          <a:p>
            <a:pPr marL="0" indent="0">
              <a:buNone/>
            </a:pPr>
            <a:r>
              <a:rPr lang="en-US" dirty="0"/>
              <a:t>Bredahl, Laura. (2022). “The Current and Evolving Landscape of Bibliometric Tools and Technologies,” </a:t>
            </a:r>
            <a:r>
              <a:rPr lang="en-US" i="1" dirty="0"/>
              <a:t>Library Technology Reports</a:t>
            </a:r>
            <a:r>
              <a:rPr lang="en-US" dirty="0"/>
              <a:t> 58(8). </a:t>
            </a:r>
          </a:p>
          <a:p>
            <a:pPr marL="0" indent="0">
              <a:buNone/>
            </a:pPr>
            <a:r>
              <a:rPr lang="en-US" dirty="0"/>
              <a:t>Bryant, Rebecca. “Convening the OCLC </a:t>
            </a:r>
            <a:r>
              <a:rPr lang="en-US" u="sng" dirty="0"/>
              <a:t>RLP</a:t>
            </a:r>
            <a:r>
              <a:rPr lang="en-US" dirty="0"/>
              <a:t> around bibliometrics and research impact (BRI)” February 9, 2022. </a:t>
            </a:r>
            <a:r>
              <a:rPr lang="en-US" dirty="0">
                <a:hlinkClick r:id="rId3"/>
              </a:rPr>
              <a:t>https://hangingtogether.org/convening-the-oclc-rlp-around-bibliometrics-and-research-impact-bri/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Miles, R.A., Konkiel, S., &amp; Sutton, S. (2018). Scholarly Communication Librarians’ Relationship with Research Impact Indicators: An Analysis of a National Survey of Academic Librarians in the United States. Journal of Librarianship and Scholarly Communication, 6(General Issue), eP2212. </a:t>
            </a:r>
            <a:r>
              <a:rPr lang="en-US" dirty="0">
                <a:hlinkClick r:id="rId4"/>
              </a:rPr>
              <a:t>https://doi.org/10.7710/2162-3309.2212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Si L, Zeng Y, Guo S et al. (2019</a:t>
            </a:r>
            <a:r>
              <a:rPr lang="en-US" i="1" dirty="0"/>
              <a:t>). </a:t>
            </a:r>
            <a:r>
              <a:rPr lang="en-US" dirty="0"/>
              <a:t>Investigation and analysis of research support services in academic libraries</a:t>
            </a:r>
            <a:r>
              <a:rPr lang="en-US" i="1" dirty="0"/>
              <a:t>. Electronic Library, </a:t>
            </a:r>
            <a:r>
              <a:rPr lang="en-US" dirty="0"/>
              <a:t>281-301, 37(2).</a:t>
            </a:r>
          </a:p>
          <a:p>
            <a:pPr marL="0" indent="0">
              <a:buNone/>
            </a:pPr>
            <a:r>
              <a:rPr lang="en-US" dirty="0"/>
              <a:t>Tavernier, W., &amp; Jamieson, L.M. (2022). Value Added: A Case Study of Research Impact Services. </a:t>
            </a:r>
            <a:r>
              <a:rPr lang="en-US" i="1" dirty="0"/>
              <a:t>portal: Libraries and the Academy</a:t>
            </a:r>
            <a:r>
              <a:rPr lang="en-US" dirty="0"/>
              <a:t> </a:t>
            </a:r>
            <a:r>
              <a:rPr lang="en-US" i="1" dirty="0"/>
              <a:t>22</a:t>
            </a:r>
            <a:r>
              <a:rPr lang="en-US" dirty="0"/>
              <a:t>(4), 919-942. </a:t>
            </a:r>
            <a:r>
              <a:rPr lang="en-US" u="sng" dirty="0">
                <a:hlinkClick r:id="rId5"/>
              </a:rPr>
              <a:t>doi:10.1353/pla.2022.0047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17736-8FED-42F9-9238-8F0CBB41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71064" y="6296411"/>
            <a:ext cx="4319260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E6222-F3D5-4756-9B07-5AFD19FA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7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72F53-295F-D267-3868-3D67B156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5272C-A7E6-1C52-063A-8D60AA1A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0673" y="6296411"/>
            <a:ext cx="4329651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055DE-8A30-FC53-D09C-2C742B40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4</a:t>
            </a:fld>
            <a:endParaRPr lang="en-US" dirty="0"/>
          </a:p>
        </p:txBody>
      </p:sp>
      <p:pic>
        <p:nvPicPr>
          <p:cNvPr id="16" name="Picture Placeholder 15" descr="Books">
            <a:extLst>
              <a:ext uri="{FF2B5EF4-FFF2-40B4-BE49-F238E27FC236}">
                <a16:creationId xmlns:a16="http://schemas.microsoft.com/office/drawing/2014/main" id="{9E3304FF-09EE-4B38-9B6B-E73E7C2ADC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B9F61A-44DE-E71B-18DC-94BC5E70AF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US" dirty="0"/>
              <a:t>Research Impact as a Library Service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B8328D-AE95-C79C-3B93-F66239DB6DCF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Case studies, awareness/familiarity</a:t>
            </a:r>
          </a:p>
        </p:txBody>
      </p:sp>
      <p:pic>
        <p:nvPicPr>
          <p:cNvPr id="18" name="Picture Placeholder 17" descr="Scales of justice">
            <a:extLst>
              <a:ext uri="{FF2B5EF4-FFF2-40B4-BE49-F238E27FC236}">
                <a16:creationId xmlns:a16="http://schemas.microsoft.com/office/drawing/2014/main" id="{3E5C74C4-C2A4-4FAE-9454-5521941F9BC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523535-31BC-B8AE-4367-8E8A0EC50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en-US" dirty="0"/>
              <a:t>Responsible Metrics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7A611FE-133C-803F-B70C-52B7A5B49257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Leiden Manifesto, DORA, Metric Tide</a:t>
            </a:r>
          </a:p>
        </p:txBody>
      </p:sp>
    </p:spTree>
    <p:extLst>
      <p:ext uri="{BB962C8B-B14F-4D97-AF65-F5344CB8AC3E}">
        <p14:creationId xmlns:p14="http://schemas.microsoft.com/office/powerpoint/2010/main" val="4083387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AEB6-ADDF-44C2-8821-981D3E49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19C77-3DCC-4862-AB58-1FF8F3B22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u="sng" dirty="0"/>
              <a:t>Slide 5</a:t>
            </a:r>
          </a:p>
          <a:p>
            <a:pPr marL="0" indent="0">
              <a:buNone/>
            </a:pPr>
            <a:r>
              <a:rPr lang="en-US" dirty="0"/>
              <a:t>Association of College and Research Libraries. Open and Equitable Scholarly Communications: Creating a More Inclusive Future. Prepared by Nancy Maron and Rebecca Kennison with Paul Bracke, Nathan Hall, Isaac Gilman, Kara Malenfant, Charlotte Roh, and Yasmeen </a:t>
            </a:r>
            <a:r>
              <a:rPr lang="en-US" u="sng" dirty="0"/>
              <a:t>Shorish</a:t>
            </a:r>
            <a:r>
              <a:rPr lang="en-US" dirty="0"/>
              <a:t>. Chicago: Association of College and Research Libraries, 2019. </a:t>
            </a:r>
            <a:r>
              <a:rPr lang="en-US" u="sng" dirty="0">
                <a:hlinkClick r:id="rId3"/>
              </a:rPr>
              <a:t>https://doi.org/10.5860/acrl.1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  <a:hlinkClick r:id="rId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4"/>
              </a:rPr>
              <a:t>https://hangingtogether.org/addressing-bias-in-research-analytics-a-call-to-action/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Roh, Charlotte, &amp; Vanessa Gabler. "Systemic barriers and allyship in library publishing: A case study reminder that no one is safe from racism." College &amp; Research Libraries News [Online], 81.3 (2020): 141. Web. 16 Feb. 2023 https://crln.acrl.org/index.php/crlnews/article/view/24321/32136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Håkanson M, Håkanson M (2005). The Impact of Gender on Citations: An Analysis of College &amp; Research Libraries, Journal of Academic Librarianship, and Library Quarterly College &amp; Research Libraries, (2005), 312-323, 66(4)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Inefuku, Harrison, and Roh, Charlotte. Agents of Diversity and Social Justice: Librarians and Scholarly Communication. Ed. Smith, Kevin and Dickson, Katherine A. Open Access and the Future of Scholarly Communication: Policy and Infrastructure Rowman and Littlefield (2016).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17736-8FED-42F9-9238-8F0CBB41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23018" y="6296411"/>
            <a:ext cx="4267306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E6222-F3D5-4756-9B07-5AFD19FA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1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AEB6-ADDF-44C2-8821-981D3E49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19C77-3DCC-4862-AB58-1FF8F3B22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u="sng" dirty="0"/>
              <a:t>Slide 6</a:t>
            </a:r>
          </a:p>
          <a:p>
            <a:pPr marL="0" indent="0">
              <a:buNone/>
            </a:pPr>
            <a:r>
              <a:rPr lang="en-US" dirty="0"/>
              <a:t>Chawla, D. Men cite themselves more than women do. Nature (2016). </a:t>
            </a:r>
            <a:r>
              <a:rPr lang="en-U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https://doi.org/10.1038/nature.2016.20176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/>
              <a:t>Kahalon, R., Klein, V., Ksenofontov, I., Ullrich, J., &amp; Wright, S. C. (2022). Mentioning the Sample’s Country in the Article’s Title Leads to Bias in Research Evaluation. Social Psychological and Personality Science, 13(2), 352–361. </a:t>
            </a:r>
            <a:r>
              <a:rPr lang="en-US" dirty="0">
                <a:hlinkClick r:id="rId4"/>
              </a:rPr>
              <a:t>https://doi.org/10.1177/19485506211024036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Liu, F., Holme, P., Chiesa, M. et al. Gender inequality and self-publication are common among academic editors. Nat Hum Behav (2023). </a:t>
            </a:r>
            <a:r>
              <a:rPr lang="en-US" dirty="0">
                <a:hlinkClick r:id="rId5"/>
              </a:rPr>
              <a:t>https://doi.org/10.1038/s41562-022-01498-1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Ross, M.B., Glennon, B.M., Murciano-Goroff, R. et al. Women are credited less in science than men. Nature 608, 135–145 (2022). </a:t>
            </a:r>
            <a:r>
              <a:rPr lang="en-US" dirty="0">
                <a:ea typeface="+mn-lt"/>
                <a:cs typeface="+mn-lt"/>
                <a:hlinkClick r:id="rId6"/>
              </a:rPr>
              <a:t>https://doi.org/10.1038/s41586-022-04966-w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Skopec, M., Issa, H., Reed, J. et al. The role of geographic bias in knowledge diffusion: a systematic review and narrative synthesis. Res Integr Peer Rev 5, 2 (2020). </a:t>
            </a:r>
            <a:r>
              <a:rPr lang="en-US" dirty="0">
                <a:ea typeface="+mn-lt"/>
                <a:cs typeface="+mn-lt"/>
                <a:hlinkClick r:id="rId7"/>
              </a:rPr>
              <a:t>https://doi.org/10.1186/s41073-019-0088-0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en-US" dirty="0"/>
              <a:t>Teixeira da Silva, J.A. The Matthew effect impacts science and academic publishing by preferentially amplifying citations, metrics and status. Scientometrics 126, 5373–5377 (2021). </a:t>
            </a:r>
            <a:r>
              <a:rPr lang="en-US" dirty="0">
                <a:hlinkClick r:id="rId8"/>
              </a:rPr>
              <a:t>https://doi.org/10.1007/s11192-021-03967-2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Teich, E.G., Kim, J.Z., Lynn, C.W. et al. Citation inequity and gendered citation practices in contemporary physics. Nat. Phys. 18, 1161–1170 (2022). </a:t>
            </a:r>
            <a:r>
              <a:rPr lang="en-US" dirty="0">
                <a:hlinkClick r:id="rId9"/>
              </a:rPr>
              <a:t>https://doi.org/10.1038/s41567-022-01770-1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Escobar Jones, Cherice, Reid, Gwendolynne, Poe, Mya."Leading American medical journal continues to omit Black research, reinforcing a legacy of racism in medical knowledge" — </a:t>
            </a:r>
            <a:r>
              <a:rPr lang="en-US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https://theconversation.com/leading-american-medical-journal-continues-to-omit-black-research-reinforcing-a-legacy-of-racism-in-medical-knowledge-185111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17736-8FED-42F9-9238-8F0CBB41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3409" y="6296411"/>
            <a:ext cx="4256915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E6222-F3D5-4756-9B07-5AFD19FA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06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FD58-44C4-4C14-9BA4-2555B0FC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5760B-7294-4CCA-A232-3564ABE3E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u="sng" dirty="0"/>
              <a:t>Slide 7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https://www.southernliving.com/travel/washington-dc/smithsonian-unveils-120-statues-of-women-in-stem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Slide 10</a:t>
            </a:r>
          </a:p>
          <a:p>
            <a:pPr marL="0" indent="0">
              <a:buNone/>
            </a:pPr>
            <a:r>
              <a:rPr lang="en-US" dirty="0"/>
              <a:t>Brinkman, P. T., &amp; Teeter, D. J. (1987). Methods for selecting comparison groups. New Directions for Institutional Research, 53, 5–23</a:t>
            </a:r>
          </a:p>
          <a:p>
            <a:pPr marL="0" indent="0">
              <a:buNone/>
            </a:pPr>
            <a:r>
              <a:rPr lang="en-US" dirty="0"/>
              <a:t>Chatman, Steve. (2017) Constructing a Peer Institution: A New Methodology. AIR Professional File, Article 143, (55-66).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Slide 11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https://www.arl.org/who-we-are/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Mian, Anam, and Gary Roebuck. </a:t>
            </a:r>
            <a:r>
              <a:rPr lang="en-US" i="1" dirty="0"/>
              <a:t>ARL Statistics 2020.</a:t>
            </a:r>
            <a:r>
              <a:rPr lang="en-US" dirty="0"/>
              <a:t> Washington, DC: Association of Research Libraries, 2022. </a:t>
            </a:r>
            <a:r>
              <a:rPr lang="en-US" dirty="0">
                <a:hlinkClick r:id="rId5"/>
              </a:rPr>
              <a:t>https://doi.org/10.29242/stats.2020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4D019-BE71-46ED-8FD1-A71C5D0B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71064" y="6296411"/>
            <a:ext cx="4319260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283DA-9A27-4B6B-B7F3-D34B2E13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29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FD58-44C4-4C14-9BA4-2555B0FC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5760B-7294-4CCA-A232-3564ABE3E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Slide 12</a:t>
            </a:r>
          </a:p>
          <a:p>
            <a:pPr marL="0" indent="0">
              <a:buNone/>
            </a:pPr>
            <a:r>
              <a:rPr lang="en-US" dirty="0"/>
              <a:t>Mian, Anam, and Gary Roebuck. </a:t>
            </a:r>
            <a:r>
              <a:rPr lang="en-US" i="1" dirty="0"/>
              <a:t>ARL Statistics 2020.</a:t>
            </a:r>
            <a:r>
              <a:rPr lang="en-US" dirty="0"/>
              <a:t> Washington, DC: Association of Research Libraries, 2022. </a:t>
            </a:r>
            <a:r>
              <a:rPr lang="en-US" dirty="0">
                <a:hlinkClick r:id="rId3"/>
              </a:rPr>
              <a:t>https://doi.org/10.29242/stats.2020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Slide 13</a:t>
            </a:r>
          </a:p>
          <a:p>
            <a:pPr marL="0" indent="0">
              <a:buNone/>
            </a:pPr>
            <a:r>
              <a:rPr lang="en-US" u="sng" dirty="0">
                <a:hlinkClick r:id="rId4"/>
              </a:rPr>
              <a:t>https://nces.ed.gov/ipeds/use-the-data</a:t>
            </a:r>
            <a:endParaRPr lang="en-US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https://ncses.nsf.gov/surveys/higher-education-research-development/2021#data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Slide 18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https://springshare.com/libguides/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4D019-BE71-46ED-8FD1-A71C5D0B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4191" y="6296411"/>
            <a:ext cx="4236133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283DA-9A27-4B6B-B7F3-D34B2E13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39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FD58-44C4-4C14-9BA4-2555B0FC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5760B-7294-4CCA-A232-3564ABE3E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Slide 29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https://guides.libraries.psu.edu/bibliometrics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Slide 30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https://guides.lib.byu.edu/c.php?g=1123631&amp;p=8195662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Slide 31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https://ucsd.libguides.com/impact/about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Slide 32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https://acrl.libguides.com/scholcomm/toolkit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4D019-BE71-46ED-8FD1-A71C5D0B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3409" y="6296411"/>
            <a:ext cx="4256915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283DA-9A27-4B6B-B7F3-D34B2E13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337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FD58-44C4-4C14-9BA4-2555B0FC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5760B-7294-4CCA-A232-3564ABE3E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/>
              <a:t>Slide 34</a:t>
            </a:r>
          </a:p>
          <a:p>
            <a:pPr marL="0" indent="0">
              <a:buNone/>
            </a:pPr>
            <a:r>
              <a:rPr lang="en-US" dirty="0"/>
              <a:t>Hodge, Twanna (2020). “Using LibGuides to support racial justice &amp; create inclusive communities. Springy News. </a:t>
            </a:r>
            <a:r>
              <a:rPr lang="en-US" dirty="0">
                <a:hlinkClick r:id="rId3"/>
              </a:rPr>
              <a:t>https://buzz.springshare.com/springynews/news-49/libguides-tricks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Porrata, Stephanie (2022). “LibGuides for Social Justice Limitations and Opportunities.” In Practicing Social Justice in Libraries, edited by Alyssa Brissett and Diana Moronta, 40-51. New York: Taylor and Francis Group.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Slide 36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https://www.citeblackwomencollective.org/our-praxis.html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Slide 38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https://civiclaboratory.nl/citational-politics/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4D019-BE71-46ED-8FD1-A71C5D0B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71064" y="6296411"/>
            <a:ext cx="4319260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283DA-9A27-4B6B-B7F3-D34B2E13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"/>
          <p:cNvSpPr txBox="1">
            <a:spLocks noGrp="1"/>
          </p:cNvSpPr>
          <p:nvPr>
            <p:ph type="ftr" idx="11"/>
          </p:nvPr>
        </p:nvSpPr>
        <p:spPr>
          <a:xfrm>
            <a:off x="7523018" y="6296411"/>
            <a:ext cx="42673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298" name="Google Shape;298;p15"/>
          <p:cNvSpPr txBox="1">
            <a:spLocks noGrp="1"/>
          </p:cNvSpPr>
          <p:nvPr>
            <p:ph type="sldNum" idx="12"/>
          </p:nvPr>
        </p:nvSpPr>
        <p:spPr>
          <a:xfrm>
            <a:off x="11297749" y="5782287"/>
            <a:ext cx="4973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sp>
        <p:nvSpPr>
          <p:cNvPr id="299" name="Google Shape;299;p15"/>
          <p:cNvSpPr txBox="1">
            <a:spLocks noGrp="1"/>
          </p:cNvSpPr>
          <p:nvPr>
            <p:ph type="body" idx="1"/>
          </p:nvPr>
        </p:nvSpPr>
        <p:spPr>
          <a:xfrm>
            <a:off x="5856551" y="3242821"/>
            <a:ext cx="5441197" cy="242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buSzPts val="2800"/>
              <a:buFont typeface="Arial" panose="020B0604020202020204" pitchFamily="34" charset="0"/>
              <a:buChar char="•"/>
            </a:pPr>
            <a:r>
              <a:rPr lang="en-US" sz="2800" dirty="0"/>
              <a:t>People, Content and Systems</a:t>
            </a:r>
          </a:p>
          <a:p>
            <a:pPr lvl="0" indent="-457200">
              <a:buSzPts val="2800"/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0" indent="-457200">
              <a:buSzPts val="2800"/>
              <a:buFont typeface="Arial" panose="020B0604020202020204" pitchFamily="34" charset="0"/>
              <a:buChar char="•"/>
            </a:pPr>
            <a:r>
              <a:rPr lang="en-US" sz="2800" dirty="0"/>
              <a:t>Rethinking What Counts</a:t>
            </a:r>
          </a:p>
          <a:p>
            <a:pPr lvl="1" indent="-457200">
              <a:buSzPts val="2800"/>
              <a:buFont typeface="Arial" panose="020B0604020202020204" pitchFamily="34" charset="0"/>
              <a:buChar char="•"/>
            </a:pPr>
            <a:r>
              <a:rPr lang="en-US" sz="2400" dirty="0"/>
              <a:t>Address implicit and explicit biases in relation to research metrics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pic>
        <p:nvPicPr>
          <p:cNvPr id="300" name="Google Shape;300;p1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035" b="2034"/>
          <a:stretch/>
        </p:blipFill>
        <p:spPr>
          <a:xfrm>
            <a:off x="385763" y="403767"/>
            <a:ext cx="4629150" cy="574364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5"/>
          <p:cNvSpPr txBox="1">
            <a:spLocks noGrp="1"/>
          </p:cNvSpPr>
          <p:nvPr>
            <p:ph type="title"/>
          </p:nvPr>
        </p:nvSpPr>
        <p:spPr>
          <a:xfrm>
            <a:off x="5856551" y="1806160"/>
            <a:ext cx="54411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Arial"/>
              <a:buNone/>
            </a:pPr>
            <a:r>
              <a:rPr lang="en-US" dirty="0"/>
              <a:t>Research Agenda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70EE23-DFA6-7A60-9E69-24C4DB161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746" y="2067993"/>
            <a:ext cx="5118381" cy="14112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C70F5-12F5-BD33-32FD-3BCDCA0E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3409" y="6296411"/>
            <a:ext cx="4256915" cy="365125"/>
          </a:xfrm>
        </p:spPr>
        <p:txBody>
          <a:bodyPr anchor="ctr">
            <a:normAutofit/>
          </a:bodyPr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78696-EB93-F1EC-16EB-D756E38D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749" y="5782287"/>
            <a:ext cx="4973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FA4CD3D-26C8-47FF-8D13-9B32BAAB473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EB574A0-1E52-4E1D-AFCB-5D09F857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Research on Bias/DEIJ and Research Metrics in Other Disciplines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E5EFEB-507B-4BEC-B3B5-760E567B5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644" y="3573776"/>
            <a:ext cx="4199811" cy="1411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63F325-5D74-4D3A-A263-D5DF244BC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97" y="2176804"/>
            <a:ext cx="3983547" cy="1243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6DDD45-0CF8-46B3-AC6C-FC8A7C630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0000" y="5007695"/>
            <a:ext cx="3225519" cy="9571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6DEA34-F80A-4B13-BC8C-47806D3CA8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86" y="3437947"/>
            <a:ext cx="3983547" cy="1009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F6FD10-BCCC-4826-88F4-6DF2BC2970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786" y="4699787"/>
            <a:ext cx="4539214" cy="844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8266B9-EBF5-4992-B226-E63B89EA45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8353" y="2762388"/>
            <a:ext cx="3983547" cy="846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D73AE-CFB3-4F5D-A6CE-F19062FA05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5519" y="4309047"/>
            <a:ext cx="3499979" cy="10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0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9038B-A1A5-4F4D-A293-225D24BF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99409-AB56-4F01-9A31-99FF24328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675" y="2161509"/>
            <a:ext cx="5146803" cy="4015454"/>
          </a:xfrm>
        </p:spPr>
        <p:txBody>
          <a:bodyPr>
            <a:normAutofit/>
          </a:bodyPr>
          <a:lstStyle/>
          <a:p>
            <a:r>
              <a:rPr lang="en-US" dirty="0"/>
              <a:t>Narrative of Scholar/Researcher/Scientist</a:t>
            </a:r>
          </a:p>
          <a:p>
            <a:endParaRPr lang="en-US" dirty="0"/>
          </a:p>
          <a:p>
            <a:r>
              <a:rPr lang="en-US" dirty="0"/>
              <a:t>Serving our users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7BFAF-103C-4582-BA61-46D0853E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2236" y="6296411"/>
            <a:ext cx="4288088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B3458-8326-4AA5-A56F-67D88EC3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401212-6A2E-4A96-963E-E569A1D44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475" y="1704834"/>
            <a:ext cx="57054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7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83D2-D5B1-4402-9E9D-B323058A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E001D-65A8-4B3D-A380-A3C150032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prevalent are research impact or scholarly impact librarians at the top 50 ARL libraries according to the ARL Investment Index?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What are the most common reporting units of research impact services librarians?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What percentage of scholarly metrics guides or websites refer to bias or DEIJ?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20BE4E-D7BF-4D52-B6F3-3D51C69F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3409" y="6296411"/>
            <a:ext cx="4256915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E0638-D35C-4F07-BF68-1E6F3850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B80E-599D-4CBB-8D9E-9E375DB0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D79BE-65CF-4486-8A73-368283690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BA0C2F"/>
                </a:solidFill>
              </a:rPr>
              <a:t>Identify peer group</a:t>
            </a:r>
          </a:p>
          <a:p>
            <a:endParaRPr lang="en-US" dirty="0"/>
          </a:p>
          <a:p>
            <a:r>
              <a:rPr lang="en-US" dirty="0">
                <a:solidFill>
                  <a:srgbClr val="A2AAAD"/>
                </a:solidFill>
              </a:rPr>
              <a:t>Compile data</a:t>
            </a:r>
          </a:p>
          <a:p>
            <a:endParaRPr lang="en-US" dirty="0">
              <a:solidFill>
                <a:srgbClr val="A2AAAD"/>
              </a:solidFill>
            </a:endParaRPr>
          </a:p>
          <a:p>
            <a:r>
              <a:rPr lang="en-US" dirty="0">
                <a:solidFill>
                  <a:srgbClr val="A2AAAD"/>
                </a:solidFill>
              </a:rPr>
              <a:t>Visualize the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6C039-C4B5-4490-8331-30FBFC36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3800" y="6296411"/>
            <a:ext cx="4246524" cy="365125"/>
          </a:xfrm>
        </p:spPr>
        <p:txBody>
          <a:bodyPr/>
          <a:lstStyle/>
          <a:p>
            <a:r>
              <a:rPr lang="en-US" dirty="0"/>
              <a:t>Why don't research impact LibGuides include bias-related resources? (Craft-Morgan, July 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B2F57-EFC0-4FC2-815A-E5F06062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48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3F4443"/>
      </a:dk1>
      <a:lt1>
        <a:srgbClr val="FFFFFF"/>
      </a:lt1>
      <a:dk2>
        <a:srgbClr val="3F4443"/>
      </a:dk2>
      <a:lt2>
        <a:srgbClr val="FFFFFF"/>
      </a:lt2>
      <a:accent1>
        <a:srgbClr val="737B7E"/>
      </a:accent1>
      <a:accent2>
        <a:srgbClr val="830065"/>
      </a:accent2>
      <a:accent3>
        <a:srgbClr val="6EBBAB"/>
      </a:accent3>
      <a:accent4>
        <a:srgbClr val="B04558"/>
      </a:accent4>
      <a:accent5>
        <a:srgbClr val="FFB600"/>
      </a:accent5>
      <a:accent6>
        <a:srgbClr val="0E4B52"/>
      </a:accent6>
      <a:hlink>
        <a:srgbClr val="E65F33"/>
      </a:hlink>
      <a:folHlink>
        <a:srgbClr val="FFFFFF"/>
      </a:folHlink>
    </a:clrScheme>
    <a:fontScheme name="Ohio State - Buckeye Fonts">
      <a:majorFont>
        <a:latin typeface="Buckeye Serif Black"/>
        <a:ea typeface=""/>
        <a:cs typeface=""/>
      </a:majorFont>
      <a:minorFont>
        <a:latin typeface="Buckey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14BD1F9-9652-4254-A33A-28CFA8E4E5BA}" vid="{0B78893F-B417-4DD3-B850-6006E211FC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6580d80-14e4-4baf-a252-2dc128127b3c">
      <UserInfo>
        <DisplayName>Hurns, Kyla</DisplayName>
        <AccountId>1272</AccountId>
        <AccountType/>
      </UserInfo>
    </SharedWithUsers>
    <_activity xmlns="c370cc57-7058-4bcf-bb9f-2e3031fd69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91AF6090FDFE43BDDC41304AAB5C01" ma:contentTypeVersion="15" ma:contentTypeDescription="Create a new document." ma:contentTypeScope="" ma:versionID="e284cb80e772938a9ef7fd041b7dc38f">
  <xsd:schema xmlns:xsd="http://www.w3.org/2001/XMLSchema" xmlns:xs="http://www.w3.org/2001/XMLSchema" xmlns:p="http://schemas.microsoft.com/office/2006/metadata/properties" xmlns:ns3="c370cc57-7058-4bcf-bb9f-2e3031fd697e" xmlns:ns4="96580d80-14e4-4baf-a252-2dc128127b3c" targetNamespace="http://schemas.microsoft.com/office/2006/metadata/properties" ma:root="true" ma:fieldsID="f6ac735128f5a70a32969be87746ef55" ns3:_="" ns4:_="">
    <xsd:import namespace="c370cc57-7058-4bcf-bb9f-2e3031fd697e"/>
    <xsd:import namespace="96580d80-14e4-4baf-a252-2dc128127b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0cc57-7058-4bcf-bb9f-2e3031fd6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80d80-14e4-4baf-a252-2dc128127b3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3A49A8-1E49-4C4E-AA0C-BEF2F28D7457}">
  <ds:schemaRefs>
    <ds:schemaRef ds:uri="c370cc57-7058-4bcf-bb9f-2e3031fd697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96580d80-14e4-4baf-a252-2dc128127b3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3EE2F3-6F02-429A-985B-376D168038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70cc57-7058-4bcf-bb9f-2e3031fd697e"/>
    <ds:schemaRef ds:uri="96580d80-14e4-4baf-a252-2dc128127b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8AF0DD-2705-4E96-B2F3-B390F6F8F7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University-Libraries_Brand_Template_PPT_White_Final(2)</Template>
  <TotalTime>543</TotalTime>
  <Words>2764</Words>
  <Application>Microsoft Office PowerPoint</Application>
  <PresentationFormat>Widescreen</PresentationFormat>
  <Paragraphs>446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Buckeye Sans</vt:lpstr>
      <vt:lpstr>Buckeye Serif Black</vt:lpstr>
      <vt:lpstr>Calibri</vt:lpstr>
      <vt:lpstr>Office Theme</vt:lpstr>
      <vt:lpstr>Why don't research impact LibGuides include bias-related resources?   Sheila Craft-Morgan, JD, MLS Research Impact Librarian and Assistant Professor Ohio State University July 25, 2023</vt:lpstr>
      <vt:lpstr>Agenda</vt:lpstr>
      <vt:lpstr>My Background</vt:lpstr>
      <vt:lpstr>Literature Review</vt:lpstr>
      <vt:lpstr>Research Agenda</vt:lpstr>
      <vt:lpstr>Research on Bias/DEIJ and Research Metrics in Other Disciplines</vt:lpstr>
      <vt:lpstr>Why is this important?</vt:lpstr>
      <vt:lpstr>Research Questions</vt:lpstr>
      <vt:lpstr>Methodology</vt:lpstr>
      <vt:lpstr>Traditional Methods</vt:lpstr>
      <vt:lpstr>Predetermined Peer Group</vt:lpstr>
      <vt:lpstr>Top 50 ARL Libraries by Investment Index</vt:lpstr>
      <vt:lpstr>Top 50 ARL Libraries by Investment Index</vt:lpstr>
      <vt:lpstr>Methodology</vt:lpstr>
      <vt:lpstr>Methodology</vt:lpstr>
      <vt:lpstr>Why LibGuides?</vt:lpstr>
      <vt:lpstr>Content Analysis</vt:lpstr>
      <vt:lpstr>Content Analysis</vt:lpstr>
      <vt:lpstr>Content Analysis Matrix</vt:lpstr>
      <vt:lpstr>Methodology</vt:lpstr>
      <vt:lpstr>Does the Library employ a Research Impact Librarian?</vt:lpstr>
      <vt:lpstr>Organizational Home of Research Impact Librarian</vt:lpstr>
      <vt:lpstr>Title of Research Impact LibGuides or Website</vt:lpstr>
      <vt:lpstr>Title of Research Impact LibGuides or Website Author</vt:lpstr>
      <vt:lpstr>Organizational Home of Research Impact LibGuides or Website Author</vt:lpstr>
      <vt:lpstr>Research Impact LibGuides or Website Content</vt:lpstr>
      <vt:lpstr>Implications</vt:lpstr>
      <vt:lpstr>Exemplars</vt:lpstr>
      <vt:lpstr>Exemplars</vt:lpstr>
      <vt:lpstr>Exemplars</vt:lpstr>
      <vt:lpstr>ACRL Scholarly Communications Toolkit</vt:lpstr>
      <vt:lpstr>How do we incorporate discussions of bias into RI LibGuides as a best practice?</vt:lpstr>
      <vt:lpstr>LibGuides Review Framework</vt:lpstr>
      <vt:lpstr>LibGuides Review Framework</vt:lpstr>
      <vt:lpstr>What topics should be included?</vt:lpstr>
      <vt:lpstr>What topics should be included?</vt:lpstr>
      <vt:lpstr>What types of resources should be included?</vt:lpstr>
      <vt:lpstr>Questions?</vt:lpstr>
      <vt:lpstr>Bibliography</vt:lpstr>
      <vt:lpstr>Bibliography</vt:lpstr>
      <vt:lpstr>Bibliography</vt:lpstr>
      <vt:lpstr>Bibliography</vt:lpstr>
      <vt:lpstr>Bibliography</vt:lpstr>
      <vt:lpstr>Bibliography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 in Progress Webinar: Why don't research impact LibGuides include bias-related resources?</dc:title>
  <dc:creator>Sheila craft-morgan</dc:creator>
  <cp:lastModifiedBy>McNicol,Jeanette</cp:lastModifiedBy>
  <cp:revision>21</cp:revision>
  <cp:lastPrinted>2023-07-24T16:47:46Z</cp:lastPrinted>
  <dcterms:created xsi:type="dcterms:W3CDTF">2023-02-02T22:37:06Z</dcterms:created>
  <dcterms:modified xsi:type="dcterms:W3CDTF">2023-07-31T22:59:36Z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0x0101001A91AF6090FDFE43BDDC41304AAB5C01</vt:lpwstr>
  </property>
</Properties>
</file>