
<file path=[Content_Types].xml><?xml version="1.0" encoding="utf-8"?>
<Types xmlns="http://schemas.openxmlformats.org/package/2006/content-types">
  <Default Extension="(null)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5"/>
  </p:sldMasterIdLst>
  <p:notesMasterIdLst>
    <p:notesMasterId r:id="rId34"/>
  </p:notesMasterIdLst>
  <p:sldIdLst>
    <p:sldId id="580" r:id="rId6"/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</p:sldIdLst>
  <p:sldSz cx="9144000" cy="5143500" type="screen16x9"/>
  <p:notesSz cx="6858000" cy="9144000"/>
  <p:embeddedFontLst>
    <p:embeddedFont>
      <p:font typeface="Open Sans" panose="020B0606030504020204" pitchFamily="34" charset="0"/>
      <p:regular r:id="rId35"/>
      <p:bold r:id="rId36"/>
      <p:italic r:id="rId37"/>
      <p:boldItalic r:id="rId38"/>
    </p:embeddedFont>
    <p:embeddedFont>
      <p:font typeface="Open Sans Light" panose="020B0306030504020204" pitchFamily="34" charset="0"/>
      <p:regular r:id="rId39"/>
      <p:bold r:id="rId40"/>
      <p:italic r:id="rId41"/>
      <p:boldItalic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44">
          <p15:clr>
            <a:srgbClr val="747775"/>
          </p15:clr>
        </p15:guide>
        <p15:guide id="2" pos="415">
          <p15:clr>
            <a:srgbClr val="747775"/>
          </p15:clr>
        </p15:guide>
        <p15:guide id="3" pos="2736">
          <p15:clr>
            <a:srgbClr val="747775"/>
          </p15:clr>
        </p15:guide>
        <p15:guide id="4" pos="3352">
          <p15:clr>
            <a:srgbClr val="747775"/>
          </p15:clr>
        </p15:guide>
        <p15:guide id="5" orient="horz" pos="2407">
          <p15:clr>
            <a:srgbClr val="747775"/>
          </p15:clr>
        </p15:guide>
        <p15:guide id="6" pos="3024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26FB2C-4D78-4399-A4D1-7E9DFCCC3D26}" v="2" dt="2024-05-20T23:07:54.58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52"/>
    <p:restoredTop sz="72978" autoAdjust="0"/>
  </p:normalViewPr>
  <p:slideViewPr>
    <p:cSldViewPr snapToGrid="0">
      <p:cViewPr varScale="1">
        <p:scale>
          <a:sx n="129" d="100"/>
          <a:sy n="129" d="100"/>
        </p:scale>
        <p:origin x="1680" y="45"/>
      </p:cViewPr>
      <p:guideLst>
        <p:guide orient="horz" pos="2844"/>
        <p:guide pos="415"/>
        <p:guide pos="2736"/>
        <p:guide pos="3352"/>
        <p:guide orient="horz" pos="2407"/>
        <p:guide pos="302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5.fntdata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microsoft.com/office/2015/10/relationships/revisionInfo" Target="revisionInfo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2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font" Target="fonts/font1.fntdata"/><Relationship Id="rId43" Type="http://schemas.openxmlformats.org/officeDocument/2006/relationships/presProps" Target="pres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font" Target="fonts/font4.fntdata"/><Relationship Id="rId46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25333/C3C34F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Research and Learning Agenda </a:t>
            </a:r>
            <a:r>
              <a:rPr lang="en-US" noProof="0" dirty="0">
                <a:hlinkClick r:id="rId3"/>
              </a:rPr>
              <a:t>https://doi.org/10.25333/C3C34F</a:t>
            </a:r>
            <a:endParaRPr lang="en-US" noProof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Total Cost of Stewardship https://</a:t>
            </a:r>
            <a:r>
              <a:rPr lang="en-US" dirty="0" err="1"/>
              <a:t>doi.org</a:t>
            </a:r>
            <a:r>
              <a:rPr lang="en-US" dirty="0"/>
              <a:t>/10.25333/zbh0-a044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5AD2DB-6206-6849-8A28-45575CC17613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45023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2d0b46033a3_1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2d0b46033a3_1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1ff2120eda8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1ff2120eda8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1ff2120eda8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1ff2120eda8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2d0b46033a3_1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2d0b46033a3_1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d0b46033a3_1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2d0b46033a3_1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1ff2120eda8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1ff2120eda8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2cd90468a1c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2cd90468a1c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2d08d50b76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2d08d50b76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2d08d50b763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2d08d50b763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2d08d50b763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2d08d50b763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db4f802fe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2db4f802fe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d08d50b763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2d08d50b763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2d08d50b763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2d08d50b763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2d08d50b763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2d08d50b763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2cd90468a1c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2cd90468a1c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2d0b46033a3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2d0b46033a3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2d0b46033a3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2d0b46033a3_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2da8dd6c43a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2da8dd6c43a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2d0b46033a3_1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2d0b46033a3_1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2db4f802fea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2db4f802fea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100" b="1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Multimodal Archives Toolkit</a:t>
            </a: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100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https://</a:t>
            </a:r>
            <a:r>
              <a:rPr lang="en-US" sz="1100" dirty="0" err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doi.org</a:t>
            </a:r>
            <a:r>
              <a:rPr lang="en-US" sz="1100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/10.1184/R1/22232692.v1 </a:t>
            </a: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lang="en-US" sz="1100" b="1" dirty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100" b="1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Digital Robotics Archive</a:t>
            </a: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1100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https://</a:t>
            </a:r>
            <a:r>
              <a:rPr lang="en-US" sz="1100" dirty="0" err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roboticsarchive.library.cmu.edu</a:t>
            </a:r>
            <a:r>
              <a:rPr lang="en-US" sz="1100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/ </a:t>
            </a:r>
            <a:endParaRPr lang="en-US" sz="1200" dirty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2d08d50b763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2d08d50b763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2cd90468a1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2cd90468a1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Char char="●"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2cd90468a1c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2cd90468a1c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2cd90468a1c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2cd90468a1c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2d0b46033a3_1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2d0b46033a3_1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1ff2120eda8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1ff2120eda8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2d0b46033a3_1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2d0b46033a3_1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- Bar">
  <p:cSld name="Content - Bar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/>
        </p:nvSpPr>
        <p:spPr>
          <a:xfrm>
            <a:off x="2" y="4686300"/>
            <a:ext cx="2209799" cy="457200"/>
          </a:xfrm>
          <a:prstGeom prst="rect">
            <a:avLst/>
          </a:prstGeom>
          <a:solidFill>
            <a:srgbClr val="236192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 dirty="0">
              <a:solidFill>
                <a:srgbClr val="3D52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Shape 146"/>
          <p:cNvSpPr/>
          <p:nvPr/>
        </p:nvSpPr>
        <p:spPr>
          <a:xfrm>
            <a:off x="2209802" y="4686300"/>
            <a:ext cx="1060449" cy="457200"/>
          </a:xfrm>
          <a:prstGeom prst="rect">
            <a:avLst/>
          </a:prstGeom>
          <a:solidFill>
            <a:srgbClr val="007DBA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 dirty="0">
              <a:solidFill>
                <a:srgbClr val="3D52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Shape 147"/>
          <p:cNvSpPr/>
          <p:nvPr/>
        </p:nvSpPr>
        <p:spPr>
          <a:xfrm>
            <a:off x="3270252" y="4686300"/>
            <a:ext cx="5873749" cy="457200"/>
          </a:xfrm>
          <a:prstGeom prst="rect">
            <a:avLst/>
          </a:prstGeom>
          <a:solidFill>
            <a:srgbClr val="00AFD7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 dirty="0">
              <a:solidFill>
                <a:srgbClr val="3D52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8" name="Shape 148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10054" y="4817244"/>
            <a:ext cx="687170" cy="218718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Shape 14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398" cy="2738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675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Calibri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Calibri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Calibri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Calibri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Calibri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Calibri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Calibri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Calibri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50" name="Shape 150"/>
          <p:cNvSpPr txBox="1">
            <a:spLocks noGrp="1"/>
          </p:cNvSpPr>
          <p:nvPr>
            <p:ph type="ftr" idx="11"/>
          </p:nvPr>
        </p:nvSpPr>
        <p:spPr>
          <a:xfrm>
            <a:off x="3028952" y="4767263"/>
            <a:ext cx="3086099" cy="2738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675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Calibri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Calibri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Calibri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Calibri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Calibri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Calibri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Calibri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Calibri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51" name="Shape 151"/>
          <p:cNvSpPr txBox="1">
            <a:spLocks noGrp="1"/>
          </p:cNvSpPr>
          <p:nvPr>
            <p:ph type="sldNum" idx="12"/>
          </p:nvPr>
        </p:nvSpPr>
        <p:spPr>
          <a:xfrm>
            <a:off x="6457952" y="4767263"/>
            <a:ext cx="2057398" cy="2738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75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675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675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675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675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675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675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675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675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3336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(null)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38CDE2F-AE3D-6A4E-9FFA-8C81B8BD9AD7}"/>
              </a:ext>
            </a:extLst>
          </p:cNvPr>
          <p:cNvSpPr txBox="1"/>
          <p:nvPr/>
        </p:nvSpPr>
        <p:spPr>
          <a:xfrm>
            <a:off x="255903" y="209575"/>
            <a:ext cx="8184482" cy="1269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>
                <a:latin typeface="Arial" panose="020B0604020202020204" pitchFamily="34" charset="0"/>
                <a:cs typeface="Arial" panose="020B0604020202020204" pitchFamily="34" charset="0"/>
              </a:rPr>
              <a:t>Our Work in Archives, Special, and</a:t>
            </a:r>
          </a:p>
          <a:p>
            <a:r>
              <a:rPr lang="en-US" sz="3300" dirty="0">
                <a:latin typeface="Arial" panose="020B0604020202020204" pitchFamily="34" charset="0"/>
                <a:cs typeface="Arial" panose="020B0604020202020204" pitchFamily="34" charset="0"/>
              </a:rPr>
              <a:t>Distinctive Collections: </a:t>
            </a:r>
          </a:p>
          <a:p>
            <a:endParaRPr lang="en-US" sz="105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6DA831-FDE9-E046-9DB6-10C95F2EBAA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295" y="1343403"/>
            <a:ext cx="5389574" cy="33453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4AE21D-53D0-FE41-9366-D400ACF0451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4664" y="855906"/>
            <a:ext cx="2174168" cy="287735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Shape 734">
            <a:extLst>
              <a:ext uri="{FF2B5EF4-FFF2-40B4-BE49-F238E27FC236}">
                <a16:creationId xmlns:a16="http://schemas.microsoft.com/office/drawing/2014/main" id="{C8EF3114-7FE6-5745-B62D-7CA691ADD797}"/>
              </a:ext>
            </a:extLst>
          </p:cNvPr>
          <p:cNvSpPr/>
          <p:nvPr/>
        </p:nvSpPr>
        <p:spPr>
          <a:xfrm>
            <a:off x="6354368" y="3860259"/>
            <a:ext cx="2619337" cy="427336"/>
          </a:xfrm>
          <a:prstGeom prst="rect">
            <a:avLst/>
          </a:prstGeom>
          <a:solidFill>
            <a:srgbClr val="A9306F"/>
          </a:solidFill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ctr" defTabSz="685800">
              <a:defRPr/>
            </a:pPr>
            <a:r>
              <a:rPr lang="en-US" sz="21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oc.lc/rlp-agenda</a:t>
            </a:r>
            <a:endParaRPr lang="en-US" sz="2100" dirty="0"/>
          </a:p>
        </p:txBody>
      </p:sp>
      <p:pic>
        <p:nvPicPr>
          <p:cNvPr id="7" name="Picture 6" descr="research-and-learning-cover-500.png">
            <a:extLst>
              <a:ext uri="{FF2B5EF4-FFF2-40B4-BE49-F238E27FC236}">
                <a16:creationId xmlns:a16="http://schemas.microsoft.com/office/drawing/2014/main" id="{13D6A589-407C-E749-914F-A99489CEC77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4475" y="798756"/>
            <a:ext cx="2423623" cy="2990750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</p:pic>
    </p:spTree>
    <p:extLst>
      <p:ext uri="{BB962C8B-B14F-4D97-AF65-F5344CB8AC3E}">
        <p14:creationId xmlns:p14="http://schemas.microsoft.com/office/powerpoint/2010/main" val="98285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0000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1"/>
          <p:cNvSpPr txBox="1">
            <a:spLocks noGrp="1"/>
          </p:cNvSpPr>
          <p:nvPr>
            <p:ph type="body" idx="1"/>
          </p:nvPr>
        </p:nvSpPr>
        <p:spPr>
          <a:xfrm>
            <a:off x="582175" y="1241375"/>
            <a:ext cx="3955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W H A T   I S   T H E   “ F I N A L “   V E R S I O N ?</a:t>
            </a:r>
            <a:endParaRPr sz="14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30200" algn="l" rtl="0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Open Sans"/>
              <a:buChar char="+"/>
            </a:pPr>
            <a:r>
              <a:rPr lang="en" sz="16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The research process is iterative</a:t>
            </a:r>
            <a:endParaRPr sz="16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Open Sans Light"/>
              <a:buChar char="+"/>
            </a:pPr>
            <a:r>
              <a:rPr lang="en" sz="16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Parts are repurposed for different purposes</a:t>
            </a:r>
            <a:endParaRPr sz="160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Open Sans Light"/>
              <a:buChar char="+"/>
            </a:pPr>
            <a:r>
              <a:rPr lang="en" sz="16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Different portions of a project reflect the final product for different labs and researchers</a:t>
            </a:r>
            <a:endParaRPr sz="160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pic>
        <p:nvPicPr>
          <p:cNvPr id="111" name="Google Shape;111;p21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2581" y="-30475"/>
            <a:ext cx="3857618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18" name="Google Shape;118;p22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17475"/>
            <a:ext cx="9144003" cy="61168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25" name="Google Shape;125;p23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67650"/>
            <a:ext cx="9144003" cy="59828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32" name="Google Shape;132;p24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2375" y="-899150"/>
            <a:ext cx="9196375" cy="61294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25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9119" y="0"/>
            <a:ext cx="342816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5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561" y="0"/>
            <a:ext cx="3453278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26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311" y="0"/>
            <a:ext cx="3420629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6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6413" y="0"/>
            <a:ext cx="385762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7"/>
          <p:cNvSpPr txBox="1">
            <a:spLocks noGrp="1"/>
          </p:cNvSpPr>
          <p:nvPr>
            <p:ph type="body" idx="1"/>
          </p:nvPr>
        </p:nvSpPr>
        <p:spPr>
          <a:xfrm>
            <a:off x="582175" y="1910275"/>
            <a:ext cx="42081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Alfred P. Sloan Foundation provided a year of funding to investigate</a:t>
            </a:r>
            <a:endParaRPr sz="12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Char char="+"/>
            </a:pPr>
            <a:r>
              <a:rPr lang="en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Deliverables included a white paper and digital collections site</a:t>
            </a:r>
            <a:endParaRPr sz="12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Start with research – professional literature, investigating other archival practices</a:t>
            </a:r>
            <a:endParaRPr sz="12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Char char="+"/>
            </a:pPr>
            <a:r>
              <a:rPr lang="en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Working with consultants in relevant fields</a:t>
            </a:r>
            <a:endParaRPr sz="12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12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50" name="Google Shape;150;p27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1300" y="-591930"/>
            <a:ext cx="3822700" cy="5735429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7"/>
          <p:cNvSpPr txBox="1">
            <a:spLocks noGrp="1"/>
          </p:cNvSpPr>
          <p:nvPr>
            <p:ph type="title"/>
          </p:nvPr>
        </p:nvSpPr>
        <p:spPr>
          <a:xfrm>
            <a:off x="569475" y="622825"/>
            <a:ext cx="4731000" cy="3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2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P H A S E  N O. 2</a:t>
            </a:r>
            <a:endParaRPr sz="142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Sloan Grant</a:t>
            </a:r>
            <a:r>
              <a:rPr lang="en">
                <a:solidFill>
                  <a:schemeClr val="lt1"/>
                </a:solidFill>
              </a:rPr>
              <a:t>	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8"/>
          <p:cNvSpPr txBox="1">
            <a:spLocks noGrp="1"/>
          </p:cNvSpPr>
          <p:nvPr>
            <p:ph type="title"/>
          </p:nvPr>
        </p:nvSpPr>
        <p:spPr>
          <a:xfrm>
            <a:off x="582175" y="5797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2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S U R V E Y I N G   T H E   L A B 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57" name="Google Shape;157;p28"/>
          <p:cNvSpPr txBox="1">
            <a:spLocks noGrp="1"/>
          </p:cNvSpPr>
          <p:nvPr>
            <p:ph type="body" idx="1"/>
          </p:nvPr>
        </p:nvSpPr>
        <p:spPr>
          <a:xfrm>
            <a:off x="582175" y="1152475"/>
            <a:ext cx="3684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123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Ethnographic survey of robotics labs at CMU</a:t>
            </a:r>
            <a:endParaRPr sz="123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r>
              <a:rPr lang="en" sz="123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S</a:t>
            </a:r>
            <a:r>
              <a:rPr lang="en" sz="123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tarted with three labs – narrowed samples to cover multiple bases, i.e. one lab had existed for a long time, one was relatively new</a:t>
            </a:r>
            <a:endParaRPr sz="123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06705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30"/>
              <a:buFont typeface="Open Sans"/>
              <a:buChar char="+"/>
            </a:pPr>
            <a:r>
              <a:rPr lang="en" sz="123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Also chose labs based on different levels of people working there (faculty, staff, student)</a:t>
            </a:r>
            <a:endParaRPr sz="123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r>
              <a:rPr lang="en" sz="123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Learning how to communicate with people outside the archival profession</a:t>
            </a:r>
            <a:endParaRPr sz="123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935"/>
              <a:buNone/>
            </a:pPr>
            <a:r>
              <a:rPr lang="en" sz="123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Overcoming their assumptions about archives</a:t>
            </a:r>
            <a:endParaRPr sz="123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58" name="Google Shape;158;p28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0600" y="-1060852"/>
            <a:ext cx="4343400" cy="65599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9"/>
          <p:cNvSpPr txBox="1">
            <a:spLocks noGrp="1"/>
          </p:cNvSpPr>
          <p:nvPr>
            <p:ph type="title"/>
          </p:nvPr>
        </p:nvSpPr>
        <p:spPr>
          <a:xfrm>
            <a:off x="565700" y="826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464"/>
              <a:buFont typeface="Arial"/>
              <a:buNone/>
            </a:pPr>
            <a:r>
              <a:rPr lang="en" sz="142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D A T A   A N A L Y S I S </a:t>
            </a:r>
            <a:endParaRPr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29"/>
          <p:cNvSpPr txBox="1">
            <a:spLocks noGrp="1"/>
          </p:cNvSpPr>
          <p:nvPr>
            <p:ph type="body" idx="1"/>
          </p:nvPr>
        </p:nvSpPr>
        <p:spPr>
          <a:xfrm>
            <a:off x="426000" y="1457275"/>
            <a:ext cx="40317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Char char="+"/>
            </a:pPr>
            <a:r>
              <a:rPr lang="en" sz="12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Working with our colleague to transform data into usable information</a:t>
            </a:r>
            <a:endParaRPr sz="12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Char char="+"/>
            </a:pPr>
            <a:r>
              <a:rPr lang="en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Robotics faculty, staff, and students focused their ideas of documentation on reports, data sets, conference proceedings, and professional literature</a:t>
            </a:r>
            <a:endParaRPr sz="12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Char char="+"/>
            </a:pPr>
            <a:r>
              <a:rPr lang="en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Differences in how labs operate – lack of standardization across all of the Robotics Institute</a:t>
            </a:r>
            <a:endParaRPr sz="12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Char char="+"/>
            </a:pPr>
            <a:r>
              <a:rPr lang="en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Early research, consultant conversations, and the data from the survey all helped shape writing in the white paper</a:t>
            </a:r>
            <a:endParaRPr sz="12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65" name="Google Shape;165;p29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0600" y="-1057867"/>
            <a:ext cx="4343398" cy="65696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0"/>
          <p:cNvSpPr txBox="1">
            <a:spLocks noGrp="1"/>
          </p:cNvSpPr>
          <p:nvPr>
            <p:ph type="title"/>
          </p:nvPr>
        </p:nvSpPr>
        <p:spPr>
          <a:xfrm>
            <a:off x="569475" y="8302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2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T O O L K I T  /  W H I T E   P A P E R </a:t>
            </a:r>
            <a:endParaRPr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1" name="Google Shape;171;p30"/>
          <p:cNvSpPr txBox="1">
            <a:spLocks noGrp="1"/>
          </p:cNvSpPr>
          <p:nvPr>
            <p:ph type="body" idx="1"/>
          </p:nvPr>
        </p:nvSpPr>
        <p:spPr>
          <a:xfrm>
            <a:off x="569475" y="1437475"/>
            <a:ext cx="40317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123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Multimodal Archives: A Toolkit for Collecting Robotics and Other Complex Material in a Research Ecosystem</a:t>
            </a:r>
            <a:endParaRPr sz="123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06705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30"/>
              <a:buFont typeface="Open Sans"/>
              <a:buChar char="+"/>
            </a:pPr>
            <a:r>
              <a:rPr lang="en" sz="123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Available via CMU’s digital repository, KiltHub</a:t>
            </a:r>
            <a:endParaRPr sz="123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r>
              <a:rPr lang="en" sz="123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Open, adaptable guidelines for dealing with complex collections</a:t>
            </a:r>
            <a:endParaRPr sz="123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r>
              <a:rPr lang="en" sz="123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Conversation guide for working with donors</a:t>
            </a:r>
            <a:endParaRPr sz="123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06705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30"/>
              <a:buFont typeface="Open Sans"/>
              <a:buChar char="+"/>
            </a:pPr>
            <a:r>
              <a:rPr lang="en" sz="123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ROBOTS - Research, Outreach, Build, Offer, Transfer, Steward</a:t>
            </a:r>
            <a:endParaRPr sz="123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935"/>
              <a:buNone/>
            </a:pPr>
            <a:endParaRPr sz="123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72" name="Google Shape;172;p30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6839" y="2970334"/>
            <a:ext cx="1854710" cy="1702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30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6850" y="1145369"/>
            <a:ext cx="1854700" cy="1640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30"/>
          <p:cNvPicPr preferRelativeResize="0"/>
          <p:nvPr/>
        </p:nvPicPr>
        <p:blipFill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0837" y="2372550"/>
            <a:ext cx="1733499" cy="1525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30"/>
          <p:cNvPicPr preferRelativeResize="0"/>
          <p:nvPr/>
        </p:nvPicPr>
        <p:blipFill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7226" y="304805"/>
            <a:ext cx="1960699" cy="17759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/>
          <p:nvPr/>
        </p:nvSpPr>
        <p:spPr>
          <a:xfrm>
            <a:off x="-200" y="0"/>
            <a:ext cx="9144000" cy="5317800"/>
          </a:xfrm>
          <a:prstGeom prst="rect">
            <a:avLst/>
          </a:prstGeom>
          <a:solidFill>
            <a:srgbClr val="BB0000"/>
          </a:solidFill>
          <a:ln w="9525" cap="flat" cmpd="sng">
            <a:solidFill>
              <a:srgbClr val="BB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0500" y="833025"/>
            <a:ext cx="1842675" cy="1651525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 txBox="1"/>
          <p:nvPr/>
        </p:nvSpPr>
        <p:spPr>
          <a:xfrm>
            <a:off x="812792" y="1290233"/>
            <a:ext cx="6798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 dirty="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G E A R S  &amp;  </a:t>
            </a:r>
            <a:endParaRPr sz="5100" dirty="0">
              <a:solidFill>
                <a:srgbClr val="FFFFF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 dirty="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G I G A B Y T E S</a:t>
            </a:r>
            <a:r>
              <a:rPr lang="en" sz="5000" dirty="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endParaRPr sz="4600" dirty="0">
              <a:solidFill>
                <a:srgbClr val="FFFFF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57" name="Google Shape;57;p13"/>
          <p:cNvSpPr txBox="1"/>
          <p:nvPr/>
        </p:nvSpPr>
        <p:spPr>
          <a:xfrm>
            <a:off x="850125" y="3146292"/>
            <a:ext cx="69936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Preserving Multimodal </a:t>
            </a:r>
            <a:endParaRPr sz="2000" dirty="0">
              <a:solidFill>
                <a:srgbClr val="FFFFF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Robotics Collections </a:t>
            </a:r>
            <a:endParaRPr sz="2000" dirty="0">
              <a:solidFill>
                <a:srgbClr val="FFFFF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at Carnegie Mellon University</a:t>
            </a:r>
            <a:endParaRPr sz="2000" dirty="0">
              <a:solidFill>
                <a:srgbClr val="EFEFE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0000"/>
        </a:solidFill>
        <a:effectLst/>
      </p:bgPr>
    </p:bg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1"/>
          <p:cNvSpPr txBox="1">
            <a:spLocks noGrp="1"/>
          </p:cNvSpPr>
          <p:nvPr>
            <p:ph type="title"/>
          </p:nvPr>
        </p:nvSpPr>
        <p:spPr>
          <a:xfrm>
            <a:off x="5175600" y="12451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2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D I G I T A L   R O B O T I C S   A R C H I V E </a:t>
            </a:r>
            <a:endParaRPr/>
          </a:p>
        </p:txBody>
      </p:sp>
      <p:sp>
        <p:nvSpPr>
          <p:cNvPr id="181" name="Google Shape;181;p31"/>
          <p:cNvSpPr txBox="1">
            <a:spLocks noGrp="1"/>
          </p:cNvSpPr>
          <p:nvPr>
            <p:ph type="body" idx="1"/>
          </p:nvPr>
        </p:nvSpPr>
        <p:spPr>
          <a:xfrm>
            <a:off x="5092700" y="1901775"/>
            <a:ext cx="3358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Open Sans"/>
              <a:buChar char="+"/>
            </a:pPr>
            <a:r>
              <a:rPr lang="en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CMU upgraded to Islandora 8</a:t>
            </a:r>
            <a:endParaRPr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Open Sans Light"/>
              <a:buChar char="+"/>
            </a:pPr>
            <a:r>
              <a:rPr lang="en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Selection of 65 items – images, artifacts, video, research reports</a:t>
            </a:r>
            <a:endParaRPr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82" name="Google Shape;182;p31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850" y="815037"/>
            <a:ext cx="4349749" cy="43284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2"/>
          <p:cNvSpPr txBox="1">
            <a:spLocks noGrp="1"/>
          </p:cNvSpPr>
          <p:nvPr>
            <p:ph type="title"/>
          </p:nvPr>
        </p:nvSpPr>
        <p:spPr>
          <a:xfrm>
            <a:off x="569475" y="7117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464"/>
              <a:buFont typeface="Arial"/>
              <a:buNone/>
            </a:pPr>
            <a:r>
              <a:rPr lang="en" sz="142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D O C U M E N T I N G   T H E   C O M M U N I T Y</a:t>
            </a:r>
            <a:endParaRPr sz="18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32"/>
          <p:cNvSpPr txBox="1">
            <a:spLocks noGrp="1"/>
          </p:cNvSpPr>
          <p:nvPr>
            <p:ph type="body" idx="1"/>
          </p:nvPr>
        </p:nvSpPr>
        <p:spPr>
          <a:xfrm>
            <a:off x="569475" y="1431875"/>
            <a:ext cx="3684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123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Robotics projects have an extensive community</a:t>
            </a:r>
            <a:endParaRPr sz="123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r>
              <a:rPr lang="en" sz="123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Inter-lab collaboration is common</a:t>
            </a:r>
            <a:endParaRPr sz="123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r>
              <a:rPr lang="en" sz="123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How do we demonstrate these networks via Islandora?</a:t>
            </a:r>
            <a:endParaRPr sz="123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r>
              <a:rPr lang="en" sz="123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Trial case – use the objects to set boundaries of who/what would be included</a:t>
            </a:r>
            <a:endParaRPr sz="123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06705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30"/>
              <a:buFont typeface="Open Sans"/>
              <a:buChar char="+"/>
            </a:pPr>
            <a:r>
              <a:rPr lang="en" sz="123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Authors of research reviews – subjects of a photograph – narrator of a video</a:t>
            </a:r>
            <a:endParaRPr sz="123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0" algn="l" rtl="0">
              <a:lnSpc>
                <a:spcPct val="105000"/>
              </a:lnSpc>
              <a:spcBef>
                <a:spcPts val="1200"/>
              </a:spcBef>
              <a:spcAft>
                <a:spcPts val="1200"/>
              </a:spcAft>
              <a:buSzPts val="935"/>
              <a:buNone/>
            </a:pPr>
            <a:endParaRPr sz="123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89" name="Google Shape;189;p32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0600" y="-780100"/>
            <a:ext cx="4343400" cy="65071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3"/>
          <p:cNvSpPr txBox="1">
            <a:spLocks noGrp="1"/>
          </p:cNvSpPr>
          <p:nvPr>
            <p:ph type="title"/>
          </p:nvPr>
        </p:nvSpPr>
        <p:spPr>
          <a:xfrm>
            <a:off x="582175" y="11308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464"/>
              <a:buFont typeface="Arial"/>
              <a:buNone/>
            </a:pPr>
            <a:r>
              <a:rPr lang="en" sz="142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W H E R E   T O   N E X T</a:t>
            </a:r>
            <a:endParaRPr sz="18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5" name="Google Shape;195;p33"/>
          <p:cNvSpPr txBox="1">
            <a:spLocks noGrp="1"/>
          </p:cNvSpPr>
          <p:nvPr>
            <p:ph type="body" idx="1"/>
          </p:nvPr>
        </p:nvSpPr>
        <p:spPr>
          <a:xfrm>
            <a:off x="569475" y="1835125"/>
            <a:ext cx="3684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Expanded a bit since 2019</a:t>
            </a:r>
            <a:endParaRPr sz="12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04800" algn="l" rtl="0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Char char="+"/>
            </a:pPr>
            <a:r>
              <a:rPr lang="en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Now working with about 8 separate collections</a:t>
            </a:r>
            <a:endParaRPr sz="12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Char char="+"/>
            </a:pPr>
            <a:r>
              <a:rPr lang="en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Adding materials from alum, former staff members as we go</a:t>
            </a:r>
            <a:endParaRPr sz="12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Increasing collecting on students</a:t>
            </a:r>
            <a:endParaRPr sz="12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2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Oral history as a vital tool moving forward</a:t>
            </a:r>
            <a:endParaRPr sz="12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196" name="Google Shape;196;p33"/>
          <p:cNvGrpSpPr/>
          <p:nvPr/>
        </p:nvGrpSpPr>
        <p:grpSpPr>
          <a:xfrm>
            <a:off x="4832892" y="438382"/>
            <a:ext cx="3765409" cy="1615367"/>
            <a:chOff x="4832575" y="165350"/>
            <a:chExt cx="4151499" cy="1780999"/>
          </a:xfrm>
        </p:grpSpPr>
        <p:pic>
          <p:nvPicPr>
            <p:cNvPr id="197" name="Google Shape;197;p33"/>
            <p:cNvPicPr preferRelativeResize="0"/>
            <p:nvPr/>
          </p:nvPicPr>
          <p:blipFill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32575" y="165350"/>
              <a:ext cx="2314000" cy="17809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8" name="Google Shape;198;p33"/>
            <p:cNvPicPr preferRelativeResize="0"/>
            <p:nvPr/>
          </p:nvPicPr>
          <p:blipFill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70600" y="165350"/>
              <a:ext cx="2113474" cy="178099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99" name="Google Shape;199;p33"/>
          <p:cNvPicPr preferRelativeResize="0"/>
          <p:nvPr/>
        </p:nvPicPr>
        <p:blipFill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2575" y="1989884"/>
            <a:ext cx="3765135" cy="24424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4"/>
          <p:cNvSpPr txBox="1">
            <a:spLocks noGrp="1"/>
          </p:cNvSpPr>
          <p:nvPr>
            <p:ph type="title"/>
          </p:nvPr>
        </p:nvSpPr>
        <p:spPr>
          <a:xfrm>
            <a:off x="540300" y="9022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464"/>
              <a:buFont typeface="Arial"/>
              <a:buNone/>
            </a:pPr>
            <a:r>
              <a:rPr lang="en" sz="142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P H A S E  N O. 3</a:t>
            </a:r>
            <a:endParaRPr sz="142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New Challenges, </a:t>
            </a:r>
            <a:endParaRPr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Old Challenges</a:t>
            </a:r>
            <a:endParaRPr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205" name="Google Shape;205;p34"/>
          <p:cNvSpPr txBox="1">
            <a:spLocks noGrp="1"/>
          </p:cNvSpPr>
          <p:nvPr>
            <p:ph type="body" idx="1"/>
          </p:nvPr>
        </p:nvSpPr>
        <p:spPr>
          <a:xfrm>
            <a:off x="658375" y="2739975"/>
            <a:ext cx="3621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Char char="+"/>
            </a:pPr>
            <a:r>
              <a:rPr lang="en" sz="14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Sustainability</a:t>
            </a:r>
            <a:endParaRPr sz="140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Char char="+"/>
            </a:pPr>
            <a:r>
              <a:rPr lang="en" sz="14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Stakeholder needs and expectations</a:t>
            </a:r>
            <a:endParaRPr sz="140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Char char="+"/>
            </a:pPr>
            <a:r>
              <a:rPr lang="en" sz="14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IP, ownership, and industry</a:t>
            </a:r>
            <a:endParaRPr sz="140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Char char="+"/>
            </a:pPr>
            <a:r>
              <a:rPr lang="en" sz="14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Intersections with other library collections</a:t>
            </a:r>
            <a:endParaRPr sz="140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pic>
        <p:nvPicPr>
          <p:cNvPr id="206" name="Google Shape;206;p34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0600" y="1182822"/>
            <a:ext cx="3621299" cy="27778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5"/>
          <p:cNvSpPr txBox="1">
            <a:spLocks noGrp="1"/>
          </p:cNvSpPr>
          <p:nvPr>
            <p:ph type="body" idx="1"/>
          </p:nvPr>
        </p:nvSpPr>
        <p:spPr>
          <a:xfrm>
            <a:off x="5219700" y="1149325"/>
            <a:ext cx="40227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2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P R O J E C T   S U S T A I N A B I L I T Y </a:t>
            </a:r>
            <a:endParaRPr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Managing objects</a:t>
            </a:r>
            <a:endParaRPr sz="12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04800" algn="l" rtl="0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Char char="+"/>
            </a:pPr>
            <a:r>
              <a:rPr lang="en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Space implications</a:t>
            </a:r>
            <a:endParaRPr sz="12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Char char="+"/>
            </a:pPr>
            <a:r>
              <a:rPr lang="en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Skill gaps</a:t>
            </a:r>
            <a:endParaRPr sz="12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Managing complex digital objects</a:t>
            </a:r>
            <a:endParaRPr sz="12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04800" algn="l" rtl="0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Char char="+"/>
            </a:pPr>
            <a:r>
              <a:rPr lang="en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Complex dependencies </a:t>
            </a:r>
            <a:endParaRPr sz="12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Char char="+"/>
            </a:pPr>
            <a:r>
              <a:rPr lang="en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Scope and scale</a:t>
            </a:r>
            <a:endParaRPr sz="12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Managing community engagement</a:t>
            </a:r>
            <a:endParaRPr sz="12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pic>
        <p:nvPicPr>
          <p:cNvPr id="212" name="Google Shape;212;p35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265"/>
          <a:stretch/>
        </p:blipFill>
        <p:spPr>
          <a:xfrm>
            <a:off x="-274575" y="-127000"/>
            <a:ext cx="5084073" cy="5410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6"/>
          <p:cNvSpPr txBox="1">
            <a:spLocks noGrp="1"/>
          </p:cNvSpPr>
          <p:nvPr>
            <p:ph type="body" idx="1"/>
          </p:nvPr>
        </p:nvSpPr>
        <p:spPr>
          <a:xfrm>
            <a:off x="563075" y="975975"/>
            <a:ext cx="411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2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C O M P L E X   O W N E R S H I P </a:t>
            </a:r>
            <a:endParaRPr sz="142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2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Collaborations with government</a:t>
            </a:r>
            <a:endParaRPr sz="12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04800" algn="l" rtl="0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Char char="+"/>
            </a:pPr>
            <a:r>
              <a:rPr lang="en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Security clearances </a:t>
            </a:r>
            <a:endParaRPr sz="12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Collaborations with industry</a:t>
            </a:r>
            <a:endParaRPr sz="12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04800" algn="l" rtl="0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Char char="+"/>
            </a:pPr>
            <a:r>
              <a:rPr lang="en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Who owns the output? </a:t>
            </a:r>
            <a:endParaRPr sz="12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Archives vs. IRs vs. Data Repositories</a:t>
            </a:r>
            <a:endParaRPr sz="12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04800" algn="l" rtl="0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Char char="+"/>
            </a:pPr>
            <a:r>
              <a:rPr lang="en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Which library unit is responsible for the curation of which parts of the research lifecycle?</a:t>
            </a:r>
            <a:endParaRPr sz="12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Char char="+"/>
            </a:pPr>
            <a:r>
              <a:rPr lang="en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Where is it most accessible? </a:t>
            </a:r>
            <a:endParaRPr sz="12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Char char="+"/>
            </a:pPr>
            <a:r>
              <a:rPr lang="en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How do we align retention policies?</a:t>
            </a:r>
            <a:endParaRPr sz="12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18" name="Google Shape;218;p36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1490" y="0"/>
            <a:ext cx="2391910" cy="45148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7"/>
          <p:cNvSpPr txBox="1">
            <a:spLocks noGrp="1"/>
          </p:cNvSpPr>
          <p:nvPr>
            <p:ph type="body" idx="1"/>
          </p:nvPr>
        </p:nvSpPr>
        <p:spPr>
          <a:xfrm>
            <a:off x="5207000" y="1498500"/>
            <a:ext cx="3403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" sz="142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A U D I E N C E   M A N A G E M E N T</a:t>
            </a:r>
            <a:endParaRPr sz="142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Different realities in regards to</a:t>
            </a:r>
            <a:endParaRPr sz="12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04800" algn="l" rtl="0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Char char="+"/>
            </a:pPr>
            <a:r>
              <a:rPr lang="en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Resources</a:t>
            </a:r>
            <a:endParaRPr sz="12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Char char="+"/>
            </a:pPr>
            <a:r>
              <a:rPr lang="en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Technology</a:t>
            </a:r>
            <a:endParaRPr sz="12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Different values</a:t>
            </a:r>
            <a:endParaRPr sz="12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04800" algn="l" rtl="0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Char char="+"/>
            </a:pPr>
            <a:r>
              <a:rPr lang="en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Maintaining vs. innovating</a:t>
            </a:r>
            <a:endParaRPr sz="12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Char char="+"/>
            </a:pPr>
            <a:r>
              <a:rPr lang="en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Cutting edge vs. accepted </a:t>
            </a:r>
            <a:br>
              <a:rPr lang="en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standards and practices</a:t>
            </a:r>
            <a:endParaRPr sz="12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Donors vs. users</a:t>
            </a:r>
            <a:endParaRPr sz="12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14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24" name="Google Shape;224;p37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1600" y="0"/>
            <a:ext cx="4902201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38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" y="0"/>
            <a:ext cx="725481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38"/>
          <p:cNvSpPr/>
          <p:nvPr/>
        </p:nvSpPr>
        <p:spPr>
          <a:xfrm>
            <a:off x="5765800" y="2641600"/>
            <a:ext cx="3378300" cy="10923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38"/>
          <p:cNvSpPr txBox="1">
            <a:spLocks noGrp="1"/>
          </p:cNvSpPr>
          <p:nvPr>
            <p:ph type="title"/>
          </p:nvPr>
        </p:nvSpPr>
        <p:spPr>
          <a:xfrm>
            <a:off x="6134200" y="27871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Questions?</a:t>
            </a:r>
            <a:endParaRPr sz="360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0000"/>
        </a:solidFill>
        <a:effectLst/>
      </p:bgPr>
    </p:bg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39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0662" y="1745987"/>
            <a:ext cx="1842675" cy="165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39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598167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39"/>
          <p:cNvSpPr txBox="1">
            <a:spLocks noGrp="1"/>
          </p:cNvSpPr>
          <p:nvPr>
            <p:ph type="body" idx="1"/>
          </p:nvPr>
        </p:nvSpPr>
        <p:spPr>
          <a:xfrm>
            <a:off x="5759575" y="1411375"/>
            <a:ext cx="30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" sz="1420" dirty="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ADDITIONAL RESOURCES</a:t>
            </a:r>
            <a:endParaRPr sz="1420" dirty="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Multimodal Archives Toolkit</a:t>
            </a:r>
            <a:endParaRPr sz="1200" b="1" dirty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https://</a:t>
            </a:r>
            <a:r>
              <a:rPr lang="en" sz="1200" dirty="0" err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doi.org</a:t>
            </a:r>
            <a:r>
              <a:rPr lang="en" sz="1200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/10.1184/R1/22232692.v1</a:t>
            </a:r>
            <a:endParaRPr sz="1200" dirty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200" b="1" dirty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Digital Robotics Archive</a:t>
            </a:r>
            <a:endParaRPr sz="1200" b="1" dirty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200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https://</a:t>
            </a:r>
            <a:r>
              <a:rPr lang="en" sz="1200" dirty="0" err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roboticsarchive.library.cmu.edu</a:t>
            </a:r>
            <a:r>
              <a:rPr lang="en" sz="1200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/</a:t>
            </a:r>
            <a:endParaRPr sz="1400" dirty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0000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/>
          <p:nvPr/>
        </p:nvSpPr>
        <p:spPr>
          <a:xfrm>
            <a:off x="3183475" y="1970683"/>
            <a:ext cx="5017800" cy="145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Julia Corrin</a:t>
            </a: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EFEFE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A S S O C I A T E   D E A N   F O R   D I S T I N C T I V E    C O L L E C T I O N S</a:t>
            </a:r>
            <a:endParaRPr sz="900">
              <a:solidFill>
                <a:srgbClr val="EFEFE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  <p:pic>
        <p:nvPicPr>
          <p:cNvPr id="63" name="Google Shape;63;p14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375" y="2604183"/>
            <a:ext cx="2221974" cy="1910666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3183475" y="3900242"/>
            <a:ext cx="5017800" cy="145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Kathleen Donahoe</a:t>
            </a:r>
            <a:endParaRPr sz="180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EFEFE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I N T E R I M    L E A D    A R C H I V I S T   F O R   T H E   R O B O T I C S   P R O J E C T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65" name="Google Shape;65;p14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375" y="565974"/>
            <a:ext cx="2221973" cy="20382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>
            <a:spLocks noGrp="1"/>
          </p:cNvSpPr>
          <p:nvPr>
            <p:ph type="body" idx="1"/>
          </p:nvPr>
        </p:nvSpPr>
        <p:spPr>
          <a:xfrm>
            <a:off x="5061500" y="1228675"/>
            <a:ext cx="33204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" sz="142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T H E   R O B O T I C S   I N S T I T U T E</a:t>
            </a:r>
            <a:endParaRPr sz="142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“Of all the hopes I could have for the Robotics Institute, the one that is most precious to me…is that it provide the place where </a:t>
            </a:r>
            <a:r>
              <a:rPr lang="en" sz="12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some fundamental advances will occur in our scientific understanding of intelligent action</a:t>
            </a:r>
            <a:r>
              <a:rPr lang="en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.”</a:t>
            </a:r>
            <a:endParaRPr sz="12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– Allen Newell, 1988</a:t>
            </a:r>
            <a:br>
              <a:rPr lang="en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T</a:t>
            </a:r>
            <a:r>
              <a:rPr lang="en" sz="1200" i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he Scientific Relevance of Robotics</a:t>
            </a:r>
            <a:endParaRPr sz="1200" i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71" name="Google Shape;71;p15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5384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Robotics Project</a:t>
            </a:r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body" idx="1"/>
          </p:nvPr>
        </p:nvSpPr>
        <p:spPr>
          <a:xfrm>
            <a:off x="582175" y="2587575"/>
            <a:ext cx="36462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2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2 0 1 8   C O L L E C T I O N   S U R V E Y </a:t>
            </a:r>
            <a:endParaRPr sz="142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2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Char char="+"/>
            </a:pPr>
            <a:r>
              <a:rPr lang="en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1.5 linear feet of robotics records</a:t>
            </a:r>
            <a:endParaRPr sz="12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Char char="+"/>
            </a:pPr>
            <a:r>
              <a:rPr lang="en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Current records were very dispersed, </a:t>
            </a:r>
            <a:br>
              <a:rPr lang="en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and were primarily lab and project based </a:t>
            </a:r>
            <a:endParaRPr sz="12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78" name="Google Shape;78;p16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1575" y="1086925"/>
            <a:ext cx="3646326" cy="2734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7"/>
          <p:cNvSpPr txBox="1">
            <a:spLocks noGrp="1"/>
          </p:cNvSpPr>
          <p:nvPr>
            <p:ph type="title"/>
          </p:nvPr>
        </p:nvSpPr>
        <p:spPr>
          <a:xfrm>
            <a:off x="582175" y="762525"/>
            <a:ext cx="4731000" cy="3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2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P H A S E  N O. 1</a:t>
            </a:r>
            <a:endParaRPr sz="142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Can we get one </a:t>
            </a:r>
            <a:endParaRPr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person’s papers?</a:t>
            </a:r>
            <a:r>
              <a:rPr lang="en">
                <a:solidFill>
                  <a:schemeClr val="lt1"/>
                </a:solidFill>
              </a:rPr>
              <a:t>	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84" name="Google Shape;84;p17"/>
          <p:cNvSpPr txBox="1">
            <a:spLocks noGrp="1"/>
          </p:cNvSpPr>
          <p:nvPr>
            <p:ph type="body" idx="1"/>
          </p:nvPr>
        </p:nvSpPr>
        <p:spPr>
          <a:xfrm>
            <a:off x="582175" y="2352625"/>
            <a:ext cx="3684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Maybe? But they’re not the complete story.</a:t>
            </a:r>
            <a:endParaRPr sz="12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These are not your typical faculty papers or department records</a:t>
            </a:r>
            <a:endParaRPr sz="12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04800" algn="l" rtl="0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Char char="+"/>
            </a:pPr>
            <a:r>
              <a:rPr lang="en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AV heavy (¼ petabyte)</a:t>
            </a:r>
            <a:endParaRPr sz="12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Char char="+"/>
            </a:pPr>
            <a:r>
              <a:rPr lang="en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Not part of the traditional research ecosystem</a:t>
            </a:r>
            <a:endParaRPr sz="12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Char char="+"/>
            </a:pPr>
            <a:r>
              <a:rPr lang="en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Use, Reuse and iteration</a:t>
            </a:r>
            <a:endParaRPr sz="12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pic>
        <p:nvPicPr>
          <p:cNvPr id="85" name="Google Shape;85;p17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3592" y="0"/>
            <a:ext cx="4101231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8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363" y="0"/>
            <a:ext cx="4023371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8"/>
          <p:cNvSpPr txBox="1">
            <a:spLocks noGrp="1"/>
          </p:cNvSpPr>
          <p:nvPr>
            <p:ph type="body" idx="1"/>
          </p:nvPr>
        </p:nvSpPr>
        <p:spPr>
          <a:xfrm>
            <a:off x="5607600" y="1152475"/>
            <a:ext cx="29394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“Science does not fit any single mold”</a:t>
            </a:r>
            <a:endParaRPr sz="3000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– Allen Newell </a:t>
            </a:r>
            <a:endParaRPr sz="2200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Allen Newell Papers, Folder 8916</a:t>
            </a:r>
            <a:endParaRPr sz="1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sz="2200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9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7250" y="-884010"/>
            <a:ext cx="9421251" cy="6306912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9"/>
          <p:cNvSpPr/>
          <p:nvPr/>
        </p:nvSpPr>
        <p:spPr>
          <a:xfrm>
            <a:off x="2921000" y="2641600"/>
            <a:ext cx="6350100" cy="1092300"/>
          </a:xfrm>
          <a:prstGeom prst="rect">
            <a:avLst/>
          </a:prstGeom>
          <a:solidFill>
            <a:srgbClr val="BB0000"/>
          </a:solidFill>
          <a:ln w="9525" cap="flat" cmpd="sng">
            <a:solidFill>
              <a:srgbClr val="BB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98" name="Google Shape;98;p19"/>
          <p:cNvSpPr txBox="1">
            <a:spLocks noGrp="1"/>
          </p:cNvSpPr>
          <p:nvPr>
            <p:ph type="title"/>
          </p:nvPr>
        </p:nvSpPr>
        <p:spPr>
          <a:xfrm>
            <a:off x="3391000" y="28252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Is this an archive, or a museum? </a:t>
            </a:r>
            <a:endParaRPr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0000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0"/>
          <p:cNvSpPr txBox="1">
            <a:spLocks noGrp="1"/>
          </p:cNvSpPr>
          <p:nvPr>
            <p:ph type="title"/>
          </p:nvPr>
        </p:nvSpPr>
        <p:spPr>
          <a:xfrm>
            <a:off x="582175" y="1113175"/>
            <a:ext cx="3202500" cy="5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A R C H I V E   O R   M U S E U M ?</a:t>
            </a:r>
            <a:endParaRPr sz="1400"/>
          </a:p>
        </p:txBody>
      </p:sp>
      <p:sp>
        <p:nvSpPr>
          <p:cNvPr id="104" name="Google Shape;104;p20"/>
          <p:cNvSpPr txBox="1">
            <a:spLocks noGrp="1"/>
          </p:cNvSpPr>
          <p:nvPr>
            <p:ph type="body" idx="1"/>
          </p:nvPr>
        </p:nvSpPr>
        <p:spPr>
          <a:xfrm>
            <a:off x="582175" y="1685875"/>
            <a:ext cx="34944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Open Sans"/>
              <a:buChar char="+"/>
            </a:pPr>
            <a:r>
              <a:rPr lang="en" sz="16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Target audience is more familiar with museums than archives</a:t>
            </a:r>
            <a:endParaRPr sz="16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Open Sans Light"/>
              <a:buChar char="+"/>
            </a:pPr>
            <a:r>
              <a:rPr lang="en" sz="16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“Dusty shelf” stereotype is a core concern</a:t>
            </a:r>
            <a:endParaRPr sz="160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Open Sans Light"/>
              <a:buChar char="+"/>
            </a:pPr>
            <a:r>
              <a:rPr lang="en" sz="16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The physical object is the core output of research</a:t>
            </a:r>
            <a:endParaRPr sz="160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45720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1700" b="1"/>
          </a:p>
        </p:txBody>
      </p:sp>
      <p:pic>
        <p:nvPicPr>
          <p:cNvPr id="105" name="Google Shape;105;p20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0600" y="-185850"/>
            <a:ext cx="4406899" cy="66119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908eeb5-9d00-41e0-9796-81e9ccc774c3" xsi:nil="true"/>
    <lcf76f155ced4ddcb4097134ff3c332f xmlns="9b9db491-4385-45f1-9eb7-7d00055b11bb">
      <Terms xmlns="http://schemas.microsoft.com/office/infopath/2007/PartnerControls"/>
    </lcf76f155ced4ddcb4097134ff3c332f>
    <SharedWithUsers xmlns="c908eeb5-9d00-41e0-9796-81e9ccc774c3">
      <UserInfo>
        <DisplayName>Proffitt,Merrilee</DisplayName>
        <AccountId>282</AccountId>
        <AccountType/>
      </UserInfo>
      <UserInfo>
        <DisplayName>Procaccini,Mercy</DisplayName>
        <AccountId>674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E5E18206F30604D8C72713BC37C7121" ma:contentTypeVersion="74" ma:contentTypeDescription="Create a new document." ma:contentTypeScope="" ma:versionID="796809b9e5db22c675387af23bec77b4">
  <xsd:schema xmlns:xsd="http://www.w3.org/2001/XMLSchema" xmlns:xs="http://www.w3.org/2001/XMLSchema" xmlns:p="http://schemas.microsoft.com/office/2006/metadata/properties" xmlns:ns2="c908eeb5-9d00-41e0-9796-81e9ccc774c3" xmlns:ns3="9b9db491-4385-45f1-9eb7-7d00055b11bb" targetNamespace="http://schemas.microsoft.com/office/2006/metadata/properties" ma:root="true" ma:fieldsID="2f1aac642fd31f3c6c8d4621eec714f4" ns2:_="" ns3:_="">
    <xsd:import namespace="c908eeb5-9d00-41e0-9796-81e9ccc774c3"/>
    <xsd:import namespace="9b9db491-4385-45f1-9eb7-7d00055b11bb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08eeb5-9d00-41e0-9796-81e9ccc774c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595e8711-e582-49f8-a14c-50549dc9ded8}" ma:internalName="TaxCatchAll" ma:showField="CatchAllData" ma:web="c908eeb5-9d00-41e0-9796-81e9ccc774c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9db491-4385-45f1-9eb7-7d00055b11b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e1e867eb-0ccf-46b3-a8be-678a344b568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haredContentType xmlns="Microsoft.SharePoint.Taxonomy.ContentTypeSync" SourceId="e1e867eb-0ccf-46b3-a8be-678a344b5681" ContentTypeId="0x0101" PreviousValue="false"/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E8B468D-6C1D-40A0-AFD6-CFE646224721}">
  <ds:schemaRefs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purl.org/dc/elements/1.1/"/>
    <ds:schemaRef ds:uri="9b9db491-4385-45f1-9eb7-7d00055b11bb"/>
    <ds:schemaRef ds:uri="http://purl.org/dc/dcmitype/"/>
    <ds:schemaRef ds:uri="http://schemas.microsoft.com/office/2006/documentManagement/types"/>
    <ds:schemaRef ds:uri="http://schemas.microsoft.com/office/infopath/2007/PartnerControls"/>
    <ds:schemaRef ds:uri="c908eeb5-9d00-41e0-9796-81e9ccc774c3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03A62AFC-22B8-45EB-9584-B46597E08C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908eeb5-9d00-41e0-9796-81e9ccc774c3"/>
    <ds:schemaRef ds:uri="9b9db491-4385-45f1-9eb7-7d00055b11b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78EA652-EB01-4DC2-B9DC-2C5D9CE8FE52}">
  <ds:schemaRefs>
    <ds:schemaRef ds:uri="Microsoft.SharePoint.Taxonomy.ContentTypeSync"/>
  </ds:schemaRefs>
</ds:datastoreItem>
</file>

<file path=customXml/itemProps4.xml><?xml version="1.0" encoding="utf-8"?>
<ds:datastoreItem xmlns:ds="http://schemas.openxmlformats.org/officeDocument/2006/customXml" ds:itemID="{ABF44DE8-DB6E-43B5-BAD8-E7AD520C71A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641</TotalTime>
  <Words>1117</Words>
  <Application>Microsoft Office PowerPoint</Application>
  <PresentationFormat>On-screen Show (16:9)</PresentationFormat>
  <Paragraphs>137</Paragraphs>
  <Slides>28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Calibri</vt:lpstr>
      <vt:lpstr>Open Sans Light</vt:lpstr>
      <vt:lpstr>Open Sans</vt:lpstr>
      <vt:lpstr>Simple Light</vt:lpstr>
      <vt:lpstr>PowerPoint Presentation</vt:lpstr>
      <vt:lpstr>PowerPoint Presentation</vt:lpstr>
      <vt:lpstr>PowerPoint Presentation</vt:lpstr>
      <vt:lpstr>PowerPoint Presentation</vt:lpstr>
      <vt:lpstr>The Robotics Project</vt:lpstr>
      <vt:lpstr>P H A S E  N O. 1  Can we get one  person’s papers? </vt:lpstr>
      <vt:lpstr>PowerPoint Presentation</vt:lpstr>
      <vt:lpstr>Is this an archive, or a museum?  </vt:lpstr>
      <vt:lpstr>A R C H I V E   O R   M U S E U M 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 H A S E  N O. 2  Sloan Grant </vt:lpstr>
      <vt:lpstr>S U R V E Y I N G   T H E   L A B S</vt:lpstr>
      <vt:lpstr>D A T A   A N A L Y S I S  </vt:lpstr>
      <vt:lpstr>T O O L K I T  /  W H I T E   P A P E R </vt:lpstr>
      <vt:lpstr>D I G I T A L   R O B O T I C S   A R C H I V E </vt:lpstr>
      <vt:lpstr>D O C U M E N T I N G   T H E   C O M M U N I T Y </vt:lpstr>
      <vt:lpstr>W H E R E   T O   N E X T </vt:lpstr>
      <vt:lpstr>P H A S E  N O. 3  New Challenges,  Old Challenges</vt:lpstr>
      <vt:lpstr>PowerPoint Presentation</vt:lpstr>
      <vt:lpstr>PowerPoint Presentation</vt:lpstr>
      <vt:lpstr>PowerPoint Presentation</vt:lpstr>
      <vt:lpstr>Questions?</vt:lpstr>
      <vt:lpstr>PowerPoint Presentation</vt:lpstr>
    </vt:vector>
  </TitlesOfParts>
  <Company>Carnagie Mellon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Gears and gigabytes—Preserving multimodal robotics collections</dc:title>
  <dc:creator>Julia Corrin, Kathlenn Donahoe</dc:creator>
  <cp:lastModifiedBy>McNicol,Jeanette</cp:lastModifiedBy>
  <cp:revision>1</cp:revision>
  <dcterms:modified xsi:type="dcterms:W3CDTF">2024-05-20T23:08:05Z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0x010100EE5E18206F30604D8C72713BC37C7121</vt:lpwstr>
  </property>
  <property fmtid="{D5CDD505-2E9C-101B-9397-08002B2CF9AE}" pid="3" name="MediaServiceImageTags">
    <vt:lpwstr/>
  </property>
</Properties>
</file>